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43"/>
  </p:notesMasterIdLst>
  <p:handoutMasterIdLst>
    <p:handoutMasterId r:id="rId44"/>
  </p:handoutMasterIdLst>
  <p:sldIdLst>
    <p:sldId id="274" r:id="rId5"/>
    <p:sldId id="290" r:id="rId6"/>
    <p:sldId id="327" r:id="rId7"/>
    <p:sldId id="354" r:id="rId8"/>
    <p:sldId id="307" r:id="rId9"/>
    <p:sldId id="308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06" r:id="rId28"/>
    <p:sldId id="328" r:id="rId29"/>
    <p:sldId id="339" r:id="rId30"/>
    <p:sldId id="329" r:id="rId31"/>
    <p:sldId id="330" r:id="rId32"/>
    <p:sldId id="331" r:id="rId33"/>
    <p:sldId id="332" r:id="rId34"/>
    <p:sldId id="333" r:id="rId35"/>
    <p:sldId id="340" r:id="rId36"/>
    <p:sldId id="334" r:id="rId37"/>
    <p:sldId id="335" r:id="rId38"/>
    <p:sldId id="336" r:id="rId39"/>
    <p:sldId id="337" r:id="rId40"/>
    <p:sldId id="338" r:id="rId41"/>
    <p:sldId id="289" r:id="rId42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F00"/>
    <a:srgbClr val="9C6FAE"/>
    <a:srgbClr val="00A6AA"/>
    <a:srgbClr val="272935"/>
    <a:srgbClr val="FFFFFF"/>
    <a:srgbClr val="1EA1F3"/>
    <a:srgbClr val="003B75"/>
    <a:srgbClr val="004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B0F8B-84F5-BDBC-9D4E-0A1CBFB4E07E}" v="13" dt="2025-02-12T18:58:29.433"/>
    <p1510:client id="{6A2FF10F-E0B8-A835-4261-33B34A9CF5E7}" v="401" dt="2025-02-10T20:09:47.257"/>
    <p1510:client id="{F44D4DC8-C3EB-10CA-85C7-A441D7DBDBCA}" v="2" dt="2025-02-12T19:04:09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/>
    <p:restoredTop sz="75786" autoAdjust="0"/>
  </p:normalViewPr>
  <p:slideViewPr>
    <p:cSldViewPr snapToGrid="0" snapToObjects="1">
      <p:cViewPr varScale="1">
        <p:scale>
          <a:sx n="81" d="100"/>
          <a:sy n="81" d="100"/>
        </p:scale>
        <p:origin x="180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1" d="100"/>
          <a:sy n="151" d="100"/>
        </p:scale>
        <p:origin x="35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antonio Caprolu" userId="S::caprolm@kaust.edu.sa::46b8f101-be5b-4ffd-9864-8f57f60a9309" providerId="AD" clId="Web-{2282C23A-AFDB-1CE9-B762-7E4F0048723D}"/>
    <pc:docChg chg="addSld modSld">
      <pc:chgData name="Maurantonio Caprolu" userId="S::caprolm@kaust.edu.sa::46b8f101-be5b-4ffd-9864-8f57f60a9309" providerId="AD" clId="Web-{2282C23A-AFDB-1CE9-B762-7E4F0048723D}" dt="2024-01-09T15:31:47.768" v="30" actId="20577"/>
      <pc:docMkLst>
        <pc:docMk/>
      </pc:docMkLst>
      <pc:sldChg chg="modSp">
        <pc:chgData name="Maurantonio Caprolu" userId="S::caprolm@kaust.edu.sa::46b8f101-be5b-4ffd-9864-8f57f60a9309" providerId="AD" clId="Web-{2282C23A-AFDB-1CE9-B762-7E4F0048723D}" dt="2024-01-09T15:24:25.946" v="0" actId="20577"/>
        <pc:sldMkLst>
          <pc:docMk/>
          <pc:sldMk cId="2245541478" sldId="330"/>
        </pc:sldMkLst>
      </pc:sldChg>
      <pc:sldChg chg="modSp">
        <pc:chgData name="Maurantonio Caprolu" userId="S::caprolm@kaust.edu.sa::46b8f101-be5b-4ffd-9864-8f57f60a9309" providerId="AD" clId="Web-{2282C23A-AFDB-1CE9-B762-7E4F0048723D}" dt="2024-01-09T15:28:03.544" v="3" actId="20577"/>
        <pc:sldMkLst>
          <pc:docMk/>
          <pc:sldMk cId="3891146950" sldId="331"/>
        </pc:sldMkLst>
      </pc:sldChg>
      <pc:sldChg chg="modSp add replId">
        <pc:chgData name="Maurantonio Caprolu" userId="S::caprolm@kaust.edu.sa::46b8f101-be5b-4ffd-9864-8f57f60a9309" providerId="AD" clId="Web-{2282C23A-AFDB-1CE9-B762-7E4F0048723D}" dt="2024-01-09T15:31:47.768" v="30" actId="20577"/>
        <pc:sldMkLst>
          <pc:docMk/>
          <pc:sldMk cId="3467994260" sldId="340"/>
        </pc:sldMkLst>
      </pc:sldChg>
    </pc:docChg>
  </pc:docChgLst>
  <pc:docChgLst>
    <pc:chgData name="محمد احمد بن مبروك القرشى" userId="S::s445001713@uqu.edu.sa::e7f39c98-69a4-47ee-8b23-3ecd0beb5c33" providerId="AD" clId="Web-{F44D4DC8-C3EB-10CA-85C7-A441D7DBDBCA}"/>
    <pc:docChg chg="modSld">
      <pc:chgData name="محمد احمد بن مبروك القرشى" userId="S::s445001713@uqu.edu.sa::e7f39c98-69a4-47ee-8b23-3ecd0beb5c33" providerId="AD" clId="Web-{F44D4DC8-C3EB-10CA-85C7-A441D7DBDBCA}" dt="2025-02-12T19:04:09.361" v="1" actId="20577"/>
      <pc:docMkLst>
        <pc:docMk/>
      </pc:docMkLst>
      <pc:sldChg chg="modSp">
        <pc:chgData name="محمد احمد بن مبروك القرشى" userId="S::s445001713@uqu.edu.sa::e7f39c98-69a4-47ee-8b23-3ecd0beb5c33" providerId="AD" clId="Web-{F44D4DC8-C3EB-10CA-85C7-A441D7DBDBCA}" dt="2025-02-12T19:04:09.361" v="1" actId="20577"/>
        <pc:sldMkLst>
          <pc:docMk/>
          <pc:sldMk cId="2600511961" sldId="274"/>
        </pc:sldMkLst>
        <pc:spChg chg="mod">
          <ac:chgData name="محمد احمد بن مبروك القرشى" userId="S::s445001713@uqu.edu.sa::e7f39c98-69a4-47ee-8b23-3ecd0beb5c33" providerId="AD" clId="Web-{F44D4DC8-C3EB-10CA-85C7-A441D7DBDBCA}" dt="2025-02-12T19:04:09.361" v="1" actId="20577"/>
          <ac:spMkLst>
            <pc:docMk/>
            <pc:sldMk cId="2600511961" sldId="274"/>
            <ac:spMk id="3" creationId="{93342980-59EC-5835-6270-46BFAAE9E8E2}"/>
          </ac:spMkLst>
        </pc:spChg>
      </pc:sldChg>
    </pc:docChg>
  </pc:docChgLst>
  <pc:docChgLst>
    <pc:chgData name="Maurantonio Caprolu" userId="S::caprolm@kaust.edu.sa::46b8f101-be5b-4ffd-9864-8f57f60a9309" providerId="AD" clId="Web-{611A6A6F-6EC2-9020-F82F-BD0E90C6D196}"/>
    <pc:docChg chg="modSld">
      <pc:chgData name="Maurantonio Caprolu" userId="S::caprolm@kaust.edu.sa::46b8f101-be5b-4ffd-9864-8f57f60a9309" providerId="AD" clId="Web-{611A6A6F-6EC2-9020-F82F-BD0E90C6D196}" dt="2024-01-07T11:41:13.341" v="9" actId="20577"/>
      <pc:docMkLst>
        <pc:docMk/>
      </pc:docMkLst>
      <pc:sldChg chg="modSp">
        <pc:chgData name="Maurantonio Caprolu" userId="S::caprolm@kaust.edu.sa::46b8f101-be5b-4ffd-9864-8f57f60a9309" providerId="AD" clId="Web-{611A6A6F-6EC2-9020-F82F-BD0E90C6D196}" dt="2024-01-07T11:40:30.746" v="2"/>
        <pc:sldMkLst>
          <pc:docMk/>
          <pc:sldMk cId="2478408599" sldId="324"/>
        </pc:sldMkLst>
      </pc:sldChg>
      <pc:sldChg chg="modSp">
        <pc:chgData name="Maurantonio Caprolu" userId="S::caprolm@kaust.edu.sa::46b8f101-be5b-4ffd-9864-8f57f60a9309" providerId="AD" clId="Web-{611A6A6F-6EC2-9020-F82F-BD0E90C6D196}" dt="2024-01-07T11:40:36.824" v="4" actId="20577"/>
        <pc:sldMkLst>
          <pc:docMk/>
          <pc:sldMk cId="2843621197" sldId="325"/>
        </pc:sldMkLst>
      </pc:sldChg>
      <pc:sldChg chg="modSp">
        <pc:chgData name="Maurantonio Caprolu" userId="S::caprolm@kaust.edu.sa::46b8f101-be5b-4ffd-9864-8f57f60a9309" providerId="AD" clId="Web-{611A6A6F-6EC2-9020-F82F-BD0E90C6D196}" dt="2024-01-07T11:40:48.340" v="6" actId="20577"/>
        <pc:sldMkLst>
          <pc:docMk/>
          <pc:sldMk cId="2465132287" sldId="326"/>
        </pc:sldMkLst>
      </pc:sldChg>
      <pc:sldChg chg="modSp">
        <pc:chgData name="Maurantonio Caprolu" userId="S::caprolm@kaust.edu.sa::46b8f101-be5b-4ffd-9864-8f57f60a9309" providerId="AD" clId="Web-{611A6A6F-6EC2-9020-F82F-BD0E90C6D196}" dt="2024-01-07T11:41:13.341" v="9" actId="20577"/>
        <pc:sldMkLst>
          <pc:docMk/>
          <pc:sldMk cId="1370380024" sldId="328"/>
        </pc:sldMkLst>
      </pc:sldChg>
    </pc:docChg>
  </pc:docChgLst>
  <pc:docChgLst>
    <pc:chgData name="محمد احمد بن مبروك القرشى" userId="S::s445001713@uqu.edu.sa::e7f39c98-69a4-47ee-8b23-3ecd0beb5c33" providerId="AD" clId="Web-{3B1B0F8B-84F5-BDBC-9D4E-0A1CBFB4E07E}"/>
    <pc:docChg chg="modSld">
      <pc:chgData name="محمد احمد بن مبروك القرشى" userId="S::s445001713@uqu.edu.sa::e7f39c98-69a4-47ee-8b23-3ecd0beb5c33" providerId="AD" clId="Web-{3B1B0F8B-84F5-BDBC-9D4E-0A1CBFB4E07E}" dt="2025-02-12T18:58:29.026" v="10" actId="20577"/>
      <pc:docMkLst>
        <pc:docMk/>
      </pc:docMkLst>
      <pc:sldChg chg="modSp">
        <pc:chgData name="محمد احمد بن مبروك القرشى" userId="S::s445001713@uqu.edu.sa::e7f39c98-69a4-47ee-8b23-3ecd0beb5c33" providerId="AD" clId="Web-{3B1B0F8B-84F5-BDBC-9D4E-0A1CBFB4E07E}" dt="2025-02-12T18:42:35.964" v="1" actId="14100"/>
        <pc:sldMkLst>
          <pc:docMk/>
          <pc:sldMk cId="2619381177" sldId="311"/>
        </pc:sldMkLst>
        <pc:spChg chg="mod">
          <ac:chgData name="محمد احمد بن مبروك القرشى" userId="S::s445001713@uqu.edu.sa::e7f39c98-69a4-47ee-8b23-3ecd0beb5c33" providerId="AD" clId="Web-{3B1B0F8B-84F5-BDBC-9D4E-0A1CBFB4E07E}" dt="2025-02-12T18:42:35.964" v="1" actId="14100"/>
          <ac:spMkLst>
            <pc:docMk/>
            <pc:sldMk cId="2619381177" sldId="311"/>
            <ac:spMk id="3" creationId="{BA9DD917-AD19-2936-E8F0-39F4DC862CE4}"/>
          </ac:spMkLst>
        </pc:spChg>
      </pc:sldChg>
      <pc:sldChg chg="modSp">
        <pc:chgData name="محمد احمد بن مبروك القرشى" userId="S::s445001713@uqu.edu.sa::e7f39c98-69a4-47ee-8b23-3ecd0beb5c33" providerId="AD" clId="Web-{3B1B0F8B-84F5-BDBC-9D4E-0A1CBFB4E07E}" dt="2025-02-12T18:58:29.026" v="10" actId="20577"/>
        <pc:sldMkLst>
          <pc:docMk/>
          <pc:sldMk cId="4043482540" sldId="337"/>
        </pc:sldMkLst>
        <pc:spChg chg="mod">
          <ac:chgData name="محمد احمد بن مبروك القرشى" userId="S::s445001713@uqu.edu.sa::e7f39c98-69a4-47ee-8b23-3ecd0beb5c33" providerId="AD" clId="Web-{3B1B0F8B-84F5-BDBC-9D4E-0A1CBFB4E07E}" dt="2025-02-12T18:58:29.026" v="10" actId="20577"/>
          <ac:spMkLst>
            <pc:docMk/>
            <pc:sldMk cId="4043482540" sldId="337"/>
            <ac:spMk id="6" creationId="{5F0ECF06-208C-0794-2AFB-DA6915317A44}"/>
          </ac:spMkLst>
        </pc:spChg>
      </pc:sldChg>
      <pc:sldChg chg="modSp">
        <pc:chgData name="محمد احمد بن مبروك القرشى" userId="S::s445001713@uqu.edu.sa::e7f39c98-69a4-47ee-8b23-3ecd0beb5c33" providerId="AD" clId="Web-{3B1B0F8B-84F5-BDBC-9D4E-0A1CBFB4E07E}" dt="2025-02-12T18:46:30.753" v="6" actId="20577"/>
        <pc:sldMkLst>
          <pc:docMk/>
          <pc:sldMk cId="2716982578" sldId="339"/>
        </pc:sldMkLst>
        <pc:spChg chg="mod">
          <ac:chgData name="محمد احمد بن مبروك القرشى" userId="S::s445001713@uqu.edu.sa::e7f39c98-69a4-47ee-8b23-3ecd0beb5c33" providerId="AD" clId="Web-{3B1B0F8B-84F5-BDBC-9D4E-0A1CBFB4E07E}" dt="2025-02-12T18:46:30.753" v="6" actId="20577"/>
          <ac:spMkLst>
            <pc:docMk/>
            <pc:sldMk cId="2716982578" sldId="339"/>
            <ac:spMk id="3" creationId="{DE4E0358-F0FE-F83E-1517-C7DDD93A245D}"/>
          </ac:spMkLst>
        </pc:spChg>
      </pc:sldChg>
    </pc:docChg>
  </pc:docChgLst>
  <pc:docChgLst>
    <pc:chgData name="Maurantonio Caprolu" userId="S::caprolm@kaust.edu.sa::46b8f101-be5b-4ffd-9864-8f57f60a9309" providerId="AD" clId="Web-{942F1D17-D299-844D-551F-0E38E5908BA4}"/>
    <pc:docChg chg="modSld">
      <pc:chgData name="Maurantonio Caprolu" userId="S::caprolm@kaust.edu.sa::46b8f101-be5b-4ffd-9864-8f57f60a9309" providerId="AD" clId="Web-{942F1D17-D299-844D-551F-0E38E5908BA4}" dt="2024-01-09T15:23:27.007" v="68" actId="1076"/>
      <pc:docMkLst>
        <pc:docMk/>
      </pc:docMkLst>
      <pc:sldChg chg="modSp">
        <pc:chgData name="Maurantonio Caprolu" userId="S::caprolm@kaust.edu.sa::46b8f101-be5b-4ffd-9864-8f57f60a9309" providerId="AD" clId="Web-{942F1D17-D299-844D-551F-0E38E5908BA4}" dt="2024-01-09T15:23:27.007" v="68" actId="1076"/>
        <pc:sldMkLst>
          <pc:docMk/>
          <pc:sldMk cId="3891146950" sldId="331"/>
        </pc:sldMkLst>
      </pc:sldChg>
    </pc:docChg>
  </pc:docChgLst>
  <pc:docChgLst>
    <pc:chgData name="Guest User" userId="S::urn:spo:anon#79bf3dcfa5c6ff63a2937be9d6e6a730b2e5b670909d2e5e3a6c90ed6e9baba0::" providerId="AD" clId="Web-{6A2FF10F-E0B8-A835-4261-33B34A9CF5E7}"/>
    <pc:docChg chg="addSld modSld">
      <pc:chgData name="Guest User" userId="S::urn:spo:anon#79bf3dcfa5c6ff63a2937be9d6e6a730b2e5b670909d2e5e3a6c90ed6e9baba0::" providerId="AD" clId="Web-{6A2FF10F-E0B8-A835-4261-33B34A9CF5E7}" dt="2025-02-10T20:09:47.257" v="417" actId="20577"/>
      <pc:docMkLst>
        <pc:docMk/>
      </pc:docMkLst>
      <pc:sldChg chg="modSp">
        <pc:chgData name="Guest User" userId="S::urn:spo:anon#79bf3dcfa5c6ff63a2937be9d6e6a730b2e5b670909d2e5e3a6c90ed6e9baba0::" providerId="AD" clId="Web-{6A2FF10F-E0B8-A835-4261-33B34A9CF5E7}" dt="2025-02-10T19:32:03.926" v="57" actId="20577"/>
        <pc:sldMkLst>
          <pc:docMk/>
          <pc:sldMk cId="2317489010" sldId="290"/>
        </pc:sldMkLst>
        <pc:spChg chg="mod">
          <ac:chgData name="Guest User" userId="S::urn:spo:anon#79bf3dcfa5c6ff63a2937be9d6e6a730b2e5b670909d2e5e3a6c90ed6e9baba0::" providerId="AD" clId="Web-{6A2FF10F-E0B8-A835-4261-33B34A9CF5E7}" dt="2025-02-10T19:32:03.926" v="57" actId="20577"/>
          <ac:spMkLst>
            <pc:docMk/>
            <pc:sldMk cId="2317489010" sldId="290"/>
            <ac:spMk id="3" creationId="{9A426D93-A24C-A240-71D4-02E8682555FD}"/>
          </ac:spMkLst>
        </pc:spChg>
      </pc:sldChg>
      <pc:sldChg chg="addSp delSp modSp add">
        <pc:chgData name="Guest User" userId="S::urn:spo:anon#79bf3dcfa5c6ff63a2937be9d6e6a730b2e5b670909d2e5e3a6c90ed6e9baba0::" providerId="AD" clId="Web-{6A2FF10F-E0B8-A835-4261-33B34A9CF5E7}" dt="2025-02-10T20:09:47.257" v="417" actId="20577"/>
        <pc:sldMkLst>
          <pc:docMk/>
          <pc:sldMk cId="1608209143" sldId="354"/>
        </pc:sldMkLst>
        <pc:spChg chg="mod">
          <ac:chgData name="Guest User" userId="S::urn:spo:anon#79bf3dcfa5c6ff63a2937be9d6e6a730b2e5b670909d2e5e3a6c90ed6e9baba0::" providerId="AD" clId="Web-{6A2FF10F-E0B8-A835-4261-33B34A9CF5E7}" dt="2025-02-10T19:32:48.818" v="63" actId="20577"/>
          <ac:spMkLst>
            <pc:docMk/>
            <pc:sldMk cId="1608209143" sldId="354"/>
            <ac:spMk id="2" creationId="{2B2032B5-E90F-8693-9782-B7704D496508}"/>
          </ac:spMkLst>
        </pc:spChg>
        <pc:spChg chg="add del mod">
          <ac:chgData name="Guest User" userId="S::urn:spo:anon#79bf3dcfa5c6ff63a2937be9d6e6a730b2e5b670909d2e5e3a6c90ed6e9baba0::" providerId="AD" clId="Web-{6A2FF10F-E0B8-A835-4261-33B34A9CF5E7}" dt="2025-02-10T20:09:47.257" v="417" actId="20577"/>
          <ac:spMkLst>
            <pc:docMk/>
            <pc:sldMk cId="1608209143" sldId="354"/>
            <ac:spMk id="3" creationId="{8A787B21-4E35-5FE1-F9E0-A29F97346287}"/>
          </ac:spMkLst>
        </pc:spChg>
        <pc:spChg chg="mod">
          <ac:chgData name="Guest User" userId="S::urn:spo:anon#79bf3dcfa5c6ff63a2937be9d6e6a730b2e5b670909d2e5e3a6c90ed6e9baba0::" providerId="AD" clId="Web-{6A2FF10F-E0B8-A835-4261-33B34A9CF5E7}" dt="2025-02-10T19:51:49.747" v="416" actId="20577"/>
          <ac:spMkLst>
            <pc:docMk/>
            <pc:sldMk cId="1608209143" sldId="354"/>
            <ac:spMk id="4" creationId="{DFFB4BB3-48FF-A163-85E9-C0D1B55FFB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A87A9A-1D59-1248-BF13-C0B0A74856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8E810-C450-904B-9F73-B8F5E166DC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779C9-22ED-0E48-B8D5-F475C3270A57}" type="datetimeFigureOut">
              <a:rPr lang="en-SA" smtClean="0"/>
              <a:t>2/15/25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A83BE-BA24-D640-834B-C07FF1499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8B5B6-61C5-CC4C-8FF4-D787F6518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6A39-007F-D046-95C5-9B7364097D1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6879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E1F0B-5C7E-244F-995E-BAC22A06F0E2}" type="datetimeFigureOut">
              <a:rPr lang="en-SA" smtClean="0"/>
              <a:t>2/15/25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3C59C-0672-C948-B9C0-99C4B0C15B3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454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42667"/>
                </a:solidFill>
                <a:effectLst/>
                <a:latin typeface="Open Sans" panose="020B0606030504020204" pitchFamily="34" charset="0"/>
              </a:rPr>
              <a:t>Some of the material used in this presentation has been adapted and remixed from course materials from the </a:t>
            </a:r>
            <a:r>
              <a:rPr lang="en-US" b="0" i="0" u="none" strike="noStrike" dirty="0">
                <a:solidFill>
                  <a:srgbClr val="E87722"/>
                </a:solidFill>
                <a:effectLst/>
                <a:latin typeface="Open Sans" panose="020B0606030504020204" pitchFamily="34" charset="0"/>
              </a:rPr>
              <a:t>Virginia Tech University and Purdue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588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655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"This is a private file" &gt; myfile.txt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9650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"This is a private file" &gt; myfile.txt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10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6933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https://www.thesslstore.com/blog/final-distrust-symantec-ssl-certificates/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21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93670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33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9068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 cp </a:t>
            </a:r>
            <a:r>
              <a:rPr lang="en-US" dirty="0" err="1"/>
              <a:t>alice</a:t>
            </a:r>
            <a:r>
              <a:rPr lang="en-US" dirty="0"/>
              <a:t>/A.crt bob</a:t>
            </a:r>
          </a:p>
          <a:p>
            <a:r>
              <a:rPr lang="en-US" dirty="0"/>
              <a:t>$ </a:t>
            </a:r>
            <a:r>
              <a:rPr lang="en-US" dirty="0" err="1"/>
              <a:t>openssl</a:t>
            </a:r>
            <a:r>
              <a:rPr lang="en-US" dirty="0"/>
              <a:t> verify -</a:t>
            </a:r>
            <a:r>
              <a:rPr lang="en-US" dirty="0" err="1"/>
              <a:t>CAfile</a:t>
            </a:r>
            <a:r>
              <a:rPr lang="en-US" dirty="0"/>
              <a:t> bob/root.crt bob/A.crt</a:t>
            </a:r>
          </a:p>
          <a:p>
            <a:r>
              <a:rPr lang="en-US" dirty="0"/>
              <a:t>$ </a:t>
            </a:r>
            <a:r>
              <a:rPr lang="en-US" dirty="0" err="1"/>
              <a:t>openssl</a:t>
            </a:r>
            <a:r>
              <a:rPr lang="en-US" dirty="0"/>
              <a:t> x509 -</a:t>
            </a:r>
            <a:r>
              <a:rPr lang="en-US" dirty="0" err="1"/>
              <a:t>pubkey</a:t>
            </a:r>
            <a:r>
              <a:rPr lang="en-US" dirty="0"/>
              <a:t> -in bob/A.crt -</a:t>
            </a:r>
            <a:r>
              <a:rPr lang="en-US" dirty="0" err="1"/>
              <a:t>noout</a:t>
            </a:r>
            <a:r>
              <a:rPr lang="en-US" dirty="0"/>
              <a:t> &gt; bob/</a:t>
            </a:r>
            <a:r>
              <a:rPr lang="en-US" dirty="0" err="1"/>
              <a:t>pubkey-A.pem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36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7582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37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0507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63932-00BD-31C7-394E-50EFAD171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BF58541-9047-8CD7-266D-FE826CBBD8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4309" y="5453425"/>
            <a:ext cx="1211750" cy="121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DD4B2-7FBE-0327-BF31-2D74190FF289}"/>
              </a:ext>
            </a:extLst>
          </p:cNvPr>
          <p:cNvSpPr txBox="1"/>
          <p:nvPr userDrawn="1"/>
        </p:nvSpPr>
        <p:spPr>
          <a:xfrm>
            <a:off x="8512788" y="6310602"/>
            <a:ext cx="210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B392F-375B-0EA1-8A7C-7E06AED037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13520" y="240030"/>
            <a:ext cx="2702560" cy="840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17370-F9A6-11C9-05FF-EC620C81EA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360" y="264101"/>
            <a:ext cx="3810000" cy="711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7FAFE5-5E10-7DFF-9841-3308114D346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19"/>
            <a:ext cx="6092177" cy="1413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217D535-141B-B772-15DB-1F3001149A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924354"/>
            <a:ext cx="6092177" cy="374082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1763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r="36375"/>
          <a:stretch/>
        </p:blipFill>
        <p:spPr>
          <a:xfrm>
            <a:off x="4213185" y="-109329"/>
            <a:ext cx="775714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665453-7A40-70FD-F2A4-3C53FB29C259}"/>
              </a:ext>
            </a:extLst>
          </p:cNvPr>
          <p:cNvSpPr/>
          <p:nvPr userDrawn="1"/>
        </p:nvSpPr>
        <p:spPr>
          <a:xfrm>
            <a:off x="234175" y="5818908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5973293"/>
            <a:ext cx="11736151" cy="665018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1C9D6-6261-F6AF-A5BA-EAEB0226B0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57AED23-F777-CC7A-B8E2-D9D156418D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12084" y="273386"/>
            <a:ext cx="981971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FEB22-4D03-3BDD-6CA5-CE1B05C498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2863" y="957532"/>
            <a:ext cx="9818963" cy="470699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941D9-F517-A51E-E9D5-7621ACFF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A1FA9-3FC6-2DA1-D7AF-64F237C630FE}"/>
              </a:ext>
            </a:extLst>
          </p:cNvPr>
          <p:cNvSpPr/>
          <p:nvPr userDrawn="1"/>
        </p:nvSpPr>
        <p:spPr>
          <a:xfrm>
            <a:off x="234175" y="599043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237506"/>
            <a:ext cx="11736151" cy="860300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2FBB6C-A332-73A8-E923-046D7681341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25488" y="425638"/>
            <a:ext cx="1074933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1A89FF6-6973-2C4B-1367-472E41CAE85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5488" y="1437466"/>
            <a:ext cx="10749335" cy="472997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098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34C676-9FA6-5E1F-14D6-411054C0E2F8}"/>
              </a:ext>
            </a:extLst>
          </p:cNvPr>
          <p:cNvSpPr/>
          <p:nvPr userDrawn="1"/>
        </p:nvSpPr>
        <p:spPr>
          <a:xfrm>
            <a:off x="234176" y="253352"/>
            <a:ext cx="5754254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271679C-BC65-53B5-9B4C-AE69B3302412}"/>
              </a:ext>
            </a:extLst>
          </p:cNvPr>
          <p:cNvSpPr/>
          <p:nvPr userDrawn="1"/>
        </p:nvSpPr>
        <p:spPr>
          <a:xfrm rot="5400000">
            <a:off x="4803851" y="818008"/>
            <a:ext cx="2369157" cy="2033102"/>
          </a:xfrm>
          <a:prstGeom prst="hexagon">
            <a:avLst/>
          </a:prstGeom>
          <a:solidFill>
            <a:srgbClr val="00A6A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1CA94C7-B1CB-3714-0B10-1AB627984A6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3" y="535175"/>
            <a:ext cx="4390943" cy="1405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61F7334-474F-52FE-F625-19B011A528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06696" y="535175"/>
            <a:ext cx="4680106" cy="1405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6831521-1A4C-77E5-A663-31C91F3919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6695" y="2104844"/>
            <a:ext cx="4680106" cy="421798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886C767-F87F-A10B-6993-80B4A68E26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523" y="2104844"/>
            <a:ext cx="4390943" cy="421798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649A756-F8A3-5D15-7C17-412893082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1878" y="1053445"/>
            <a:ext cx="1972386" cy="140576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23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8F7548-0C45-4494-1973-4A20D59B613B}"/>
              </a:ext>
            </a:extLst>
          </p:cNvPr>
          <p:cNvSpPr/>
          <p:nvPr userDrawn="1"/>
        </p:nvSpPr>
        <p:spPr>
          <a:xfrm>
            <a:off x="234175" y="4027055"/>
            <a:ext cx="3275643" cy="2577594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A785A-6D02-4D15-D0A6-12F0822AFF6E}"/>
              </a:ext>
            </a:extLst>
          </p:cNvPr>
          <p:cNvSpPr/>
          <p:nvPr userDrawn="1"/>
        </p:nvSpPr>
        <p:spPr>
          <a:xfrm>
            <a:off x="234175" y="253353"/>
            <a:ext cx="3275643" cy="4937484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3820EB-4288-BF84-3385-AA8A771819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09879" y="535175"/>
            <a:ext cx="7545637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AD12443-0118-D412-08EB-B69EA83723C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4" y="535175"/>
            <a:ext cx="2866331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</a:t>
            </a:r>
            <a:endParaRPr lang="en-SA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1855106-32EB-AA69-E2F4-29CD6D30E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03679" y="1836852"/>
            <a:ext cx="7545637" cy="433058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F2EF402-8F31-FA31-1B7F-F95415DD1D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525" y="1836850"/>
            <a:ext cx="2866330" cy="43305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7119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EF655-E624-C12F-4B2D-0DBB93CBC14D}"/>
              </a:ext>
            </a:extLst>
          </p:cNvPr>
          <p:cNvSpPr/>
          <p:nvPr userDrawn="1"/>
        </p:nvSpPr>
        <p:spPr>
          <a:xfrm>
            <a:off x="4711372" y="253352"/>
            <a:ext cx="671628" cy="6351297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6" y="253352"/>
            <a:ext cx="4892006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8FBD7-ED51-CCC8-162F-BDE56853C3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1291" y="535175"/>
            <a:ext cx="5774226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D3B0BC0-FC1A-5AEC-3407-C5E29B7EA13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3" y="535175"/>
            <a:ext cx="4440027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5D85780-FF32-9BB7-9F38-23C035E22C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25" y="1828800"/>
            <a:ext cx="4440026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BE6A336-BF3C-6B7A-64CE-C3D49627B6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75090" y="1836852"/>
            <a:ext cx="5774226" cy="45639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6361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95ADC2-5239-D7F9-E1CA-86856FC081D3}"/>
              </a:ext>
            </a:extLst>
          </p:cNvPr>
          <p:cNvSpPr/>
          <p:nvPr userDrawn="1"/>
        </p:nvSpPr>
        <p:spPr>
          <a:xfrm>
            <a:off x="234176" y="253352"/>
            <a:ext cx="5754254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D95D7-37A1-248D-6236-67A185CEF114}"/>
              </a:ext>
            </a:extLst>
          </p:cNvPr>
          <p:cNvSpPr/>
          <p:nvPr userDrawn="1"/>
        </p:nvSpPr>
        <p:spPr>
          <a:xfrm>
            <a:off x="6203570" y="253352"/>
            <a:ext cx="5754254" cy="6351297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40B6CD2-8A53-09AE-7167-35B1576B485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96579" y="535175"/>
            <a:ext cx="5390221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51347CD-436D-F617-4391-2908200514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4" y="535175"/>
            <a:ext cx="5298858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6806E4B-A825-BB72-D2D1-37F6FFA008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25" y="1828800"/>
            <a:ext cx="5298858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E0EE9F0-2D54-CFF9-1968-C9E4227972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6578" y="1859007"/>
            <a:ext cx="5390221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998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70371-D93B-C6B6-468C-6F39D05F2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" t="1155" r="1155"/>
          <a:stretch/>
        </p:blipFill>
        <p:spPr>
          <a:xfrm>
            <a:off x="0" y="0"/>
            <a:ext cx="12112488" cy="685800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8E22EB8-8090-8CD2-1323-33C53B645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09" y="5406115"/>
            <a:ext cx="1335064" cy="1335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34C17-E847-95F5-5A90-E0FE0E9747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" y="234948"/>
            <a:ext cx="3765617" cy="57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900C7-6233-4604-FA2C-F2150CFF1A7F}"/>
              </a:ext>
            </a:extLst>
          </p:cNvPr>
          <p:cNvSpPr txBox="1"/>
          <p:nvPr userDrawn="1"/>
        </p:nvSpPr>
        <p:spPr>
          <a:xfrm>
            <a:off x="1461550" y="6354743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E57B9-0D66-12DF-1047-1537DD53838C}"/>
              </a:ext>
            </a:extLst>
          </p:cNvPr>
          <p:cNvSpPr txBox="1"/>
          <p:nvPr userDrawn="1"/>
        </p:nvSpPr>
        <p:spPr>
          <a:xfrm>
            <a:off x="8651162" y="6369257"/>
            <a:ext cx="170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tx1"/>
                </a:solidFill>
              </a:rPr>
              <a:t>Follow us @rc3kaust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B88A607-41FD-1036-BEBC-7A7C4341E0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64823" y="6273015"/>
            <a:ext cx="388024" cy="38802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5C09592-83E2-F48A-B603-80EE21CC4AC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16854" y="6338737"/>
            <a:ext cx="259773" cy="25977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FA8CB2EC-A488-6B60-6F16-032AE8BA088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72613" y="6316355"/>
            <a:ext cx="295179" cy="295179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EE31DC6-5F7E-F9DB-CEAA-5704603A665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9661" y="6321550"/>
            <a:ext cx="295179" cy="2951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E37DE-411A-4448-C91D-6B3F05CECA0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20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72613B2-4DD1-8D76-DF74-82C2ABE33E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587924"/>
            <a:ext cx="5647661" cy="28010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2750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971095-01F5-BC1E-BE08-58D4524E0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FD3C2-77E6-AF9D-B8E4-CFD636810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5543" y="127866"/>
            <a:ext cx="2808909" cy="873701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BF58541-9047-8CD7-266D-FE826CBBD8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63325" y="5358615"/>
            <a:ext cx="1335064" cy="13350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DD4B2-7FBE-0327-BF31-2D74190FF289}"/>
              </a:ext>
            </a:extLst>
          </p:cNvPr>
          <p:cNvSpPr txBox="1"/>
          <p:nvPr userDrawn="1"/>
        </p:nvSpPr>
        <p:spPr>
          <a:xfrm>
            <a:off x="8361114" y="6319118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63BF7C7-7394-DCBE-8750-3BE6B99611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45061" y="6213640"/>
            <a:ext cx="388024" cy="38802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D3985BD-8BB2-8DF2-EC97-A586017A2B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97092" y="6279362"/>
            <a:ext cx="259773" cy="259773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57C83C0-4821-549B-E4CD-C122058E58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52851" y="6256980"/>
            <a:ext cx="295179" cy="295179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CDC552B-34C7-ED8F-6A05-B442DB7536F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59899" y="6262175"/>
            <a:ext cx="295179" cy="295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70DD80-8188-9475-CA48-A245E8347050}"/>
              </a:ext>
            </a:extLst>
          </p:cNvPr>
          <p:cNvSpPr txBox="1"/>
          <p:nvPr userDrawn="1"/>
        </p:nvSpPr>
        <p:spPr>
          <a:xfrm>
            <a:off x="317749" y="6257096"/>
            <a:ext cx="175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bg1"/>
                </a:solidFill>
              </a:rPr>
              <a:t>Follow us @rc3kaust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17E751-5D20-B9D2-C3DF-011D7C39358C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47548" y="186044"/>
            <a:ext cx="3810000" cy="711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68E36CC-D861-3CCA-6581-AE86AAF7F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4475" y="1364718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8C6B7E2-3DF0-3E1F-9B11-162F0C73068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4475" y="2570672"/>
            <a:ext cx="7122265" cy="359676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70371-D93B-C6B6-468C-6F39D05F2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6" t="972" r="973"/>
          <a:stretch/>
        </p:blipFill>
        <p:spPr>
          <a:xfrm>
            <a:off x="0" y="0"/>
            <a:ext cx="12132179" cy="685800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8E22EB8-8090-8CD2-1323-33C53B645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09" y="5406115"/>
            <a:ext cx="1335064" cy="1335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34C17-E847-95F5-5A90-E0FE0E9747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" y="234948"/>
            <a:ext cx="3765617" cy="57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900C7-6233-4604-FA2C-F2150CFF1A7F}"/>
              </a:ext>
            </a:extLst>
          </p:cNvPr>
          <p:cNvSpPr txBox="1"/>
          <p:nvPr userDrawn="1"/>
        </p:nvSpPr>
        <p:spPr>
          <a:xfrm>
            <a:off x="1461550" y="6354743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E57B9-0D66-12DF-1047-1537DD53838C}"/>
              </a:ext>
            </a:extLst>
          </p:cNvPr>
          <p:cNvSpPr txBox="1"/>
          <p:nvPr userDrawn="1"/>
        </p:nvSpPr>
        <p:spPr>
          <a:xfrm>
            <a:off x="8651162" y="6369257"/>
            <a:ext cx="170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tx1"/>
                </a:solidFill>
              </a:rPr>
              <a:t>Follow us @rc3kaust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B88A607-41FD-1036-BEBC-7A7C4341E0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64823" y="6273015"/>
            <a:ext cx="388024" cy="38802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5C09592-83E2-F48A-B603-80EE21CC4AC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16854" y="6338737"/>
            <a:ext cx="259773" cy="25977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FA8CB2EC-A488-6B60-6F16-032AE8BA088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72613" y="6316355"/>
            <a:ext cx="295179" cy="295179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EE31DC6-5F7E-F9DB-CEAA-5704603A665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9661" y="6321550"/>
            <a:ext cx="295179" cy="2951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E37DE-411A-4448-C91D-6B3F05CECA0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20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77EDD74-8C7B-E676-5AAB-E0BF83F769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596550"/>
            <a:ext cx="5561398" cy="280956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0445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F2EEF-6DA3-6ADF-D5F3-7CCBEF341B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1D286A-C680-4A6F-1400-39B375BCF9F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82966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CABC1-15BC-3BC5-B13E-9B3E7032EF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4" y="957532"/>
            <a:ext cx="9828902" cy="52099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3633F2-A447-F600-D2A0-3AAD26D03A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14A59D-E571-260C-A24C-3442F2DF8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CC1B78B-2CAC-A015-7825-682DA3F1A9A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690582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8CC49B-44A5-1005-A832-A9A4C23CDA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2862" y="957532"/>
            <a:ext cx="9689755" cy="520990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pple Symbols" panose="02000000000000000000" pitchFamily="2" charset="-79"/>
              <a:buChar char="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pple Symbols" panose="02000000000000000000" pitchFamily="2" charset="-79"/>
              <a:buChar char="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pple Symbols" panose="02000000000000000000" pitchFamily="2" charset="-79"/>
              <a:buChar char="⎼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B28C-2825-AC7E-DD5B-48FB878CE9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7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821" r="2664"/>
          <a:stretch/>
        </p:blipFill>
        <p:spPr>
          <a:xfrm>
            <a:off x="1" y="0"/>
            <a:ext cx="11645068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A52C2F-B8B2-B9F2-33A5-554352987B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C9B57AB-4544-08F3-87B3-E210D668E5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124272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F5DE6-26F0-B0C9-5D95-DDABBEFCEF6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77638" y="1191401"/>
            <a:ext cx="2001329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3694DE-2816-7C0F-9AE2-DC1215DF39B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803450" y="4917055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55031BF-4E3D-4489-8F84-FB1AEB2C1BB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54680" y="5244859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6A61376-EFEB-4A8E-D01A-629809731DC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114001" y="2242123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73CF30B-A313-CFA4-A092-720AD5B2B45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478967" y="2897730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2B2E1C8-8016-981A-B8D1-26460005B86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115330" y="3932900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50BD443-7EDB-FCDE-DF09-D5D97048B5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583813" y="4519496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E323E-2F7E-B921-3F2C-4A9553385D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4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1821" r="2664"/>
          <a:stretch/>
        </p:blipFill>
        <p:spPr>
          <a:xfrm>
            <a:off x="-1" y="0"/>
            <a:ext cx="11645069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AAF740-63A7-C711-C0A8-FE0053A8D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782E6BE-1AF2-BC7F-5D18-23363EFE4C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779207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0A694D7-5BCC-4A9D-69AC-915F19D98E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9779207" cy="52099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0E6CC-F3B8-11DB-E2EF-5E8483285C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2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A7F18F-E8D2-549B-1223-D714F7753192}"/>
              </a:ext>
            </a:extLst>
          </p:cNvPr>
          <p:cNvSpPr/>
          <p:nvPr userDrawn="1"/>
        </p:nvSpPr>
        <p:spPr>
          <a:xfrm>
            <a:off x="234175" y="3648364"/>
            <a:ext cx="11689969" cy="2956285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29743D3-F1D2-E9A5-B4D9-D0E73C548067}"/>
              </a:ext>
            </a:extLst>
          </p:cNvPr>
          <p:cNvSpPr/>
          <p:nvPr userDrawn="1"/>
        </p:nvSpPr>
        <p:spPr>
          <a:xfrm rot="5400000">
            <a:off x="3852195" y="1596324"/>
            <a:ext cx="4487611" cy="3851062"/>
          </a:xfrm>
          <a:prstGeom prst="hexagon">
            <a:avLst/>
          </a:prstGeom>
          <a:solidFill>
            <a:srgbClr val="00A6A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F649007-8A49-7845-332C-4F0BF5E13FD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96815" y="967313"/>
            <a:ext cx="3618166" cy="1603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91463BB-9579-31BD-96B3-779CC91658D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62747" y="967314"/>
            <a:ext cx="3632438" cy="16033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B507B06-7F84-14B7-12B5-5D4C212DEE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33227" y="2318367"/>
            <a:ext cx="3714362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 RC3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18A38-F0CD-269D-9CD0-DA7E6BA102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1D846ED-9469-B160-F659-D30CC1EB91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815" y="3907766"/>
            <a:ext cx="3618166" cy="24813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F685C76-39FE-6542-01EA-75FBB5DC45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77842" y="3907766"/>
            <a:ext cx="3618166" cy="24813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4E9E84F-90AD-E16C-E948-C9244B3452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1290" y="3029918"/>
            <a:ext cx="3714362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E167B-7EC8-5FBC-A23A-7C1CAB9275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9C5A9C-E4A5-C254-785E-C57E82CF82DE}"/>
              </a:ext>
            </a:extLst>
          </p:cNvPr>
          <p:cNvSpPr/>
          <p:nvPr userDrawn="1"/>
        </p:nvSpPr>
        <p:spPr>
          <a:xfrm>
            <a:off x="234175" y="3648364"/>
            <a:ext cx="11689969" cy="2956285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1E3736A-A1D6-C2CD-CE35-DBC1DBBEE1F2}"/>
              </a:ext>
            </a:extLst>
          </p:cNvPr>
          <p:cNvSpPr/>
          <p:nvPr userDrawn="1"/>
        </p:nvSpPr>
        <p:spPr>
          <a:xfrm rot="5400000">
            <a:off x="4127571" y="1739785"/>
            <a:ext cx="3936858" cy="3378431"/>
          </a:xfrm>
          <a:prstGeom prst="hexagon">
            <a:avLst/>
          </a:prstGeom>
          <a:solidFill>
            <a:schemeClr val="bg1"/>
          </a:solidFill>
          <a:ln w="57150">
            <a:solidFill>
              <a:srgbClr val="00A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379A4F2-9EF7-B73C-4474-0528A879C6A5}"/>
              </a:ext>
            </a:extLst>
          </p:cNvPr>
          <p:cNvSpPr/>
          <p:nvPr userDrawn="1"/>
        </p:nvSpPr>
        <p:spPr>
          <a:xfrm rot="5400000">
            <a:off x="2029792" y="1982934"/>
            <a:ext cx="3274090" cy="2809674"/>
          </a:xfrm>
          <a:prstGeom prst="hexagon">
            <a:avLst/>
          </a:prstGeom>
          <a:solidFill>
            <a:srgbClr val="00A6A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05263F0-2070-DB8E-B351-69716B24A5E3}"/>
              </a:ext>
            </a:extLst>
          </p:cNvPr>
          <p:cNvSpPr/>
          <p:nvPr userDrawn="1"/>
        </p:nvSpPr>
        <p:spPr>
          <a:xfrm rot="5400000">
            <a:off x="6888119" y="1982934"/>
            <a:ext cx="3274090" cy="2809674"/>
          </a:xfrm>
          <a:prstGeom prst="hexagon">
            <a:avLst/>
          </a:prstGeom>
          <a:solidFill>
            <a:srgbClr val="00A6A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2EE8ABD-9FE3-D8DD-56A1-50FED0C6E30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261999" y="2441145"/>
            <a:ext cx="2777719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</a:t>
            </a:r>
            <a:endParaRPr lang="en-SA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5F3B0C0-7B0A-CDEC-B282-5BBF0B78924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33101" y="2441145"/>
            <a:ext cx="2777719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30E0D-F1DE-8F94-5A33-65BE2883B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124F8-98EE-9257-D699-0C6A38C7AD9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88931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D97A49A-8F6F-1FE3-8C2A-E2840196E5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1180" y="3029918"/>
            <a:ext cx="2796860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53E071B0-74E5-D13E-FE4C-C3DD39937D0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137852" y="3029918"/>
            <a:ext cx="2796860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12AAC76-2A82-6077-C4BB-169B43FE083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71674" y="1992702"/>
            <a:ext cx="2042287" cy="281221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C35EF0-2C03-2A41-5E17-1603E9AB4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4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665453-7A40-70FD-F2A4-3C53FB29C259}"/>
              </a:ext>
            </a:extLst>
          </p:cNvPr>
          <p:cNvSpPr/>
          <p:nvPr userDrawn="1"/>
        </p:nvSpPr>
        <p:spPr>
          <a:xfrm>
            <a:off x="234175" y="5818908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5973293"/>
            <a:ext cx="11736151" cy="665018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8D2CA2C-B13C-3F7B-87C6-593BD44490F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779207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F2B9-EC76-77B0-96A7-B5EBB87915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1AD012C-E48A-B2E1-AB2C-44092E9CAF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9779207" cy="470699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85304-2E36-C4D4-D866-51A381A21E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0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5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77" r:id="rId3"/>
    <p:sldLayoutId id="2147483689" r:id="rId4"/>
    <p:sldLayoutId id="2147483687" r:id="rId5"/>
    <p:sldLayoutId id="2147483686" r:id="rId6"/>
    <p:sldLayoutId id="2147483682" r:id="rId7"/>
    <p:sldLayoutId id="2147483684" r:id="rId8"/>
    <p:sldLayoutId id="2147483675" r:id="rId9"/>
    <p:sldLayoutId id="2147483674" r:id="rId10"/>
    <p:sldLayoutId id="2147483669" r:id="rId11"/>
    <p:sldLayoutId id="2147483683" r:id="rId12"/>
    <p:sldLayoutId id="2147483679" r:id="rId13"/>
    <p:sldLayoutId id="2147483664" r:id="rId14"/>
    <p:sldLayoutId id="2147483678" r:id="rId15"/>
    <p:sldLayoutId id="2147483665" r:id="rId16"/>
    <p:sldLayoutId id="21474836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0681C4-234F-C504-A651-A166E9AFC3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NCA Sponsored Training</a:t>
            </a:r>
          </a:p>
          <a:p>
            <a:r>
              <a:rPr lang="en-US" sz="2400" b="0" dirty="0"/>
              <a:t>Day 2 – Afternoon Session (Lab)</a:t>
            </a:r>
            <a:endParaRPr lang="en-SA" sz="24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2980-59EC-5835-6270-46BFAAE9E8E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924354"/>
            <a:ext cx="5299641" cy="374082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800" b="1" dirty="0"/>
              <a:t>Practical Introduction to Public Key Encryption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Presenter Name: Dr. Danish Vasan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City: </a:t>
            </a:r>
            <a:r>
              <a:rPr lang="en-GB" b="0" i="0" u="none" strike="noStrike" dirty="0">
                <a:solidFill>
                  <a:srgbClr val="001D35"/>
                </a:solidFill>
                <a:effectLst/>
                <a:latin typeface="Google Sans"/>
              </a:rPr>
              <a:t>Dhahran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16 February 2025</a:t>
            </a:r>
            <a:endParaRPr lang="en-US" dirty="0"/>
          </a:p>
          <a:p>
            <a:endParaRPr lang="en-US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60051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encrypt files with 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40581" y="1186132"/>
            <a:ext cx="105108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Encrypt and Decrypt a file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Decrypt your file with your private key:</a:t>
            </a:r>
          </a:p>
          <a:p>
            <a:pPr marL="457200" lvl="1" indent="0">
              <a:buNone/>
            </a:pP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pkeyutl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-decrypt -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inkey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private.pem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-in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top_secret.enc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-out decrypted.txt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Try to open the output file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$ cat 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decrypted.txt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4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B17F3F-BD4B-EC64-8A5C-59BB805FAC1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FB0367-1EE7-5FD7-0A36-E033AC161E2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6396" y="1330866"/>
            <a:ext cx="9779207" cy="389386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Recap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algn="just"/>
            <a:r>
              <a:rPr lang="en-US" sz="2400" dirty="0"/>
              <a:t>A digital certificate “is essentially a </a:t>
            </a:r>
            <a:r>
              <a:rPr lang="en-US" sz="2400" b="1" dirty="0"/>
              <a:t>public key </a:t>
            </a:r>
            <a:r>
              <a:rPr lang="en-US" sz="2400" dirty="0"/>
              <a:t>accompanied by a </a:t>
            </a:r>
            <a:r>
              <a:rPr lang="en-US" sz="2400" b="1" dirty="0"/>
              <a:t>signature</a:t>
            </a:r>
            <a:r>
              <a:rPr lang="en-US" sz="2400" dirty="0"/>
              <a:t> of that key and associated information” </a:t>
            </a:r>
          </a:p>
          <a:p>
            <a:pPr algn="just"/>
            <a:r>
              <a:rPr lang="en-US" sz="2400" dirty="0"/>
              <a:t>(</a:t>
            </a:r>
            <a:r>
              <a:rPr lang="en-US" sz="2400" dirty="0" err="1"/>
              <a:t>Aumasson</a:t>
            </a:r>
            <a:r>
              <a:rPr lang="en-US" sz="2400" dirty="0"/>
              <a:t> 2018, Serious Cryptography).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For TLS (</a:t>
            </a:r>
            <a:r>
              <a:rPr lang="en-US" sz="2400" b="1" dirty="0"/>
              <a:t>X.509</a:t>
            </a:r>
            <a:r>
              <a:rPr lang="en-US" sz="2400" dirty="0"/>
              <a:t>) certificates, this information includes the domain name, optionally alternative domain names that a cert is valid for, issue and expiration dates, and other details.</a:t>
            </a:r>
          </a:p>
        </p:txBody>
      </p:sp>
    </p:spTree>
    <p:extLst>
      <p:ext uri="{BB962C8B-B14F-4D97-AF65-F5344CB8AC3E}">
        <p14:creationId xmlns:p14="http://schemas.microsoft.com/office/powerpoint/2010/main" val="151416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1163" y="1253304"/>
            <a:ext cx="49355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Examining details of a Certificate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sz="2400" dirty="0"/>
              <a:t>Browse to </a:t>
            </a:r>
            <a:r>
              <a:rPr lang="en-US" sz="2400" b="1" dirty="0"/>
              <a:t>ibm.com </a:t>
            </a:r>
            <a:r>
              <a:rPr lang="en-US" sz="2400" dirty="0"/>
              <a:t>and inspect the certificate details (from Firefox, in your Kali-</a:t>
            </a:r>
            <a:r>
              <a:rPr lang="en-US" sz="2400" dirty="0" err="1"/>
              <a:t>linux</a:t>
            </a:r>
            <a:r>
              <a:rPr lang="en-US" sz="2400" dirty="0"/>
              <a:t> Virtual Machine)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Click on the padlock icon in the URL bar.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Click on the arrow to the right of the domain name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ABB29-8140-5688-FDA4-4B004453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333" y="1676401"/>
            <a:ext cx="6069504" cy="317506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F96DDC3-C5B8-84C5-37F1-9130724AE948}"/>
              </a:ext>
            </a:extLst>
          </p:cNvPr>
          <p:cNvSpPr/>
          <p:nvPr/>
        </p:nvSpPr>
        <p:spPr>
          <a:xfrm>
            <a:off x="7721600" y="1943100"/>
            <a:ext cx="622300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E434AC-422B-93CC-D5D8-F10554D3EB26}"/>
              </a:ext>
            </a:extLst>
          </p:cNvPr>
          <p:cNvSpPr/>
          <p:nvPr/>
        </p:nvSpPr>
        <p:spPr>
          <a:xfrm>
            <a:off x="11091291" y="2565400"/>
            <a:ext cx="622300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1163" y="1532704"/>
            <a:ext cx="33734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Examining details of a Certificate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sz="2400" dirty="0"/>
              <a:t>Click on “More Information”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Click “View Certificate”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D3078A-A18C-2486-8059-81787BFA778C}"/>
              </a:ext>
            </a:extLst>
          </p:cNvPr>
          <p:cNvGrpSpPr/>
          <p:nvPr/>
        </p:nvGrpSpPr>
        <p:grpSpPr>
          <a:xfrm>
            <a:off x="4288671" y="1623977"/>
            <a:ext cx="7236765" cy="3610045"/>
            <a:chOff x="4288671" y="1511300"/>
            <a:chExt cx="7236765" cy="36100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DC6B6D-88A4-E6E6-F133-F2B98BB35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8671" y="1511300"/>
              <a:ext cx="7236765" cy="361004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96DDC3-C5B8-84C5-37F1-9130724AE948}"/>
                </a:ext>
              </a:extLst>
            </p:cNvPr>
            <p:cNvSpPr/>
            <p:nvPr/>
          </p:nvSpPr>
          <p:spPr>
            <a:xfrm>
              <a:off x="9925050" y="3305244"/>
              <a:ext cx="1365250" cy="5461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52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6369" y="1431105"/>
            <a:ext cx="3117731" cy="264559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Question 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is the root certificate authority for ibm.com?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Question 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is the intermediate certificate authority?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E4985-186F-BEA7-0B25-DF95A4D2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91" y="1985552"/>
            <a:ext cx="7489840" cy="288689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D671FD6-91AB-FD6F-F332-07F2AE979D9A}"/>
              </a:ext>
            </a:extLst>
          </p:cNvPr>
          <p:cNvSpPr/>
          <p:nvPr/>
        </p:nvSpPr>
        <p:spPr>
          <a:xfrm>
            <a:off x="6201686" y="2579721"/>
            <a:ext cx="2878813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09FF4C-B161-C214-1268-25DD8B6F2809}"/>
              </a:ext>
            </a:extLst>
          </p:cNvPr>
          <p:cNvSpPr/>
          <p:nvPr/>
        </p:nvSpPr>
        <p:spPr>
          <a:xfrm>
            <a:off x="9417050" y="2579721"/>
            <a:ext cx="1911350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2769" y="1431105"/>
            <a:ext cx="9658231" cy="264559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Question 3: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are some of the other domains for which this certificate is valid?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Question 4: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algorithm does IBM’s certificate use for their public key?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Question 5: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is the </a:t>
            </a:r>
            <a:r>
              <a:rPr lang="en-US" sz="2400" dirty="0" err="1"/>
              <a:t>keysize</a:t>
            </a:r>
            <a:r>
              <a:rPr lang="en-US" sz="2400" dirty="0"/>
              <a:t> of IBM’s public key?</a:t>
            </a:r>
          </a:p>
        </p:txBody>
      </p:sp>
    </p:spTree>
    <p:extLst>
      <p:ext uri="{BB962C8B-B14F-4D97-AF65-F5344CB8AC3E}">
        <p14:creationId xmlns:p14="http://schemas.microsoft.com/office/powerpoint/2010/main" val="91397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1163" y="1253305"/>
            <a:ext cx="4935537" cy="317899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Root Certificate Authorities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sz="2400" dirty="0"/>
              <a:t>In your Kali VM, open Firefox.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Click on the “hamburger” icon in the top-right, and select “Settings”.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DE533-9C3C-0234-3A57-56FCD76B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737" y="928476"/>
            <a:ext cx="5413503" cy="46342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F96DDC3-C5B8-84C5-37F1-9130724AE948}"/>
              </a:ext>
            </a:extLst>
          </p:cNvPr>
          <p:cNvSpPr/>
          <p:nvPr/>
        </p:nvSpPr>
        <p:spPr>
          <a:xfrm>
            <a:off x="8830469" y="4696646"/>
            <a:ext cx="622300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CEB9E9-BFD4-52CB-E080-1C670EFFDC5A}"/>
              </a:ext>
            </a:extLst>
          </p:cNvPr>
          <p:cNvSpPr/>
          <p:nvPr/>
        </p:nvSpPr>
        <p:spPr>
          <a:xfrm>
            <a:off x="10684669" y="1143000"/>
            <a:ext cx="622300" cy="4253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6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BC0A8E-EB13-3589-079D-D8E0F211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38" y="1873360"/>
            <a:ext cx="6531629" cy="300366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1163" y="1253304"/>
            <a:ext cx="49355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Root Certificate Authorities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Use the settings/preferences search bar to find the “View Certificates” button. Click it.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96DDC3-C5B8-84C5-37F1-9130724AE948}"/>
              </a:ext>
            </a:extLst>
          </p:cNvPr>
          <p:cNvSpPr/>
          <p:nvPr/>
        </p:nvSpPr>
        <p:spPr>
          <a:xfrm>
            <a:off x="9055160" y="2508250"/>
            <a:ext cx="1536640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CEB9E9-BFD4-52CB-E080-1C670EFFDC5A}"/>
              </a:ext>
            </a:extLst>
          </p:cNvPr>
          <p:cNvSpPr/>
          <p:nvPr/>
        </p:nvSpPr>
        <p:spPr>
          <a:xfrm>
            <a:off x="9512330" y="3674406"/>
            <a:ext cx="2031970" cy="6359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2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F6C57F-38B9-AAD9-AFFD-21B0B473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362" y="1253304"/>
            <a:ext cx="6128475" cy="411252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1163" y="1253304"/>
            <a:ext cx="49355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Root Certificate Authorities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Under the ‘Authorities’ tab, find the “DigiCert Global Root CA” certificate that was ultimately used to verify the authenticity of IBM’s certificate. Click “Edit Trust.”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96DDC3-C5B8-84C5-37F1-9130724AE948}"/>
              </a:ext>
            </a:extLst>
          </p:cNvPr>
          <p:cNvSpPr/>
          <p:nvPr/>
        </p:nvSpPr>
        <p:spPr>
          <a:xfrm>
            <a:off x="6667560" y="4353825"/>
            <a:ext cx="1536640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2769" y="1431105"/>
            <a:ext cx="9658231" cy="122319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Question 6: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can this DigiCert root certificate be used for?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F9DE0-DD52-E7BB-14C1-7536B783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69" y="2938923"/>
            <a:ext cx="5480099" cy="20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DC782-AD57-B7C7-8516-91292E37ACE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6D93-A24C-A240-71D4-02E8682555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61308" y="1527050"/>
            <a:ext cx="9779207" cy="4594349"/>
          </a:xfrm>
        </p:spPr>
        <p:txBody>
          <a:bodyPr lIns="91440" tIns="45720" rIns="91440" bIns="45720" anchor="t"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/>
                <a:cs typeface="Arial"/>
              </a:rPr>
              <a:t>How to encrypt files with RSA and OpenSSL</a:t>
            </a:r>
            <a:endParaRPr lang="en-US" sz="2400" b="1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RSA by Hand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OpenSSL(RSA)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OpenSSL(ECC)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Digital Certificates and Signature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Examining details of a Certificate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Root Certificate Authorities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OpenSSL Demo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Complete communication protocol using asymmetric crypto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8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11369" y="1477552"/>
            <a:ext cx="9779207" cy="36996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Now find any of the root certificates for </a:t>
            </a:r>
            <a:r>
              <a:rPr lang="en-US" sz="2400" b="1" dirty="0"/>
              <a:t>Symantec Corporation</a:t>
            </a:r>
            <a:r>
              <a:rPr lang="en-US" sz="2400" dirty="0"/>
              <a:t>. Select one and click “Edit Trust.”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Question 7: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can this Symantec root certificate be used for? What can it not be used for?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Examine other certs in the list to see what a “normal” cert in Firefox’s store can do.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38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6315" y="1583506"/>
            <a:ext cx="10687376" cy="3246848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Why is the trust for Symantec’s cert anomalous?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Dating back to 2015, </a:t>
            </a:r>
            <a:r>
              <a:rPr lang="en-US" sz="2400" b="1" dirty="0"/>
              <a:t>Symantec</a:t>
            </a:r>
            <a:r>
              <a:rPr lang="en-US" sz="2400" dirty="0"/>
              <a:t> had been called out for some minor </a:t>
            </a:r>
            <a:r>
              <a:rPr lang="en-US" sz="2400" b="1" dirty="0"/>
              <a:t>mis-issuance</a:t>
            </a:r>
            <a:r>
              <a:rPr lang="en-US" sz="2400" dirty="0"/>
              <a:t> issues. In 2016, upon investigating further, Google found other evidence of </a:t>
            </a:r>
            <a:r>
              <a:rPr lang="en-US" sz="2400" b="1" dirty="0"/>
              <a:t>mis-issuance</a:t>
            </a:r>
            <a:r>
              <a:rPr lang="en-US" sz="2400" dirty="0"/>
              <a:t> and that Symantec was practicing lax oversight over the regional authorities it was outsourcing validation to in various regions.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840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6315" y="1367606"/>
            <a:ext cx="10687376" cy="4093394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Symantec vs Google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Symantec and Google’s headquarters are across the street from each other, which made for some awkward bus rides to work…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/>
                <a:cs typeface="Arial"/>
              </a:rPr>
              <a:t>Symantec, rightfully, points out that there were a total of 33 mis-issued test certificates and that no real-world harm actually occurred as a result of it.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Google and the other browsers argued that Symantec’s mis-issuance problems were systemic and by extension, they could no longer trust the certificates Symantec CA brands were issuing.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3621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6315" y="1367606"/>
            <a:ext cx="10687376" cy="4093394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Google and Symantec reached an agreement: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/>
                <a:cs typeface="Arial"/>
              </a:rPr>
              <a:t>over the Summer of 2017 that Symantec would shift issuance of certificates to a managed CA while it rebuilt its PKI.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/>
                <a:cs typeface="Arial"/>
              </a:rPr>
              <a:t>In the meantime, Symantec’s roots would be distrusted, which in turn distrusts all of Symantec’s certificates.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/>
                <a:cs typeface="Arial"/>
              </a:rPr>
              <a:t>That was what facilitated Symantec selling its CA to DigiCert for nearly a billion dollars and a 30% share.</a:t>
            </a:r>
          </a:p>
        </p:txBody>
      </p:sp>
    </p:spTree>
    <p:extLst>
      <p:ext uri="{BB962C8B-B14F-4D97-AF65-F5344CB8AC3E}">
        <p14:creationId xmlns:p14="http://schemas.microsoft.com/office/powerpoint/2010/main" val="246513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57C34C3B-226B-CCC1-D859-5AED384DC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082" y="2332617"/>
            <a:ext cx="3637621" cy="363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2239979-87A7-DFDD-67B7-622BAE3DA52D}"/>
              </a:ext>
            </a:extLst>
          </p:cNvPr>
          <p:cNvSpPr txBox="1">
            <a:spLocks/>
          </p:cNvSpPr>
          <p:nvPr/>
        </p:nvSpPr>
        <p:spPr>
          <a:xfrm>
            <a:off x="2400485" y="3053032"/>
            <a:ext cx="3993597" cy="2196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back in 10 min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2B624D-1D2D-8BFB-A89D-4406ADDD0D04}"/>
              </a:ext>
            </a:extLst>
          </p:cNvPr>
          <p:cNvSpPr txBox="1">
            <a:spLocks/>
          </p:cNvSpPr>
          <p:nvPr/>
        </p:nvSpPr>
        <p:spPr>
          <a:xfrm>
            <a:off x="1869595" y="1069431"/>
            <a:ext cx="8568597" cy="14350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rgbClr val="00A6A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Break Time…</a:t>
            </a:r>
          </a:p>
        </p:txBody>
      </p:sp>
    </p:spTree>
    <p:extLst>
      <p:ext uri="{BB962C8B-B14F-4D97-AF65-F5344CB8AC3E}">
        <p14:creationId xmlns:p14="http://schemas.microsoft.com/office/powerpoint/2010/main" val="91445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OpenSSL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28596" y="975264"/>
            <a:ext cx="10426804" cy="1844135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In this lab session we will implement all the steps of a secure communication protocol between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Alice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 and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Bob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, with the support of the Certification Authority </a:t>
            </a:r>
            <a:r>
              <a:rPr lang="en-US" sz="2400" b="1" err="1">
                <a:solidFill>
                  <a:srgbClr val="4F4F4F"/>
                </a:solidFill>
                <a:latin typeface="Arial"/>
                <a:cs typeface="Arial"/>
              </a:rPr>
              <a:t>kaust_ca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, using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OpenSSL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 terminal commands.</a:t>
            </a: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Goal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: Alice needs to send a file to Bob, over an insecure communication channel, ensuring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confidentiality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 and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integrity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FA13F-342A-63C0-572B-54585F5FC82C}"/>
              </a:ext>
            </a:extLst>
          </p:cNvPr>
          <p:cNvSpPr txBox="1">
            <a:spLocks/>
          </p:cNvSpPr>
          <p:nvPr/>
        </p:nvSpPr>
        <p:spPr>
          <a:xfrm>
            <a:off x="1028596" y="2280729"/>
            <a:ext cx="10426804" cy="1183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2A338D-E202-5551-C5B4-3790ABD92C8D}"/>
              </a:ext>
            </a:extLst>
          </p:cNvPr>
          <p:cNvSpPr txBox="1">
            <a:spLocks/>
          </p:cNvSpPr>
          <p:nvPr/>
        </p:nvSpPr>
        <p:spPr>
          <a:xfrm>
            <a:off x="1028596" y="2964612"/>
            <a:ext cx="10426804" cy="2763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F4F4F"/>
                </a:solidFill>
              </a:rPr>
              <a:t>Alice and Bob get a certificate from </a:t>
            </a:r>
            <a:r>
              <a:rPr lang="en-US" sz="2400" dirty="0" err="1">
                <a:solidFill>
                  <a:srgbClr val="4F4F4F"/>
                </a:solidFill>
              </a:rPr>
              <a:t>kaust_ca</a:t>
            </a:r>
            <a:endParaRPr lang="en-US" sz="2400" dirty="0">
              <a:solidFill>
                <a:srgbClr val="4F4F4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F4F4F"/>
                </a:solidFill>
              </a:rPr>
              <a:t>Alice and Bob exchange their certificates over an insecure communication channel.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F4F4F"/>
                </a:solidFill>
              </a:rPr>
              <a:t>After verifying Bob’s certificate using </a:t>
            </a:r>
            <a:r>
              <a:rPr lang="en-US" sz="2400" dirty="0" err="1">
                <a:solidFill>
                  <a:srgbClr val="4F4F4F"/>
                </a:solidFill>
              </a:rPr>
              <a:t>kaust_ca</a:t>
            </a:r>
            <a:r>
              <a:rPr lang="en-US" sz="2400" dirty="0">
                <a:solidFill>
                  <a:srgbClr val="4F4F4F"/>
                </a:solidFill>
              </a:rPr>
              <a:t> certificates, Alice encrypt the file and generates a signature. Finally, Alice send to Bob the encrypted file and the signature.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F4F4F"/>
                </a:solidFill>
              </a:rPr>
              <a:t>Bob opens the file and verifies the signature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80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OpenSSL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28596" y="975264"/>
            <a:ext cx="10426804" cy="470699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</a:rPr>
              <a:t>In your Kali Linux VM, create one folder for this demo:</a:t>
            </a:r>
          </a:p>
          <a:p>
            <a:pPr marL="0" indent="0" algn="ctr">
              <a:buNone/>
            </a:pPr>
            <a:r>
              <a:rPr lang="en-US" sz="2400" b="1" dirty="0" err="1">
                <a:solidFill>
                  <a:srgbClr val="4F4F4F"/>
                </a:solidFill>
                <a:latin typeface="Arial"/>
                <a:cs typeface="Arial"/>
              </a:rPr>
              <a:t>mkdir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4F4F4F"/>
                </a:solidFill>
                <a:latin typeface="Arial"/>
                <a:cs typeface="Arial"/>
              </a:rPr>
              <a:t>openSSL_demo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Go to the demo directory with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cd </a:t>
            </a:r>
            <a:r>
              <a:rPr lang="en-US" sz="2400" b="1" dirty="0" err="1">
                <a:solidFill>
                  <a:srgbClr val="4F4F4F"/>
                </a:solidFill>
                <a:latin typeface="Arial"/>
                <a:cs typeface="Arial"/>
              </a:rPr>
              <a:t>openSSL_demo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endParaRPr lang="en-US" sz="2400" dirty="0">
              <a:solidFill>
                <a:srgbClr val="4F4F4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Then, create inside this folder one more folder for </a:t>
            </a:r>
            <a:r>
              <a:rPr lang="en-US" sz="2400" b="1" dirty="0" err="1">
                <a:solidFill>
                  <a:srgbClr val="4F4F4F"/>
                </a:solidFill>
                <a:latin typeface="Arial"/>
                <a:cs typeface="Arial"/>
              </a:rPr>
              <a:t>alice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, one for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bob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, and one for </a:t>
            </a:r>
            <a:r>
              <a:rPr lang="en-US" sz="2400" b="1" dirty="0" err="1">
                <a:solidFill>
                  <a:srgbClr val="4F4F4F"/>
                </a:solidFill>
                <a:latin typeface="Arial"/>
                <a:cs typeface="Arial"/>
              </a:rPr>
              <a:t>kaust_ca</a:t>
            </a:r>
            <a:endParaRPr lang="en-US" sz="2400" b="1" dirty="0">
              <a:solidFill>
                <a:srgbClr val="4F4F4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82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1.a - Alice generates a private key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7787" y="1075504"/>
            <a:ext cx="11607800" cy="4706991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genpkey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-algorithm RSA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pkeyopt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rsa_keygen_bits:2048 -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pkeyopt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rsa_keygen_pubexp:3 -out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privkey-A.pem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None/>
            </a:pP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r>
              <a:rPr lang="en-US" sz="2400" b="1" dirty="0" err="1">
                <a:solidFill>
                  <a:srgbClr val="4F4F4F"/>
                </a:solidFill>
              </a:rPr>
              <a:t>genpkey</a:t>
            </a:r>
            <a:r>
              <a:rPr lang="en-US" sz="2400" dirty="0">
                <a:solidFill>
                  <a:srgbClr val="4F4F4F"/>
                </a:solidFill>
              </a:rPr>
              <a:t> ➝ generate a private key</a:t>
            </a:r>
          </a:p>
          <a:p>
            <a:r>
              <a:rPr lang="en-US" sz="2400" b="1" dirty="0">
                <a:solidFill>
                  <a:srgbClr val="4F4F4F"/>
                </a:solidFill>
              </a:rPr>
              <a:t>algorithm RSA </a:t>
            </a:r>
            <a:r>
              <a:rPr lang="en-US" sz="2400" dirty="0">
                <a:solidFill>
                  <a:srgbClr val="4F4F4F"/>
                </a:solidFill>
              </a:rPr>
              <a:t>➝ use the RSA algorithm (can also take “EC” for elliptic-curve)</a:t>
            </a:r>
          </a:p>
          <a:p>
            <a:r>
              <a:rPr lang="en-US" sz="2400" b="1" dirty="0">
                <a:solidFill>
                  <a:srgbClr val="4F4F4F"/>
                </a:solidFill>
              </a:rPr>
              <a:t>rsa_keygen_bits:2048 </a:t>
            </a:r>
            <a:r>
              <a:rPr lang="en-US" sz="2400" dirty="0">
                <a:solidFill>
                  <a:srgbClr val="4F4F4F"/>
                </a:solidFill>
              </a:rPr>
              <a:t>➝ sets the size of the key to 2048 bits (the default is 1024)</a:t>
            </a:r>
          </a:p>
          <a:p>
            <a:r>
              <a:rPr lang="en-US" sz="2400" b="1" dirty="0">
                <a:solidFill>
                  <a:srgbClr val="4F4F4F"/>
                </a:solidFill>
              </a:rPr>
              <a:t>rsa_keygen_pubexp:3 </a:t>
            </a:r>
            <a:r>
              <a:rPr lang="en-US" sz="2400" dirty="0">
                <a:solidFill>
                  <a:srgbClr val="4F4F4F"/>
                </a:solidFill>
              </a:rPr>
              <a:t>➝ sets the public exponent e to 3 (default is 65, 537)</a:t>
            </a:r>
          </a:p>
          <a:p>
            <a:r>
              <a:rPr lang="en-US" sz="2400" b="1" dirty="0">
                <a:solidFill>
                  <a:srgbClr val="4F4F4F"/>
                </a:solidFill>
              </a:rPr>
              <a:t>out </a:t>
            </a:r>
            <a:r>
              <a:rPr lang="en-US" sz="2400" b="1" dirty="0" err="1">
                <a:solidFill>
                  <a:srgbClr val="4F4F4F"/>
                </a:solidFill>
              </a:rPr>
              <a:t>privkey-A.pem</a:t>
            </a:r>
            <a:r>
              <a:rPr lang="en-US" sz="2400" b="1" dirty="0">
                <a:solidFill>
                  <a:srgbClr val="4F4F4F"/>
                </a:solidFill>
              </a:rPr>
              <a:t> </a:t>
            </a:r>
            <a:r>
              <a:rPr lang="en-US" sz="2400" dirty="0">
                <a:solidFill>
                  <a:srgbClr val="4F4F4F"/>
                </a:solidFill>
              </a:rPr>
              <a:t>➝ outputs to the file </a:t>
            </a:r>
            <a:r>
              <a:rPr lang="en-US" sz="2400" dirty="0" err="1">
                <a:solidFill>
                  <a:srgbClr val="4F4F4F"/>
                </a:solidFill>
              </a:rPr>
              <a:t>privkey-A.pem</a:t>
            </a: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02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1.b - Alice generates a public key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7830" y="1278705"/>
            <a:ext cx="10587713" cy="4220396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pkey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-in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privkey-A.pem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pubout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pubkey-A.pem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None/>
            </a:pP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r>
              <a:rPr lang="en-US" sz="2400" dirty="0" err="1"/>
              <a:t>pkey</a:t>
            </a:r>
            <a:r>
              <a:rPr lang="en-US" sz="2400" dirty="0"/>
              <a:t> ➝ processes public or private keys </a:t>
            </a:r>
          </a:p>
          <a:p>
            <a:r>
              <a:rPr lang="en-US" sz="2400" dirty="0"/>
              <a:t>-in </a:t>
            </a:r>
            <a:r>
              <a:rPr lang="en-US" sz="2400" dirty="0" err="1"/>
              <a:t>privkey-A.pem</a:t>
            </a:r>
            <a:r>
              <a:rPr lang="en-US" sz="2400" dirty="0"/>
              <a:t> ➝ read the key from filename </a:t>
            </a:r>
            <a:r>
              <a:rPr lang="en-US" sz="2400" dirty="0" err="1"/>
              <a:t>privkey-A.pem</a:t>
            </a:r>
            <a:r>
              <a:rPr lang="en-US" sz="2400" dirty="0"/>
              <a:t> 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pubout</a:t>
            </a:r>
            <a:r>
              <a:rPr lang="en-US" sz="2400" dirty="0"/>
              <a:t> ➝ output a public key (by default, a private key is output)</a:t>
            </a:r>
          </a:p>
          <a:p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Repeat Steps </a:t>
            </a:r>
            <a:r>
              <a:rPr lang="en-US" sz="2400" b="1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1.a</a:t>
            </a:r>
            <a:r>
              <a:rPr lang="en-US" sz="2400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 and </a:t>
            </a:r>
            <a:r>
              <a:rPr lang="en-US" sz="2400" b="1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1.b</a:t>
            </a:r>
            <a:r>
              <a:rPr lang="en-US" sz="2400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 for </a:t>
            </a:r>
            <a:r>
              <a:rPr lang="en-US" sz="2400" b="1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bob</a:t>
            </a:r>
            <a:r>
              <a:rPr lang="en-US" sz="2400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 and the </a:t>
            </a:r>
            <a:r>
              <a:rPr lang="en-US" sz="2400" b="1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CA</a:t>
            </a:r>
          </a:p>
        </p:txBody>
      </p:sp>
    </p:spTree>
    <p:extLst>
      <p:ext uri="{BB962C8B-B14F-4D97-AF65-F5344CB8AC3E}">
        <p14:creationId xmlns:p14="http://schemas.microsoft.com/office/powerpoint/2010/main" val="2245541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Step 1.c - Alice generates a certificate signing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34827" y="796869"/>
            <a:ext cx="10008725" cy="470699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req -new -key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privkey-A.pem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/A-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req.csr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None/>
            </a:pPr>
            <a:endParaRPr lang="en-US" sz="800" b="1" dirty="0">
              <a:solidFill>
                <a:srgbClr val="222222"/>
              </a:solidFill>
              <a:latin typeface="Red Hat Mono"/>
            </a:endParaRPr>
          </a:p>
          <a:p>
            <a:r>
              <a:rPr lang="en-US" sz="2400" dirty="0"/>
              <a:t>req ➝ creates and processes signing requests</a:t>
            </a:r>
          </a:p>
          <a:p>
            <a:r>
              <a:rPr lang="en-US" sz="2400" dirty="0"/>
              <a:t>-new ➝ generates a new certificate request, will prompt Alice for some information</a:t>
            </a:r>
          </a:p>
          <a:p>
            <a:r>
              <a:rPr lang="en-US" sz="2400" dirty="0"/>
              <a:t>-key </a:t>
            </a:r>
            <a:r>
              <a:rPr lang="en-US" sz="2400" dirty="0" err="1"/>
              <a:t>privkey-A.pem</a:t>
            </a:r>
            <a:r>
              <a:rPr lang="en-US" sz="2400" dirty="0"/>
              <a:t> ➝ signs the request with Alice’s private key</a:t>
            </a:r>
          </a:p>
          <a:p>
            <a:endParaRPr lang="en-US" sz="2400" dirty="0">
              <a:solidFill>
                <a:srgbClr val="4F4F4F"/>
              </a:solidFill>
            </a:endParaRPr>
          </a:p>
          <a:p>
            <a:r>
              <a:rPr lang="en-US" sz="2400" b="1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Important: you must fill (at least) the “common name” field! It can be a random string, but it must be unique (the Alice's one is different from Bob's one)</a:t>
            </a:r>
            <a:endParaRPr lang="en-US" sz="2400" b="1" dirty="0">
              <a:solidFill>
                <a:srgbClr val="4F4F4F"/>
              </a:solidFill>
              <a:highlight>
                <a:srgbClr val="FFFF00"/>
              </a:highlight>
            </a:endParaRPr>
          </a:p>
          <a:p>
            <a:r>
              <a:rPr lang="en-US" sz="2400" b="1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Repeat this step for bob</a:t>
            </a:r>
          </a:p>
        </p:txBody>
      </p:sp>
    </p:spTree>
    <p:extLst>
      <p:ext uri="{BB962C8B-B14F-4D97-AF65-F5344CB8AC3E}">
        <p14:creationId xmlns:p14="http://schemas.microsoft.com/office/powerpoint/2010/main" val="389114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29294-4F30-A751-B086-AFCD06AC6D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7499-4ABD-F774-B3A7-7AA5B6E95E2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6396" y="987964"/>
            <a:ext cx="9779207" cy="4706991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key objective of this lab is to provide a practical introduction to public key encryption, with a focus on RSA and Elliptic Curve methods. This includes the creation of key pairs and in the signing process.</a:t>
            </a:r>
          </a:p>
          <a:p>
            <a:endParaRPr lang="en-US" sz="2400" dirty="0"/>
          </a:p>
          <a:p>
            <a:r>
              <a:rPr lang="en-US" sz="2400" dirty="0"/>
              <a:t>In the second part, we will explore Digital Certificates</a:t>
            </a:r>
          </a:p>
        </p:txBody>
      </p:sp>
    </p:spTree>
    <p:extLst>
      <p:ext uri="{BB962C8B-B14F-4D97-AF65-F5344CB8AC3E}">
        <p14:creationId xmlns:p14="http://schemas.microsoft.com/office/powerpoint/2010/main" val="2457150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Aside: generating a self-signed certificate for the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03363" y="1305464"/>
            <a:ext cx="89487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req -x509 -new -nodes -key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privkey-CA.pem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-sha256 -days 1024 -out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/root.crt</a:t>
            </a: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</a:rPr>
              <a:t>Then, send the certificate to Alice and Bob: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4F4F4F"/>
                </a:solidFill>
              </a:rPr>
              <a:t>		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cp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/root.crt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cp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/root.crt bob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74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1.d - CA generates and signs a certificate for Alice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243" y="975266"/>
            <a:ext cx="12246887" cy="4262168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x509 -req -in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/A-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req.csr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-CA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/root.crt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CAkey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privkey-CA.pem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CAcreateserial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/A.crt -days 500 -sha256</a:t>
            </a: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r>
              <a:rPr lang="en-US" sz="2400" b="1" dirty="0"/>
              <a:t>x509</a:t>
            </a:r>
            <a:r>
              <a:rPr lang="en-US" sz="2400" dirty="0"/>
              <a:t> ➝ an x509 certificate utility (displays, converts, edits and signs x509 certificates) </a:t>
            </a:r>
          </a:p>
          <a:p>
            <a:r>
              <a:rPr lang="en-US" sz="2400" b="1" dirty="0"/>
              <a:t>-req </a:t>
            </a:r>
            <a:r>
              <a:rPr lang="en-US" sz="2400" dirty="0"/>
              <a:t>➝ a certificate request is taken as input (default is a certificate) </a:t>
            </a:r>
          </a:p>
          <a:p>
            <a:r>
              <a:rPr lang="en-US" sz="2400" b="1" dirty="0"/>
              <a:t>-CA root.crt </a:t>
            </a:r>
            <a:r>
              <a:rPr lang="en-US" sz="2400" dirty="0"/>
              <a:t>➝ specifies the CA certificate to be used as the issuer of Alice’s certificate </a:t>
            </a:r>
          </a:p>
          <a:p>
            <a:r>
              <a:rPr lang="en-US" sz="2400" b="1" dirty="0"/>
              <a:t>-</a:t>
            </a:r>
            <a:r>
              <a:rPr lang="en-US" sz="2400" b="1" dirty="0" err="1"/>
              <a:t>CAkey</a:t>
            </a:r>
            <a:r>
              <a:rPr lang="en-US" sz="2400" b="1" dirty="0"/>
              <a:t> </a:t>
            </a:r>
            <a:r>
              <a:rPr lang="en-US" sz="2400" b="1" dirty="0" err="1"/>
              <a:t>rootkey.pem</a:t>
            </a:r>
            <a:r>
              <a:rPr lang="en-US" sz="2400" b="1" dirty="0"/>
              <a:t> </a:t>
            </a:r>
            <a:r>
              <a:rPr lang="en-US" sz="2400" dirty="0"/>
              <a:t>➝ specifies the private key used in signing (</a:t>
            </a:r>
            <a:r>
              <a:rPr lang="en-US" sz="2400" dirty="0" err="1"/>
              <a:t>rootkey.pem</a:t>
            </a:r>
            <a:r>
              <a:rPr lang="en-US" sz="2400" dirty="0"/>
              <a:t>)</a:t>
            </a:r>
          </a:p>
          <a:p>
            <a:r>
              <a:rPr lang="en-US" sz="2400" b="1" dirty="0"/>
              <a:t>-</a:t>
            </a:r>
            <a:r>
              <a:rPr lang="en-US" sz="2400" b="1" dirty="0" err="1"/>
              <a:t>CAcreateserial</a:t>
            </a:r>
            <a:r>
              <a:rPr lang="en-US" sz="2400" b="1" dirty="0"/>
              <a:t> </a:t>
            </a:r>
            <a:r>
              <a:rPr lang="en-US" sz="2400" dirty="0"/>
              <a:t>➝ creates a serial number file which contains a counter for how many certificates were signed by this CA</a:t>
            </a:r>
            <a:endParaRPr lang="en-US" sz="2400" b="1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41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9436B-5B60-9C97-BBC3-679783F38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2160F7-4FD3-350D-8C3D-6639E184FC1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1.d - CA generates and signs a certificate for Bob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E895-6DEE-0EF7-4381-80A1BDBBB46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243" y="975266"/>
            <a:ext cx="12246887" cy="4262168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x509 -req -in bob/B-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req.csr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-CA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/root.crt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CAkey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privkey-CA.pem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CAcreateserial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-out bob/B.crt -days 500 -sha256</a:t>
            </a: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Then, Bob sends its certificate to Alice:</a:t>
            </a: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222222"/>
                </a:solidFill>
                <a:latin typeface="Segoe UI"/>
                <a:cs typeface="Segoe UI"/>
              </a:rPr>
              <a:t>$ cp bob/B.crt </a:t>
            </a:r>
            <a:r>
              <a:rPr lang="en-US" sz="3600" b="1" dirty="0" err="1">
                <a:solidFill>
                  <a:srgbClr val="222222"/>
                </a:solidFill>
                <a:latin typeface="Segoe UI"/>
                <a:cs typeface="Segoe UI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Segoe UI"/>
                <a:cs typeface="Segoe UI"/>
              </a:rPr>
              <a:t>/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3600" b="1" dirty="0">
              <a:solidFill>
                <a:srgbClr val="222222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67994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Step 2.a - Alice verifies Bob’s public certificate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ECF06-208C-0794-2AFB-DA6915317A44}"/>
              </a:ext>
            </a:extLst>
          </p:cNvPr>
          <p:cNvSpPr txBox="1">
            <a:spLocks/>
          </p:cNvSpPr>
          <p:nvPr/>
        </p:nvSpPr>
        <p:spPr>
          <a:xfrm>
            <a:off x="882598" y="963223"/>
            <a:ext cx="10426804" cy="4706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4F4F4F"/>
                </a:solidFill>
              </a:rPr>
              <a:t>Repeat the previous steps (</a:t>
            </a:r>
            <a:r>
              <a:rPr lang="en-US" sz="2400" b="1" dirty="0">
                <a:solidFill>
                  <a:srgbClr val="4F4F4F"/>
                </a:solidFill>
              </a:rPr>
              <a:t>1.d</a:t>
            </a:r>
            <a:r>
              <a:rPr lang="en-US" sz="2400" dirty="0">
                <a:solidFill>
                  <a:srgbClr val="4F4F4F"/>
                </a:solidFill>
              </a:rPr>
              <a:t>) for bob, then send Bob’s certificate to Alice</a:t>
            </a: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4F4F4F"/>
                </a:solidFill>
              </a:rPr>
              <a:t>Alice verifies Bob’s public certificate: </a:t>
            </a: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verify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CAfile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/root.crt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/B.crt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get an OK, you know the certificate can be trusted!</a:t>
            </a:r>
            <a:endParaRPr lang="en-US" sz="24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71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Step 2.b - Alice extracts Bob’s public key and Encrypt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ECF06-208C-0794-2AFB-DA6915317A44}"/>
              </a:ext>
            </a:extLst>
          </p:cNvPr>
          <p:cNvSpPr txBox="1">
            <a:spLocks/>
          </p:cNvSpPr>
          <p:nvPr/>
        </p:nvSpPr>
        <p:spPr>
          <a:xfrm>
            <a:off x="222198" y="1075504"/>
            <a:ext cx="11804702" cy="4706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x509 -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pubkey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-in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/B.crt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noout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&gt;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pubkey-B.pem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Alice creates a file and encrypts it using Bob’s public key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echo "This is a private file" &gt;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/myfile.txt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pkeyutl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-encrypt -in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/myfile.txt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pubin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inkey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pubkey-B.pem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myfile.enc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59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Step 2.c – Additional Security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ECF06-208C-0794-2AFB-DA6915317A44}"/>
              </a:ext>
            </a:extLst>
          </p:cNvPr>
          <p:cNvSpPr txBox="1">
            <a:spLocks/>
          </p:cNvSpPr>
          <p:nvPr/>
        </p:nvSpPr>
        <p:spPr>
          <a:xfrm>
            <a:off x="882598" y="963223"/>
            <a:ext cx="10426804" cy="4706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Alice hashes myfile.txt and encrypts it using her private key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dgst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-sha1 -sign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privkey-A.pem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signature.bin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/myfile.txt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4F4F4F"/>
                </a:solidFill>
              </a:rPr>
              <a:t>Then, Alice sends both the encrypted file and the hash to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cp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myfile.enc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signature.bin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bob</a:t>
            </a:r>
          </a:p>
        </p:txBody>
      </p:sp>
    </p:spTree>
    <p:extLst>
      <p:ext uri="{BB962C8B-B14F-4D97-AF65-F5344CB8AC3E}">
        <p14:creationId xmlns:p14="http://schemas.microsoft.com/office/powerpoint/2010/main" val="2229084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Step 3 – File Decryption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ECF06-208C-0794-2AFB-DA6915317A44}"/>
              </a:ext>
            </a:extLst>
          </p:cNvPr>
          <p:cNvSpPr txBox="1">
            <a:spLocks/>
          </p:cNvSpPr>
          <p:nvPr/>
        </p:nvSpPr>
        <p:spPr>
          <a:xfrm>
            <a:off x="882598" y="963223"/>
            <a:ext cx="10426804" cy="470699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Bob decrypts the received file using his private key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$ </a:t>
            </a:r>
            <a:r>
              <a:rPr lang="en-US" sz="3600" b="1" err="1">
                <a:solidFill>
                  <a:srgbClr val="222222"/>
                </a:solidFill>
                <a:latin typeface="Red Hat Mono"/>
                <a:cs typeface="Arial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</a:t>
            </a:r>
            <a:r>
              <a:rPr lang="en-US" sz="3600" b="1" err="1">
                <a:solidFill>
                  <a:srgbClr val="222222"/>
                </a:solidFill>
                <a:latin typeface="Red Hat Mono"/>
                <a:cs typeface="Arial"/>
              </a:rPr>
              <a:t>pkeyutl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-decrypt -in bob/</a:t>
            </a:r>
            <a:r>
              <a:rPr lang="en-US" sz="3600" b="1" err="1">
                <a:solidFill>
                  <a:srgbClr val="222222"/>
                </a:solidFill>
                <a:latin typeface="Red Hat Mono"/>
                <a:cs typeface="Arial"/>
              </a:rPr>
              <a:t>myfile.enc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inkey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bob/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privkey-B.pem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-out bob/myfile.txt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Then, - Bob gets and verifies Alice’s certificate and extracts her public key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Can you do that?</a:t>
            </a:r>
          </a:p>
        </p:txBody>
      </p:sp>
    </p:spTree>
    <p:extLst>
      <p:ext uri="{BB962C8B-B14F-4D97-AF65-F5344CB8AC3E}">
        <p14:creationId xmlns:p14="http://schemas.microsoft.com/office/powerpoint/2010/main" val="4043482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Step 3.a – File Decryption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ECF06-208C-0794-2AFB-DA6915317A44}"/>
              </a:ext>
            </a:extLst>
          </p:cNvPr>
          <p:cNvSpPr txBox="1">
            <a:spLocks/>
          </p:cNvSpPr>
          <p:nvPr/>
        </p:nvSpPr>
        <p:spPr>
          <a:xfrm>
            <a:off x="882598" y="1369623"/>
            <a:ext cx="10426804" cy="4706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Finally, Bob verifies whether the message is coming from Alice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dgst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-sha1 -verify bob/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pubkey-A.pem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-signature bob/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signature.bin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bob/myfile.txt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get an OK, the communication protocol is successful !!</a:t>
            </a:r>
            <a:endParaRPr lang="en-US" sz="24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11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6275E-F47A-D9A1-BB47-39DA2E81FF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  <a:endParaRPr lang="en-SA"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ACE7D02E-5546-85D5-3511-67698ED67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2" y="2532147"/>
            <a:ext cx="4347941" cy="24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8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2032B5-E90F-8693-9782-B7704D4965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lIns="91440" tIns="45720" rIns="91440" bIns="45720" anchor="t"/>
          <a:lstStyle/>
          <a:p>
            <a:r>
              <a:rPr lang="it-IT" dirty="0">
                <a:latin typeface="Arial"/>
                <a:cs typeface="Arial"/>
              </a:rPr>
              <a:t>RSA by Hand</a:t>
            </a:r>
          </a:p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A787B21-4E35-5FE1-F9E0-A29F97346287}"/>
              </a:ext>
            </a:extLst>
          </p:cNvPr>
          <p:cNvSpPr txBox="1">
            <a:spLocks noChangeArrowheads="1"/>
          </p:cNvSpPr>
          <p:nvPr/>
        </p:nvSpPr>
        <p:spPr>
          <a:xfrm>
            <a:off x="190501" y="1211035"/>
            <a:ext cx="7053942" cy="443592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it-IT" b="1" dirty="0" err="1">
                <a:ea typeface="+mn-lt"/>
                <a:cs typeface="+mn-lt"/>
              </a:rPr>
              <a:t>Calculate</a:t>
            </a:r>
            <a:r>
              <a:rPr lang="it-IT" b="1" dirty="0">
                <a:ea typeface="+mn-lt"/>
                <a:cs typeface="+mn-lt"/>
              </a:rPr>
              <a:t> n:</a:t>
            </a:r>
            <a:br>
              <a:rPr lang="it-IT" b="1" dirty="0">
                <a:ea typeface="+mn-lt"/>
                <a:cs typeface="+mn-lt"/>
              </a:rPr>
            </a:br>
            <a:r>
              <a:rPr lang="it-IT" sz="2400" dirty="0">
                <a:ea typeface="+mn-lt"/>
                <a:cs typeface="+mn-lt"/>
              </a:rPr>
              <a:t>n=</a:t>
            </a:r>
            <a:r>
              <a:rPr lang="it-IT" sz="2400" dirty="0" err="1">
                <a:ea typeface="+mn-lt"/>
                <a:cs typeface="+mn-lt"/>
              </a:rPr>
              <a:t>p×q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dirty="0" err="1">
                <a:ea typeface="+mn-lt"/>
                <a:cs typeface="+mn-lt"/>
              </a:rPr>
              <a:t>where</a:t>
            </a:r>
            <a:r>
              <a:rPr lang="it-IT" sz="2400" dirty="0">
                <a:ea typeface="+mn-lt"/>
                <a:cs typeface="+mn-lt"/>
              </a:rPr>
              <a:t> p=</a:t>
            </a:r>
            <a:r>
              <a:rPr lang="it-IT" sz="2400" b="1" dirty="0">
                <a:ea typeface="+mn-lt"/>
                <a:cs typeface="+mn-lt"/>
              </a:rPr>
              <a:t>13</a:t>
            </a:r>
            <a:r>
              <a:rPr lang="it-IT" sz="2400" dirty="0">
                <a:ea typeface="+mn-lt"/>
                <a:cs typeface="+mn-lt"/>
              </a:rPr>
              <a:t>, q=</a:t>
            </a:r>
            <a:r>
              <a:rPr lang="it-IT" sz="2400" b="1" dirty="0">
                <a:ea typeface="+mn-lt"/>
                <a:cs typeface="+mn-lt"/>
              </a:rPr>
              <a:t>5</a:t>
            </a:r>
          </a:p>
          <a:p>
            <a:pPr marL="514350" indent="-514350">
              <a:buAutoNum type="arabicPeriod"/>
            </a:pPr>
            <a:r>
              <a:rPr lang="it-IT" b="1" err="1">
                <a:ea typeface="+mn-lt"/>
                <a:cs typeface="+mn-lt"/>
              </a:rPr>
              <a:t>Calculate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Euler’s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Totient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Function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dirty="0">
                <a:ea typeface="+mn-lt"/>
                <a:cs typeface="+mn-lt"/>
              </a:rPr>
              <a:t>φ(n)</a:t>
            </a:r>
            <a:br>
              <a:rPr lang="it-IT" dirty="0">
                <a:ea typeface="+mn-lt"/>
                <a:cs typeface="+mn-lt"/>
              </a:rPr>
            </a:br>
            <a:r>
              <a:rPr lang="it-IT" sz="2400" dirty="0">
                <a:ea typeface="+mn-lt"/>
                <a:cs typeface="+mn-lt"/>
              </a:rPr>
              <a:t>φ(n) = (p - 1)(q - 1)</a:t>
            </a:r>
          </a:p>
          <a:p>
            <a:pPr marL="514350" indent="-514350">
              <a:buAutoNum type="arabicPeriod"/>
            </a:pPr>
            <a:r>
              <a:rPr lang="it-IT" sz="2800" b="1" dirty="0" err="1">
                <a:ea typeface="+mn-lt"/>
                <a:cs typeface="+mn-lt"/>
              </a:rPr>
              <a:t>Choose</a:t>
            </a:r>
            <a:r>
              <a:rPr lang="it-IT" sz="2800" b="1" dirty="0">
                <a:ea typeface="+mn-lt"/>
                <a:cs typeface="+mn-lt"/>
              </a:rPr>
              <a:t> e:</a:t>
            </a:r>
            <a:br>
              <a:rPr lang="it-IT" sz="2800" b="1" dirty="0">
                <a:ea typeface="+mn-lt"/>
                <a:cs typeface="+mn-lt"/>
              </a:rPr>
            </a:br>
            <a:r>
              <a:rPr lang="it-IT" sz="2400" dirty="0" err="1">
                <a:ea typeface="+mn-lt"/>
                <a:cs typeface="+mn-lt"/>
              </a:rPr>
              <a:t>between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b="1" dirty="0">
                <a:ea typeface="+mn-lt"/>
                <a:cs typeface="+mn-lt"/>
              </a:rPr>
              <a:t>1</a:t>
            </a:r>
            <a:r>
              <a:rPr lang="it-IT" sz="2400" dirty="0">
                <a:ea typeface="+mn-lt"/>
                <a:cs typeface="+mn-lt"/>
              </a:rPr>
              <a:t> and </a:t>
            </a:r>
            <a:r>
              <a:rPr lang="it-IT" sz="2400" b="1" dirty="0">
                <a:ea typeface="+mn-lt"/>
                <a:cs typeface="+mn-lt"/>
              </a:rPr>
              <a:t>φ(n)</a:t>
            </a:r>
            <a:br>
              <a:rPr lang="it-IT" sz="2400" b="1" dirty="0">
                <a:ea typeface="+mn-lt"/>
                <a:cs typeface="+mn-lt"/>
              </a:rPr>
            </a:br>
            <a:r>
              <a:rPr lang="it-IT" sz="2400" dirty="0">
                <a:ea typeface="+mn-lt"/>
                <a:cs typeface="+mn-lt"/>
              </a:rPr>
              <a:t>with no common </a:t>
            </a:r>
            <a:r>
              <a:rPr lang="en-US" sz="2400" dirty="0">
                <a:ea typeface="+mn-lt"/>
                <a:cs typeface="+mn-lt"/>
              </a:rPr>
              <a:t>divisors between </a:t>
            </a:r>
            <a:r>
              <a:rPr lang="it-IT" sz="2400" b="1" dirty="0">
                <a:ea typeface="+mn-lt"/>
                <a:cs typeface="+mn-lt"/>
              </a:rPr>
              <a:t>e</a:t>
            </a:r>
            <a:r>
              <a:rPr lang="it-IT" sz="2400" dirty="0">
                <a:ea typeface="+mn-lt"/>
                <a:cs typeface="+mn-lt"/>
              </a:rPr>
              <a:t> and </a:t>
            </a:r>
            <a:r>
              <a:rPr lang="el-GR" sz="2400" b="1" dirty="0">
                <a:ea typeface="+mn-lt"/>
                <a:cs typeface="+mn-lt"/>
              </a:rPr>
              <a:t>φ</a:t>
            </a:r>
            <a:r>
              <a:rPr lang="it-IT" sz="2400" b="1" dirty="0">
                <a:ea typeface="+mn-lt"/>
                <a:cs typeface="+mn-lt"/>
              </a:rPr>
              <a:t>(n)</a:t>
            </a:r>
            <a:br>
              <a:rPr lang="it-IT" sz="2400" b="1" dirty="0">
                <a:ea typeface="+mn-lt"/>
                <a:cs typeface="+mn-lt"/>
              </a:rPr>
            </a:br>
            <a:r>
              <a:rPr lang="it-IT" sz="2400" dirty="0" err="1">
                <a:ea typeface="+mn-lt"/>
                <a:cs typeface="+mn-lt"/>
              </a:rPr>
              <a:t>Possible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values</a:t>
            </a:r>
            <a:r>
              <a:rPr lang="it-IT" sz="2400" dirty="0">
                <a:ea typeface="+mn-lt"/>
                <a:cs typeface="+mn-lt"/>
              </a:rPr>
              <a:t> for e</a:t>
            </a:r>
            <a:r>
              <a:rPr lang="it-IT" sz="2400" b="1" dirty="0">
                <a:ea typeface="+mn-lt"/>
                <a:cs typeface="+mn-lt"/>
              </a:rPr>
              <a:t>:</a:t>
            </a:r>
            <a:br>
              <a:rPr lang="it-IT" sz="2400" b="1" dirty="0">
                <a:ea typeface="+mn-lt"/>
                <a:cs typeface="+mn-lt"/>
              </a:rPr>
            </a:br>
            <a:r>
              <a:rPr lang="it-IT" sz="2400" b="1" dirty="0">
                <a:ea typeface="+mn-lt"/>
                <a:cs typeface="+mn-lt"/>
              </a:rPr>
              <a:t>(A) 5 (B) 2 (C) 3</a:t>
            </a:r>
            <a:endParaRPr lang="it-IT" dirty="0"/>
          </a:p>
          <a:p>
            <a:pPr marL="514350" indent="-514350">
              <a:buAutoNum type="arabicPeriod"/>
            </a:pPr>
            <a:r>
              <a:rPr lang="it-IT" b="1" dirty="0" err="1">
                <a:ea typeface="+mn-lt"/>
                <a:cs typeface="+mn-lt"/>
              </a:rPr>
              <a:t>Choose</a:t>
            </a:r>
            <a:r>
              <a:rPr lang="it-IT" b="1" dirty="0">
                <a:ea typeface="+mn-lt"/>
                <a:cs typeface="+mn-lt"/>
              </a:rPr>
              <a:t> d:</a:t>
            </a:r>
            <a:br>
              <a:rPr lang="it-IT" b="1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between </a:t>
            </a:r>
            <a:r>
              <a:rPr lang="en-US" sz="2400" b="1" dirty="0">
                <a:ea typeface="+mn-lt"/>
                <a:cs typeface="+mn-lt"/>
              </a:rPr>
              <a:t>1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l-GR" sz="2400" b="1" dirty="0">
                <a:ea typeface="+mn-lt"/>
                <a:cs typeface="+mn-lt"/>
              </a:rPr>
              <a:t>φ</a:t>
            </a:r>
            <a:r>
              <a:rPr lang="it-IT" sz="2400" b="1" dirty="0">
                <a:ea typeface="+mn-lt"/>
                <a:cs typeface="+mn-lt"/>
              </a:rPr>
              <a:t>(n)</a:t>
            </a:r>
            <a:r>
              <a:rPr lang="it-IT" sz="2400" dirty="0">
                <a:ea typeface="+mn-lt"/>
                <a:cs typeface="+mn-lt"/>
              </a:rPr>
              <a:t> s.t. </a:t>
            </a:r>
            <a:r>
              <a:rPr lang="it-IT" sz="2400" b="1" dirty="0">
                <a:ea typeface="+mn-lt"/>
                <a:cs typeface="+mn-lt"/>
              </a:rPr>
              <a:t>e*d</a:t>
            </a:r>
            <a:r>
              <a:rPr lang="it-IT" sz="2400" dirty="0">
                <a:ea typeface="+mn-lt"/>
                <a:cs typeface="+mn-lt"/>
              </a:rPr>
              <a:t> mod </a:t>
            </a:r>
            <a:r>
              <a:rPr lang="it-IT" sz="2400" b="1" dirty="0">
                <a:ea typeface="+mn-lt"/>
                <a:cs typeface="+mn-lt"/>
              </a:rPr>
              <a:t>φ(n)</a:t>
            </a:r>
            <a:r>
              <a:rPr lang="it-IT" sz="2400" dirty="0">
                <a:ea typeface="+mn-lt"/>
                <a:cs typeface="+mn-lt"/>
              </a:rPr>
              <a:t> = 1 </a:t>
            </a:r>
            <a:endParaRPr lang="it-IT" b="1" dirty="0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B4BB3-48FF-A163-85E9-C0D1B55FFB27}"/>
              </a:ext>
            </a:extLst>
          </p:cNvPr>
          <p:cNvSpPr txBox="1">
            <a:spLocks noChangeArrowheads="1"/>
          </p:cNvSpPr>
          <p:nvPr/>
        </p:nvSpPr>
        <p:spPr>
          <a:xfrm>
            <a:off x="7587432" y="1042396"/>
            <a:ext cx="4152899" cy="443592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Encryption:</a:t>
            </a:r>
          </a:p>
          <a:p>
            <a:pPr marL="685800"/>
            <a:r>
              <a:rPr lang="en-US" sz="2400" dirty="0"/>
              <a:t>Let </a:t>
            </a:r>
            <a:r>
              <a:rPr lang="en-US" sz="2400" b="1" dirty="0"/>
              <a:t>M</a:t>
            </a:r>
            <a:r>
              <a:rPr lang="en-US" sz="2400" dirty="0"/>
              <a:t> = 15 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b="1" kern="100" dirty="0">
                <a:effectLst/>
                <a:latin typeface="Calibri"/>
                <a:ea typeface="Calibri"/>
                <a:cs typeface="Times New Roman"/>
              </a:rPr>
              <a:t>M</a:t>
            </a:r>
            <a:r>
              <a:rPr lang="en-US" b="1" kern="100" baseline="30000" dirty="0">
                <a:effectLst/>
                <a:latin typeface="Calibri"/>
                <a:ea typeface="Calibri"/>
                <a:cs typeface="Times New Roman"/>
              </a:rPr>
              <a:t>e</a:t>
            </a:r>
            <a:r>
              <a:rPr lang="en-US" kern="100" dirty="0">
                <a:effectLst/>
                <a:latin typeface="Calibri"/>
                <a:ea typeface="Calibri"/>
                <a:cs typeface="Times New Roman"/>
              </a:rPr>
              <a:t> mod </a:t>
            </a:r>
            <a:r>
              <a:rPr lang="en-US" b="1" kern="100" dirty="0">
                <a:effectLst/>
                <a:latin typeface="Calibri"/>
                <a:ea typeface="Calibri"/>
                <a:cs typeface="Times New Roman"/>
              </a:rPr>
              <a:t>n</a:t>
            </a:r>
            <a:endParaRPr lang="en-US"/>
          </a:p>
          <a:p>
            <a:pPr lvl="1"/>
            <a:r>
              <a:rPr lang="en-US" b="1" kern="100" dirty="0">
                <a:latin typeface="Calibri"/>
                <a:ea typeface="Calibri"/>
                <a:cs typeface="Times New Roman"/>
              </a:rPr>
              <a:t>C</a:t>
            </a:r>
            <a:r>
              <a:rPr lang="en-US" kern="100" dirty="0">
                <a:latin typeface="Calibri"/>
                <a:ea typeface="Calibri"/>
                <a:cs typeface="Times New Roman"/>
              </a:rPr>
              <a:t> = ?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kern="100" dirty="0">
                <a:effectLst/>
                <a:latin typeface="Calibri"/>
                <a:ea typeface="Calibri"/>
                <a:cs typeface="Times New Roman"/>
              </a:rPr>
              <a:t>Decryption:</a:t>
            </a:r>
          </a:p>
          <a:p>
            <a:pPr marL="685800">
              <a:buFont typeface="Arial"/>
              <a:buChar char="•"/>
            </a:pPr>
            <a:r>
              <a:rPr lang="en-US" sz="2400" kern="100" dirty="0">
                <a:latin typeface="Calibri"/>
                <a:ea typeface="Calibri"/>
                <a:cs typeface="Calibri"/>
              </a:rPr>
              <a:t>Let </a:t>
            </a:r>
            <a:r>
              <a:rPr lang="en-US" sz="2400" b="1" kern="100" dirty="0">
                <a:latin typeface="Calibri"/>
                <a:ea typeface="Calibri"/>
                <a:cs typeface="Calibri"/>
              </a:rPr>
              <a:t>C</a:t>
            </a:r>
            <a:r>
              <a:rPr lang="en-US" sz="2400" kern="100" dirty="0">
                <a:latin typeface="Calibri"/>
                <a:ea typeface="Calibri"/>
                <a:cs typeface="Calibri"/>
              </a:rPr>
              <a:t> = 62</a:t>
            </a:r>
          </a:p>
          <a:p>
            <a:pPr lvl="1"/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b="1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b="1" kern="100" dirty="0">
                <a:effectLst/>
                <a:latin typeface="Calibri"/>
                <a:ea typeface="Calibri"/>
                <a:cs typeface="Times New Roman"/>
              </a:rPr>
              <a:t>M</a:t>
            </a:r>
            <a:r>
              <a:rPr lang="en-US" kern="100" dirty="0">
                <a:effectLst/>
                <a:latin typeface="Calibri"/>
                <a:ea typeface="Calibri"/>
                <a:cs typeface="Times New Roman"/>
              </a:rPr>
              <a:t> = </a:t>
            </a:r>
            <a:r>
              <a:rPr lang="en-US" kern="100" dirty="0">
                <a:latin typeface="Calibri"/>
                <a:ea typeface="Calibri"/>
                <a:cs typeface="Times New Roman"/>
              </a:rPr>
              <a:t>?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it-IT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it-IT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lang="it-IT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it-IT" dirty="0"/>
          </a:p>
          <a:p>
            <a:pPr marL="514350" indent="-514350">
              <a:buFont typeface="+mj-lt"/>
              <a:buAutoNum type="arabicPeriod" startAt="6"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60820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encrypt files with 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Get Started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Open a Linux terminal (Kali-</a:t>
            </a:r>
            <a:r>
              <a:rPr lang="en-US" sz="2400" dirty="0" err="1"/>
              <a:t>linux</a:t>
            </a:r>
            <a:r>
              <a:rPr lang="en-US" sz="2400" dirty="0"/>
              <a:t> Virtual Machine)</a:t>
            </a:r>
          </a:p>
          <a:p>
            <a:endParaRPr lang="en-US" sz="2400" dirty="0"/>
          </a:p>
          <a:p>
            <a:r>
              <a:rPr lang="en-US" sz="2400" dirty="0"/>
              <a:t>Check if you have OpenSSL installed, and what version do you have: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version</a:t>
            </a:r>
            <a:endParaRPr lang="en-US" sz="3600" b="1" dirty="0"/>
          </a:p>
          <a:p>
            <a:endParaRPr lang="en-US" sz="2400" dirty="0"/>
          </a:p>
          <a:p>
            <a:r>
              <a:rPr lang="en-US" sz="2400" dirty="0"/>
              <a:t>Generate a key pair with the following command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genrsa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-out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private.pem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1024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4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encrypt files with 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102695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Open the key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file </a:t>
            </a:r>
            <a:r>
              <a:rPr lang="en-US" sz="3200" b="1" i="1" dirty="0" err="1">
                <a:solidFill>
                  <a:srgbClr val="222222"/>
                </a:solidFill>
                <a:latin typeface="Red Hat Mono"/>
              </a:rPr>
              <a:t>private.pem</a:t>
            </a:r>
            <a:r>
              <a:rPr lang="en-US" sz="3200" b="1" i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2400" dirty="0"/>
              <a:t>contains both the public and the private key.</a:t>
            </a:r>
          </a:p>
          <a:p>
            <a:r>
              <a:rPr lang="en-US" sz="2400" dirty="0"/>
              <a:t>Open the file with the following command: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$ cat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private.pem</a:t>
            </a:r>
            <a:endParaRPr lang="en-US" sz="3600" b="1" dirty="0"/>
          </a:p>
          <a:p>
            <a:endParaRPr lang="en-US" sz="2400" dirty="0"/>
          </a:p>
          <a:p>
            <a:r>
              <a:rPr lang="en-US" sz="2400" dirty="0"/>
              <a:t>You can see the key’s details with the following command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rsa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-in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private.pem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-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noout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-text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5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encrypt files with 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5463" y="1351232"/>
            <a:ext cx="108791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Secure the key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Let’s now secure the encrypted key with 3-DES: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rsa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-in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private.pem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-des3 -out key3des.pem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Why should you have a password on the usage of your private key?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encrypt files with 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58131" y="1198832"/>
            <a:ext cx="9164073" cy="470699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800" b="1" dirty="0"/>
              <a:t>Export the public key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You can export the public key from the private one with the following command:</a:t>
            </a:r>
            <a:endParaRPr lang="en-US" sz="2400" i="1" dirty="0">
              <a:solidFill>
                <a:srgbClr val="9C6FAE"/>
              </a:solidFill>
            </a:endParaRPr>
          </a:p>
          <a:p>
            <a:pPr marL="0" indent="0">
              <a:buNone/>
            </a:pPr>
            <a:endParaRPr lang="en-US" sz="800" b="1" i="1" dirty="0">
              <a:solidFill>
                <a:srgbClr val="9C6FAE"/>
              </a:solidFill>
              <a:effectLst/>
              <a:latin typeface="Red Hat Mono"/>
            </a:endParaRPr>
          </a:p>
          <a:p>
            <a:pPr marL="0" indent="0">
              <a:buNone/>
            </a:pP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rsa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-in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private.pem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-out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public.pem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outform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PEM –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pubout</a:t>
            </a:r>
            <a:endParaRPr lang="en-US" sz="3600" b="1" i="0" dirty="0">
              <a:solidFill>
                <a:srgbClr val="222222"/>
              </a:solidFill>
              <a:effectLst/>
              <a:latin typeface="Red Hat Mono"/>
            </a:endParaRPr>
          </a:p>
          <a:p>
            <a:pPr marL="0" indent="0">
              <a:buNone/>
            </a:pPr>
            <a:endParaRPr lang="en-US" sz="800" dirty="0"/>
          </a:p>
          <a:p>
            <a:r>
              <a:rPr lang="en-US" sz="2400" dirty="0"/>
              <a:t>You can see the key’s details with the following command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rsa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-in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public.pem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pubin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-text </a:t>
            </a:r>
          </a:p>
        </p:txBody>
      </p:sp>
    </p:spTree>
    <p:extLst>
      <p:ext uri="{BB962C8B-B14F-4D97-AF65-F5344CB8AC3E}">
        <p14:creationId xmlns:p14="http://schemas.microsoft.com/office/powerpoint/2010/main" val="261938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encrypt files with 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40581" y="1186132"/>
            <a:ext cx="105108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Encrypt and Decrypt a file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Create a file named “myfile.txt” and put a message into it.</a:t>
            </a:r>
          </a:p>
          <a:p>
            <a:r>
              <a:rPr lang="en-US" sz="2400" dirty="0"/>
              <a:t>Encrypt your file with your public key:</a:t>
            </a:r>
          </a:p>
          <a:p>
            <a:pPr marL="457200" lvl="1" indent="0">
              <a:buNone/>
            </a:pP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pkeyutl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-encrypt -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inkey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public.pem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pubin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-in myfile.txt -out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top_secret.enc</a:t>
            </a:r>
            <a:endParaRPr lang="en-US" sz="3600" b="1" i="0" dirty="0">
              <a:solidFill>
                <a:srgbClr val="222222"/>
              </a:solidFill>
              <a:effectLst/>
              <a:latin typeface="Red Hat Mono"/>
            </a:endParaRP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Try to open the encrypted file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$ cat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top_secret.enc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80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nt End Logo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2E64421A-CAE9-9744-B791-9EA1BF869434}" vid="{8700B1CD-FDF2-1A4F-AA03-31623AED3B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ACE40C9316844097EABA1DB01D050D" ma:contentTypeVersion="10" ma:contentTypeDescription="Create a new document." ma:contentTypeScope="" ma:versionID="635d6d9e8a0897aa0ddcd1c2ab334b91">
  <xsd:schema xmlns:xsd="http://www.w3.org/2001/XMLSchema" xmlns:xs="http://www.w3.org/2001/XMLSchema" xmlns:p="http://schemas.microsoft.com/office/2006/metadata/properties" xmlns:ns2="1c751a07-9a99-4a0d-bf4f-fd7d284158bd" xmlns:ns3="b8975faf-9852-4202-b0a4-cf8bf4ffc543" targetNamespace="http://schemas.microsoft.com/office/2006/metadata/properties" ma:root="true" ma:fieldsID="478fbf1b410019d95e1f02e3aec017e2" ns2:_="" ns3:_="">
    <xsd:import namespace="1c751a07-9a99-4a0d-bf4f-fd7d284158bd"/>
    <xsd:import namespace="b8975faf-9852-4202-b0a4-cf8bf4ffc5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51a07-9a99-4a0d-bf4f-fd7d28415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fd4f9e0-3e4e-44d8-bdce-9158df8d30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75faf-9852-4202-b0a4-cf8bf4ffc54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4383f5a-bbce-422e-85c4-97cc2c7c5531}" ma:internalName="TaxCatchAll" ma:showField="CatchAllData" ma:web="b8975faf-9852-4202-b0a4-cf8bf4ffc5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751a07-9a99-4a0d-bf4f-fd7d284158bd">
      <Terms xmlns="http://schemas.microsoft.com/office/infopath/2007/PartnerControls"/>
    </lcf76f155ced4ddcb4097134ff3c332f>
    <TaxCatchAll xmlns="b8975faf-9852-4202-b0a4-cf8bf4ffc54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B56BF3-7421-4F77-84C5-04DF7CA67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751a07-9a99-4a0d-bf4f-fd7d284158bd"/>
    <ds:schemaRef ds:uri="b8975faf-9852-4202-b0a4-cf8bf4ffc5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3D1B49-43E1-4BAC-8848-2B35F1837816}">
  <ds:schemaRefs>
    <ds:schemaRef ds:uri="http://schemas.microsoft.com/office/2006/metadata/properties"/>
    <ds:schemaRef ds:uri="http://schemas.microsoft.com/office/infopath/2007/PartnerControls"/>
    <ds:schemaRef ds:uri="1c751a07-9a99-4a0d-bf4f-fd7d284158bd"/>
    <ds:schemaRef ds:uri="b8975faf-9852-4202-b0a4-cf8bf4ffc543"/>
  </ds:schemaRefs>
</ds:datastoreItem>
</file>

<file path=customXml/itemProps3.xml><?xml version="1.0" encoding="utf-8"?>
<ds:datastoreItem xmlns:ds="http://schemas.openxmlformats.org/officeDocument/2006/customXml" ds:itemID="{BE62FA69-4E0C-4ADE-BAB6-B775F2DD43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RC3-presentations-Template-2023</Template>
  <TotalTime>2781</TotalTime>
  <Words>2458</Words>
  <Application>Microsoft Macintosh PowerPoint</Application>
  <PresentationFormat>Widescreen</PresentationFormat>
  <Paragraphs>291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Google Sans</vt:lpstr>
      <vt:lpstr>Red Hat Mono</vt:lpstr>
      <vt:lpstr>Apple Symbols</vt:lpstr>
      <vt:lpstr>Arial</vt:lpstr>
      <vt:lpstr>Calibri</vt:lpstr>
      <vt:lpstr>Open Sans</vt:lpstr>
      <vt:lpstr>Segoe UI</vt:lpstr>
      <vt:lpstr>Times New Roman</vt:lpstr>
      <vt:lpstr>Wingdings</vt:lpstr>
      <vt:lpstr>Front End Logo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Maurantonio Caprolu</dc:creator>
  <cp:lastModifiedBy>Danish Vasan</cp:lastModifiedBy>
  <cp:revision>186</cp:revision>
  <dcterms:created xsi:type="dcterms:W3CDTF">2023-12-14T12:37:01Z</dcterms:created>
  <dcterms:modified xsi:type="dcterms:W3CDTF">2025-02-15T15:07:17Z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0x01010074ACE40C9316844097EABA1DB01D050D</vt:lpwstr>
  </property>
  <property fmtid="{D5CDD505-2E9C-101B-9397-08002B2CF9AE}" pid="3" name="MediaServiceImageTags">
    <vt:lpwstr/>
  </property>
</Properties>
</file>