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2"/>
  </p:notesMasterIdLst>
  <p:handoutMasterIdLst>
    <p:handoutMasterId r:id="rId33"/>
  </p:handoutMasterIdLst>
  <p:sldIdLst>
    <p:sldId id="274" r:id="rId5"/>
    <p:sldId id="290" r:id="rId6"/>
    <p:sldId id="338" r:id="rId7"/>
    <p:sldId id="341" r:id="rId8"/>
    <p:sldId id="342" r:id="rId9"/>
    <p:sldId id="339" r:id="rId10"/>
    <p:sldId id="340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8" r:id="rId26"/>
    <p:sldId id="357" r:id="rId27"/>
    <p:sldId id="360" r:id="rId28"/>
    <p:sldId id="361" r:id="rId29"/>
    <p:sldId id="359" r:id="rId30"/>
    <p:sldId id="289" r:id="rId3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00"/>
    <a:srgbClr val="9C6FAE"/>
    <a:srgbClr val="00A6AA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5823-2A7D-9F89-4CFA-70525D032231}" v="48" dt="2025-02-12T18:38:10.802"/>
    <p1510:client id="{7A73A406-4B9F-D919-84B0-C70B6F08B4B7}" v="1" dt="2025-02-10T19:15:46.883"/>
    <p1510:client id="{A51A935C-2462-5A7B-695E-897A1F3A3CA9}" v="4" dt="2025-02-12T19:03:55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1431" autoAdjust="0"/>
  </p:normalViewPr>
  <p:slideViewPr>
    <p:cSldViewPr snapToGrid="0" snapToObjects="1">
      <p:cViewPr varScale="1">
        <p:scale>
          <a:sx n="100" d="100"/>
          <a:sy n="100" d="100"/>
        </p:scale>
        <p:origin x="104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حمد احمد بن مبروك القرشى" userId="S::s445001713@uqu.edu.sa::e7f39c98-69a4-47ee-8b23-3ecd0beb5c33" providerId="AD" clId="Web-{A51A935C-2462-5A7B-695E-897A1F3A3CA9}"/>
    <pc:docChg chg="modSld">
      <pc:chgData name="محمد احمد بن مبروك القرشى" userId="S::s445001713@uqu.edu.sa::e7f39c98-69a4-47ee-8b23-3ecd0beb5c33" providerId="AD" clId="Web-{A51A935C-2462-5A7B-695E-897A1F3A3CA9}" dt="2025-02-12T19:03:55.416" v="3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A51A935C-2462-5A7B-695E-897A1F3A3CA9}" dt="2025-02-12T19:03:55.416" v="3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A51A935C-2462-5A7B-695E-897A1F3A3CA9}" dt="2025-02-12T19:03:55.416" v="3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محمد احمد بن مبروك القرشى" userId="S::s445001713@uqu.edu.sa::e7f39c98-69a4-47ee-8b23-3ecd0beb5c33" providerId="AD" clId="Web-{37015823-2A7D-9F89-4CFA-70525D032231}"/>
    <pc:docChg chg="modSld">
      <pc:chgData name="محمد احمد بن مبروك القرشى" userId="S::s445001713@uqu.edu.sa::e7f39c98-69a4-47ee-8b23-3ecd0beb5c33" providerId="AD" clId="Web-{37015823-2A7D-9F89-4CFA-70525D032231}" dt="2025-02-12T18:38:10.802" v="46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37015823-2A7D-9F89-4CFA-70525D032231}" dt="2025-02-12T18:38:10.802" v="46" actId="20577"/>
        <pc:sldMkLst>
          <pc:docMk/>
          <pc:sldMk cId="1940507599" sldId="357"/>
        </pc:sldMkLst>
        <pc:spChg chg="mod">
          <ac:chgData name="محمد احمد بن مبروك القرشى" userId="S::s445001713@uqu.edu.sa::e7f39c98-69a4-47ee-8b23-3ecd0beb5c33" providerId="AD" clId="Web-{37015823-2A7D-9F89-4CFA-70525D032231}" dt="2025-02-12T18:38:10.802" v="46" actId="20577"/>
          <ac:spMkLst>
            <pc:docMk/>
            <pc:sldMk cId="1940507599" sldId="357"/>
            <ac:spMk id="3" creationId="{30DCF4A6-3C8C-A269-FCDD-60CD2D9FD82B}"/>
          </ac:spMkLst>
        </pc:spChg>
      </pc:sldChg>
    </pc:docChg>
  </pc:docChgLst>
  <pc:docChgLst>
    <pc:chgData name="Guest User" userId="S::urn:spo:anon#79bf3dcfa5c6ff63a2937be9d6e6a730b2e5b670909d2e5e3a6c90ed6e9baba0::" providerId="AD" clId="Web-{7A73A406-4B9F-D919-84B0-C70B6F08B4B7}"/>
    <pc:docChg chg="sldOrd">
      <pc:chgData name="Guest User" userId="S::urn:spo:anon#79bf3dcfa5c6ff63a2937be9d6e6a730b2e5b670909d2e5e3a6c90ed6e9baba0::" providerId="AD" clId="Web-{7A73A406-4B9F-D919-84B0-C70B6F08B4B7}" dt="2025-02-10T19:15:46.883" v="0"/>
      <pc:docMkLst>
        <pc:docMk/>
      </pc:docMkLst>
      <pc:sldChg chg="ord">
        <pc:chgData name="Guest User" userId="S::urn:spo:anon#79bf3dcfa5c6ff63a2937be9d6e6a730b2e5b670909d2e5e3a6c90ed6e9baba0::" providerId="AD" clId="Web-{7A73A406-4B9F-D919-84B0-C70B6F08B4B7}" dt="2025-02-10T19:15:46.883" v="0"/>
        <pc:sldMkLst>
          <pc:docMk/>
          <pc:sldMk cId="1873819523" sldId="359"/>
        </pc:sldMkLst>
      </pc:sldChg>
    </pc:docChg>
  </pc:docChgLst>
  <pc:docChgLst>
    <pc:chgData name="Ahmad Sheikh" userId="S::sheikhat@kaust.edu.sa::03a39657-d58a-4995-9b14-5db26bbdb34e" providerId="AD" clId="Web-{2BC36DBC-81BB-68C7-9EEB-8FC2158B2C2C}"/>
    <pc:docChg chg="addSld delSld modSld">
      <pc:chgData name="Ahmad Sheikh" userId="S::sheikhat@kaust.edu.sa::03a39657-d58a-4995-9b14-5db26bbdb34e" providerId="AD" clId="Web-{2BC36DBC-81BB-68C7-9EEB-8FC2158B2C2C}" dt="2024-01-07T12:40:20.215" v="4" actId="20577"/>
      <pc:docMkLst>
        <pc:docMk/>
      </pc:docMkLst>
      <pc:sldChg chg="modSp">
        <pc:chgData name="Ahmad Sheikh" userId="S::sheikhat@kaust.edu.sa::03a39657-d58a-4995-9b14-5db26bbdb34e" providerId="AD" clId="Web-{2BC36DBC-81BB-68C7-9EEB-8FC2158B2C2C}" dt="2024-01-07T12:40:20.215" v="4" actId="20577"/>
        <pc:sldMkLst>
          <pc:docMk/>
          <pc:sldMk cId="2698346675" sldId="352"/>
        </pc:sldMkLst>
      </pc:sldChg>
      <pc:sldChg chg="new del">
        <pc:chgData name="Ahmad Sheikh" userId="S::sheikhat@kaust.edu.sa::03a39657-d58a-4995-9b14-5db26bbdb34e" providerId="AD" clId="Web-{2BC36DBC-81BB-68C7-9EEB-8FC2158B2C2C}" dt="2024-01-07T12:35:05.423" v="1"/>
        <pc:sldMkLst>
          <pc:docMk/>
          <pc:sldMk cId="305873812" sldId="362"/>
        </pc:sldMkLst>
      </pc:sldChg>
    </pc:docChg>
  </pc:docChgLst>
  <pc:docChgLst>
    <pc:chgData name="Maurantonio Caprolu" userId="S::caprolm@kaust.edu.sa::46b8f101-be5b-4ffd-9864-8f57f60a9309" providerId="AD" clId="Web-{A2ECF62F-35A7-6EB6-20B7-A38DD079C592}"/>
    <pc:docChg chg="sldOrd">
      <pc:chgData name="Maurantonio Caprolu" userId="S::caprolm@kaust.edu.sa::46b8f101-be5b-4ffd-9864-8f57f60a9309" providerId="AD" clId="Web-{A2ECF62F-35A7-6EB6-20B7-A38DD079C592}" dt="2024-01-09T16:22:51.920" v="0"/>
      <pc:docMkLst>
        <pc:docMk/>
      </pc:docMkLst>
      <pc:sldChg chg="ord">
        <pc:chgData name="Maurantonio Caprolu" userId="S::caprolm@kaust.edu.sa::46b8f101-be5b-4ffd-9864-8f57f60a9309" providerId="AD" clId="Web-{A2ECF62F-35A7-6EB6-20B7-A38DD079C592}" dt="2024-01-09T16:22:51.920" v="0"/>
        <pc:sldMkLst>
          <pc:docMk/>
          <pc:sldMk cId="1873819523" sldId="3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2/15/25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2/15/25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hashcat</a:t>
            </a:r>
            <a:r>
              <a:rPr lang="it-IT" dirty="0"/>
              <a:t> -m 1400 -a 6 d274bee7f8fbcedb0d5ca26f106ec76a706c7b0435fd1cb4d27813cab21f6468 wordlist.txt ?</a:t>
            </a:r>
            <a:r>
              <a:rPr lang="it-IT" dirty="0" err="1"/>
              <a:t>d?d?d?d?s</a:t>
            </a:r>
            <a:endParaRPr lang="it-IT" dirty="0"/>
          </a:p>
          <a:p>
            <a:endParaRPr lang="it-IT" dirty="0"/>
          </a:p>
          <a:p>
            <a:r>
              <a:rPr lang="it-IT" dirty="0"/>
              <a:t>wordlist.txt </a:t>
            </a:r>
            <a:r>
              <a:rPr lang="it-IT" dirty="0" err="1"/>
              <a:t>is</a:t>
            </a:r>
            <a:r>
              <a:rPr lang="it-IT" dirty="0"/>
              <a:t> a text file with the names inside, one per line</a:t>
            </a:r>
          </a:p>
          <a:p>
            <a:endParaRPr lang="it-IT" dirty="0"/>
          </a:p>
          <a:p>
            <a:r>
              <a:rPr lang="it-IT" dirty="0"/>
              <a:t>Priscilla1996!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067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we.github.io/tryzxcvbn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2 – Morning Session (Lab)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5299641" cy="374082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Password Cracking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Presenter Name: Dr. Danish Vasan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City: </a:t>
            </a:r>
            <a:r>
              <a:rPr lang="en-GB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Dhahran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16 </a:t>
            </a:r>
            <a:r>
              <a:rPr lang="en-US" dirty="0">
                <a:latin typeface="Arial"/>
                <a:cs typeface="Arial"/>
              </a:rPr>
              <a:t>February 2025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How Candidates are Generated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442899" y="1178282"/>
            <a:ext cx="11306202" cy="3870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Brute-force:</a:t>
            </a:r>
            <a:r>
              <a:rPr lang="en-US" dirty="0"/>
              <a:t> Tries all combinations from a given </a:t>
            </a:r>
            <a:r>
              <a:rPr lang="en-US" i="1" dirty="0" err="1"/>
              <a:t>keyspace</a:t>
            </a:r>
            <a:r>
              <a:rPr lang="en-US" dirty="0"/>
              <a:t>. It is the easiest of all the attacks.</a:t>
            </a:r>
          </a:p>
          <a:p>
            <a:r>
              <a:rPr lang="en-US" dirty="0"/>
              <a:t> </a:t>
            </a:r>
            <a:r>
              <a:rPr lang="en-US" b="1" u="sng" dirty="0"/>
              <a:t>Mask Attack</a:t>
            </a:r>
            <a:r>
              <a:rPr lang="en-US" dirty="0"/>
              <a:t>: Try all combinations from a given </a:t>
            </a:r>
            <a:r>
              <a:rPr lang="en-US" i="1" dirty="0" err="1"/>
              <a:t>keyspace</a:t>
            </a:r>
            <a:r>
              <a:rPr lang="en-US" dirty="0"/>
              <a:t> just like in Brute-Force attack, but more specific.</a:t>
            </a:r>
          </a:p>
          <a:p>
            <a:r>
              <a:rPr lang="en-US" dirty="0"/>
              <a:t> </a:t>
            </a:r>
            <a:r>
              <a:rPr lang="en-US" b="1" u="sng" dirty="0"/>
              <a:t>Wordlist Attack</a:t>
            </a:r>
            <a:r>
              <a:rPr lang="en-US" dirty="0"/>
              <a:t>: Read line by line from a </a:t>
            </a:r>
            <a:r>
              <a:rPr lang="en-US" dirty="0" err="1"/>
              <a:t>textfile</a:t>
            </a:r>
            <a:r>
              <a:rPr lang="en-US" dirty="0"/>
              <a:t> (aka “dictionary” or “wordlist”) and try each line as a password candidate.</a:t>
            </a:r>
          </a:p>
          <a:p>
            <a:r>
              <a:rPr lang="en-US" dirty="0"/>
              <a:t> </a:t>
            </a:r>
            <a:r>
              <a:rPr lang="en-US" b="1" u="sng" dirty="0"/>
              <a:t>Combinator Attack</a:t>
            </a:r>
            <a:r>
              <a:rPr lang="en-US" dirty="0"/>
              <a:t>: Each word of a dictionary is appended to each word in a dictionary.</a:t>
            </a:r>
          </a:p>
          <a:p>
            <a:r>
              <a:rPr lang="en-US" dirty="0"/>
              <a:t> </a:t>
            </a:r>
            <a:r>
              <a:rPr lang="en-US" b="1" u="sng" dirty="0"/>
              <a:t>Hybrid Attack</a:t>
            </a:r>
            <a:r>
              <a:rPr lang="en-US" b="1" dirty="0"/>
              <a:t>: </a:t>
            </a:r>
            <a:r>
              <a:rPr lang="en-US" dirty="0"/>
              <a:t>is just a Combinator attack. One side is simply a dictionary, the other is the result of a Brute-Force attack.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Getting Started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352366" y="1104446"/>
            <a:ext cx="11749101" cy="2250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Open a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Hashcat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the command  “</a:t>
            </a:r>
            <a:r>
              <a:rPr lang="en-US" b="1" i="1" dirty="0" err="1"/>
              <a:t>hashcat</a:t>
            </a:r>
            <a:r>
              <a:rPr lang="en-US" b="1" i="1" dirty="0"/>
              <a:t> –h</a:t>
            </a:r>
            <a:r>
              <a:rPr lang="en-US" dirty="0"/>
              <a:t>” to visualize the user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also find it online: </a:t>
            </a:r>
            <a:r>
              <a:rPr lang="en-US" b="1" dirty="0"/>
              <a:t>https://hashcat.net/wiki/doku.php?id=hashcat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2E4DB-FC6F-BCF2-FC26-EE955449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0" y="3429000"/>
            <a:ext cx="9907779" cy="30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Usage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2275760" y="1740800"/>
            <a:ext cx="7404268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i="1" dirty="0" err="1"/>
              <a:t>hashcat</a:t>
            </a:r>
            <a:r>
              <a:rPr lang="en-US" sz="4000" b="1" i="1" dirty="0"/>
              <a:t> [options] input1 input 2 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7855806A-ACE7-7767-5FD5-682AFE971AA2}"/>
              </a:ext>
            </a:extLst>
          </p:cNvPr>
          <p:cNvSpPr txBox="1">
            <a:spLocks/>
          </p:cNvSpPr>
          <p:nvPr/>
        </p:nvSpPr>
        <p:spPr>
          <a:xfrm>
            <a:off x="478626" y="3005843"/>
            <a:ext cx="4251029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hashcat</a:t>
            </a:r>
            <a:r>
              <a:rPr lang="en-US" dirty="0"/>
              <a:t> what to do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b="1" dirty="0"/>
              <a:t>-b</a:t>
            </a:r>
            <a:r>
              <a:rPr lang="en-US" dirty="0"/>
              <a:t> -&gt; benchmark</a:t>
            </a:r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376D1BFB-507A-7EA9-6BE3-4AEBAEE79827}"/>
              </a:ext>
            </a:extLst>
          </p:cNvPr>
          <p:cNvSpPr txBox="1">
            <a:spLocks/>
          </p:cNvSpPr>
          <p:nvPr/>
        </p:nvSpPr>
        <p:spPr>
          <a:xfrm>
            <a:off x="3909253" y="4484442"/>
            <a:ext cx="4584867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hash to be reversed, or the path of a file with one or more hashes</a:t>
            </a:r>
          </a:p>
        </p:txBody>
      </p:sp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A1F14070-C448-2517-E118-25690B8A4B48}"/>
              </a:ext>
            </a:extLst>
          </p:cNvPr>
          <p:cNvSpPr txBox="1">
            <a:spLocks/>
          </p:cNvSpPr>
          <p:nvPr/>
        </p:nvSpPr>
        <p:spPr>
          <a:xfrm>
            <a:off x="8702564" y="3077220"/>
            <a:ext cx="3184364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Give to </a:t>
            </a:r>
            <a:r>
              <a:rPr lang="en-US" dirty="0" err="1"/>
              <a:t>hashcat</a:t>
            </a:r>
            <a:r>
              <a:rPr lang="en-US" dirty="0"/>
              <a:t> other resources</a:t>
            </a:r>
          </a:p>
          <a:p>
            <a:pPr marL="0" indent="0">
              <a:buNone/>
            </a:pPr>
            <a:r>
              <a:rPr lang="en-US" dirty="0"/>
              <a:t>Ex: a dictionary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C8E82-1239-F5F2-414C-24CC4B734E48}"/>
              </a:ext>
            </a:extLst>
          </p:cNvPr>
          <p:cNvCxnSpPr>
            <a:cxnSpLocks/>
          </p:cNvCxnSpPr>
          <p:nvPr/>
        </p:nvCxnSpPr>
        <p:spPr>
          <a:xfrm flipV="1">
            <a:off x="4083269" y="2449388"/>
            <a:ext cx="827692" cy="691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EEE516-33A5-F685-F326-817D323684F3}"/>
              </a:ext>
            </a:extLst>
          </p:cNvPr>
          <p:cNvCxnSpPr>
            <a:cxnSpLocks/>
          </p:cNvCxnSpPr>
          <p:nvPr/>
        </p:nvCxnSpPr>
        <p:spPr>
          <a:xfrm flipV="1">
            <a:off x="6605752" y="2449388"/>
            <a:ext cx="0" cy="1832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C6A00-A1C8-D960-64A8-F6F490C091C0}"/>
              </a:ext>
            </a:extLst>
          </p:cNvPr>
          <p:cNvCxnSpPr>
            <a:cxnSpLocks/>
          </p:cNvCxnSpPr>
          <p:nvPr/>
        </p:nvCxnSpPr>
        <p:spPr>
          <a:xfrm flipH="1" flipV="1">
            <a:off x="8702564" y="2382100"/>
            <a:ext cx="433280" cy="691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8C7FDAEB-842D-A201-8516-7B2F6D3AA1EE}"/>
              </a:ext>
            </a:extLst>
          </p:cNvPr>
          <p:cNvSpPr txBox="1">
            <a:spLocks/>
          </p:cNvSpPr>
          <p:nvPr/>
        </p:nvSpPr>
        <p:spPr>
          <a:xfrm>
            <a:off x="827939" y="1417320"/>
            <a:ext cx="10058400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u="sng" dirty="0"/>
              <a:t>-m, --hash-type</a:t>
            </a:r>
            <a:r>
              <a:rPr lang="en-US" b="1" u="sng" dirty="0"/>
              <a:t>: </a:t>
            </a:r>
          </a:p>
          <a:p>
            <a:pPr marL="0" indent="0">
              <a:buNone/>
            </a:pPr>
            <a:r>
              <a:rPr lang="en-US" dirty="0"/>
              <a:t>Hash-type (MD5, SHA1, etc.) followed by the Hash modes numbers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Example:</a:t>
            </a:r>
            <a:r>
              <a:rPr lang="en-US" dirty="0"/>
              <a:t> -m 100</a:t>
            </a:r>
          </a:p>
          <a:p>
            <a:pPr marL="0" indent="0">
              <a:buNone/>
            </a:pPr>
            <a:r>
              <a:rPr lang="en-US" dirty="0"/>
              <a:t>Most used Hash modes numbers:</a:t>
            </a:r>
          </a:p>
          <a:p>
            <a:r>
              <a:rPr lang="en-US" dirty="0"/>
              <a:t>0 	-&gt;	MD5</a:t>
            </a:r>
          </a:p>
          <a:p>
            <a:r>
              <a:rPr lang="en-US" dirty="0"/>
              <a:t>100	-&gt;	SHA1</a:t>
            </a:r>
          </a:p>
          <a:p>
            <a:r>
              <a:rPr lang="en-US" dirty="0"/>
              <a:t>1400	-&gt;	SHA256</a:t>
            </a:r>
          </a:p>
          <a:p>
            <a:r>
              <a:rPr lang="en-US" dirty="0"/>
              <a:t>1700	-&gt;	SHA-512 </a:t>
            </a:r>
          </a:p>
        </p:txBody>
      </p:sp>
    </p:spTree>
    <p:extLst>
      <p:ext uri="{BB962C8B-B14F-4D97-AF65-F5344CB8AC3E}">
        <p14:creationId xmlns:p14="http://schemas.microsoft.com/office/powerpoint/2010/main" val="176248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154F787E-A954-DF55-1DF6-77D12807F917}"/>
              </a:ext>
            </a:extLst>
          </p:cNvPr>
          <p:cNvSpPr txBox="1">
            <a:spLocks/>
          </p:cNvSpPr>
          <p:nvPr/>
        </p:nvSpPr>
        <p:spPr>
          <a:xfrm>
            <a:off x="672662" y="1261241"/>
            <a:ext cx="10846675" cy="42992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u="sng" dirty="0"/>
              <a:t>-a, --attack-mode : </a:t>
            </a:r>
          </a:p>
          <a:p>
            <a:pPr marL="0" indent="0">
              <a:buNone/>
            </a:pPr>
            <a:r>
              <a:rPr lang="en-US" dirty="0"/>
              <a:t>Attack mode (Brute force, Hybrid, etc.) followed by the attack modes numbers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Example:</a:t>
            </a:r>
            <a:r>
              <a:rPr lang="en-US" dirty="0"/>
              <a:t> -a 3</a:t>
            </a:r>
          </a:p>
          <a:p>
            <a:pPr marL="0" indent="0">
              <a:buNone/>
            </a:pPr>
            <a:r>
              <a:rPr lang="en-US" dirty="0"/>
              <a:t>Most used Attack modes numbers:</a:t>
            </a:r>
          </a:p>
          <a:p>
            <a:r>
              <a:rPr lang="en-US" dirty="0"/>
              <a:t>0 	-&gt;	 Straight</a:t>
            </a:r>
          </a:p>
          <a:p>
            <a:r>
              <a:rPr lang="en-US" dirty="0"/>
              <a:t>1	-&gt;	 Combination</a:t>
            </a:r>
          </a:p>
          <a:p>
            <a:r>
              <a:rPr lang="en-US" dirty="0"/>
              <a:t>3	-&gt;	 Brute-force</a:t>
            </a:r>
          </a:p>
          <a:p>
            <a:r>
              <a:rPr lang="en-US" dirty="0"/>
              <a:t>6	-&gt;	 Hybrid Wordlist + Mask </a:t>
            </a:r>
          </a:p>
        </p:txBody>
      </p:sp>
    </p:spTree>
    <p:extLst>
      <p:ext uri="{BB962C8B-B14F-4D97-AF65-F5344CB8AC3E}">
        <p14:creationId xmlns:p14="http://schemas.microsoft.com/office/powerpoint/2010/main" val="137978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295F8559-5512-705E-6980-418F831875A4}"/>
              </a:ext>
            </a:extLst>
          </p:cNvPr>
          <p:cNvSpPr txBox="1">
            <a:spLocks/>
          </p:cNvSpPr>
          <p:nvPr/>
        </p:nvSpPr>
        <p:spPr>
          <a:xfrm>
            <a:off x="1801063" y="2665692"/>
            <a:ext cx="7815902" cy="25053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Let's get hands dirty…</a:t>
            </a:r>
          </a:p>
        </p:txBody>
      </p:sp>
    </p:spTree>
    <p:extLst>
      <p:ext uri="{BB962C8B-B14F-4D97-AF65-F5344CB8AC3E}">
        <p14:creationId xmlns:p14="http://schemas.microsoft.com/office/powerpoint/2010/main" val="85856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Test Password Security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526895" y="1142357"/>
            <a:ext cx="10984741" cy="11524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1) Run the </a:t>
            </a:r>
            <a:r>
              <a:rPr lang="en-US" sz="2400" dirty="0" err="1"/>
              <a:t>hashcat</a:t>
            </a:r>
            <a:r>
              <a:rPr lang="en-US" sz="2400" dirty="0"/>
              <a:t> benchmark to check how fast is your system with MD5</a:t>
            </a: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 </a:t>
            </a:r>
            <a:r>
              <a:rPr lang="en-US" sz="3600" b="1" i="1" dirty="0" err="1"/>
              <a:t>hashcat</a:t>
            </a:r>
            <a:r>
              <a:rPr lang="en-US" sz="3600" b="1" i="1" dirty="0"/>
              <a:t> – b –m 0</a:t>
            </a:r>
            <a:endParaRPr lang="en-US" sz="2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B160-A511-8DDF-822A-782D1396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5" y="2452472"/>
            <a:ext cx="8286028" cy="401483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1FC98DF-AA7E-DCF6-0D8F-D98D03B1518F}"/>
              </a:ext>
            </a:extLst>
          </p:cNvPr>
          <p:cNvSpPr/>
          <p:nvPr/>
        </p:nvSpPr>
        <p:spPr>
          <a:xfrm>
            <a:off x="9319867" y="2452472"/>
            <a:ext cx="662152" cy="171844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3DF1E0-56F0-4E03-90EA-3D0A0F5FAFD7}"/>
              </a:ext>
            </a:extLst>
          </p:cNvPr>
          <p:cNvSpPr/>
          <p:nvPr/>
        </p:nvSpPr>
        <p:spPr>
          <a:xfrm>
            <a:off x="9319867" y="5700168"/>
            <a:ext cx="536028" cy="76713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1">
            <a:extLst>
              <a:ext uri="{FF2B5EF4-FFF2-40B4-BE49-F238E27FC236}">
                <a16:creationId xmlns:a16="http://schemas.microsoft.com/office/drawing/2014/main" id="{0C05FFEB-FA4B-ACF6-6C2B-FFCBE13E1429}"/>
              </a:ext>
            </a:extLst>
          </p:cNvPr>
          <p:cNvSpPr txBox="1">
            <a:spLocks/>
          </p:cNvSpPr>
          <p:nvPr/>
        </p:nvSpPr>
        <p:spPr>
          <a:xfrm>
            <a:off x="10296857" y="2953030"/>
            <a:ext cx="1525257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Your Devices</a:t>
            </a:r>
          </a:p>
        </p:txBody>
      </p:sp>
      <p:sp>
        <p:nvSpPr>
          <p:cNvPr id="11" name="Segnaposto contenuto 1">
            <a:extLst>
              <a:ext uri="{FF2B5EF4-FFF2-40B4-BE49-F238E27FC236}">
                <a16:creationId xmlns:a16="http://schemas.microsoft.com/office/drawing/2014/main" id="{88ACE431-48C9-2A58-96DA-9A4FBC74A4FD}"/>
              </a:ext>
            </a:extLst>
          </p:cNvPr>
          <p:cNvSpPr txBox="1">
            <a:spLocks/>
          </p:cNvSpPr>
          <p:nvPr/>
        </p:nvSpPr>
        <p:spPr>
          <a:xfrm>
            <a:off x="10163909" y="5874449"/>
            <a:ext cx="2028091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0549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- Benchmark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2BAC4F0-ADEE-B1F7-8749-90B9C30004DE}"/>
              </a:ext>
            </a:extLst>
          </p:cNvPr>
          <p:cNvSpPr txBox="1">
            <a:spLocks/>
          </p:cNvSpPr>
          <p:nvPr/>
        </p:nvSpPr>
        <p:spPr>
          <a:xfrm>
            <a:off x="2267997" y="1395248"/>
            <a:ext cx="7656006" cy="39098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Run the benchmark for the following algorithms: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SHA-1</a:t>
            </a:r>
          </a:p>
          <a:p>
            <a:r>
              <a:rPr lang="en-US" dirty="0"/>
              <a:t>SHA2-256</a:t>
            </a:r>
          </a:p>
          <a:p>
            <a:r>
              <a:rPr lang="en-US" dirty="0"/>
              <a:t>SHA3-256</a:t>
            </a:r>
            <a:endParaRPr lang="en-US" dirty="0">
              <a:cs typeface="Calibri"/>
            </a:endParaRPr>
          </a:p>
          <a:p>
            <a:r>
              <a:rPr lang="en-US" dirty="0"/>
              <a:t>NTLM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flash png">
            <a:extLst>
              <a:ext uri="{FF2B5EF4-FFF2-40B4-BE49-F238E27FC236}">
                <a16:creationId xmlns:a16="http://schemas.microsoft.com/office/drawing/2014/main" id="{484F4D3E-BE85-C50E-18A4-CA30B4D72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6"/>
          <a:stretch/>
        </p:blipFill>
        <p:spPr bwMode="auto">
          <a:xfrm>
            <a:off x="5094499" y="2091530"/>
            <a:ext cx="2576594" cy="29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4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Brute-force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2BAC4F0-ADEE-B1F7-8749-90B9C30004DE}"/>
              </a:ext>
            </a:extLst>
          </p:cNvPr>
          <p:cNvSpPr txBox="1">
            <a:spLocks/>
          </p:cNvSpPr>
          <p:nvPr/>
        </p:nvSpPr>
        <p:spPr>
          <a:xfrm>
            <a:off x="337112" y="1347951"/>
            <a:ext cx="11266308" cy="3909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Reverse the following SHA2-256 hash: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8f8472a2f6ec348bfc7577a035c7f34a04c62f0c757b54687e1175236dcf393b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the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i="1" dirty="0" err="1"/>
              <a:t>hashcat</a:t>
            </a:r>
            <a:r>
              <a:rPr lang="en-US" sz="4000" b="1" i="1" dirty="0"/>
              <a:t> -m 1400 -a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98DE1C61-D450-23C7-DAD3-27ED4F4A8906}"/>
              </a:ext>
            </a:extLst>
          </p:cNvPr>
          <p:cNvSpPr txBox="1">
            <a:spLocks/>
          </p:cNvSpPr>
          <p:nvPr/>
        </p:nvSpPr>
        <p:spPr>
          <a:xfrm>
            <a:off x="719959" y="1284101"/>
            <a:ext cx="10371332" cy="42897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Advantage over Brute-Force:</a:t>
            </a:r>
          </a:p>
          <a:p>
            <a:r>
              <a:rPr lang="en-US" dirty="0"/>
              <a:t>reduce the password candidate </a:t>
            </a:r>
            <a:r>
              <a:rPr lang="en-US" dirty="0" err="1"/>
              <a:t>keyspace</a:t>
            </a:r>
            <a:r>
              <a:rPr lang="en-US" dirty="0"/>
              <a:t> to a more efficient 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We want to crack the password: </a:t>
            </a:r>
            <a:r>
              <a:rPr lang="en-US" b="1" u="sng" dirty="0"/>
              <a:t>Julia1984</a:t>
            </a:r>
          </a:p>
          <a:p>
            <a:pPr marL="0" indent="0">
              <a:buNone/>
            </a:pPr>
            <a:r>
              <a:rPr lang="en-US" b="1" dirty="0" err="1"/>
              <a:t>Keyspace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upper-case letters, lower-case letters and digits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Password length is 9 = 62^9 (13.537.086.546.263.552) combinations.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Hash rate = 100MH/s = more than </a:t>
            </a:r>
            <a:r>
              <a:rPr lang="en-US" b="1" dirty="0"/>
              <a:t>4 years to complete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With Mask attack we can reduce the </a:t>
            </a:r>
            <a:r>
              <a:rPr lang="en-US" dirty="0" err="1"/>
              <a:t>keyspace</a:t>
            </a:r>
            <a:r>
              <a:rPr lang="en-US" dirty="0"/>
              <a:t> to 52*26*26*26*26*10*10*10*10 (237.627.520.000) combinations. With the same hashing rate of 100MH/s, this requires just </a:t>
            </a:r>
            <a:r>
              <a:rPr lang="en-US" b="1" dirty="0"/>
              <a:t>40 minutes </a:t>
            </a:r>
            <a:r>
              <a:rPr lang="en-US" dirty="0"/>
              <a:t>to complete.</a:t>
            </a:r>
          </a:p>
        </p:txBody>
      </p:sp>
    </p:spTree>
    <p:extLst>
      <p:ext uri="{BB962C8B-B14F-4D97-AF65-F5344CB8AC3E}">
        <p14:creationId xmlns:p14="http://schemas.microsoft.com/office/powerpoint/2010/main" val="32146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1527050"/>
            <a:ext cx="9779207" cy="4594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 to Password Cracking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Definition and motivations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 password security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Prior data breach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/>
              <a:t>HashCat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Brute-force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Mask attacks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Dictionary attack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Hybrid attack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– How to</a:t>
            </a: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E5E0841-EA92-4AA2-47F7-62F46104C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1"/>
          <a:stretch/>
        </p:blipFill>
        <p:spPr>
          <a:xfrm>
            <a:off x="2206053" y="1266080"/>
            <a:ext cx="7158664" cy="40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30DCF4A6-3C8C-A269-FCDD-60CD2D9FD82B}"/>
              </a:ext>
            </a:extLst>
          </p:cNvPr>
          <p:cNvSpPr txBox="1">
            <a:spLocks/>
          </p:cNvSpPr>
          <p:nvPr/>
        </p:nvSpPr>
        <p:spPr>
          <a:xfrm>
            <a:off x="802288" y="1341237"/>
            <a:ext cx="10958788" cy="4350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We want to crack the password: </a:t>
            </a:r>
            <a:r>
              <a:rPr lang="en-US" b="1" u="sng" dirty="0"/>
              <a:t>Julia1984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Hash: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/>
              <a:t>028A44E44A6A2EDCE609CAABDEC635BE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Command: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 err="1"/>
              <a:t>hashcat</a:t>
            </a:r>
            <a:r>
              <a:rPr lang="en-US" sz="3200" b="1" dirty="0"/>
              <a:t> -m 0 -a 3 028A44E44A6A2EDCE609CAABDEC635BE </a:t>
            </a:r>
            <a:r>
              <a:rPr lang="en-US" sz="3200" b="1" dirty="0">
                <a:highlight>
                  <a:srgbClr val="FFFF00"/>
                </a:highlight>
              </a:rPr>
              <a:t>?</a:t>
            </a:r>
            <a:r>
              <a:rPr lang="en-US" sz="3200" b="1" dirty="0" err="1">
                <a:highlight>
                  <a:srgbClr val="FFFF00"/>
                </a:highlight>
              </a:rPr>
              <a:t>u?l?l?l?l?d?d?d?d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384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– Custom Charset 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A1403DE9-018C-1F94-6FBD-CB8A88AB90A9}"/>
              </a:ext>
            </a:extLst>
          </p:cNvPr>
          <p:cNvSpPr txBox="1">
            <a:spLocks/>
          </p:cNvSpPr>
          <p:nvPr/>
        </p:nvSpPr>
        <p:spPr>
          <a:xfrm>
            <a:off x="802288" y="1104755"/>
            <a:ext cx="10798798" cy="4208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custom Charset </a:t>
            </a:r>
            <a:r>
              <a:rPr lang="en-US" dirty="0" err="1"/>
              <a:t>commandline</a:t>
            </a:r>
            <a:r>
              <a:rPr lang="en-US" dirty="0"/>
              <a:t>-parameters have four analogue shortcuts called -1, -2, -3 and -4. You can specify the chars directly on the command line or use a so-called </a:t>
            </a:r>
            <a:r>
              <a:rPr lang="en-US" dirty="0" err="1"/>
              <a:t>hashcat</a:t>
            </a:r>
            <a:r>
              <a:rPr lang="en-US" dirty="0"/>
              <a:t> charset file (plain text file with .</a:t>
            </a:r>
            <a:r>
              <a:rPr lang="en-US" dirty="0" err="1"/>
              <a:t>hcchr</a:t>
            </a:r>
            <a:r>
              <a:rPr lang="en-US" dirty="0"/>
              <a:t> extension which contains the chars/digits to be used on the 1st line of the file).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/>
              <a:t>command</a:t>
            </a:r>
            <a:r>
              <a:rPr lang="en-US" sz="2400" b="1" dirty="0"/>
              <a:t>: </a:t>
            </a:r>
            <a:r>
              <a:rPr lang="en-US" sz="2400" b="1" dirty="0" err="1"/>
              <a:t>hashcat</a:t>
            </a:r>
            <a:r>
              <a:rPr lang="en-US" sz="2400" b="1" dirty="0"/>
              <a:t> -a 3  -1 ?</a:t>
            </a:r>
            <a:r>
              <a:rPr lang="en-US" sz="2400" b="1" dirty="0" err="1"/>
              <a:t>l?d</a:t>
            </a:r>
            <a:r>
              <a:rPr lang="en-US" sz="2400" b="1" dirty="0"/>
              <a:t>    ?1?1?1?1?1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 err="1"/>
              <a:t>keyspace</a:t>
            </a:r>
            <a:r>
              <a:rPr lang="en-US" sz="2400" b="1" dirty="0"/>
              <a:t>: </a:t>
            </a:r>
            <a:r>
              <a:rPr lang="en-US" sz="2400" b="1" dirty="0" err="1"/>
              <a:t>aaaaa</a:t>
            </a:r>
            <a:r>
              <a:rPr lang="en-US" sz="2400" b="1" dirty="0"/>
              <a:t> – 99999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149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30DCF4A6-3C8C-A269-FCDD-60CD2D9FD82B}"/>
              </a:ext>
            </a:extLst>
          </p:cNvPr>
          <p:cNvSpPr txBox="1">
            <a:spLocks/>
          </p:cNvSpPr>
          <p:nvPr/>
        </p:nvSpPr>
        <p:spPr>
          <a:xfrm>
            <a:off x="297792" y="1136286"/>
            <a:ext cx="11668236" cy="43501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1) SHA1 (6 digits): </a:t>
            </a:r>
            <a:r>
              <a:rPr lang="en-US" b="1" dirty="0"/>
              <a:t>1052dade1b76d3c28feaaafa57ad6a09b202c9fc</a:t>
            </a:r>
          </a:p>
          <a:p>
            <a:pPr marL="0" indent="0">
              <a:buNone/>
            </a:pPr>
            <a:r>
              <a:rPr lang="en-US" dirty="0"/>
              <a:t>2) SHA1 (digits and lowercase, length 6): </a:t>
            </a:r>
            <a:r>
              <a:rPr lang="en-US" b="1" dirty="0"/>
              <a:t>7782ded1754e94eea8fc6045edf1f024eb45dff3</a:t>
            </a:r>
          </a:p>
          <a:p>
            <a:pPr marL="0" indent="0">
              <a:buNone/>
            </a:pPr>
            <a:r>
              <a:rPr lang="en-US" dirty="0"/>
              <a:t>3) SHA1 (use </a:t>
            </a:r>
            <a:r>
              <a:rPr lang="en-US" dirty="0">
                <a:ea typeface="+mn-lt"/>
                <a:cs typeface="+mn-lt"/>
              </a:rPr>
              <a:t>wordlist</a:t>
            </a:r>
            <a:r>
              <a:rPr lang="en-US" dirty="0">
                <a:latin typeface="Calibri"/>
                <a:ea typeface="Calibri"/>
                <a:cs typeface="Calibri"/>
              </a:rPr>
              <a:t> "/</a:t>
            </a:r>
            <a:r>
              <a:rPr lang="en-US" dirty="0" err="1">
                <a:latin typeface="Calibri"/>
                <a:ea typeface="Calibri"/>
                <a:cs typeface="Calibri"/>
              </a:rPr>
              <a:t>usr</a:t>
            </a:r>
            <a:r>
              <a:rPr lang="en-US" dirty="0">
                <a:latin typeface="Calibri"/>
                <a:ea typeface="Calibri"/>
                <a:cs typeface="Calibri"/>
              </a:rPr>
              <a:t>/share/wordlists/rockyou.txt</a:t>
            </a:r>
            <a:r>
              <a:rPr lang="en-US" dirty="0"/>
              <a:t>"): </a:t>
            </a:r>
            <a:r>
              <a:rPr lang="en-US" b="1" dirty="0">
                <a:ea typeface="+mn-lt"/>
                <a:cs typeface="+mn-lt"/>
              </a:rPr>
              <a:t>aac9ecdcb18d37fc7357891a7a8a90b599cebc72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4) SHA256 (lowercase, length 8) </a:t>
            </a:r>
            <a:r>
              <a:rPr lang="en-US" b="1" dirty="0"/>
              <a:t>29b48c7194c25f057bf5b4b136266e676a1baf4510e798e2b29ccc68cfa4d01f</a:t>
            </a:r>
          </a:p>
          <a:p>
            <a:pPr marL="0" indent="0">
              <a:buNone/>
            </a:pPr>
            <a:r>
              <a:rPr lang="en-US" dirty="0"/>
              <a:t>5) SHA256 (digits and lowercase, length 8) </a:t>
            </a:r>
            <a:r>
              <a:rPr lang="en-US" b="1" dirty="0"/>
              <a:t>ba2bfb146095669e9ac997851982c45ad80bc0e0f0e05a8019ef2c3b2654c8e3</a:t>
            </a:r>
          </a:p>
        </p:txBody>
      </p:sp>
    </p:spTree>
    <p:extLst>
      <p:ext uri="{BB962C8B-B14F-4D97-AF65-F5344CB8AC3E}">
        <p14:creationId xmlns:p14="http://schemas.microsoft.com/office/powerpoint/2010/main" val="194050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Hybrid Attack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9A82A8F9-5F81-9272-E60F-F1115B2B4A57}"/>
              </a:ext>
            </a:extLst>
          </p:cNvPr>
          <p:cNvSpPr txBox="1">
            <a:spLocks/>
          </p:cNvSpPr>
          <p:nvPr/>
        </p:nvSpPr>
        <p:spPr>
          <a:xfrm>
            <a:off x="313800" y="1135215"/>
            <a:ext cx="10777491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full Brute-Force </a:t>
            </a:r>
            <a:r>
              <a:rPr lang="en-US" dirty="0" err="1"/>
              <a:t>keyspace</a:t>
            </a:r>
            <a:r>
              <a:rPr lang="en-US" dirty="0"/>
              <a:t> is either appended or prepended to each of the words from the dictionary. That's why it's called “hybrid”.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hashcat</a:t>
            </a:r>
            <a:r>
              <a:rPr lang="en-US" dirty="0"/>
              <a:t> –m 0 –a “6 or 7” “hash” “dictionary path” “mask”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sz="3200" b="1" dirty="0"/>
              <a:t>hashcat64.exe -m 0 -a 6 5D7845AC6EE7CFFFAFC5FE5F35CF666D </a:t>
            </a:r>
            <a:r>
              <a:rPr lang="en-US" sz="3200" b="1" dirty="0" err="1"/>
              <a:t>password.lst</a:t>
            </a:r>
            <a:r>
              <a:rPr lang="en-US" sz="3200" b="1" dirty="0"/>
              <a:t> ?</a:t>
            </a:r>
            <a:r>
              <a:rPr lang="en-US" sz="3200" b="1" dirty="0" err="1"/>
              <a:t>d?d?d</a:t>
            </a:r>
            <a:endParaRPr lang="en-US" sz="3200" b="1" dirty="0"/>
          </a:p>
          <a:p>
            <a:r>
              <a:rPr lang="en-US" sz="3200" b="1" dirty="0"/>
              <a:t>hashcat64.exe -m 0 -a 7 5D7845AC6EE7CFFFAFC5FE5F35CF666D ?</a:t>
            </a:r>
            <a:r>
              <a:rPr lang="en-US" sz="3200" b="1" dirty="0" err="1"/>
              <a:t>d?d?d</a:t>
            </a:r>
            <a:r>
              <a:rPr lang="en-US" sz="3200" b="1" dirty="0"/>
              <a:t> </a:t>
            </a:r>
            <a:r>
              <a:rPr lang="en-US" sz="3200" b="1" dirty="0" err="1"/>
              <a:t>password.lst</a:t>
            </a:r>
            <a:endParaRPr lang="en-US" sz="32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56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Hybrid Attack - Exercise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505076B2-4A55-4C35-744A-A69EEEA1EB6A}"/>
              </a:ext>
            </a:extLst>
          </p:cNvPr>
          <p:cNvSpPr txBox="1">
            <a:spLocks/>
          </p:cNvSpPr>
          <p:nvPr/>
        </p:nvSpPr>
        <p:spPr>
          <a:xfrm>
            <a:off x="380244" y="1009041"/>
            <a:ext cx="11431511" cy="4556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Your friend forgot his Windows password. He usually uses a combination of a </a:t>
            </a:r>
            <a:r>
              <a:rPr lang="en-US" b="1" dirty="0"/>
              <a:t>name</a:t>
            </a:r>
            <a:r>
              <a:rPr lang="en-US" dirty="0"/>
              <a:t> of one of his close family members combined with a </a:t>
            </a:r>
            <a:r>
              <a:rPr lang="en-US" b="1" dirty="0"/>
              <a:t>four-digit </a:t>
            </a:r>
            <a:r>
              <a:rPr lang="en-US" dirty="0"/>
              <a:t>year corresponding to a special event for him</a:t>
            </a:r>
            <a:r>
              <a:rPr lang="en-US"/>
              <a:t>, terminated </a:t>
            </a:r>
            <a:r>
              <a:rPr lang="en-US" dirty="0"/>
              <a:t>by a </a:t>
            </a:r>
            <a:r>
              <a:rPr lang="en-US" b="1" dirty="0"/>
              <a:t>special character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recovering the hashed password (SHA2-256)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it-IT" b="1" dirty="0"/>
              <a:t>d274bee7f8fbcedb0d5ca26f106ec76a706c7b0435fd1cb4d27813cab21f6468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and knowing that his wife’s name is Francine, their sons are Mark, Julia, Bobby and Priscilla, are you able to help him recovering his password?</a:t>
            </a:r>
          </a:p>
        </p:txBody>
      </p:sp>
    </p:spTree>
    <p:extLst>
      <p:ext uri="{BB962C8B-B14F-4D97-AF65-F5344CB8AC3E}">
        <p14:creationId xmlns:p14="http://schemas.microsoft.com/office/powerpoint/2010/main" val="257046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</a:t>
            </a:r>
            <a:r>
              <a:rPr lang="en-US" dirty="0" err="1"/>
              <a:t>Worldlist</a:t>
            </a:r>
            <a:r>
              <a:rPr lang="en-US" dirty="0"/>
              <a:t> Attack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87248E98-8C1B-CB07-CE40-B34C19E070D6}"/>
              </a:ext>
            </a:extLst>
          </p:cNvPr>
          <p:cNvSpPr txBox="1">
            <a:spLocks/>
          </p:cNvSpPr>
          <p:nvPr/>
        </p:nvSpPr>
        <p:spPr>
          <a:xfrm>
            <a:off x="482424" y="1417320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Download a Dictionary or create your own Wordlist</a:t>
            </a:r>
          </a:p>
          <a:p>
            <a:r>
              <a:rPr lang="en-US" dirty="0"/>
              <a:t> Use Hashcat with attack mode 0</a:t>
            </a:r>
          </a:p>
          <a:p>
            <a:r>
              <a:rPr lang="en-US" dirty="0"/>
              <a:t> Syntax: </a:t>
            </a:r>
            <a:r>
              <a:rPr lang="en-US" dirty="0" err="1"/>
              <a:t>hashcat</a:t>
            </a:r>
            <a:r>
              <a:rPr lang="en-US" dirty="0"/>
              <a:t> –m 0 –a 0 “hash” “dictionary path”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b="1" dirty="0" err="1"/>
              <a:t>hashcat</a:t>
            </a:r>
            <a:r>
              <a:rPr lang="it-IT" sz="2400" b="1" dirty="0"/>
              <a:t> -m 0 -a 0 807FF71B3301262E222AD05E5B7C4325 </a:t>
            </a:r>
            <a:r>
              <a:rPr lang="it-IT" sz="2400" b="1" dirty="0" err="1"/>
              <a:t>password.lst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381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Password Cracking - Meaning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C42F5DDA-034E-4F23-3004-54D4B30F80F4}"/>
              </a:ext>
            </a:extLst>
          </p:cNvPr>
          <p:cNvSpPr txBox="1">
            <a:spLocks/>
          </p:cNvSpPr>
          <p:nvPr/>
        </p:nvSpPr>
        <p:spPr>
          <a:xfrm>
            <a:off x="640417" y="1701099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Password cracking refers to various measures used to discover computer passwords.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Why?</a:t>
            </a:r>
          </a:p>
          <a:p>
            <a:r>
              <a:rPr lang="en-US" sz="2400" dirty="0"/>
              <a:t> To recover a password for authorize access purpose (misplacing, missing)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To discover weak password in corporate networks/applications (Penetration Test)</a:t>
            </a:r>
          </a:p>
          <a:p>
            <a:pPr>
              <a:buClr>
                <a:srgbClr val="FF0000"/>
              </a:buClr>
            </a:pPr>
            <a:r>
              <a:rPr lang="en-US" sz="2400" dirty="0"/>
              <a:t> To gain unauthorized access to an account without the owner’s awareness</a:t>
            </a:r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D81CA06F-33E3-3F5F-7FB9-341EE218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83" y="3017732"/>
            <a:ext cx="877954" cy="695047"/>
          </a:xfrm>
          <a:prstGeom prst="rect">
            <a:avLst/>
          </a:prstGeom>
        </p:spPr>
      </p:pic>
      <p:pic>
        <p:nvPicPr>
          <p:cNvPr id="6" name="Immagine 8">
            <a:extLst>
              <a:ext uri="{FF2B5EF4-FFF2-40B4-BE49-F238E27FC236}">
                <a16:creationId xmlns:a16="http://schemas.microsoft.com/office/drawing/2014/main" id="{1246CAE6-503E-C00A-29A8-BF581952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336" y="4228053"/>
            <a:ext cx="695047" cy="6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Test Password Security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587149" y="1417320"/>
            <a:ext cx="10984741" cy="40233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1) Visit the following URL: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hlinkClick r:id="rId2"/>
              </a:rPr>
              <a:t>https://lowe.github.io/tryzxcvbn/</a:t>
            </a:r>
            <a:endParaRPr lang="en-US" sz="3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website estimates the strength of passwords you enter. Passwords never leave your browser – if you are so inclined, you can confirm as much by perusing the source code and/or by opening your browser developer tools and observing the (java)script that runs when you enter passwords.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2) Try out different passwords to see how strong they are</a:t>
            </a:r>
          </a:p>
        </p:txBody>
      </p:sp>
    </p:spTree>
    <p:extLst>
      <p:ext uri="{BB962C8B-B14F-4D97-AF65-F5344CB8AC3E}">
        <p14:creationId xmlns:p14="http://schemas.microsoft.com/office/powerpoint/2010/main" val="354256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Check an Account for a Prior Data Breach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640416" y="1701099"/>
            <a:ext cx="10316617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dirty="0"/>
              <a:t>Check to see if one of your online accounts has already been breached: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400" b="1" dirty="0"/>
          </a:p>
          <a:p>
            <a:pPr marL="0" indent="0" algn="ctr">
              <a:buNone/>
            </a:pP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https://haveibeenpwned.com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Type in one of your email accounts or usernames to see if it has already been compromised in a data breach.</a:t>
            </a:r>
          </a:p>
        </p:txBody>
      </p:sp>
    </p:spTree>
    <p:extLst>
      <p:ext uri="{BB962C8B-B14F-4D97-AF65-F5344CB8AC3E}">
        <p14:creationId xmlns:p14="http://schemas.microsoft.com/office/powerpoint/2010/main" val="23836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ADBB9-8DD4-515B-4CA8-8B27F4E35D3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Password Cracking - How to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8489B249-FA2F-AB38-6D49-1C2F1B850C4D}"/>
              </a:ext>
            </a:extLst>
          </p:cNvPr>
          <p:cNvSpPr txBox="1">
            <a:spLocks/>
          </p:cNvSpPr>
          <p:nvPr/>
        </p:nvSpPr>
        <p:spPr>
          <a:xfrm>
            <a:off x="609599" y="940887"/>
            <a:ext cx="10993821" cy="4605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/>
              <a:t>DIFFERENT WAYS OF CRACKING THE PASSWORDS:</a:t>
            </a:r>
          </a:p>
          <a:p>
            <a:pPr algn="ctr"/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400" dirty="0"/>
              <a:t>Using Keyloggers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Social Engineering (Phishing)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Guessing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b="1" u="sng" dirty="0"/>
              <a:t>OFFLINE attacks: </a:t>
            </a:r>
            <a:r>
              <a:rPr lang="en-US" sz="2400" u="sng" dirty="0"/>
              <a:t>Brute Force, Dictionary attack, Hybrid Attack, etc.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6F9739-56A4-E0AB-4CCA-ED2AA97C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86" y="1702677"/>
            <a:ext cx="1698115" cy="1322876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0EFC68C1-7E81-8256-1575-E9B81F95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42" y="2364115"/>
            <a:ext cx="1308985" cy="1800896"/>
          </a:xfrm>
          <a:prstGeom prst="rect">
            <a:avLst/>
          </a:prstGeom>
        </p:spPr>
      </p:pic>
      <p:pic>
        <p:nvPicPr>
          <p:cNvPr id="7" name="Immagine 11">
            <a:extLst>
              <a:ext uri="{FF2B5EF4-FFF2-40B4-BE49-F238E27FC236}">
                <a16:creationId xmlns:a16="http://schemas.microsoft.com/office/drawing/2014/main" id="{8634D67E-F7D3-251C-3C54-BA5449679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68" y="2713893"/>
            <a:ext cx="3376666" cy="22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Offline Attacks - How to</a:t>
            </a: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5612F5FC-83AC-0CBE-9379-C35A766D0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0"/>
          <a:stretch/>
        </p:blipFill>
        <p:spPr>
          <a:xfrm>
            <a:off x="4673423" y="1877855"/>
            <a:ext cx="6771474" cy="3102289"/>
          </a:xfrm>
          <a:prstGeom prst="rect">
            <a:avLst/>
          </a:prstGeom>
        </p:spPr>
      </p:pic>
      <p:sp>
        <p:nvSpPr>
          <p:cNvPr id="5" name="CasellaDiTesto 5">
            <a:extLst>
              <a:ext uri="{FF2B5EF4-FFF2-40B4-BE49-F238E27FC236}">
                <a16:creationId xmlns:a16="http://schemas.microsoft.com/office/drawing/2014/main" id="{049FA347-08F4-6D7C-CB32-E0150D895ED2}"/>
              </a:ext>
            </a:extLst>
          </p:cNvPr>
          <p:cNvSpPr txBox="1"/>
          <p:nvPr/>
        </p:nvSpPr>
        <p:spPr>
          <a:xfrm>
            <a:off x="612043" y="1627206"/>
            <a:ext cx="3935256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Generate a “Candidate”</a:t>
            </a:r>
          </a:p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Apply the hash function</a:t>
            </a:r>
          </a:p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Verify the equality</a:t>
            </a:r>
          </a:p>
        </p:txBody>
      </p:sp>
    </p:spTree>
    <p:extLst>
      <p:ext uri="{BB962C8B-B14F-4D97-AF65-F5344CB8AC3E}">
        <p14:creationId xmlns:p14="http://schemas.microsoft.com/office/powerpoint/2010/main" val="8991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Offline Attacks - Tools</a:t>
            </a:r>
            <a:endParaRPr lang="it-IT" dirty="0"/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049FA347-08F4-6D7C-CB32-E0150D895ED2}"/>
              </a:ext>
            </a:extLst>
          </p:cNvPr>
          <p:cNvSpPr txBox="1"/>
          <p:nvPr/>
        </p:nvSpPr>
        <p:spPr>
          <a:xfrm>
            <a:off x="612042" y="1627206"/>
            <a:ext cx="91783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CeWL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WordList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Generator.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you to create word lists by spidering websites.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Hashcat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is the world’s fastest and most advanced password recovery utility.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 the Ripper </a:t>
            </a:r>
            <a:r>
              <a:rPr lang="it-IT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well-known free open-source password cracking tool. It offers password cracking for a variety of different password types (OS, common web apps, compressed archives, etc.)</a:t>
            </a: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54565A"/>
              </a:solidFill>
              <a:effectLst/>
              <a:latin typeface="Manrope"/>
            </a:endParaRPr>
          </a:p>
        </p:txBody>
      </p:sp>
      <p:pic>
        <p:nvPicPr>
          <p:cNvPr id="8" name="Picture 7" descr="A wrench and screwdriver on a blue circle&#10;&#10;Description automatically generated">
            <a:extLst>
              <a:ext uri="{FF2B5EF4-FFF2-40B4-BE49-F238E27FC236}">
                <a16:creationId xmlns:a16="http://schemas.microsoft.com/office/drawing/2014/main" id="{219B85BB-8607-7D1F-FDF0-2C9B69F9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85" y="22155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</a:t>
            </a:r>
            <a:endParaRPr lang="it-IT" dirty="0"/>
          </a:p>
        </p:txBody>
      </p:sp>
      <p:sp>
        <p:nvSpPr>
          <p:cNvPr id="3" name="Segnaposto contenuto 4">
            <a:extLst>
              <a:ext uri="{FF2B5EF4-FFF2-40B4-BE49-F238E27FC236}">
                <a16:creationId xmlns:a16="http://schemas.microsoft.com/office/drawing/2014/main" id="{28E87BAD-8677-87B3-1B22-991DED75D0A2}"/>
              </a:ext>
            </a:extLst>
          </p:cNvPr>
          <p:cNvSpPr txBox="1">
            <a:spLocks/>
          </p:cNvSpPr>
          <p:nvPr/>
        </p:nvSpPr>
        <p:spPr>
          <a:xfrm>
            <a:off x="1507183" y="1417320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It is an advanced password recovery tool</a:t>
            </a:r>
          </a:p>
          <a:p>
            <a:r>
              <a:rPr lang="en-US"/>
              <a:t> It is multiplatform (Windows, Linux, MacOS)</a:t>
            </a:r>
          </a:p>
          <a:p>
            <a:r>
              <a:rPr lang="en-US"/>
              <a:t> Support multiple types of attacks</a:t>
            </a:r>
          </a:p>
          <a:p>
            <a:r>
              <a:rPr lang="en-US"/>
              <a:t> It is used to reverse hash by generating password candidates</a:t>
            </a:r>
          </a:p>
          <a:p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34B62F-F555-6565-32EA-070B9F98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6" y="3643676"/>
            <a:ext cx="4429404" cy="17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407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Props1.xml><?xml version="1.0" encoding="utf-8"?>
<ds:datastoreItem xmlns:ds="http://schemas.openxmlformats.org/officeDocument/2006/customXml" ds:itemID="{9E083852-D2BD-40F2-87C7-A04E9776BA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9B63BA-663A-46A2-9251-B62CF7A90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BFCC18-6FAF-4739-921E-4A3B031F76E8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4561</TotalTime>
  <Words>1408</Words>
  <Application>Microsoft Macintosh PowerPoint</Application>
  <PresentationFormat>Widescreen</PresentationFormat>
  <Paragraphs>186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Google Sans</vt:lpstr>
      <vt:lpstr>Manrope</vt:lpstr>
      <vt:lpstr>Apple Symbols</vt:lpstr>
      <vt:lpstr>Arial</vt:lpstr>
      <vt:lpstr>Calibri</vt:lpstr>
      <vt:lpstr>Open Sans</vt:lpstr>
      <vt:lpstr>Wingdings</vt:lpstr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Danish Vasan</cp:lastModifiedBy>
  <cp:revision>80</cp:revision>
  <dcterms:created xsi:type="dcterms:W3CDTF">2023-12-14T12:37:01Z</dcterms:created>
  <dcterms:modified xsi:type="dcterms:W3CDTF">2025-02-15T15:06:45Z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