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</p:sldMasterIdLst>
  <p:notesMasterIdLst>
    <p:notesMasterId r:id="rId32"/>
  </p:notesMasterIdLst>
  <p:handoutMasterIdLst>
    <p:handoutMasterId r:id="rId33"/>
  </p:handoutMasterIdLst>
  <p:sldIdLst>
    <p:sldId id="274" r:id="rId5"/>
    <p:sldId id="290" r:id="rId6"/>
    <p:sldId id="338" r:id="rId7"/>
    <p:sldId id="341" r:id="rId8"/>
    <p:sldId id="342" r:id="rId9"/>
    <p:sldId id="339" r:id="rId10"/>
    <p:sldId id="340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56" r:id="rId25"/>
    <p:sldId id="358" r:id="rId26"/>
    <p:sldId id="357" r:id="rId27"/>
    <p:sldId id="360" r:id="rId28"/>
    <p:sldId id="361" r:id="rId29"/>
    <p:sldId id="359" r:id="rId30"/>
    <p:sldId id="289" r:id="rId31"/>
  </p:sldIdLst>
  <p:sldSz cx="12192000" cy="6858000"/>
  <p:notesSz cx="6858000" cy="914400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8F00"/>
    <a:srgbClr val="9C6FAE"/>
    <a:srgbClr val="00A6AA"/>
    <a:srgbClr val="272935"/>
    <a:srgbClr val="FFFFFF"/>
    <a:srgbClr val="1EA1F3"/>
    <a:srgbClr val="003B75"/>
    <a:srgbClr val="004C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015823-2A7D-9F89-4CFA-70525D032231}" v="48" dt="2025-02-12T18:38:10.802"/>
    <p1510:client id="{7A73A406-4B9F-D919-84B0-C70B6F08B4B7}" v="1" dt="2025-02-10T19:15:46.883"/>
    <p1510:client id="{A51A935C-2462-5A7B-695E-897A1F3A3CA9}" v="4" dt="2025-02-12T19:03:55.4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38"/>
    <p:restoredTop sz="91408" autoAdjust="0"/>
  </p:normalViewPr>
  <p:slideViewPr>
    <p:cSldViewPr snapToGrid="0" snapToObjects="1">
      <p:cViewPr varScale="1">
        <p:scale>
          <a:sx n="123" d="100"/>
          <a:sy n="123" d="100"/>
        </p:scale>
        <p:origin x="536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51" d="100"/>
          <a:sy n="151" d="100"/>
        </p:scale>
        <p:origin x="3528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محمد احمد بن مبروك القرشى" userId="S::s445001713@uqu.edu.sa::e7f39c98-69a4-47ee-8b23-3ecd0beb5c33" providerId="AD" clId="Web-{A51A935C-2462-5A7B-695E-897A1F3A3CA9}"/>
    <pc:docChg chg="modSld">
      <pc:chgData name="محمد احمد بن مبروك القرشى" userId="S::s445001713@uqu.edu.sa::e7f39c98-69a4-47ee-8b23-3ecd0beb5c33" providerId="AD" clId="Web-{A51A935C-2462-5A7B-695E-897A1F3A3CA9}" dt="2025-02-12T19:03:55.416" v="3" actId="20577"/>
      <pc:docMkLst>
        <pc:docMk/>
      </pc:docMkLst>
      <pc:sldChg chg="modSp">
        <pc:chgData name="محمد احمد بن مبروك القرشى" userId="S::s445001713@uqu.edu.sa::e7f39c98-69a4-47ee-8b23-3ecd0beb5c33" providerId="AD" clId="Web-{A51A935C-2462-5A7B-695E-897A1F3A3CA9}" dt="2025-02-12T19:03:55.416" v="3" actId="20577"/>
        <pc:sldMkLst>
          <pc:docMk/>
          <pc:sldMk cId="2600511961" sldId="274"/>
        </pc:sldMkLst>
        <pc:spChg chg="mod">
          <ac:chgData name="محمد احمد بن مبروك القرشى" userId="S::s445001713@uqu.edu.sa::e7f39c98-69a4-47ee-8b23-3ecd0beb5c33" providerId="AD" clId="Web-{A51A935C-2462-5A7B-695E-897A1F3A3CA9}" dt="2025-02-12T19:03:55.416" v="3" actId="20577"/>
          <ac:spMkLst>
            <pc:docMk/>
            <pc:sldMk cId="2600511961" sldId="274"/>
            <ac:spMk id="3" creationId="{93342980-59EC-5835-6270-46BFAAE9E8E2}"/>
          </ac:spMkLst>
        </pc:spChg>
      </pc:sldChg>
    </pc:docChg>
  </pc:docChgLst>
  <pc:docChgLst>
    <pc:chgData name="محمد احمد بن مبروك القرشى" userId="S::s445001713@uqu.edu.sa::e7f39c98-69a4-47ee-8b23-3ecd0beb5c33" providerId="AD" clId="Web-{37015823-2A7D-9F89-4CFA-70525D032231}"/>
    <pc:docChg chg="modSld">
      <pc:chgData name="محمد احمد بن مبروك القرشى" userId="S::s445001713@uqu.edu.sa::e7f39c98-69a4-47ee-8b23-3ecd0beb5c33" providerId="AD" clId="Web-{37015823-2A7D-9F89-4CFA-70525D032231}" dt="2025-02-12T18:38:10.802" v="46" actId="20577"/>
      <pc:docMkLst>
        <pc:docMk/>
      </pc:docMkLst>
      <pc:sldChg chg="modSp">
        <pc:chgData name="محمد احمد بن مبروك القرشى" userId="S::s445001713@uqu.edu.sa::e7f39c98-69a4-47ee-8b23-3ecd0beb5c33" providerId="AD" clId="Web-{37015823-2A7D-9F89-4CFA-70525D032231}" dt="2025-02-12T18:38:10.802" v="46" actId="20577"/>
        <pc:sldMkLst>
          <pc:docMk/>
          <pc:sldMk cId="1940507599" sldId="357"/>
        </pc:sldMkLst>
        <pc:spChg chg="mod">
          <ac:chgData name="محمد احمد بن مبروك القرشى" userId="S::s445001713@uqu.edu.sa::e7f39c98-69a4-47ee-8b23-3ecd0beb5c33" providerId="AD" clId="Web-{37015823-2A7D-9F89-4CFA-70525D032231}" dt="2025-02-12T18:38:10.802" v="46" actId="20577"/>
          <ac:spMkLst>
            <pc:docMk/>
            <pc:sldMk cId="1940507599" sldId="357"/>
            <ac:spMk id="3" creationId="{30DCF4A6-3C8C-A269-FCDD-60CD2D9FD82B}"/>
          </ac:spMkLst>
        </pc:spChg>
      </pc:sldChg>
    </pc:docChg>
  </pc:docChgLst>
  <pc:docChgLst>
    <pc:chgData name="Guest User" userId="S::urn:spo:anon#79bf3dcfa5c6ff63a2937be9d6e6a730b2e5b670909d2e5e3a6c90ed6e9baba0::" providerId="AD" clId="Web-{7A73A406-4B9F-D919-84B0-C70B6F08B4B7}"/>
    <pc:docChg chg="sldOrd">
      <pc:chgData name="Guest User" userId="S::urn:spo:anon#79bf3dcfa5c6ff63a2937be9d6e6a730b2e5b670909d2e5e3a6c90ed6e9baba0::" providerId="AD" clId="Web-{7A73A406-4B9F-D919-84B0-C70B6F08B4B7}" dt="2025-02-10T19:15:46.883" v="0"/>
      <pc:docMkLst>
        <pc:docMk/>
      </pc:docMkLst>
      <pc:sldChg chg="ord">
        <pc:chgData name="Guest User" userId="S::urn:spo:anon#79bf3dcfa5c6ff63a2937be9d6e6a730b2e5b670909d2e5e3a6c90ed6e9baba0::" providerId="AD" clId="Web-{7A73A406-4B9F-D919-84B0-C70B6F08B4B7}" dt="2025-02-10T19:15:46.883" v="0"/>
        <pc:sldMkLst>
          <pc:docMk/>
          <pc:sldMk cId="1873819523" sldId="359"/>
        </pc:sldMkLst>
      </pc:sldChg>
    </pc:docChg>
  </pc:docChgLst>
  <pc:docChgLst>
    <pc:chgData name="Ahmad Sheikh" userId="S::sheikhat@kaust.edu.sa::03a39657-d58a-4995-9b14-5db26bbdb34e" providerId="AD" clId="Web-{2BC36DBC-81BB-68C7-9EEB-8FC2158B2C2C}"/>
    <pc:docChg chg="addSld delSld modSld">
      <pc:chgData name="Ahmad Sheikh" userId="S::sheikhat@kaust.edu.sa::03a39657-d58a-4995-9b14-5db26bbdb34e" providerId="AD" clId="Web-{2BC36DBC-81BB-68C7-9EEB-8FC2158B2C2C}" dt="2024-01-07T12:40:20.215" v="4" actId="20577"/>
      <pc:docMkLst>
        <pc:docMk/>
      </pc:docMkLst>
      <pc:sldChg chg="modSp">
        <pc:chgData name="Ahmad Sheikh" userId="S::sheikhat@kaust.edu.sa::03a39657-d58a-4995-9b14-5db26bbdb34e" providerId="AD" clId="Web-{2BC36DBC-81BB-68C7-9EEB-8FC2158B2C2C}" dt="2024-01-07T12:40:20.215" v="4" actId="20577"/>
        <pc:sldMkLst>
          <pc:docMk/>
          <pc:sldMk cId="2698346675" sldId="352"/>
        </pc:sldMkLst>
      </pc:sldChg>
      <pc:sldChg chg="new del">
        <pc:chgData name="Ahmad Sheikh" userId="S::sheikhat@kaust.edu.sa::03a39657-d58a-4995-9b14-5db26bbdb34e" providerId="AD" clId="Web-{2BC36DBC-81BB-68C7-9EEB-8FC2158B2C2C}" dt="2024-01-07T12:35:05.423" v="1"/>
        <pc:sldMkLst>
          <pc:docMk/>
          <pc:sldMk cId="305873812" sldId="362"/>
        </pc:sldMkLst>
      </pc:sldChg>
    </pc:docChg>
  </pc:docChgLst>
  <pc:docChgLst>
    <pc:chgData name="Maurantonio Caprolu" userId="S::caprolm@kaust.edu.sa::46b8f101-be5b-4ffd-9864-8f57f60a9309" providerId="AD" clId="Web-{A2ECF62F-35A7-6EB6-20B7-A38DD079C592}"/>
    <pc:docChg chg="sldOrd">
      <pc:chgData name="Maurantonio Caprolu" userId="S::caprolm@kaust.edu.sa::46b8f101-be5b-4ffd-9864-8f57f60a9309" providerId="AD" clId="Web-{A2ECF62F-35A7-6EB6-20B7-A38DD079C592}" dt="2024-01-09T16:22:51.920" v="0"/>
      <pc:docMkLst>
        <pc:docMk/>
      </pc:docMkLst>
      <pc:sldChg chg="ord">
        <pc:chgData name="Maurantonio Caprolu" userId="S::caprolm@kaust.edu.sa::46b8f101-be5b-4ffd-9864-8f57f60a9309" providerId="AD" clId="Web-{A2ECF62F-35A7-6EB6-20B7-A38DD079C592}" dt="2024-01-09T16:22:51.920" v="0"/>
        <pc:sldMkLst>
          <pc:docMk/>
          <pc:sldMk cId="1873819523" sldId="35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6A87A9A-1D59-1248-BF13-C0B0A74856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48E810-C450-904B-9F73-B8F5E166DC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779C9-22ED-0E48-B8D5-F475C3270A57}" type="datetimeFigureOut">
              <a:rPr lang="en-SA" smtClean="0"/>
              <a:t>02/12/2025</a:t>
            </a:fld>
            <a:endParaRPr lang="en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3A83BE-BA24-D640-834B-C07FF1499F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48B5B6-61C5-CC4C-8FF4-D787F6518A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16A39-007F-D046-95C5-9B7364097D1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0687968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E1F0B-5C7E-244F-995E-BAC22A06F0E2}" type="datetimeFigureOut">
              <a:rPr lang="en-SA" smtClean="0"/>
              <a:t>02/12/2025</a:t>
            </a:fld>
            <a:endParaRPr lang="en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33C59C-0672-C948-B9C0-99C4B0C15B32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24541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42667"/>
                </a:solidFill>
                <a:effectLst/>
                <a:latin typeface="Open Sans" panose="020B0606030504020204" pitchFamily="34" charset="0"/>
              </a:rPr>
              <a:t>Some of the material used in this presentation has been adapted and remixed from course materials from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33C59C-0672-C948-B9C0-99C4B0C15B32}" type="slidenum">
              <a:rPr lang="en-SA" smtClean="0"/>
              <a:t>1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635888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hashcat</a:t>
            </a:r>
            <a:r>
              <a:rPr lang="it-IT" dirty="0"/>
              <a:t> -m 1400 -a 6 d274bee7f8fbcedb0d5ca26f106ec76a706c7b0435fd1cb4d27813cab21f6468 wordlist.txt ?</a:t>
            </a:r>
            <a:r>
              <a:rPr lang="it-IT" dirty="0" err="1"/>
              <a:t>d?d?d?d?s</a:t>
            </a:r>
            <a:endParaRPr lang="it-IT" dirty="0"/>
          </a:p>
          <a:p>
            <a:endParaRPr lang="it-IT" dirty="0"/>
          </a:p>
          <a:p>
            <a:r>
              <a:rPr lang="it-IT" dirty="0"/>
              <a:t>wordlist.txt </a:t>
            </a:r>
            <a:r>
              <a:rPr lang="it-IT" dirty="0" err="1"/>
              <a:t>is</a:t>
            </a:r>
            <a:r>
              <a:rPr lang="it-IT" dirty="0"/>
              <a:t> a text file with the names inside, one per line</a:t>
            </a:r>
          </a:p>
          <a:p>
            <a:endParaRPr lang="it-IT" dirty="0"/>
          </a:p>
          <a:p>
            <a:r>
              <a:rPr lang="it-IT" dirty="0"/>
              <a:t>Priscilla1996!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33C59C-0672-C948-B9C0-99C4B0C15B32}" type="slidenum">
              <a:rPr lang="en-SA" smtClean="0"/>
              <a:t>25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406772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5.png"/><Relationship Id="rId7" Type="http://schemas.openxmlformats.org/officeDocument/2006/relationships/image" Target="../media/image9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063932-00BD-31C7-394E-50EFAD1719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6BF58541-9047-8CD7-266D-FE826CBBD84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4309" y="5453425"/>
            <a:ext cx="1211750" cy="12117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0DD4B2-7FBE-0327-BF31-2D74190FF289}"/>
              </a:ext>
            </a:extLst>
          </p:cNvPr>
          <p:cNvSpPr txBox="1"/>
          <p:nvPr userDrawn="1"/>
        </p:nvSpPr>
        <p:spPr>
          <a:xfrm>
            <a:off x="8512788" y="6310602"/>
            <a:ext cx="2108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SA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c3.kaust.edu.sa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DB392F-375B-0EA1-8A7C-7E06AED037E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13520" y="240030"/>
            <a:ext cx="2702560" cy="8406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817370-F9A6-11C9-05FF-EC620C81EA8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6360" y="264101"/>
            <a:ext cx="3810000" cy="711200"/>
          </a:xfrm>
          <a:prstGeom prst="rect">
            <a:avLst/>
          </a:prstGeom>
        </p:spPr>
      </p:pic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5F7FAFE5-5E10-7DFF-9841-3308114D346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01047" y="1376019"/>
            <a:ext cx="6092177" cy="14134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8217D535-141B-B772-15DB-1F3001149AE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01047" y="2924354"/>
            <a:ext cx="6092177" cy="374082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617632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8F816B-A426-C055-FEF0-AB008B1163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r="36375"/>
          <a:stretch/>
        </p:blipFill>
        <p:spPr>
          <a:xfrm>
            <a:off x="4213185" y="-109329"/>
            <a:ext cx="7757141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5665453-7A40-70FD-F2A4-3C53FB29C259}"/>
              </a:ext>
            </a:extLst>
          </p:cNvPr>
          <p:cNvSpPr/>
          <p:nvPr userDrawn="1"/>
        </p:nvSpPr>
        <p:spPr>
          <a:xfrm>
            <a:off x="234175" y="5818908"/>
            <a:ext cx="11736151" cy="665018"/>
          </a:xfrm>
          <a:prstGeom prst="rect">
            <a:avLst/>
          </a:prstGeom>
          <a:solidFill>
            <a:srgbClr val="00A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3D0BD6-4A44-7DFE-F3AD-1C7588D12567}"/>
              </a:ext>
            </a:extLst>
          </p:cNvPr>
          <p:cNvSpPr/>
          <p:nvPr userDrawn="1"/>
        </p:nvSpPr>
        <p:spPr>
          <a:xfrm>
            <a:off x="234175" y="5973293"/>
            <a:ext cx="11736151" cy="665018"/>
          </a:xfrm>
          <a:prstGeom prst="rect">
            <a:avLst/>
          </a:prstGeom>
          <a:solidFill>
            <a:srgbClr val="272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31C9D6-6261-F6AF-A5BA-EAEB0226B0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7602" y="199966"/>
            <a:ext cx="619329" cy="612833"/>
          </a:xfrm>
          <a:prstGeom prst="rect">
            <a:avLst/>
          </a:prstGeom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757AED23-F777-CC7A-B8E2-D9D156418D3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312084" y="273386"/>
            <a:ext cx="9819716" cy="556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0FEB22-4D03-3BDD-6CA5-CE1B05C4987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12863" y="957532"/>
            <a:ext cx="9818963" cy="470699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0941D9-F517-A51E-E9D5-7621ACFF725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56170" y="259600"/>
            <a:ext cx="578533" cy="55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652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CA1FA9-3FC6-2DA1-D7AF-64F237C630FE}"/>
              </a:ext>
            </a:extLst>
          </p:cNvPr>
          <p:cNvSpPr/>
          <p:nvPr userDrawn="1"/>
        </p:nvSpPr>
        <p:spPr>
          <a:xfrm>
            <a:off x="234175" y="599043"/>
            <a:ext cx="11736151" cy="665018"/>
          </a:xfrm>
          <a:prstGeom prst="rect">
            <a:avLst/>
          </a:prstGeom>
          <a:solidFill>
            <a:srgbClr val="00A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3D0BD6-4A44-7DFE-F3AD-1C7588D12567}"/>
              </a:ext>
            </a:extLst>
          </p:cNvPr>
          <p:cNvSpPr/>
          <p:nvPr userDrawn="1"/>
        </p:nvSpPr>
        <p:spPr>
          <a:xfrm>
            <a:off x="234175" y="237506"/>
            <a:ext cx="11736151" cy="860300"/>
          </a:xfrm>
          <a:prstGeom prst="rect">
            <a:avLst/>
          </a:prstGeom>
          <a:solidFill>
            <a:srgbClr val="272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92FBB6C-A332-73A8-E923-046D7681341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25488" y="425638"/>
            <a:ext cx="10749336" cy="556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E1A89FF6-6973-2C4B-1367-472E41CAE85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25488" y="1437466"/>
            <a:ext cx="10749335" cy="4729972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63098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434C676-9FA6-5E1F-14D6-411054C0E2F8}"/>
              </a:ext>
            </a:extLst>
          </p:cNvPr>
          <p:cNvSpPr/>
          <p:nvPr userDrawn="1"/>
        </p:nvSpPr>
        <p:spPr>
          <a:xfrm>
            <a:off x="234176" y="253352"/>
            <a:ext cx="5754254" cy="6351297"/>
          </a:xfrm>
          <a:prstGeom prst="rect">
            <a:avLst/>
          </a:prstGeom>
          <a:solidFill>
            <a:srgbClr val="272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3271679C-BC65-53B5-9B4C-AE69B3302412}"/>
              </a:ext>
            </a:extLst>
          </p:cNvPr>
          <p:cNvSpPr/>
          <p:nvPr userDrawn="1"/>
        </p:nvSpPr>
        <p:spPr>
          <a:xfrm rot="5400000">
            <a:off x="4803851" y="818008"/>
            <a:ext cx="2369157" cy="2033102"/>
          </a:xfrm>
          <a:prstGeom prst="hexagon">
            <a:avLst/>
          </a:prstGeom>
          <a:solidFill>
            <a:srgbClr val="00A6AA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11CA94C7-B1CB-3714-0B10-1AB627984A6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42523" y="535175"/>
            <a:ext cx="4390943" cy="14057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61F7334-474F-52FE-F625-19B011A5282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106696" y="535175"/>
            <a:ext cx="4680106" cy="14057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06831521-1A4C-77E5-A663-31C91F3919D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106695" y="2104844"/>
            <a:ext cx="4680106" cy="421798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C886C767-F87F-A10B-6993-80B4A68E262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2523" y="2104844"/>
            <a:ext cx="4390943" cy="421798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A649A756-F8A3-5D15-7C17-41289308216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71878" y="1053445"/>
            <a:ext cx="1972386" cy="1405768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2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2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2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93231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A8F7548-0C45-4494-1973-4A20D59B613B}"/>
              </a:ext>
            </a:extLst>
          </p:cNvPr>
          <p:cNvSpPr/>
          <p:nvPr userDrawn="1"/>
        </p:nvSpPr>
        <p:spPr>
          <a:xfrm>
            <a:off x="234175" y="4027055"/>
            <a:ext cx="3275643" cy="2577594"/>
          </a:xfrm>
          <a:prstGeom prst="rect">
            <a:avLst/>
          </a:prstGeom>
          <a:solidFill>
            <a:srgbClr val="00A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BA785A-6D02-4D15-D0A6-12F0822AFF6E}"/>
              </a:ext>
            </a:extLst>
          </p:cNvPr>
          <p:cNvSpPr/>
          <p:nvPr userDrawn="1"/>
        </p:nvSpPr>
        <p:spPr>
          <a:xfrm>
            <a:off x="234175" y="253353"/>
            <a:ext cx="3275643" cy="4937484"/>
          </a:xfrm>
          <a:prstGeom prst="rect">
            <a:avLst/>
          </a:prstGeom>
          <a:solidFill>
            <a:srgbClr val="272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B3820EB-4288-BF84-3385-AA8A771819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09879" y="535175"/>
            <a:ext cx="7545637" cy="1150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AAD12443-0118-D412-08EB-B69EA83723C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42524" y="535175"/>
            <a:ext cx="2866331" cy="1150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RC3</a:t>
            </a:r>
            <a:endParaRPr lang="en-SA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51855106-32EB-AA69-E2F4-29CD6D30E4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03679" y="1836852"/>
            <a:ext cx="7545637" cy="4330586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FF2EF402-8F31-FA31-1B7F-F95415DD1D2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2525" y="1836850"/>
            <a:ext cx="2866330" cy="4330587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371197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5EF655-E624-C12F-4B2D-0DBB93CBC14D}"/>
              </a:ext>
            </a:extLst>
          </p:cNvPr>
          <p:cNvSpPr/>
          <p:nvPr userDrawn="1"/>
        </p:nvSpPr>
        <p:spPr>
          <a:xfrm>
            <a:off x="4711372" y="253352"/>
            <a:ext cx="671628" cy="6351297"/>
          </a:xfrm>
          <a:prstGeom prst="rect">
            <a:avLst/>
          </a:prstGeom>
          <a:solidFill>
            <a:srgbClr val="00A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3D0BD6-4A44-7DFE-F3AD-1C7588D12567}"/>
              </a:ext>
            </a:extLst>
          </p:cNvPr>
          <p:cNvSpPr/>
          <p:nvPr userDrawn="1"/>
        </p:nvSpPr>
        <p:spPr>
          <a:xfrm>
            <a:off x="234176" y="253352"/>
            <a:ext cx="4892006" cy="6351297"/>
          </a:xfrm>
          <a:prstGeom prst="rect">
            <a:avLst/>
          </a:prstGeom>
          <a:solidFill>
            <a:srgbClr val="272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D8FBD7-ED51-CCC8-162F-BDE56853C37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581291" y="535175"/>
            <a:ext cx="5774226" cy="1150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ED3B0BC0-FC1A-5AEC-3407-C5E29B7EA13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42523" y="535175"/>
            <a:ext cx="4440027" cy="1150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B5D85780-FF32-9BB7-9F38-23C035E22C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2525" y="1828800"/>
            <a:ext cx="4440026" cy="4572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7BE6A336-BF3C-6B7A-64CE-C3D49627B6B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575090" y="1836852"/>
            <a:ext cx="5774226" cy="4563948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763613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395ADC2-5239-D7F9-E1CA-86856FC081D3}"/>
              </a:ext>
            </a:extLst>
          </p:cNvPr>
          <p:cNvSpPr/>
          <p:nvPr userDrawn="1"/>
        </p:nvSpPr>
        <p:spPr>
          <a:xfrm>
            <a:off x="234176" y="253352"/>
            <a:ext cx="5754254" cy="6351297"/>
          </a:xfrm>
          <a:prstGeom prst="rect">
            <a:avLst/>
          </a:prstGeom>
          <a:solidFill>
            <a:srgbClr val="272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7D95D7-37A1-248D-6236-67A185CEF114}"/>
              </a:ext>
            </a:extLst>
          </p:cNvPr>
          <p:cNvSpPr/>
          <p:nvPr userDrawn="1"/>
        </p:nvSpPr>
        <p:spPr>
          <a:xfrm>
            <a:off x="6203570" y="253352"/>
            <a:ext cx="5754254" cy="6351297"/>
          </a:xfrm>
          <a:prstGeom prst="rect">
            <a:avLst/>
          </a:prstGeom>
          <a:solidFill>
            <a:srgbClr val="00A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040B6CD2-8A53-09AE-7167-35B1576B485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396579" y="535175"/>
            <a:ext cx="5390221" cy="1150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251347CD-436D-F617-4391-29082005147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42524" y="535175"/>
            <a:ext cx="5298858" cy="1150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56806E4B-A825-BB72-D2D1-37F6FFA008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2525" y="1828800"/>
            <a:ext cx="5298858" cy="4572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2E0EE9F0-2D54-CFF9-1968-C9E42279722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396578" y="1859007"/>
            <a:ext cx="5390221" cy="4572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29981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F70371-D93B-C6B6-468C-6F39D05F27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44" t="1155" r="1155"/>
          <a:stretch/>
        </p:blipFill>
        <p:spPr>
          <a:xfrm>
            <a:off x="0" y="0"/>
            <a:ext cx="12112488" cy="6858000"/>
          </a:xfrm>
          <a:prstGeom prst="rect">
            <a:avLst/>
          </a:prstGeom>
        </p:spPr>
      </p:pic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88E22EB8-8090-8CD2-1323-33C53B645F3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5109" y="5406115"/>
            <a:ext cx="1335064" cy="13350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B34C17-E847-95F5-5A90-E0FE0E97475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09" y="234948"/>
            <a:ext cx="3765617" cy="5778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6900C7-6233-4604-FA2C-F2150CFF1A7F}"/>
              </a:ext>
            </a:extLst>
          </p:cNvPr>
          <p:cNvSpPr txBox="1"/>
          <p:nvPr userDrawn="1"/>
        </p:nvSpPr>
        <p:spPr>
          <a:xfrm>
            <a:off x="1461550" y="6354743"/>
            <a:ext cx="21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SA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c3.kaust.edu.sa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3E57B9-0D66-12DF-1047-1537DD53838C}"/>
              </a:ext>
            </a:extLst>
          </p:cNvPr>
          <p:cNvSpPr txBox="1"/>
          <p:nvPr userDrawn="1"/>
        </p:nvSpPr>
        <p:spPr>
          <a:xfrm>
            <a:off x="8651162" y="6369257"/>
            <a:ext cx="170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sz="1400" dirty="0">
                <a:solidFill>
                  <a:schemeClr val="tx1"/>
                </a:solidFill>
              </a:rPr>
              <a:t>Follow us @rc3kaust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AB88A607-41FD-1036-BEBC-7A7C4341E04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264823" y="6273015"/>
            <a:ext cx="388024" cy="388024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75C09592-83E2-F48A-B603-80EE21CC4AC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1016854" y="6338737"/>
            <a:ext cx="259773" cy="259773"/>
          </a:xfrm>
          <a:prstGeom prst="rect">
            <a:avLst/>
          </a:prstGeom>
        </p:spPr>
      </p:pic>
      <p:pic>
        <p:nvPicPr>
          <p:cNvPr id="11" name="Picture 10" descr="Logo, icon&#10;&#10;Description automatically generated">
            <a:extLst>
              <a:ext uri="{FF2B5EF4-FFF2-40B4-BE49-F238E27FC236}">
                <a16:creationId xmlns:a16="http://schemas.microsoft.com/office/drawing/2014/main" id="{FA8CB2EC-A488-6B60-6F16-032AE8BA0889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372613" y="6316355"/>
            <a:ext cx="295179" cy="295179"/>
          </a:xfrm>
          <a:prstGeom prst="rect">
            <a:avLst/>
          </a:prstGeom>
        </p:spPr>
      </p:pic>
      <p:pic>
        <p:nvPicPr>
          <p:cNvPr id="12" name="Picture 11" descr="Logo, icon&#10;&#10;Description automatically generated">
            <a:extLst>
              <a:ext uri="{FF2B5EF4-FFF2-40B4-BE49-F238E27FC236}">
                <a16:creationId xmlns:a16="http://schemas.microsoft.com/office/drawing/2014/main" id="{1EE31DC6-5F7E-F9DB-CEAA-5704603A6659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679661" y="6321550"/>
            <a:ext cx="295179" cy="295179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AE37DE-411A-4448-C91D-6B3F05CECA0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01047" y="1376020"/>
            <a:ext cx="8674011" cy="10753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A72613B2-4DD1-8D76-DF74-82C2ABE33E4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01047" y="2587924"/>
            <a:ext cx="5647661" cy="2801087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527500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D971095-01F5-BC1E-BE08-58D4524E01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73FD3C2-77E6-AF9D-B8E4-CFD63681095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35543" y="127866"/>
            <a:ext cx="2808909" cy="873701"/>
          </a:xfrm>
          <a:prstGeom prst="rect">
            <a:avLst/>
          </a:prstGeom>
        </p:spPr>
      </p:pic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6BF58541-9047-8CD7-266D-FE826CBBD84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63325" y="5358615"/>
            <a:ext cx="1335064" cy="13350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0DD4B2-7FBE-0327-BF31-2D74190FF289}"/>
              </a:ext>
            </a:extLst>
          </p:cNvPr>
          <p:cNvSpPr txBox="1"/>
          <p:nvPr userDrawn="1"/>
        </p:nvSpPr>
        <p:spPr>
          <a:xfrm>
            <a:off x="8361114" y="6319118"/>
            <a:ext cx="21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SA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c3.kaust.edu.sa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63BF7C7-7394-DCBE-8750-3BE6B996112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845061" y="6213640"/>
            <a:ext cx="388024" cy="388024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3D3985BD-8BB2-8DF2-EC97-A586017A2BF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597092" y="6279362"/>
            <a:ext cx="259773" cy="259773"/>
          </a:xfrm>
          <a:prstGeom prst="rect">
            <a:avLst/>
          </a:prstGeom>
        </p:spPr>
      </p:pic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057C83C0-4821-549B-E4CD-C122058E588F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952851" y="6256980"/>
            <a:ext cx="295179" cy="295179"/>
          </a:xfrm>
          <a:prstGeom prst="rect">
            <a:avLst/>
          </a:prstGeom>
        </p:spPr>
      </p:pic>
      <p:pic>
        <p:nvPicPr>
          <p:cNvPr id="9" name="Picture 8" descr="Logo, icon&#10;&#10;Description automatically generated">
            <a:extLst>
              <a:ext uri="{FF2B5EF4-FFF2-40B4-BE49-F238E27FC236}">
                <a16:creationId xmlns:a16="http://schemas.microsoft.com/office/drawing/2014/main" id="{4CDC552B-34C7-ED8F-6A05-B442DB7536FE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259899" y="6262175"/>
            <a:ext cx="295179" cy="2951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70DD80-8188-9475-CA48-A245E8347050}"/>
              </a:ext>
            </a:extLst>
          </p:cNvPr>
          <p:cNvSpPr txBox="1"/>
          <p:nvPr userDrawn="1"/>
        </p:nvSpPr>
        <p:spPr>
          <a:xfrm>
            <a:off x="317749" y="6257096"/>
            <a:ext cx="1752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sz="1400" dirty="0">
                <a:solidFill>
                  <a:schemeClr val="bg1"/>
                </a:solidFill>
              </a:rPr>
              <a:t>Follow us @rc3kaust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217E751-5D20-B9D2-C3DF-011D7C39358C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47548" y="186044"/>
            <a:ext cx="3810000" cy="711200"/>
          </a:xfrm>
          <a:prstGeom prst="rect">
            <a:avLst/>
          </a:prstGeom>
        </p:spPr>
      </p:pic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068E36CC-D861-3CCA-6581-AE86AAF7F53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34475" y="1364718"/>
            <a:ext cx="8674011" cy="10753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B8C6B7E2-3DF0-3E1F-9B11-162F0C73068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34475" y="2570672"/>
            <a:ext cx="7122265" cy="3596766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463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inal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F70371-D93B-C6B6-468C-6F39D05F27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86" t="972" r="973"/>
          <a:stretch/>
        </p:blipFill>
        <p:spPr>
          <a:xfrm>
            <a:off x="0" y="0"/>
            <a:ext cx="12132179" cy="6858000"/>
          </a:xfrm>
          <a:prstGeom prst="rect">
            <a:avLst/>
          </a:prstGeom>
        </p:spPr>
      </p:pic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88E22EB8-8090-8CD2-1323-33C53B645F3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5109" y="5406115"/>
            <a:ext cx="1335064" cy="13350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B34C17-E847-95F5-5A90-E0FE0E97475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09" y="234948"/>
            <a:ext cx="3765617" cy="5778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6900C7-6233-4604-FA2C-F2150CFF1A7F}"/>
              </a:ext>
            </a:extLst>
          </p:cNvPr>
          <p:cNvSpPr txBox="1"/>
          <p:nvPr userDrawn="1"/>
        </p:nvSpPr>
        <p:spPr>
          <a:xfrm>
            <a:off x="1461550" y="6354743"/>
            <a:ext cx="21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SA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c3.kaust.edu.sa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3E57B9-0D66-12DF-1047-1537DD53838C}"/>
              </a:ext>
            </a:extLst>
          </p:cNvPr>
          <p:cNvSpPr txBox="1"/>
          <p:nvPr userDrawn="1"/>
        </p:nvSpPr>
        <p:spPr>
          <a:xfrm>
            <a:off x="8651162" y="6369257"/>
            <a:ext cx="170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sz="1400" dirty="0">
                <a:solidFill>
                  <a:schemeClr val="tx1"/>
                </a:solidFill>
              </a:rPr>
              <a:t>Follow us @rc3kaust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AB88A607-41FD-1036-BEBC-7A7C4341E04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264823" y="6273015"/>
            <a:ext cx="388024" cy="388024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75C09592-83E2-F48A-B603-80EE21CC4AC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1016854" y="6338737"/>
            <a:ext cx="259773" cy="259773"/>
          </a:xfrm>
          <a:prstGeom prst="rect">
            <a:avLst/>
          </a:prstGeom>
        </p:spPr>
      </p:pic>
      <p:pic>
        <p:nvPicPr>
          <p:cNvPr id="11" name="Picture 10" descr="Logo, icon&#10;&#10;Description automatically generated">
            <a:extLst>
              <a:ext uri="{FF2B5EF4-FFF2-40B4-BE49-F238E27FC236}">
                <a16:creationId xmlns:a16="http://schemas.microsoft.com/office/drawing/2014/main" id="{FA8CB2EC-A488-6B60-6F16-032AE8BA0889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372613" y="6316355"/>
            <a:ext cx="295179" cy="295179"/>
          </a:xfrm>
          <a:prstGeom prst="rect">
            <a:avLst/>
          </a:prstGeom>
        </p:spPr>
      </p:pic>
      <p:pic>
        <p:nvPicPr>
          <p:cNvPr id="12" name="Picture 11" descr="Logo, icon&#10;&#10;Description automatically generated">
            <a:extLst>
              <a:ext uri="{FF2B5EF4-FFF2-40B4-BE49-F238E27FC236}">
                <a16:creationId xmlns:a16="http://schemas.microsoft.com/office/drawing/2014/main" id="{1EE31DC6-5F7E-F9DB-CEAA-5704603A6659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679661" y="6321550"/>
            <a:ext cx="295179" cy="295179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AE37DE-411A-4448-C91D-6B3F05CECA0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01047" y="1376020"/>
            <a:ext cx="8674011" cy="10753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677EDD74-8C7B-E676-5AAB-E0BF83F7695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01047" y="2596550"/>
            <a:ext cx="5561398" cy="280956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304454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FF2EEF-6DA3-6ADF-D5F3-7CCBEF341B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7602" y="199966"/>
            <a:ext cx="619329" cy="612833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1D286A-C680-4A6F-1400-39B375BCF9F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312084" y="273386"/>
            <a:ext cx="9829666" cy="556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3CABC1-15BC-3BC5-B13E-9B3E7032EF3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312864" y="957532"/>
            <a:ext cx="9828902" cy="5209906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3633F2-A447-F600-D2A0-3AAD26D03A4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56170" y="259600"/>
            <a:ext cx="578533" cy="55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49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714A59D-E571-260C-A24C-3442F2DF8F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7602" y="199966"/>
            <a:ext cx="619329" cy="612833"/>
          </a:xfrm>
          <a:prstGeom prst="rect">
            <a:avLst/>
          </a:prstGeom>
        </p:spPr>
      </p:pic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CCC1B78B-2CAC-A015-7825-682DA3F1A9A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312084" y="273386"/>
            <a:ext cx="9690582" cy="556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8CC49B-44A5-1005-A832-A9A4C23CDA5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12862" y="957532"/>
            <a:ext cx="9689755" cy="520990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2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 typeface="Apple Symbols" panose="02000000000000000000" pitchFamily="2" charset="-79"/>
              <a:buChar char="⎼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Apple Symbols" panose="02000000000000000000" pitchFamily="2" charset="-79"/>
              <a:buChar char="⎼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Font typeface="Apple Symbols" panose="02000000000000000000" pitchFamily="2" charset="-79"/>
              <a:buChar char="⎼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44B28C-2825-AC7E-DD5B-48FB878CE9C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56170" y="259600"/>
            <a:ext cx="578533" cy="55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175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8F816B-A426-C055-FEF0-AB008B1163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1821" r="2664"/>
          <a:stretch/>
        </p:blipFill>
        <p:spPr>
          <a:xfrm>
            <a:off x="1" y="0"/>
            <a:ext cx="11645068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9A52C2F-B8B2-B9F2-33A5-554352987B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7602" y="199966"/>
            <a:ext cx="619329" cy="612833"/>
          </a:xfrm>
          <a:prstGeom prst="rect">
            <a:avLst/>
          </a:prstGeom>
        </p:spPr>
      </p:pic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8C9B57AB-4544-08F3-87B3-E210D668E5D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312084" y="273386"/>
            <a:ext cx="9124272" cy="556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8F5DE6-26F0-B0C9-5D95-DDABBEFCEF63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77638" y="1191401"/>
            <a:ext cx="2001329" cy="1846053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1</a:t>
            </a:r>
          </a:p>
          <a:p>
            <a:pPr lvl="1"/>
            <a:r>
              <a:rPr lang="en-US"/>
              <a:t>2</a:t>
            </a:r>
          </a:p>
          <a:p>
            <a:pPr lvl="2"/>
            <a:r>
              <a:rPr lang="en-US"/>
              <a:t>3</a:t>
            </a:r>
          </a:p>
          <a:p>
            <a:pPr lvl="3"/>
            <a:r>
              <a:rPr lang="en-US"/>
              <a:t>4</a:t>
            </a:r>
            <a:endParaRPr lang="en-SA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493694DE-2816-7C0F-9AE2-DC1215DF39B0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803450" y="4917055"/>
            <a:ext cx="2156075" cy="1846053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1</a:t>
            </a:r>
          </a:p>
          <a:p>
            <a:pPr lvl="1"/>
            <a:r>
              <a:rPr lang="en-US"/>
              <a:t>2</a:t>
            </a:r>
          </a:p>
          <a:p>
            <a:pPr lvl="2"/>
            <a:r>
              <a:rPr lang="en-US"/>
              <a:t>3</a:t>
            </a:r>
          </a:p>
          <a:p>
            <a:pPr lvl="3"/>
            <a:r>
              <a:rPr lang="en-US"/>
              <a:t>4</a:t>
            </a:r>
            <a:endParaRPr lang="en-SA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55031BF-4E3D-4489-8F84-FB1AEB2C1BB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254680" y="5244859"/>
            <a:ext cx="2156075" cy="1846053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1</a:t>
            </a:r>
          </a:p>
          <a:p>
            <a:pPr lvl="1"/>
            <a:r>
              <a:rPr lang="en-US"/>
              <a:t>2</a:t>
            </a:r>
          </a:p>
          <a:p>
            <a:pPr lvl="2"/>
            <a:r>
              <a:rPr lang="en-US"/>
              <a:t>3</a:t>
            </a:r>
          </a:p>
          <a:p>
            <a:pPr lvl="3"/>
            <a:r>
              <a:rPr lang="en-US"/>
              <a:t>4</a:t>
            </a:r>
            <a:endParaRPr lang="en-SA"/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66A61376-EFEB-4A8E-D01A-629809731DCA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2114001" y="2242123"/>
            <a:ext cx="2156075" cy="1846053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1</a:t>
            </a:r>
          </a:p>
          <a:p>
            <a:pPr lvl="1"/>
            <a:r>
              <a:rPr lang="en-US"/>
              <a:t>2</a:t>
            </a:r>
          </a:p>
          <a:p>
            <a:pPr lvl="2"/>
            <a:r>
              <a:rPr lang="en-US"/>
              <a:t>3</a:t>
            </a:r>
          </a:p>
          <a:p>
            <a:pPr lvl="3"/>
            <a:r>
              <a:rPr lang="en-US"/>
              <a:t>4</a:t>
            </a:r>
            <a:endParaRPr lang="en-SA"/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273CF30B-A313-CFA4-A092-720AD5B2B458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478967" y="2897730"/>
            <a:ext cx="2156075" cy="1846053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1</a:t>
            </a:r>
          </a:p>
          <a:p>
            <a:pPr lvl="1"/>
            <a:r>
              <a:rPr lang="en-US"/>
              <a:t>2</a:t>
            </a:r>
          </a:p>
          <a:p>
            <a:pPr lvl="2"/>
            <a:r>
              <a:rPr lang="en-US"/>
              <a:t>3</a:t>
            </a:r>
          </a:p>
          <a:p>
            <a:pPr lvl="3"/>
            <a:r>
              <a:rPr lang="en-US"/>
              <a:t>4</a:t>
            </a:r>
            <a:endParaRPr lang="en-SA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A2B2E1C8-8016-981A-B8D1-26460005B866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115330" y="3932900"/>
            <a:ext cx="2156075" cy="1846053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1</a:t>
            </a:r>
          </a:p>
          <a:p>
            <a:pPr lvl="1"/>
            <a:r>
              <a:rPr lang="en-US"/>
              <a:t>2</a:t>
            </a:r>
          </a:p>
          <a:p>
            <a:pPr lvl="2"/>
            <a:r>
              <a:rPr lang="en-US"/>
              <a:t>3</a:t>
            </a:r>
          </a:p>
          <a:p>
            <a:pPr lvl="3"/>
            <a:r>
              <a:rPr lang="en-US"/>
              <a:t>4</a:t>
            </a:r>
            <a:endParaRPr lang="en-SA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50BD443-7EDB-FCDE-DF09-D5D97048B550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8583813" y="4519496"/>
            <a:ext cx="2156075" cy="1846053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1</a:t>
            </a:r>
          </a:p>
          <a:p>
            <a:pPr lvl="1"/>
            <a:r>
              <a:rPr lang="en-US"/>
              <a:t>2</a:t>
            </a:r>
          </a:p>
          <a:p>
            <a:pPr lvl="2"/>
            <a:r>
              <a:rPr lang="en-US"/>
              <a:t>3</a:t>
            </a:r>
          </a:p>
          <a:p>
            <a:pPr lvl="3"/>
            <a:r>
              <a:rPr lang="en-US"/>
              <a:t>4</a:t>
            </a:r>
            <a:endParaRPr lang="en-S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DE323E-2F7E-B921-3F2C-4A9553385D6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56170" y="259600"/>
            <a:ext cx="578533" cy="55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48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8F816B-A426-C055-FEF0-AB008B1163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l="1821" r="2664"/>
          <a:stretch/>
        </p:blipFill>
        <p:spPr>
          <a:xfrm>
            <a:off x="-1" y="0"/>
            <a:ext cx="11645069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6AAF740-63A7-C711-C0A8-FE0053A8DF2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7602" y="199966"/>
            <a:ext cx="619329" cy="612833"/>
          </a:xfrm>
          <a:prstGeom prst="rect">
            <a:avLst/>
          </a:prstGeom>
        </p:spPr>
      </p:pic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4782E6BE-1AF2-BC7F-5D18-23363EFE4CE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312084" y="273386"/>
            <a:ext cx="9779207" cy="556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80A694D7-5BCC-4A9D-69AC-915F19D98E8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312863" y="957532"/>
            <a:ext cx="9779207" cy="5209906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90E6CC-F3B8-11DB-E2EF-5E8483285CA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56170" y="259600"/>
            <a:ext cx="578533" cy="55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625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6A7F18F-E8D2-549B-1223-D714F7753192}"/>
              </a:ext>
            </a:extLst>
          </p:cNvPr>
          <p:cNvSpPr/>
          <p:nvPr userDrawn="1"/>
        </p:nvSpPr>
        <p:spPr>
          <a:xfrm>
            <a:off x="234175" y="3648364"/>
            <a:ext cx="11689969" cy="2956285"/>
          </a:xfrm>
          <a:prstGeom prst="rect">
            <a:avLst/>
          </a:prstGeom>
          <a:solidFill>
            <a:srgbClr val="272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829743D3-F1D2-E9A5-B4D9-D0E73C548067}"/>
              </a:ext>
            </a:extLst>
          </p:cNvPr>
          <p:cNvSpPr/>
          <p:nvPr userDrawn="1"/>
        </p:nvSpPr>
        <p:spPr>
          <a:xfrm rot="5400000">
            <a:off x="3852195" y="1596324"/>
            <a:ext cx="4487611" cy="3851062"/>
          </a:xfrm>
          <a:prstGeom prst="hexagon">
            <a:avLst/>
          </a:prstGeom>
          <a:solidFill>
            <a:srgbClr val="00A6AA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6F649007-8A49-7845-332C-4F0BF5E13FD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96815" y="967313"/>
            <a:ext cx="3618166" cy="16033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691463BB-9579-31BD-96B3-779CC91658D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162747" y="967314"/>
            <a:ext cx="3632438" cy="16033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DB507B06-7F84-14B7-12B5-5D4C212DEEA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233227" y="2318367"/>
            <a:ext cx="3714362" cy="48051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RC3 RC3 RC3 RC3</a:t>
            </a:r>
            <a:endParaRPr lang="en-SA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718A38-F0CD-269D-9CD0-DA7E6BA102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7602" y="199966"/>
            <a:ext cx="619329" cy="612833"/>
          </a:xfrm>
          <a:prstGeom prst="rect">
            <a:avLst/>
          </a:prstGeom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51D846ED-9469-B160-F659-D30CC1EB915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96815" y="3907766"/>
            <a:ext cx="3618166" cy="2481369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CF685C76-39FE-6542-01EA-75FBB5DC458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177842" y="3907766"/>
            <a:ext cx="3618166" cy="2481369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D4E9E84F-90AD-E16C-E948-C9244B34521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41290" y="3029918"/>
            <a:ext cx="3714362" cy="177499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CE167B-7EC8-5FBC-A23A-7C1CAB92756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56170" y="259600"/>
            <a:ext cx="578533" cy="55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e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9C5A9C-E4A5-C254-785E-C57E82CF82DE}"/>
              </a:ext>
            </a:extLst>
          </p:cNvPr>
          <p:cNvSpPr/>
          <p:nvPr userDrawn="1"/>
        </p:nvSpPr>
        <p:spPr>
          <a:xfrm>
            <a:off x="234175" y="3648364"/>
            <a:ext cx="11689969" cy="2956285"/>
          </a:xfrm>
          <a:prstGeom prst="rect">
            <a:avLst/>
          </a:prstGeom>
          <a:solidFill>
            <a:srgbClr val="272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91E3736A-A1D6-C2CD-CE35-DBC1DBBEE1F2}"/>
              </a:ext>
            </a:extLst>
          </p:cNvPr>
          <p:cNvSpPr/>
          <p:nvPr userDrawn="1"/>
        </p:nvSpPr>
        <p:spPr>
          <a:xfrm rot="5400000">
            <a:off x="4127571" y="1739785"/>
            <a:ext cx="3936858" cy="3378431"/>
          </a:xfrm>
          <a:prstGeom prst="hexagon">
            <a:avLst/>
          </a:prstGeom>
          <a:solidFill>
            <a:schemeClr val="bg1"/>
          </a:solidFill>
          <a:ln w="57150">
            <a:solidFill>
              <a:srgbClr val="00A6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8379A4F2-9EF7-B73C-4474-0528A879C6A5}"/>
              </a:ext>
            </a:extLst>
          </p:cNvPr>
          <p:cNvSpPr/>
          <p:nvPr userDrawn="1"/>
        </p:nvSpPr>
        <p:spPr>
          <a:xfrm rot="5400000">
            <a:off x="2029792" y="1982934"/>
            <a:ext cx="3274090" cy="2809674"/>
          </a:xfrm>
          <a:prstGeom prst="hexagon">
            <a:avLst/>
          </a:prstGeom>
          <a:solidFill>
            <a:srgbClr val="00A6AA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805263F0-2070-DB8E-B351-69716B24A5E3}"/>
              </a:ext>
            </a:extLst>
          </p:cNvPr>
          <p:cNvSpPr/>
          <p:nvPr userDrawn="1"/>
        </p:nvSpPr>
        <p:spPr>
          <a:xfrm rot="5400000">
            <a:off x="6888119" y="1982934"/>
            <a:ext cx="3274090" cy="2809674"/>
          </a:xfrm>
          <a:prstGeom prst="hexagon">
            <a:avLst/>
          </a:prstGeom>
          <a:solidFill>
            <a:srgbClr val="00A6AA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82EE8ABD-9FE3-D8DD-56A1-50FED0C6E30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261999" y="2441145"/>
            <a:ext cx="2777719" cy="48051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RC3 RC3 RC3</a:t>
            </a:r>
            <a:endParaRPr lang="en-SA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15F3B0C0-7B0A-CDEC-B282-5BBF0B78924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133101" y="2441145"/>
            <a:ext cx="2777719" cy="48051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RC3 RC3 RC3</a:t>
            </a:r>
            <a:endParaRPr lang="en-SA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430E0D-F1DE-8F94-5A33-65BE2883B0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7602" y="199966"/>
            <a:ext cx="619329" cy="612833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0124F8-98EE-9257-D699-0C6A38C7AD9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312084" y="273386"/>
            <a:ext cx="9889316" cy="556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D97A49A-8F6F-1FE3-8C2A-E2840196E52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281180" y="3029918"/>
            <a:ext cx="2796860" cy="177499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53E071B0-74E5-D13E-FE4C-C3DD39937D0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137852" y="3029918"/>
            <a:ext cx="2796860" cy="177499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712AAC76-2A82-6077-C4BB-169B43FE083F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071674" y="1992702"/>
            <a:ext cx="2042287" cy="281221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C35EF0-2C03-2A41-5E17-1603E9AB4F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56170" y="259600"/>
            <a:ext cx="578533" cy="55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46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665453-7A40-70FD-F2A4-3C53FB29C259}"/>
              </a:ext>
            </a:extLst>
          </p:cNvPr>
          <p:cNvSpPr/>
          <p:nvPr userDrawn="1"/>
        </p:nvSpPr>
        <p:spPr>
          <a:xfrm>
            <a:off x="234175" y="5818908"/>
            <a:ext cx="11736151" cy="665018"/>
          </a:xfrm>
          <a:prstGeom prst="rect">
            <a:avLst/>
          </a:prstGeom>
          <a:solidFill>
            <a:srgbClr val="00A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3D0BD6-4A44-7DFE-F3AD-1C7588D12567}"/>
              </a:ext>
            </a:extLst>
          </p:cNvPr>
          <p:cNvSpPr/>
          <p:nvPr userDrawn="1"/>
        </p:nvSpPr>
        <p:spPr>
          <a:xfrm>
            <a:off x="234175" y="5973293"/>
            <a:ext cx="11736151" cy="665018"/>
          </a:xfrm>
          <a:prstGeom prst="rect">
            <a:avLst/>
          </a:prstGeom>
          <a:solidFill>
            <a:srgbClr val="272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68D2CA2C-B13C-3F7B-87C6-593BD44490F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312084" y="273386"/>
            <a:ext cx="9779207" cy="556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solidFill>
                  <a:srgbClr val="00A6A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/>
              <a:t>Resilient Computing and Cybersecurity Center</a:t>
            </a:r>
            <a:endParaRPr lang="en-S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30F2B9-EC76-77B0-96A7-B5EBB87915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7602" y="199966"/>
            <a:ext cx="619329" cy="612833"/>
          </a:xfrm>
          <a:prstGeom prst="rect">
            <a:avLst/>
          </a:prstGeom>
        </p:spPr>
      </p:pic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1AD012C-E48A-B2E1-AB2C-44092E9CAF9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312863" y="957532"/>
            <a:ext cx="9779207" cy="470699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1000"/>
              </a:spcAft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1">
                <a:solidFill>
                  <a:srgbClr val="9C6F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ts val="1000"/>
              </a:spcBef>
              <a:buFont typeface="Apple Symbols" panose="02000000000000000000" pitchFamily="2" charset="-79"/>
              <a:buChar char="⎼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Apple Symbols" panose="02000000000000000000" pitchFamily="2" charset="-79"/>
              <a:buChar char="⎼"/>
              <a:defRPr sz="1600" b="0" i="1">
                <a:solidFill>
                  <a:srgbClr val="F18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ts val="1000"/>
              </a:spcBef>
              <a:buFont typeface="Wingdings" pitchFamily="2" charset="2"/>
              <a:buChar char="§"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A85304-2E36-C4D4-D866-51A381A21E9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56170" y="259600"/>
            <a:ext cx="578533" cy="55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20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0563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5" r:id="rId2"/>
    <p:sldLayoutId id="2147483677" r:id="rId3"/>
    <p:sldLayoutId id="2147483689" r:id="rId4"/>
    <p:sldLayoutId id="2147483687" r:id="rId5"/>
    <p:sldLayoutId id="2147483686" r:id="rId6"/>
    <p:sldLayoutId id="2147483682" r:id="rId7"/>
    <p:sldLayoutId id="2147483684" r:id="rId8"/>
    <p:sldLayoutId id="2147483675" r:id="rId9"/>
    <p:sldLayoutId id="2147483674" r:id="rId10"/>
    <p:sldLayoutId id="2147483669" r:id="rId11"/>
    <p:sldLayoutId id="2147483683" r:id="rId12"/>
    <p:sldLayoutId id="2147483679" r:id="rId13"/>
    <p:sldLayoutId id="2147483664" r:id="rId14"/>
    <p:sldLayoutId id="2147483678" r:id="rId15"/>
    <p:sldLayoutId id="2147483665" r:id="rId16"/>
    <p:sldLayoutId id="21474836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lowe.github.io/tryzxcvbn/" TargetMode="Externa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haveibeenpwned.com/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0681C4-234F-C504-A651-A166E9AFC37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NCA Sponsored Training</a:t>
            </a:r>
          </a:p>
          <a:p>
            <a:r>
              <a:rPr lang="en-US" sz="2400" b="0" dirty="0"/>
              <a:t>Day 2 – Morning Session (Lab)</a:t>
            </a:r>
            <a:endParaRPr lang="en-SA" sz="2400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42980-59EC-5835-6270-46BFAAE9E8E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01047" y="2924354"/>
            <a:ext cx="5299641" cy="3740821"/>
          </a:xfrm>
        </p:spPr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 sz="2800" b="1" dirty="0"/>
              <a:t>Password Cracking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Presenter Name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City</a:t>
            </a:r>
          </a:p>
          <a:p>
            <a:pPr marL="0" indent="0">
              <a:buNone/>
            </a:pPr>
            <a:r>
              <a:rPr lang="en-US" dirty="0">
                <a:latin typeface="Arial"/>
                <a:cs typeface="Arial"/>
              </a:rPr>
              <a:t>February 2025</a:t>
            </a: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endParaRPr lang="en-US" dirty="0"/>
          </a:p>
          <a:p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2600511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1DA85E-9A23-F16E-C522-DC37B1FCB1B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Hashcat – How Candidates are Generated</a:t>
            </a:r>
            <a:endParaRPr lang="it-IT" dirty="0"/>
          </a:p>
        </p:txBody>
      </p:sp>
      <p:sp>
        <p:nvSpPr>
          <p:cNvPr id="5" name="Segnaposto contenuto 1">
            <a:extLst>
              <a:ext uri="{FF2B5EF4-FFF2-40B4-BE49-F238E27FC236}">
                <a16:creationId xmlns:a16="http://schemas.microsoft.com/office/drawing/2014/main" id="{B5C1C22B-50C1-8E5D-1AEC-0F38064C5F06}"/>
              </a:ext>
            </a:extLst>
          </p:cNvPr>
          <p:cNvSpPr txBox="1">
            <a:spLocks/>
          </p:cNvSpPr>
          <p:nvPr/>
        </p:nvSpPr>
        <p:spPr>
          <a:xfrm>
            <a:off x="442899" y="1178282"/>
            <a:ext cx="11306202" cy="3870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/>
              <a:t>Brute-force:</a:t>
            </a:r>
            <a:r>
              <a:rPr lang="en-US" dirty="0"/>
              <a:t> Tries all combinations from a given </a:t>
            </a:r>
            <a:r>
              <a:rPr lang="en-US" i="1" dirty="0" err="1"/>
              <a:t>keyspace</a:t>
            </a:r>
            <a:r>
              <a:rPr lang="en-US" dirty="0"/>
              <a:t>. It is the easiest of all the attacks.</a:t>
            </a:r>
          </a:p>
          <a:p>
            <a:r>
              <a:rPr lang="en-US" dirty="0"/>
              <a:t> </a:t>
            </a:r>
            <a:r>
              <a:rPr lang="en-US" b="1" u="sng" dirty="0"/>
              <a:t>Mask Attack</a:t>
            </a:r>
            <a:r>
              <a:rPr lang="en-US" dirty="0"/>
              <a:t>: Try all combinations from a given </a:t>
            </a:r>
            <a:r>
              <a:rPr lang="en-US" i="1" dirty="0" err="1"/>
              <a:t>keyspace</a:t>
            </a:r>
            <a:r>
              <a:rPr lang="en-US" dirty="0"/>
              <a:t> just like in Brute-Force attack, but more specific.</a:t>
            </a:r>
          </a:p>
          <a:p>
            <a:r>
              <a:rPr lang="en-US" dirty="0"/>
              <a:t> </a:t>
            </a:r>
            <a:r>
              <a:rPr lang="en-US" b="1" u="sng" dirty="0"/>
              <a:t>Wordlist Attack</a:t>
            </a:r>
            <a:r>
              <a:rPr lang="en-US" dirty="0"/>
              <a:t>: Read line by line from a </a:t>
            </a:r>
            <a:r>
              <a:rPr lang="en-US" dirty="0" err="1"/>
              <a:t>textfile</a:t>
            </a:r>
            <a:r>
              <a:rPr lang="en-US" dirty="0"/>
              <a:t> (aka “dictionary” or “wordlist”) and try each line as a password candidate.</a:t>
            </a:r>
          </a:p>
          <a:p>
            <a:r>
              <a:rPr lang="en-US" dirty="0"/>
              <a:t> </a:t>
            </a:r>
            <a:r>
              <a:rPr lang="en-US" b="1" u="sng" dirty="0"/>
              <a:t>Combinator Attack</a:t>
            </a:r>
            <a:r>
              <a:rPr lang="en-US" dirty="0"/>
              <a:t>: Each word of a dictionary is appended to each word in a dictionary.</a:t>
            </a:r>
          </a:p>
          <a:p>
            <a:r>
              <a:rPr lang="en-US" dirty="0"/>
              <a:t> </a:t>
            </a:r>
            <a:r>
              <a:rPr lang="en-US" b="1" u="sng" dirty="0"/>
              <a:t>Hybrid Attack</a:t>
            </a:r>
            <a:r>
              <a:rPr lang="en-US" b="1" dirty="0"/>
              <a:t>: </a:t>
            </a:r>
            <a:r>
              <a:rPr lang="en-US" dirty="0"/>
              <a:t>is just a Combinator attack. One side is simply a dictionary, the other is the result of a Brute-Force attack.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327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1DA85E-9A23-F16E-C522-DC37B1FCB1B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Hashcat – Getting Started</a:t>
            </a:r>
            <a:endParaRPr lang="it-IT" dirty="0"/>
          </a:p>
        </p:txBody>
      </p:sp>
      <p:sp>
        <p:nvSpPr>
          <p:cNvPr id="5" name="Segnaposto contenuto 1">
            <a:extLst>
              <a:ext uri="{FF2B5EF4-FFF2-40B4-BE49-F238E27FC236}">
                <a16:creationId xmlns:a16="http://schemas.microsoft.com/office/drawing/2014/main" id="{B5C1C22B-50C1-8E5D-1AEC-0F38064C5F06}"/>
              </a:ext>
            </a:extLst>
          </p:cNvPr>
          <p:cNvSpPr txBox="1">
            <a:spLocks/>
          </p:cNvSpPr>
          <p:nvPr/>
        </p:nvSpPr>
        <p:spPr>
          <a:xfrm>
            <a:off x="352366" y="1104446"/>
            <a:ext cx="11749101" cy="225071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Open a command prompt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to the Hashcat folder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Execute the command  “</a:t>
            </a:r>
            <a:r>
              <a:rPr lang="en-US" b="1" i="1" dirty="0" err="1"/>
              <a:t>hashcat</a:t>
            </a:r>
            <a:r>
              <a:rPr lang="en-US" b="1" i="1" dirty="0"/>
              <a:t> –h</a:t>
            </a:r>
            <a:r>
              <a:rPr lang="en-US" dirty="0"/>
              <a:t>” to visualize the user guide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You can also find it online: </a:t>
            </a:r>
            <a:r>
              <a:rPr lang="en-US" b="1" dirty="0"/>
              <a:t>https://hashcat.net/wiki/doku.php?id=hashcat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52E4DB-FC6F-BCF2-FC26-EE9554496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110" y="3429000"/>
            <a:ext cx="9907779" cy="307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124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1DA85E-9A23-F16E-C522-DC37B1FCB1B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Hashcat – Usage</a:t>
            </a:r>
            <a:endParaRPr lang="it-IT" dirty="0"/>
          </a:p>
        </p:txBody>
      </p:sp>
      <p:sp>
        <p:nvSpPr>
          <p:cNvPr id="5" name="Segnaposto contenuto 1">
            <a:extLst>
              <a:ext uri="{FF2B5EF4-FFF2-40B4-BE49-F238E27FC236}">
                <a16:creationId xmlns:a16="http://schemas.microsoft.com/office/drawing/2014/main" id="{B5C1C22B-50C1-8E5D-1AEC-0F38064C5F06}"/>
              </a:ext>
            </a:extLst>
          </p:cNvPr>
          <p:cNvSpPr txBox="1">
            <a:spLocks/>
          </p:cNvSpPr>
          <p:nvPr/>
        </p:nvSpPr>
        <p:spPr>
          <a:xfrm>
            <a:off x="2275760" y="1740800"/>
            <a:ext cx="7404268" cy="708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i="1" dirty="0" err="1"/>
              <a:t>hashcat</a:t>
            </a:r>
            <a:r>
              <a:rPr lang="en-US" sz="4000" b="1" i="1" dirty="0"/>
              <a:t> [options] input1 input 2 </a:t>
            </a:r>
          </a:p>
        </p:txBody>
      </p:sp>
      <p:sp>
        <p:nvSpPr>
          <p:cNvPr id="6" name="Segnaposto contenuto 1">
            <a:extLst>
              <a:ext uri="{FF2B5EF4-FFF2-40B4-BE49-F238E27FC236}">
                <a16:creationId xmlns:a16="http://schemas.microsoft.com/office/drawing/2014/main" id="{7855806A-ACE7-7767-5FD5-682AFE971AA2}"/>
              </a:ext>
            </a:extLst>
          </p:cNvPr>
          <p:cNvSpPr txBox="1">
            <a:spLocks/>
          </p:cNvSpPr>
          <p:nvPr/>
        </p:nvSpPr>
        <p:spPr>
          <a:xfrm>
            <a:off x="478626" y="3005843"/>
            <a:ext cx="4251029" cy="708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Tell </a:t>
            </a:r>
            <a:r>
              <a:rPr lang="en-US" dirty="0" err="1"/>
              <a:t>hashcat</a:t>
            </a:r>
            <a:r>
              <a:rPr lang="en-US" dirty="0"/>
              <a:t> what to do</a:t>
            </a:r>
          </a:p>
          <a:p>
            <a:pPr marL="0" indent="0">
              <a:buNone/>
            </a:pPr>
            <a:r>
              <a:rPr lang="en-US" dirty="0"/>
              <a:t>Ex: </a:t>
            </a:r>
            <a:r>
              <a:rPr lang="en-US" b="1" dirty="0"/>
              <a:t>-b</a:t>
            </a:r>
            <a:r>
              <a:rPr lang="en-US" dirty="0"/>
              <a:t> -&gt; benchmark</a:t>
            </a:r>
          </a:p>
        </p:txBody>
      </p:sp>
      <p:sp>
        <p:nvSpPr>
          <p:cNvPr id="7" name="Segnaposto contenuto 1">
            <a:extLst>
              <a:ext uri="{FF2B5EF4-FFF2-40B4-BE49-F238E27FC236}">
                <a16:creationId xmlns:a16="http://schemas.microsoft.com/office/drawing/2014/main" id="{376D1BFB-507A-7EA9-6BE3-4AEBAEE79827}"/>
              </a:ext>
            </a:extLst>
          </p:cNvPr>
          <p:cNvSpPr txBox="1">
            <a:spLocks/>
          </p:cNvSpPr>
          <p:nvPr/>
        </p:nvSpPr>
        <p:spPr>
          <a:xfrm>
            <a:off x="3909253" y="4484442"/>
            <a:ext cx="4584867" cy="708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hash to be reversed, or the path of a file with one or more hashes</a:t>
            </a:r>
          </a:p>
        </p:txBody>
      </p:sp>
      <p:sp>
        <p:nvSpPr>
          <p:cNvPr id="8" name="Segnaposto contenuto 1">
            <a:extLst>
              <a:ext uri="{FF2B5EF4-FFF2-40B4-BE49-F238E27FC236}">
                <a16:creationId xmlns:a16="http://schemas.microsoft.com/office/drawing/2014/main" id="{A1F14070-C448-2517-E118-25690B8A4B48}"/>
              </a:ext>
            </a:extLst>
          </p:cNvPr>
          <p:cNvSpPr txBox="1">
            <a:spLocks/>
          </p:cNvSpPr>
          <p:nvPr/>
        </p:nvSpPr>
        <p:spPr>
          <a:xfrm>
            <a:off x="8702564" y="3077220"/>
            <a:ext cx="3184364" cy="708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Give to </a:t>
            </a:r>
            <a:r>
              <a:rPr lang="en-US" dirty="0" err="1"/>
              <a:t>hashcat</a:t>
            </a:r>
            <a:r>
              <a:rPr lang="en-US" dirty="0"/>
              <a:t> other resources</a:t>
            </a:r>
          </a:p>
          <a:p>
            <a:pPr marL="0" indent="0">
              <a:buNone/>
            </a:pPr>
            <a:r>
              <a:rPr lang="en-US" dirty="0"/>
              <a:t>Ex: a dictionary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0C8E82-1239-F5F2-414C-24CC4B734E48}"/>
              </a:ext>
            </a:extLst>
          </p:cNvPr>
          <p:cNvCxnSpPr>
            <a:cxnSpLocks/>
          </p:cNvCxnSpPr>
          <p:nvPr/>
        </p:nvCxnSpPr>
        <p:spPr>
          <a:xfrm flipV="1">
            <a:off x="4083269" y="2449388"/>
            <a:ext cx="827692" cy="6910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EEE516-33A5-F685-F326-817D323684F3}"/>
              </a:ext>
            </a:extLst>
          </p:cNvPr>
          <p:cNvCxnSpPr>
            <a:cxnSpLocks/>
          </p:cNvCxnSpPr>
          <p:nvPr/>
        </p:nvCxnSpPr>
        <p:spPr>
          <a:xfrm flipV="1">
            <a:off x="6605752" y="2449388"/>
            <a:ext cx="0" cy="18328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EC6A00-A1C8-D960-64A8-F6F490C091C0}"/>
              </a:ext>
            </a:extLst>
          </p:cNvPr>
          <p:cNvCxnSpPr>
            <a:cxnSpLocks/>
          </p:cNvCxnSpPr>
          <p:nvPr/>
        </p:nvCxnSpPr>
        <p:spPr>
          <a:xfrm flipH="1" flipV="1">
            <a:off x="8702564" y="2382100"/>
            <a:ext cx="433280" cy="6910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39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1DA85E-9A23-F16E-C522-DC37B1FCB1B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Hashcat – Basic Options</a:t>
            </a:r>
            <a:endParaRPr lang="it-IT" dirty="0"/>
          </a:p>
        </p:txBody>
      </p:sp>
      <p:sp>
        <p:nvSpPr>
          <p:cNvPr id="3" name="Segnaposto contenuto 1">
            <a:extLst>
              <a:ext uri="{FF2B5EF4-FFF2-40B4-BE49-F238E27FC236}">
                <a16:creationId xmlns:a16="http://schemas.microsoft.com/office/drawing/2014/main" id="{8C7FDAEB-842D-A201-8516-7B2F6D3AA1EE}"/>
              </a:ext>
            </a:extLst>
          </p:cNvPr>
          <p:cNvSpPr txBox="1">
            <a:spLocks/>
          </p:cNvSpPr>
          <p:nvPr/>
        </p:nvSpPr>
        <p:spPr>
          <a:xfrm>
            <a:off x="827939" y="1417320"/>
            <a:ext cx="10058400" cy="402336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900" b="1" u="sng" dirty="0"/>
              <a:t>-m, --hash-type</a:t>
            </a:r>
            <a:r>
              <a:rPr lang="en-US" b="1" u="sng" dirty="0"/>
              <a:t>: </a:t>
            </a:r>
          </a:p>
          <a:p>
            <a:pPr marL="0" indent="0">
              <a:buNone/>
            </a:pPr>
            <a:r>
              <a:rPr lang="en-US" dirty="0"/>
              <a:t>Hash-type (MD5, SHA1, etc.) followed by the Hash modes numbers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u="sng" dirty="0"/>
              <a:t>Example:</a:t>
            </a:r>
            <a:r>
              <a:rPr lang="en-US" dirty="0"/>
              <a:t> -m 100</a:t>
            </a:r>
          </a:p>
          <a:p>
            <a:pPr marL="0" indent="0">
              <a:buNone/>
            </a:pPr>
            <a:r>
              <a:rPr lang="en-US" dirty="0"/>
              <a:t>Most used Hash modes numbers:</a:t>
            </a:r>
          </a:p>
          <a:p>
            <a:r>
              <a:rPr lang="en-US" dirty="0"/>
              <a:t>0 	-&gt;	MD5</a:t>
            </a:r>
          </a:p>
          <a:p>
            <a:r>
              <a:rPr lang="en-US" dirty="0"/>
              <a:t>100	-&gt;	SHA1</a:t>
            </a:r>
          </a:p>
          <a:p>
            <a:r>
              <a:rPr lang="en-US" dirty="0"/>
              <a:t>1400	-&gt;	SHA256</a:t>
            </a:r>
          </a:p>
          <a:p>
            <a:r>
              <a:rPr lang="en-US" dirty="0"/>
              <a:t>1700	-&gt;	SHA-512 </a:t>
            </a:r>
          </a:p>
        </p:txBody>
      </p:sp>
    </p:spTree>
    <p:extLst>
      <p:ext uri="{BB962C8B-B14F-4D97-AF65-F5344CB8AC3E}">
        <p14:creationId xmlns:p14="http://schemas.microsoft.com/office/powerpoint/2010/main" val="1762488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1DA85E-9A23-F16E-C522-DC37B1FCB1B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Hashcat – Basic Options</a:t>
            </a:r>
            <a:endParaRPr lang="it-IT" dirty="0"/>
          </a:p>
        </p:txBody>
      </p:sp>
      <p:sp>
        <p:nvSpPr>
          <p:cNvPr id="4" name="Segnaposto contenuto 1">
            <a:extLst>
              <a:ext uri="{FF2B5EF4-FFF2-40B4-BE49-F238E27FC236}">
                <a16:creationId xmlns:a16="http://schemas.microsoft.com/office/drawing/2014/main" id="{154F787E-A954-DF55-1DF6-77D12807F917}"/>
              </a:ext>
            </a:extLst>
          </p:cNvPr>
          <p:cNvSpPr txBox="1">
            <a:spLocks/>
          </p:cNvSpPr>
          <p:nvPr/>
        </p:nvSpPr>
        <p:spPr>
          <a:xfrm>
            <a:off x="672662" y="1261241"/>
            <a:ext cx="10846675" cy="429927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u="sng" dirty="0"/>
              <a:t>-a, --attack-mode : </a:t>
            </a:r>
          </a:p>
          <a:p>
            <a:pPr marL="0" indent="0">
              <a:buNone/>
            </a:pPr>
            <a:r>
              <a:rPr lang="en-US" dirty="0"/>
              <a:t>Attack mode (Brute force, Hybrid, etc.) followed by the attack modes numbers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Example:</a:t>
            </a:r>
            <a:r>
              <a:rPr lang="en-US" dirty="0"/>
              <a:t> -a 3</a:t>
            </a:r>
          </a:p>
          <a:p>
            <a:pPr marL="0" indent="0">
              <a:buNone/>
            </a:pPr>
            <a:r>
              <a:rPr lang="en-US" dirty="0"/>
              <a:t>Most used Attack modes numbers:</a:t>
            </a:r>
          </a:p>
          <a:p>
            <a:r>
              <a:rPr lang="en-US" dirty="0"/>
              <a:t>0 	-&gt;	 Straight</a:t>
            </a:r>
          </a:p>
          <a:p>
            <a:r>
              <a:rPr lang="en-US" dirty="0"/>
              <a:t>1	-&gt;	 Combination</a:t>
            </a:r>
          </a:p>
          <a:p>
            <a:r>
              <a:rPr lang="en-US" dirty="0"/>
              <a:t>3	-&gt;	 Brute-force</a:t>
            </a:r>
          </a:p>
          <a:p>
            <a:r>
              <a:rPr lang="en-US" dirty="0"/>
              <a:t>6	-&gt;	 Hybrid Wordlist + Mask </a:t>
            </a:r>
          </a:p>
        </p:txBody>
      </p:sp>
    </p:spTree>
    <p:extLst>
      <p:ext uri="{BB962C8B-B14F-4D97-AF65-F5344CB8AC3E}">
        <p14:creationId xmlns:p14="http://schemas.microsoft.com/office/powerpoint/2010/main" val="1379788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1DA85E-9A23-F16E-C522-DC37B1FCB1B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Hashcat – Basic Options</a:t>
            </a:r>
            <a:endParaRPr lang="it-IT" dirty="0"/>
          </a:p>
        </p:txBody>
      </p:sp>
      <p:sp>
        <p:nvSpPr>
          <p:cNvPr id="3" name="Segnaposto contenuto 1">
            <a:extLst>
              <a:ext uri="{FF2B5EF4-FFF2-40B4-BE49-F238E27FC236}">
                <a16:creationId xmlns:a16="http://schemas.microsoft.com/office/drawing/2014/main" id="{295F8559-5512-705E-6980-418F831875A4}"/>
              </a:ext>
            </a:extLst>
          </p:cNvPr>
          <p:cNvSpPr txBox="1">
            <a:spLocks/>
          </p:cNvSpPr>
          <p:nvPr/>
        </p:nvSpPr>
        <p:spPr>
          <a:xfrm>
            <a:off x="1801063" y="2665692"/>
            <a:ext cx="7815902" cy="250539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/>
              <a:t>Let's get hands dirty…</a:t>
            </a:r>
          </a:p>
        </p:txBody>
      </p:sp>
    </p:spTree>
    <p:extLst>
      <p:ext uri="{BB962C8B-B14F-4D97-AF65-F5344CB8AC3E}">
        <p14:creationId xmlns:p14="http://schemas.microsoft.com/office/powerpoint/2010/main" val="858564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B1CE93-2AF9-55D1-C0AD-A284047992A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Test Password Security</a:t>
            </a:r>
            <a:endParaRPr lang="it-IT" dirty="0"/>
          </a:p>
        </p:txBody>
      </p:sp>
      <p:sp>
        <p:nvSpPr>
          <p:cNvPr id="3" name="Segnaposto contenuto 1">
            <a:extLst>
              <a:ext uri="{FF2B5EF4-FFF2-40B4-BE49-F238E27FC236}">
                <a16:creationId xmlns:a16="http://schemas.microsoft.com/office/drawing/2014/main" id="{BEC32FF1-D1EF-2D0C-B9BA-20A42B1502A1}"/>
              </a:ext>
            </a:extLst>
          </p:cNvPr>
          <p:cNvSpPr txBox="1">
            <a:spLocks/>
          </p:cNvSpPr>
          <p:nvPr/>
        </p:nvSpPr>
        <p:spPr>
          <a:xfrm>
            <a:off x="526895" y="1142357"/>
            <a:ext cx="10984741" cy="115245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1) Run the </a:t>
            </a:r>
            <a:r>
              <a:rPr lang="en-US" sz="2400" dirty="0" err="1"/>
              <a:t>hashcat</a:t>
            </a:r>
            <a:r>
              <a:rPr lang="en-US" sz="2400" dirty="0"/>
              <a:t> benchmark to check how fast is your system with MD5</a:t>
            </a:r>
            <a:endParaRPr lang="en-US" sz="2400" b="1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/>
              <a:t> </a:t>
            </a:r>
            <a:r>
              <a:rPr lang="en-US" sz="3600" b="1" i="1" dirty="0" err="1"/>
              <a:t>hashcat</a:t>
            </a:r>
            <a:r>
              <a:rPr lang="en-US" sz="3600" b="1" i="1" dirty="0"/>
              <a:t> – b –m 0</a:t>
            </a:r>
            <a:endParaRPr lang="en-US" sz="2400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CCB160-A511-8DDF-822A-782D13962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45" y="2452472"/>
            <a:ext cx="8286028" cy="4014835"/>
          </a:xfrm>
          <a:prstGeom prst="rect">
            <a:avLst/>
          </a:prstGeom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E1FC98DF-AA7E-DCF6-0D8F-D98D03B1518F}"/>
              </a:ext>
            </a:extLst>
          </p:cNvPr>
          <p:cNvSpPr/>
          <p:nvPr/>
        </p:nvSpPr>
        <p:spPr>
          <a:xfrm>
            <a:off x="9319867" y="2452472"/>
            <a:ext cx="662152" cy="1718441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CE3DF1E0-56F0-4E03-90EA-3D0A0F5FAFD7}"/>
              </a:ext>
            </a:extLst>
          </p:cNvPr>
          <p:cNvSpPr/>
          <p:nvPr/>
        </p:nvSpPr>
        <p:spPr>
          <a:xfrm>
            <a:off x="9319867" y="5700168"/>
            <a:ext cx="536028" cy="767139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Segnaposto contenuto 1">
            <a:extLst>
              <a:ext uri="{FF2B5EF4-FFF2-40B4-BE49-F238E27FC236}">
                <a16:creationId xmlns:a16="http://schemas.microsoft.com/office/drawing/2014/main" id="{0C05FFEB-FA4B-ACF6-6C2B-FFCBE13E1429}"/>
              </a:ext>
            </a:extLst>
          </p:cNvPr>
          <p:cNvSpPr txBox="1">
            <a:spLocks/>
          </p:cNvSpPr>
          <p:nvPr/>
        </p:nvSpPr>
        <p:spPr>
          <a:xfrm>
            <a:off x="10296857" y="2953030"/>
            <a:ext cx="1525257" cy="708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Your Devices</a:t>
            </a:r>
          </a:p>
        </p:txBody>
      </p:sp>
      <p:sp>
        <p:nvSpPr>
          <p:cNvPr id="11" name="Segnaposto contenuto 1">
            <a:extLst>
              <a:ext uri="{FF2B5EF4-FFF2-40B4-BE49-F238E27FC236}">
                <a16:creationId xmlns:a16="http://schemas.microsoft.com/office/drawing/2014/main" id="{88ACE431-48C9-2A58-96DA-9A4FBC74A4FD}"/>
              </a:ext>
            </a:extLst>
          </p:cNvPr>
          <p:cNvSpPr txBox="1">
            <a:spLocks/>
          </p:cNvSpPr>
          <p:nvPr/>
        </p:nvSpPr>
        <p:spPr>
          <a:xfrm>
            <a:off x="10163909" y="5874449"/>
            <a:ext cx="2028091" cy="708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705498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E4F303-4FF6-53FD-7130-E31F1AEDE1A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Hashcat - Benchmark</a:t>
            </a:r>
            <a:endParaRPr lang="it-IT" dirty="0"/>
          </a:p>
        </p:txBody>
      </p:sp>
      <p:sp>
        <p:nvSpPr>
          <p:cNvPr id="4" name="Segnaposto contenuto 1">
            <a:extLst>
              <a:ext uri="{FF2B5EF4-FFF2-40B4-BE49-F238E27FC236}">
                <a16:creationId xmlns:a16="http://schemas.microsoft.com/office/drawing/2014/main" id="{02BAC4F0-ADEE-B1F7-8749-90B9C30004DE}"/>
              </a:ext>
            </a:extLst>
          </p:cNvPr>
          <p:cNvSpPr txBox="1">
            <a:spLocks/>
          </p:cNvSpPr>
          <p:nvPr/>
        </p:nvSpPr>
        <p:spPr>
          <a:xfrm>
            <a:off x="2267997" y="1395248"/>
            <a:ext cx="7656006" cy="3909848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Run the benchmark for the following algorithms: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SHA-1</a:t>
            </a:r>
          </a:p>
          <a:p>
            <a:r>
              <a:rPr lang="en-US" dirty="0"/>
              <a:t>SHA2-256</a:t>
            </a:r>
          </a:p>
          <a:p>
            <a:r>
              <a:rPr lang="en-US" dirty="0"/>
              <a:t>SHA3-256</a:t>
            </a:r>
            <a:endParaRPr lang="en-US" dirty="0">
              <a:cs typeface="Calibri"/>
            </a:endParaRPr>
          </a:p>
          <a:p>
            <a:r>
              <a:rPr lang="en-US" dirty="0"/>
              <a:t>NTLM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2" descr="Image result for flash png">
            <a:extLst>
              <a:ext uri="{FF2B5EF4-FFF2-40B4-BE49-F238E27FC236}">
                <a16:creationId xmlns:a16="http://schemas.microsoft.com/office/drawing/2014/main" id="{484F4D3E-BE85-C50E-18A4-CA30B4D727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976"/>
          <a:stretch/>
        </p:blipFill>
        <p:spPr bwMode="auto">
          <a:xfrm>
            <a:off x="5094499" y="2091530"/>
            <a:ext cx="2576594" cy="2984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8346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E4F303-4FF6-53FD-7130-E31F1AEDE1A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Hashcat – Brute-force</a:t>
            </a:r>
            <a:endParaRPr lang="it-IT" dirty="0"/>
          </a:p>
        </p:txBody>
      </p:sp>
      <p:sp>
        <p:nvSpPr>
          <p:cNvPr id="4" name="Segnaposto contenuto 1">
            <a:extLst>
              <a:ext uri="{FF2B5EF4-FFF2-40B4-BE49-F238E27FC236}">
                <a16:creationId xmlns:a16="http://schemas.microsoft.com/office/drawing/2014/main" id="{02BAC4F0-ADEE-B1F7-8749-90B9C30004DE}"/>
              </a:ext>
            </a:extLst>
          </p:cNvPr>
          <p:cNvSpPr txBox="1">
            <a:spLocks/>
          </p:cNvSpPr>
          <p:nvPr/>
        </p:nvSpPr>
        <p:spPr>
          <a:xfrm>
            <a:off x="337112" y="1347951"/>
            <a:ext cx="11266308" cy="390984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Reverse the following SHA2-256 hash: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8f8472a2f6ec348bfc7577a035c7f34a04c62f0c757b54687e1175236dcf393b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With the command: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000" b="1" i="1" dirty="0" err="1"/>
              <a:t>hashcat</a:t>
            </a:r>
            <a:r>
              <a:rPr lang="en-US" sz="4000" b="1" i="1" dirty="0"/>
              <a:t> -m 1400 -a 3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99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E4F303-4FF6-53FD-7130-E31F1AEDE1A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Hashcat – Mask attack</a:t>
            </a:r>
            <a:endParaRPr lang="it-IT" dirty="0"/>
          </a:p>
        </p:txBody>
      </p:sp>
      <p:sp>
        <p:nvSpPr>
          <p:cNvPr id="3" name="Segnaposto contenuto 1">
            <a:extLst>
              <a:ext uri="{FF2B5EF4-FFF2-40B4-BE49-F238E27FC236}">
                <a16:creationId xmlns:a16="http://schemas.microsoft.com/office/drawing/2014/main" id="{98DE1C61-D450-23C7-DAD3-27ED4F4A8906}"/>
              </a:ext>
            </a:extLst>
          </p:cNvPr>
          <p:cNvSpPr txBox="1">
            <a:spLocks/>
          </p:cNvSpPr>
          <p:nvPr/>
        </p:nvSpPr>
        <p:spPr>
          <a:xfrm>
            <a:off x="719959" y="1284101"/>
            <a:ext cx="10371332" cy="428979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Advantage over Brute-Force:</a:t>
            </a:r>
          </a:p>
          <a:p>
            <a:r>
              <a:rPr lang="en-US" dirty="0"/>
              <a:t>reduce the password candidate </a:t>
            </a:r>
            <a:r>
              <a:rPr lang="en-US" dirty="0" err="1"/>
              <a:t>keyspace</a:t>
            </a:r>
            <a:r>
              <a:rPr lang="en-US" dirty="0"/>
              <a:t> to a more efficient one.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Example: </a:t>
            </a:r>
            <a:r>
              <a:rPr lang="en-US" dirty="0"/>
              <a:t>We want to crack the password: </a:t>
            </a:r>
            <a:r>
              <a:rPr lang="en-US" b="1" u="sng" dirty="0"/>
              <a:t>Julia1984</a:t>
            </a:r>
          </a:p>
          <a:p>
            <a:pPr marL="0" indent="0">
              <a:buNone/>
            </a:pPr>
            <a:r>
              <a:rPr lang="en-US" b="1" dirty="0" err="1"/>
              <a:t>Keyspace</a:t>
            </a:r>
            <a:r>
              <a:rPr lang="en-US" b="1" dirty="0"/>
              <a:t>:</a:t>
            </a:r>
            <a:r>
              <a:rPr lang="en-US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upper-case letters, lower-case letters and digits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The Password length is 9 = 62^9 (13.537.086.546.263.552) combinations.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Hash rate = 100MH/s = more than </a:t>
            </a:r>
            <a:r>
              <a:rPr lang="en-US" b="1" dirty="0"/>
              <a:t>4 years to complete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With Mask attack we can reduce the </a:t>
            </a:r>
            <a:r>
              <a:rPr lang="en-US" dirty="0" err="1"/>
              <a:t>keyspace</a:t>
            </a:r>
            <a:r>
              <a:rPr lang="en-US" dirty="0"/>
              <a:t> to 52*26*26*26*26*10*10*10*10 (237.627.520.000) combinations. With the same hashing rate of 100MH/s, this requires just </a:t>
            </a:r>
            <a:r>
              <a:rPr lang="en-US" b="1" dirty="0"/>
              <a:t>40 minutes </a:t>
            </a:r>
            <a:r>
              <a:rPr lang="en-US" dirty="0"/>
              <a:t>to complete.</a:t>
            </a:r>
          </a:p>
        </p:txBody>
      </p:sp>
    </p:spTree>
    <p:extLst>
      <p:ext uri="{BB962C8B-B14F-4D97-AF65-F5344CB8AC3E}">
        <p14:creationId xmlns:p14="http://schemas.microsoft.com/office/powerpoint/2010/main" val="3214641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0ADC782-AD57-B7C7-8516-91292E37ACE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26D93-A24C-A240-71D4-02E8682555F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206396" y="1527050"/>
            <a:ext cx="9779207" cy="459434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Introduction to Password Cracking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Definition and motivations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Test password security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Prior data breach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 startAt="2"/>
            </a:pPr>
            <a:r>
              <a:rPr lang="en-US" sz="2400" b="1" dirty="0" err="1"/>
              <a:t>HashCat</a:t>
            </a:r>
            <a:endParaRPr lang="en-US" sz="2400" b="1" dirty="0"/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Introduction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Brute-force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Mask attacks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Dictionary attack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Hybrid attack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lvl="1"/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489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E4F303-4FF6-53FD-7130-E31F1AEDE1A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Hashcat – Mask attack – How to</a:t>
            </a:r>
            <a:endParaRPr lang="it-IT" dirty="0"/>
          </a:p>
        </p:txBody>
      </p:sp>
      <p:pic>
        <p:nvPicPr>
          <p:cNvPr id="4" name="Segnaposto contenuto 4">
            <a:extLst>
              <a:ext uri="{FF2B5EF4-FFF2-40B4-BE49-F238E27FC236}">
                <a16:creationId xmlns:a16="http://schemas.microsoft.com/office/drawing/2014/main" id="{0E5E0841-EA92-4AA2-47F7-62F46104C5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11"/>
          <a:stretch/>
        </p:blipFill>
        <p:spPr>
          <a:xfrm>
            <a:off x="2206053" y="1266080"/>
            <a:ext cx="7158664" cy="404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476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E4F303-4FF6-53FD-7130-E31F1AEDE1A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Hashcat – Mask attack </a:t>
            </a:r>
            <a:endParaRPr lang="it-IT" dirty="0"/>
          </a:p>
        </p:txBody>
      </p:sp>
      <p:sp>
        <p:nvSpPr>
          <p:cNvPr id="3" name="Segnaposto contenuto 1">
            <a:extLst>
              <a:ext uri="{FF2B5EF4-FFF2-40B4-BE49-F238E27FC236}">
                <a16:creationId xmlns:a16="http://schemas.microsoft.com/office/drawing/2014/main" id="{30DCF4A6-3C8C-A269-FCDD-60CD2D9FD82B}"/>
              </a:ext>
            </a:extLst>
          </p:cNvPr>
          <p:cNvSpPr txBox="1">
            <a:spLocks/>
          </p:cNvSpPr>
          <p:nvPr/>
        </p:nvSpPr>
        <p:spPr>
          <a:xfrm>
            <a:off x="802288" y="1341237"/>
            <a:ext cx="10958788" cy="43501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Example: </a:t>
            </a:r>
            <a:r>
              <a:rPr lang="en-US" dirty="0"/>
              <a:t>We want to crack the password: </a:t>
            </a:r>
            <a:r>
              <a:rPr lang="en-US" b="1" u="sng" dirty="0"/>
              <a:t>Julia1984</a:t>
            </a:r>
          </a:p>
          <a:p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Hash: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b="1" dirty="0"/>
              <a:t>028A44E44A6A2EDCE609CAABDEC635BE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Command: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 b="1" dirty="0" err="1"/>
              <a:t>hashcat</a:t>
            </a:r>
            <a:r>
              <a:rPr lang="en-US" sz="3200" b="1" dirty="0"/>
              <a:t> -m 0 -a 3 028A44E44A6A2EDCE609CAABDEC635BE </a:t>
            </a:r>
            <a:r>
              <a:rPr lang="en-US" sz="3200" b="1" dirty="0">
                <a:highlight>
                  <a:srgbClr val="FFFF00"/>
                </a:highlight>
              </a:rPr>
              <a:t>?</a:t>
            </a:r>
            <a:r>
              <a:rPr lang="en-US" sz="3200" b="1" dirty="0" err="1">
                <a:highlight>
                  <a:srgbClr val="FFFF00"/>
                </a:highlight>
              </a:rPr>
              <a:t>u?l?l?l?l?d?d?d?d</a:t>
            </a:r>
            <a:endParaRPr lang="en-US" sz="32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838451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E4F303-4FF6-53FD-7130-E31F1AEDE1A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Hashcat – Mask attack – Custom Charset </a:t>
            </a:r>
            <a:endParaRPr lang="it-IT" dirty="0"/>
          </a:p>
        </p:txBody>
      </p:sp>
      <p:sp>
        <p:nvSpPr>
          <p:cNvPr id="5" name="Segnaposto contenuto 1">
            <a:extLst>
              <a:ext uri="{FF2B5EF4-FFF2-40B4-BE49-F238E27FC236}">
                <a16:creationId xmlns:a16="http://schemas.microsoft.com/office/drawing/2014/main" id="{A1403DE9-018C-1F94-6FBD-CB8A88AB90A9}"/>
              </a:ext>
            </a:extLst>
          </p:cNvPr>
          <p:cNvSpPr txBox="1">
            <a:spLocks/>
          </p:cNvSpPr>
          <p:nvPr/>
        </p:nvSpPr>
        <p:spPr>
          <a:xfrm>
            <a:off x="802288" y="1104755"/>
            <a:ext cx="10798798" cy="42088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custom Charset </a:t>
            </a:r>
            <a:r>
              <a:rPr lang="en-US" dirty="0" err="1"/>
              <a:t>commandline</a:t>
            </a:r>
            <a:r>
              <a:rPr lang="en-US" dirty="0"/>
              <a:t>-parameters have four analogue shortcuts called -1, -2, -3 and -4. You can specify the chars directly on the command line or use a so-called </a:t>
            </a:r>
            <a:r>
              <a:rPr lang="en-US" dirty="0" err="1"/>
              <a:t>hashcat</a:t>
            </a:r>
            <a:r>
              <a:rPr lang="en-US" dirty="0"/>
              <a:t> charset file (plain text file with .</a:t>
            </a:r>
            <a:r>
              <a:rPr lang="en-US" dirty="0" err="1"/>
              <a:t>hcchr</a:t>
            </a:r>
            <a:r>
              <a:rPr lang="en-US" dirty="0"/>
              <a:t> extension which contains the chars/digits to be used on the 1st line of the file).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Example: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b="1" u="sng" dirty="0"/>
              <a:t>command</a:t>
            </a:r>
            <a:r>
              <a:rPr lang="en-US" sz="2400" b="1" dirty="0"/>
              <a:t>: </a:t>
            </a:r>
            <a:r>
              <a:rPr lang="en-US" sz="2400" b="1" dirty="0" err="1"/>
              <a:t>hashcat</a:t>
            </a:r>
            <a:r>
              <a:rPr lang="en-US" sz="2400" b="1" dirty="0"/>
              <a:t> -a 3  -1 ?</a:t>
            </a:r>
            <a:r>
              <a:rPr lang="en-US" sz="2400" b="1" dirty="0" err="1"/>
              <a:t>l?d</a:t>
            </a:r>
            <a:r>
              <a:rPr lang="en-US" sz="2400" b="1" dirty="0"/>
              <a:t>    ?1?1?1?1?1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b="1" u="sng" dirty="0" err="1"/>
              <a:t>keyspace</a:t>
            </a:r>
            <a:r>
              <a:rPr lang="en-US" sz="2400" b="1" dirty="0"/>
              <a:t>: </a:t>
            </a:r>
            <a:r>
              <a:rPr lang="en-US" sz="2400" b="1" dirty="0" err="1"/>
              <a:t>aaaaa</a:t>
            </a:r>
            <a:r>
              <a:rPr lang="en-US" sz="2400" b="1" dirty="0"/>
              <a:t> – 99999</a:t>
            </a:r>
          </a:p>
          <a:p>
            <a:pPr marL="0" indent="0">
              <a:spcBef>
                <a:spcPts val="600"/>
              </a:spcBef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71496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E4F303-4FF6-53FD-7130-E31F1AEDE1A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Hashcat – Mask attack </a:t>
            </a:r>
            <a:endParaRPr lang="it-IT" dirty="0"/>
          </a:p>
        </p:txBody>
      </p:sp>
      <p:sp>
        <p:nvSpPr>
          <p:cNvPr id="3" name="Segnaposto contenuto 1">
            <a:extLst>
              <a:ext uri="{FF2B5EF4-FFF2-40B4-BE49-F238E27FC236}">
                <a16:creationId xmlns:a16="http://schemas.microsoft.com/office/drawing/2014/main" id="{30DCF4A6-3C8C-A269-FCDD-60CD2D9FD82B}"/>
              </a:ext>
            </a:extLst>
          </p:cNvPr>
          <p:cNvSpPr txBox="1">
            <a:spLocks/>
          </p:cNvSpPr>
          <p:nvPr/>
        </p:nvSpPr>
        <p:spPr>
          <a:xfrm>
            <a:off x="297792" y="1136286"/>
            <a:ext cx="11668236" cy="435011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1) SHA1 (6 digits): </a:t>
            </a:r>
            <a:r>
              <a:rPr lang="en-US" b="1" dirty="0"/>
              <a:t>1052dade1b76d3c28feaaafa57ad6a09b202c9fc</a:t>
            </a:r>
          </a:p>
          <a:p>
            <a:pPr marL="0" indent="0">
              <a:buNone/>
            </a:pPr>
            <a:r>
              <a:rPr lang="en-US" dirty="0"/>
              <a:t>2) SHA1 (digits and lowercase, length 6): </a:t>
            </a:r>
            <a:r>
              <a:rPr lang="en-US" b="1" dirty="0"/>
              <a:t>7782ded1754e94eea8fc6045edf1f024eb45dff3</a:t>
            </a:r>
          </a:p>
          <a:p>
            <a:pPr marL="0" indent="0">
              <a:buNone/>
            </a:pPr>
            <a:r>
              <a:rPr lang="en-US" dirty="0"/>
              <a:t>3) SHA1 (use </a:t>
            </a:r>
            <a:r>
              <a:rPr lang="en-US" dirty="0">
                <a:ea typeface="+mn-lt"/>
                <a:cs typeface="+mn-lt"/>
              </a:rPr>
              <a:t>wordlist</a:t>
            </a:r>
            <a:r>
              <a:rPr lang="en-US" dirty="0">
                <a:latin typeface="Calibri"/>
                <a:ea typeface="Calibri"/>
                <a:cs typeface="Calibri"/>
              </a:rPr>
              <a:t> "/</a:t>
            </a:r>
            <a:r>
              <a:rPr lang="en-US" dirty="0" err="1">
                <a:latin typeface="Calibri"/>
                <a:ea typeface="Calibri"/>
                <a:cs typeface="Calibri"/>
              </a:rPr>
              <a:t>usr</a:t>
            </a:r>
            <a:r>
              <a:rPr lang="en-US" dirty="0">
                <a:latin typeface="Calibri"/>
                <a:ea typeface="Calibri"/>
                <a:cs typeface="Calibri"/>
              </a:rPr>
              <a:t>/share/wordlists/rockyou.txt</a:t>
            </a:r>
            <a:r>
              <a:rPr lang="en-US" dirty="0"/>
              <a:t>"): </a:t>
            </a:r>
            <a:r>
              <a:rPr lang="en-US" b="1" dirty="0">
                <a:ea typeface="+mn-lt"/>
                <a:cs typeface="+mn-lt"/>
              </a:rPr>
              <a:t>aac9ecdcb18d37fc7357891a7a8a90b599cebc72</a:t>
            </a:r>
            <a:endParaRPr lang="en-US" b="1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dirty="0"/>
              <a:t>4) SHA256 (lowercase, length 8) </a:t>
            </a:r>
            <a:r>
              <a:rPr lang="en-US" b="1" dirty="0"/>
              <a:t>29b48c7194c25f057bf5b4b136266e676a1baf4510e798e2b29ccc68cfa4d01f</a:t>
            </a:r>
          </a:p>
          <a:p>
            <a:pPr marL="0" indent="0">
              <a:buNone/>
            </a:pPr>
            <a:r>
              <a:rPr lang="en-US" dirty="0"/>
              <a:t>5) SHA256 (digits and lowercase, length 8) </a:t>
            </a:r>
            <a:r>
              <a:rPr lang="en-US" b="1" dirty="0"/>
              <a:t>ba2bfb146095669e9ac997851982c45ad80bc0e0f0e05a8019ef2c3b2654c8e3</a:t>
            </a:r>
          </a:p>
        </p:txBody>
      </p:sp>
    </p:spTree>
    <p:extLst>
      <p:ext uri="{BB962C8B-B14F-4D97-AF65-F5344CB8AC3E}">
        <p14:creationId xmlns:p14="http://schemas.microsoft.com/office/powerpoint/2010/main" val="1940507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E4F303-4FF6-53FD-7130-E31F1AEDE1A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Hashcat – Hybrid Attack</a:t>
            </a:r>
            <a:endParaRPr lang="it-IT" dirty="0"/>
          </a:p>
        </p:txBody>
      </p:sp>
      <p:sp>
        <p:nvSpPr>
          <p:cNvPr id="3" name="Segnaposto contenuto 1">
            <a:extLst>
              <a:ext uri="{FF2B5EF4-FFF2-40B4-BE49-F238E27FC236}">
                <a16:creationId xmlns:a16="http://schemas.microsoft.com/office/drawing/2014/main" id="{9A82A8F9-5F81-9272-E60F-F1115B2B4A57}"/>
              </a:ext>
            </a:extLst>
          </p:cNvPr>
          <p:cNvSpPr txBox="1">
            <a:spLocks/>
          </p:cNvSpPr>
          <p:nvPr/>
        </p:nvSpPr>
        <p:spPr>
          <a:xfrm>
            <a:off x="313800" y="1135215"/>
            <a:ext cx="10777491" cy="40233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full Brute-Force </a:t>
            </a:r>
            <a:r>
              <a:rPr lang="en-US" dirty="0" err="1"/>
              <a:t>keyspace</a:t>
            </a:r>
            <a:r>
              <a:rPr lang="en-US" dirty="0"/>
              <a:t> is either appended or prepended to each of the words from the dictionary. That's why it's called “hybrid”.</a:t>
            </a:r>
          </a:p>
          <a:p>
            <a:pPr marL="0" indent="0">
              <a:buNone/>
            </a:pPr>
            <a:r>
              <a:rPr lang="en-US" dirty="0"/>
              <a:t>Syntax: </a:t>
            </a:r>
            <a:r>
              <a:rPr lang="en-US" dirty="0" err="1"/>
              <a:t>hashcat</a:t>
            </a:r>
            <a:r>
              <a:rPr lang="en-US" dirty="0"/>
              <a:t> –m 0 –a “6 or 7” “hash” “dictionary path” “mask”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r>
              <a:rPr lang="en-US" sz="3200" b="1" dirty="0"/>
              <a:t>hashcat64.exe -m 0 -a 6 5D7845AC6EE7CFFFAFC5FE5F35CF666D </a:t>
            </a:r>
            <a:r>
              <a:rPr lang="en-US" sz="3200" b="1" dirty="0" err="1"/>
              <a:t>password.lst</a:t>
            </a:r>
            <a:r>
              <a:rPr lang="en-US" sz="3200" b="1" dirty="0"/>
              <a:t> ?</a:t>
            </a:r>
            <a:r>
              <a:rPr lang="en-US" sz="3200" b="1" dirty="0" err="1"/>
              <a:t>d?d?d</a:t>
            </a:r>
            <a:endParaRPr lang="en-US" sz="3200" b="1" dirty="0"/>
          </a:p>
          <a:p>
            <a:r>
              <a:rPr lang="en-US" sz="3200" b="1" dirty="0"/>
              <a:t>hashcat64.exe -m 0 -a 7 5D7845AC6EE7CFFFAFC5FE5F35CF666D ?</a:t>
            </a:r>
            <a:r>
              <a:rPr lang="en-US" sz="3200" b="1" dirty="0" err="1"/>
              <a:t>d?d?d</a:t>
            </a:r>
            <a:r>
              <a:rPr lang="en-US" sz="3200" b="1" dirty="0"/>
              <a:t> </a:t>
            </a:r>
            <a:r>
              <a:rPr lang="en-US" sz="3200" b="1" dirty="0" err="1"/>
              <a:t>password.lst</a:t>
            </a:r>
            <a:endParaRPr lang="en-US" sz="32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02561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E4F303-4FF6-53FD-7130-E31F1AEDE1A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Hashcat – Hybrid Attack - Exercise</a:t>
            </a:r>
            <a:endParaRPr lang="it-IT" dirty="0"/>
          </a:p>
        </p:txBody>
      </p:sp>
      <p:sp>
        <p:nvSpPr>
          <p:cNvPr id="5" name="Segnaposto contenuto 1">
            <a:extLst>
              <a:ext uri="{FF2B5EF4-FFF2-40B4-BE49-F238E27FC236}">
                <a16:creationId xmlns:a16="http://schemas.microsoft.com/office/drawing/2014/main" id="{505076B2-4A55-4C35-744A-A69EEEA1EB6A}"/>
              </a:ext>
            </a:extLst>
          </p:cNvPr>
          <p:cNvSpPr txBox="1">
            <a:spLocks/>
          </p:cNvSpPr>
          <p:nvPr/>
        </p:nvSpPr>
        <p:spPr>
          <a:xfrm>
            <a:off x="380244" y="1009041"/>
            <a:ext cx="11431511" cy="45561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Your friend forgot his Windows password. He usually uses a combination of a </a:t>
            </a:r>
            <a:r>
              <a:rPr lang="en-US" b="1" dirty="0"/>
              <a:t>name</a:t>
            </a:r>
            <a:r>
              <a:rPr lang="en-US" dirty="0"/>
              <a:t> of one of his close family members combined with a </a:t>
            </a:r>
            <a:r>
              <a:rPr lang="en-US" b="1" dirty="0"/>
              <a:t>four-digit </a:t>
            </a:r>
            <a:r>
              <a:rPr lang="en-US" dirty="0"/>
              <a:t>year corresponding to a special event for him</a:t>
            </a:r>
            <a:r>
              <a:rPr lang="en-US"/>
              <a:t>, terminated </a:t>
            </a:r>
            <a:r>
              <a:rPr lang="en-US" dirty="0"/>
              <a:t>by a </a:t>
            </a:r>
            <a:r>
              <a:rPr lang="en-US" b="1" dirty="0"/>
              <a:t>special character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After recovering the hashed password (SHA2-256)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it-IT" b="1" dirty="0"/>
              <a:t>d274bee7f8fbcedb0d5ca26f106ec76a706c7b0435fd1cb4d27813cab21f6468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and knowing that his wife’s name is Francine, their sons are Mark, Julia, Bobby and Priscilla, are you able to help him recovering his password?</a:t>
            </a:r>
          </a:p>
        </p:txBody>
      </p:sp>
    </p:spTree>
    <p:extLst>
      <p:ext uri="{BB962C8B-B14F-4D97-AF65-F5344CB8AC3E}">
        <p14:creationId xmlns:p14="http://schemas.microsoft.com/office/powerpoint/2010/main" val="2570468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E4F303-4FF6-53FD-7130-E31F1AEDE1A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Hashcat – </a:t>
            </a:r>
            <a:r>
              <a:rPr lang="en-US" dirty="0" err="1"/>
              <a:t>Worldlist</a:t>
            </a:r>
            <a:r>
              <a:rPr lang="en-US" dirty="0"/>
              <a:t> Attack</a:t>
            </a:r>
            <a:endParaRPr lang="it-IT" dirty="0"/>
          </a:p>
        </p:txBody>
      </p:sp>
      <p:sp>
        <p:nvSpPr>
          <p:cNvPr id="4" name="Segnaposto contenuto 1">
            <a:extLst>
              <a:ext uri="{FF2B5EF4-FFF2-40B4-BE49-F238E27FC236}">
                <a16:creationId xmlns:a16="http://schemas.microsoft.com/office/drawing/2014/main" id="{87248E98-8C1B-CB07-CE40-B34C19E070D6}"/>
              </a:ext>
            </a:extLst>
          </p:cNvPr>
          <p:cNvSpPr txBox="1">
            <a:spLocks/>
          </p:cNvSpPr>
          <p:nvPr/>
        </p:nvSpPr>
        <p:spPr>
          <a:xfrm>
            <a:off x="482424" y="1417320"/>
            <a:ext cx="10058400" cy="40233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Download a Dictionary or create your own Wordlist</a:t>
            </a:r>
          </a:p>
          <a:p>
            <a:r>
              <a:rPr lang="en-US" dirty="0"/>
              <a:t> Use Hashcat with attack mode 0</a:t>
            </a:r>
          </a:p>
          <a:p>
            <a:r>
              <a:rPr lang="en-US" dirty="0"/>
              <a:t> Syntax: </a:t>
            </a:r>
            <a:r>
              <a:rPr lang="en-US" dirty="0" err="1"/>
              <a:t>hashcat</a:t>
            </a:r>
            <a:r>
              <a:rPr lang="en-US" dirty="0"/>
              <a:t> –m 0 –a 0 “hash” “dictionary path”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Example: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2400" b="1" dirty="0" err="1"/>
              <a:t>hashcat</a:t>
            </a:r>
            <a:r>
              <a:rPr lang="it-IT" sz="2400" b="1" dirty="0"/>
              <a:t> -m 0 -a 0 807FF71B3301262E222AD05E5B7C4325 </a:t>
            </a:r>
            <a:r>
              <a:rPr lang="it-IT" sz="2400" b="1" dirty="0" err="1"/>
              <a:t>password.lst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738195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56275E-F47A-D9A1-BB47-39DA2E81FF8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Do you have any questions?</a:t>
            </a:r>
            <a:endParaRPr lang="en-SA" dirty="0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ACE7D02E-5546-85D5-3511-67698ED67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82" y="2532147"/>
            <a:ext cx="4347941" cy="241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380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B1CE93-2AF9-55D1-C0AD-A284047992A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Password Cracking - Meaning</a:t>
            </a:r>
            <a:endParaRPr lang="it-IT" dirty="0"/>
          </a:p>
        </p:txBody>
      </p:sp>
      <p:sp>
        <p:nvSpPr>
          <p:cNvPr id="4" name="Segnaposto contenuto 1">
            <a:extLst>
              <a:ext uri="{FF2B5EF4-FFF2-40B4-BE49-F238E27FC236}">
                <a16:creationId xmlns:a16="http://schemas.microsoft.com/office/drawing/2014/main" id="{C42F5DDA-034E-4F23-3004-54D4B30F80F4}"/>
              </a:ext>
            </a:extLst>
          </p:cNvPr>
          <p:cNvSpPr txBox="1">
            <a:spLocks/>
          </p:cNvSpPr>
          <p:nvPr/>
        </p:nvSpPr>
        <p:spPr>
          <a:xfrm>
            <a:off x="640417" y="1701099"/>
            <a:ext cx="10058400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Password cracking refers to various measures used to discover computer passwords.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Why?</a:t>
            </a:r>
          </a:p>
          <a:p>
            <a:r>
              <a:rPr lang="en-US" sz="2400" dirty="0"/>
              <a:t> To recover a password for authorize access purpose (misplacing, missing)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 To discover weak password in corporate networks/applications (Penetration Test)</a:t>
            </a:r>
          </a:p>
          <a:p>
            <a:pPr>
              <a:buClr>
                <a:srgbClr val="FF0000"/>
              </a:buClr>
            </a:pPr>
            <a:r>
              <a:rPr lang="en-US" sz="2400" dirty="0"/>
              <a:t> To gain unauthorized access to an account without the owner’s awareness</a:t>
            </a:r>
          </a:p>
        </p:txBody>
      </p:sp>
      <p:pic>
        <p:nvPicPr>
          <p:cNvPr id="5" name="Immagine 6">
            <a:extLst>
              <a:ext uri="{FF2B5EF4-FFF2-40B4-BE49-F238E27FC236}">
                <a16:creationId xmlns:a16="http://schemas.microsoft.com/office/drawing/2014/main" id="{D81CA06F-33E3-3F5F-7FB9-341EE2189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883" y="3017732"/>
            <a:ext cx="877954" cy="695047"/>
          </a:xfrm>
          <a:prstGeom prst="rect">
            <a:avLst/>
          </a:prstGeom>
        </p:spPr>
      </p:pic>
      <p:pic>
        <p:nvPicPr>
          <p:cNvPr id="6" name="Immagine 8">
            <a:extLst>
              <a:ext uri="{FF2B5EF4-FFF2-40B4-BE49-F238E27FC236}">
                <a16:creationId xmlns:a16="http://schemas.microsoft.com/office/drawing/2014/main" id="{1246CAE6-503E-C00A-29A8-BF58195219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7336" y="4228053"/>
            <a:ext cx="695047" cy="69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930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B1CE93-2AF9-55D1-C0AD-A284047992A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Test Password Security</a:t>
            </a:r>
            <a:endParaRPr lang="it-IT" dirty="0"/>
          </a:p>
        </p:txBody>
      </p:sp>
      <p:sp>
        <p:nvSpPr>
          <p:cNvPr id="3" name="Segnaposto contenuto 1">
            <a:extLst>
              <a:ext uri="{FF2B5EF4-FFF2-40B4-BE49-F238E27FC236}">
                <a16:creationId xmlns:a16="http://schemas.microsoft.com/office/drawing/2014/main" id="{BEC32FF1-D1EF-2D0C-B9BA-20A42B1502A1}"/>
              </a:ext>
            </a:extLst>
          </p:cNvPr>
          <p:cNvSpPr txBox="1">
            <a:spLocks/>
          </p:cNvSpPr>
          <p:nvPr/>
        </p:nvSpPr>
        <p:spPr>
          <a:xfrm>
            <a:off x="587149" y="1417320"/>
            <a:ext cx="10984741" cy="402336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1) Visit the following URL: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b="1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>
                <a:hlinkClick r:id="rId2"/>
              </a:rPr>
              <a:t>https://lowe.github.io/tryzxcvbn/</a:t>
            </a:r>
            <a:endParaRPr lang="en-US" sz="36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This website estimates the strength of passwords you enter. Passwords never leave your browser – if you are so inclined, you can confirm as much by perusing the source code and/or by opening your browser developer tools and observing the (java)script that runs when you enter passwords.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2) Try out different passwords to see how strong they are</a:t>
            </a:r>
          </a:p>
        </p:txBody>
      </p:sp>
    </p:spTree>
    <p:extLst>
      <p:ext uri="{BB962C8B-B14F-4D97-AF65-F5344CB8AC3E}">
        <p14:creationId xmlns:p14="http://schemas.microsoft.com/office/powerpoint/2010/main" val="3542566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B1CE93-2AF9-55D1-C0AD-A284047992A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Check an Account for a Prior Data Breach</a:t>
            </a:r>
            <a:endParaRPr lang="it-IT" dirty="0"/>
          </a:p>
        </p:txBody>
      </p:sp>
      <p:sp>
        <p:nvSpPr>
          <p:cNvPr id="3" name="Segnaposto contenuto 1">
            <a:extLst>
              <a:ext uri="{FF2B5EF4-FFF2-40B4-BE49-F238E27FC236}">
                <a16:creationId xmlns:a16="http://schemas.microsoft.com/office/drawing/2014/main" id="{BEC32FF1-D1EF-2D0C-B9BA-20A42B1502A1}"/>
              </a:ext>
            </a:extLst>
          </p:cNvPr>
          <p:cNvSpPr txBox="1">
            <a:spLocks/>
          </p:cNvSpPr>
          <p:nvPr/>
        </p:nvSpPr>
        <p:spPr>
          <a:xfrm>
            <a:off x="640416" y="1701099"/>
            <a:ext cx="10316617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US" sz="2400" dirty="0"/>
              <a:t>Check to see if one of your online accounts has already been breached: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endParaRPr lang="en-US" sz="2400" b="1" dirty="0"/>
          </a:p>
          <a:p>
            <a:pPr marL="0" indent="0" algn="ctr">
              <a:buNone/>
            </a:pPr>
            <a:r>
              <a:rPr lang="it-IT" sz="3600" b="1" dirty="0">
                <a:solidFill>
                  <a:schemeClr val="accent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https://haveibeenpwned.com</a:t>
            </a:r>
            <a:endParaRPr lang="it-IT" sz="36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Type in one of your email accounts or usernames to see if it has already been compromised in a data breach.</a:t>
            </a:r>
          </a:p>
        </p:txBody>
      </p:sp>
    </p:spTree>
    <p:extLst>
      <p:ext uri="{BB962C8B-B14F-4D97-AF65-F5344CB8AC3E}">
        <p14:creationId xmlns:p14="http://schemas.microsoft.com/office/powerpoint/2010/main" val="2383623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B6ADBB9-8DD4-515B-4CA8-8B27F4E35D3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Password Cracking - How to</a:t>
            </a:r>
            <a:endParaRPr lang="it-IT" dirty="0"/>
          </a:p>
        </p:txBody>
      </p:sp>
      <p:sp>
        <p:nvSpPr>
          <p:cNvPr id="4" name="Segnaposto contenuto 1">
            <a:extLst>
              <a:ext uri="{FF2B5EF4-FFF2-40B4-BE49-F238E27FC236}">
                <a16:creationId xmlns:a16="http://schemas.microsoft.com/office/drawing/2014/main" id="{8489B249-FA2F-AB38-6D49-1C2F1B850C4D}"/>
              </a:ext>
            </a:extLst>
          </p:cNvPr>
          <p:cNvSpPr txBox="1">
            <a:spLocks/>
          </p:cNvSpPr>
          <p:nvPr/>
        </p:nvSpPr>
        <p:spPr>
          <a:xfrm>
            <a:off x="609599" y="940887"/>
            <a:ext cx="10993821" cy="460564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dirty="0"/>
              <a:t>DIFFERENT WAYS OF CRACKING THE PASSWORDS:</a:t>
            </a:r>
          </a:p>
          <a:p>
            <a:pPr algn="ctr"/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 </a:t>
            </a:r>
            <a:r>
              <a:rPr lang="en-US" sz="2400" dirty="0"/>
              <a:t>Using Keyloggers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 Social Engineering (Phishing)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 Guessing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 </a:t>
            </a:r>
            <a:r>
              <a:rPr lang="en-US" sz="2400" b="1" u="sng" dirty="0"/>
              <a:t>OFFLINE attacks: </a:t>
            </a:r>
            <a:r>
              <a:rPr lang="en-US" sz="2400" u="sng" dirty="0"/>
              <a:t>Brute Force, Dictionary attack, Hybrid Attack, etc.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16F9739-56A4-E0AB-4CCA-ED2AA97CE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486" y="1702677"/>
            <a:ext cx="1698115" cy="1322876"/>
          </a:xfrm>
          <a:prstGeom prst="rect">
            <a:avLst/>
          </a:prstGeom>
        </p:spPr>
      </p:pic>
      <p:pic>
        <p:nvPicPr>
          <p:cNvPr id="6" name="Immagine 9">
            <a:extLst>
              <a:ext uri="{FF2B5EF4-FFF2-40B4-BE49-F238E27FC236}">
                <a16:creationId xmlns:a16="http://schemas.microsoft.com/office/drawing/2014/main" id="{0EFC68C1-7E81-8256-1575-E9B81F95CE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942" y="2364115"/>
            <a:ext cx="1308985" cy="1800896"/>
          </a:xfrm>
          <a:prstGeom prst="rect">
            <a:avLst/>
          </a:prstGeom>
        </p:spPr>
      </p:pic>
      <p:pic>
        <p:nvPicPr>
          <p:cNvPr id="7" name="Immagine 11">
            <a:extLst>
              <a:ext uri="{FF2B5EF4-FFF2-40B4-BE49-F238E27FC236}">
                <a16:creationId xmlns:a16="http://schemas.microsoft.com/office/drawing/2014/main" id="{8634D67E-F7D3-251C-3C54-BA5449679B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268" y="2713893"/>
            <a:ext cx="3376666" cy="225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506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1DA85E-9A23-F16E-C522-DC37B1FCB1B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Offline Attacks - How to</a:t>
            </a:r>
            <a:endParaRPr lang="it-IT" dirty="0"/>
          </a:p>
        </p:txBody>
      </p:sp>
      <p:pic>
        <p:nvPicPr>
          <p:cNvPr id="4" name="Segnaposto contenuto 4">
            <a:extLst>
              <a:ext uri="{FF2B5EF4-FFF2-40B4-BE49-F238E27FC236}">
                <a16:creationId xmlns:a16="http://schemas.microsoft.com/office/drawing/2014/main" id="{5612F5FC-83AC-0CBE-9379-C35A766D0A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10"/>
          <a:stretch/>
        </p:blipFill>
        <p:spPr>
          <a:xfrm>
            <a:off x="4673423" y="1877855"/>
            <a:ext cx="6771474" cy="3102289"/>
          </a:xfrm>
          <a:prstGeom prst="rect">
            <a:avLst/>
          </a:prstGeom>
        </p:spPr>
      </p:pic>
      <p:sp>
        <p:nvSpPr>
          <p:cNvPr id="5" name="CasellaDiTesto 5">
            <a:extLst>
              <a:ext uri="{FF2B5EF4-FFF2-40B4-BE49-F238E27FC236}">
                <a16:creationId xmlns:a16="http://schemas.microsoft.com/office/drawing/2014/main" id="{049FA347-08F4-6D7C-CB32-E0150D895ED2}"/>
              </a:ext>
            </a:extLst>
          </p:cNvPr>
          <p:cNvSpPr txBox="1"/>
          <p:nvPr/>
        </p:nvSpPr>
        <p:spPr>
          <a:xfrm>
            <a:off x="612043" y="1627206"/>
            <a:ext cx="3935256" cy="271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n-US" sz="2400" dirty="0"/>
              <a:t>Generate a “Candidate”</a:t>
            </a:r>
          </a:p>
          <a:p>
            <a:pPr marL="457200" indent="-457200">
              <a:lnSpc>
                <a:spcPct val="2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n-US" sz="2400" dirty="0"/>
              <a:t>Apply the hash function</a:t>
            </a:r>
          </a:p>
          <a:p>
            <a:pPr marL="457200" indent="-457200">
              <a:lnSpc>
                <a:spcPct val="2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n-US" sz="2400" dirty="0"/>
              <a:t>Verify the equality</a:t>
            </a:r>
          </a:p>
        </p:txBody>
      </p:sp>
    </p:spTree>
    <p:extLst>
      <p:ext uri="{BB962C8B-B14F-4D97-AF65-F5344CB8AC3E}">
        <p14:creationId xmlns:p14="http://schemas.microsoft.com/office/powerpoint/2010/main" val="899192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1DA85E-9A23-F16E-C522-DC37B1FCB1B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Offline Attacks - Tools</a:t>
            </a:r>
            <a:endParaRPr lang="it-IT" dirty="0"/>
          </a:p>
        </p:txBody>
      </p:sp>
      <p:sp>
        <p:nvSpPr>
          <p:cNvPr id="5" name="CasellaDiTesto 5">
            <a:extLst>
              <a:ext uri="{FF2B5EF4-FFF2-40B4-BE49-F238E27FC236}">
                <a16:creationId xmlns:a16="http://schemas.microsoft.com/office/drawing/2014/main" id="{049FA347-08F4-6D7C-CB32-E0150D895ED2}"/>
              </a:ext>
            </a:extLst>
          </p:cNvPr>
          <p:cNvSpPr txBox="1"/>
          <p:nvPr/>
        </p:nvSpPr>
        <p:spPr>
          <a:xfrm>
            <a:off x="612042" y="1627206"/>
            <a:ext cx="917834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CeWL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en-US" sz="24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 </a:t>
            </a:r>
            <a:r>
              <a:rPr lang="en-US" sz="2400" i="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WordList</a:t>
            </a:r>
            <a:r>
              <a:rPr lang="en-US" sz="24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Generator.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allows you to create word lists by spidering websites.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Hashcat</a:t>
            </a:r>
            <a:r>
              <a:rPr lang="en-US" sz="24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is the world’s fastest and most advanced password recovery utility.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John the Ripper </a:t>
            </a:r>
            <a:r>
              <a:rPr lang="it-IT" sz="24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well-known free open-source password cracking tool. It offers password cracking for a variety of different password types (OS, common web apps, compressed archives, etc.)</a:t>
            </a:r>
            <a:endParaRPr lang="en-US" sz="2400" i="0" u="none" strike="noStrike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0" i="0" u="none" strike="noStrike" dirty="0">
              <a:solidFill>
                <a:srgbClr val="54565A"/>
              </a:solidFill>
              <a:effectLst/>
              <a:latin typeface="Manrope"/>
            </a:endParaRPr>
          </a:p>
        </p:txBody>
      </p:sp>
      <p:pic>
        <p:nvPicPr>
          <p:cNvPr id="8" name="Picture 7" descr="A wrench and screwdriver on a blue circle&#10;&#10;Description automatically generated">
            <a:extLst>
              <a:ext uri="{FF2B5EF4-FFF2-40B4-BE49-F238E27FC236}">
                <a16:creationId xmlns:a16="http://schemas.microsoft.com/office/drawing/2014/main" id="{219B85BB-8607-7D1F-FDF0-2C9B69F91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0385" y="221554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84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1DA85E-9A23-F16E-C522-DC37B1FCB1B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Hashcat</a:t>
            </a:r>
            <a:endParaRPr lang="it-IT" dirty="0"/>
          </a:p>
        </p:txBody>
      </p:sp>
      <p:sp>
        <p:nvSpPr>
          <p:cNvPr id="3" name="Segnaposto contenuto 4">
            <a:extLst>
              <a:ext uri="{FF2B5EF4-FFF2-40B4-BE49-F238E27FC236}">
                <a16:creationId xmlns:a16="http://schemas.microsoft.com/office/drawing/2014/main" id="{28E87BAD-8677-87B3-1B22-991DED75D0A2}"/>
              </a:ext>
            </a:extLst>
          </p:cNvPr>
          <p:cNvSpPr txBox="1">
            <a:spLocks/>
          </p:cNvSpPr>
          <p:nvPr/>
        </p:nvSpPr>
        <p:spPr>
          <a:xfrm>
            <a:off x="1507183" y="1417320"/>
            <a:ext cx="10058400" cy="40233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It is an advanced password recovery tool</a:t>
            </a:r>
          </a:p>
          <a:p>
            <a:r>
              <a:rPr lang="en-US"/>
              <a:t> It is multiplatform (Windows, Linux, MacOS)</a:t>
            </a:r>
          </a:p>
          <a:p>
            <a:r>
              <a:rPr lang="en-US"/>
              <a:t> Support multiple types of attacks</a:t>
            </a:r>
          </a:p>
          <a:p>
            <a:r>
              <a:rPr lang="en-US"/>
              <a:t> It is used to reverse hash by generating password candidates</a:t>
            </a:r>
          </a:p>
          <a:p>
            <a:endParaRPr lang="en-US" dirty="0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0134B62F-F555-6565-32EA-070B9F982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886" y="3643676"/>
            <a:ext cx="4429404" cy="179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64070"/>
      </p:ext>
    </p:extLst>
  </p:cSld>
  <p:clrMapOvr>
    <a:masterClrMapping/>
  </p:clrMapOvr>
</p:sld>
</file>

<file path=ppt/theme/theme1.xml><?xml version="1.0" encoding="utf-8"?>
<a:theme xmlns:a="http://schemas.openxmlformats.org/drawingml/2006/main" name="Front End Logo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9" id="{2E64421A-CAE9-9744-B791-9EA1BF869434}" vid="{8700B1CD-FDF2-1A4F-AA03-31623AED3BD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ACE40C9316844097EABA1DB01D050D" ma:contentTypeVersion="10" ma:contentTypeDescription="Create a new document." ma:contentTypeScope="" ma:versionID="635d6d9e8a0897aa0ddcd1c2ab334b91">
  <xsd:schema xmlns:xsd="http://www.w3.org/2001/XMLSchema" xmlns:xs="http://www.w3.org/2001/XMLSchema" xmlns:p="http://schemas.microsoft.com/office/2006/metadata/properties" xmlns:ns2="1c751a07-9a99-4a0d-bf4f-fd7d284158bd" xmlns:ns3="b8975faf-9852-4202-b0a4-cf8bf4ffc543" targetNamespace="http://schemas.microsoft.com/office/2006/metadata/properties" ma:root="true" ma:fieldsID="478fbf1b410019d95e1f02e3aec017e2" ns2:_="" ns3:_="">
    <xsd:import namespace="1c751a07-9a99-4a0d-bf4f-fd7d284158bd"/>
    <xsd:import namespace="b8975faf-9852-4202-b0a4-cf8bf4ffc5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751a07-9a99-4a0d-bf4f-fd7d284158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efd4f9e0-3e4e-44d8-bdce-9158df8d304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975faf-9852-4202-b0a4-cf8bf4ffc543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34383f5a-bbce-422e-85c4-97cc2c7c5531}" ma:internalName="TaxCatchAll" ma:showField="CatchAllData" ma:web="b8975faf-9852-4202-b0a4-cf8bf4ffc54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c751a07-9a99-4a0d-bf4f-fd7d284158bd">
      <Terms xmlns="http://schemas.microsoft.com/office/infopath/2007/PartnerControls"/>
    </lcf76f155ced4ddcb4097134ff3c332f>
    <TaxCatchAll xmlns="b8975faf-9852-4202-b0a4-cf8bf4ffc543" xsi:nil="true"/>
  </documentManagement>
</p:properties>
</file>

<file path=customXml/itemProps1.xml><?xml version="1.0" encoding="utf-8"?>
<ds:datastoreItem xmlns:ds="http://schemas.openxmlformats.org/officeDocument/2006/customXml" ds:itemID="{AF9B63BA-663A-46A2-9251-B62CF7A90E0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E083852-D2BD-40F2-87C7-A04E9776BA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c751a07-9a99-4a0d-bf4f-fd7d284158bd"/>
    <ds:schemaRef ds:uri="b8975faf-9852-4202-b0a4-cf8bf4ffc5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3BFCC18-6FAF-4739-921E-4A3B031F76E8}">
  <ds:schemaRefs>
    <ds:schemaRef ds:uri="http://schemas.microsoft.com/office/2006/metadata/properties"/>
    <ds:schemaRef ds:uri="http://schemas.microsoft.com/office/infopath/2007/PartnerControls"/>
    <ds:schemaRef ds:uri="1c751a07-9a99-4a0d-bf4f-fd7d284158bd"/>
    <ds:schemaRef ds:uri="b8975faf-9852-4202-b0a4-cf8bf4ffc54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RC3-presentations-Template-2023</Template>
  <TotalTime>4561</TotalTime>
  <Words>1395</Words>
  <Application>Microsoft Office PowerPoint</Application>
  <PresentationFormat>Widescreen</PresentationFormat>
  <Paragraphs>186</Paragraphs>
  <Slides>27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Front End Logo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Maurantonio Caprolu</dc:creator>
  <cp:lastModifiedBy>Ahmad Sheikh</cp:lastModifiedBy>
  <cp:revision>79</cp:revision>
  <dcterms:created xsi:type="dcterms:W3CDTF">2023-12-14T12:37:01Z</dcterms:created>
  <dcterms:modified xsi:type="dcterms:W3CDTF">2025-02-12T19:03:59Z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0x01010074ACE40C9316844097EABA1DB01D050D</vt:lpwstr>
  </property>
  <property fmtid="{D5CDD505-2E9C-101B-9397-08002B2CF9AE}" pid="3" name="MediaServiceImageTags">
    <vt:lpwstr/>
  </property>
</Properties>
</file>