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97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rgbClr val="002060"/>
                </a:solidFill>
              </a:rPr>
              <a:t>A Framework for Delivery </a:t>
            </a:r>
            <a:br>
              <a:rPr lang="en-GB" sz="3600" b="1" dirty="0" smtClean="0">
                <a:solidFill>
                  <a:srgbClr val="002060"/>
                </a:solidFill>
              </a:rPr>
            </a:br>
            <a:r>
              <a:rPr lang="en-GB" sz="3600" b="1" dirty="0" smtClean="0">
                <a:solidFill>
                  <a:srgbClr val="002060"/>
                </a:solidFill>
              </a:rPr>
              <a:t>Network Optimization </a:t>
            </a:r>
            <a:endParaRPr lang="en-GB" sz="3600" b="1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82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3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400" b="1" u="sng" dirty="0" smtClean="0">
                    <a:solidFill>
                      <a:schemeClr val="bg1"/>
                    </a:solidFill>
                  </a:rPr>
                  <a:t>ΔΕΔΟΜΕΝΑ:</a:t>
                </a:r>
              </a:p>
              <a:p>
                <a:pPr marL="137160" indent="0">
                  <a:buNone/>
                </a:pPr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100" dirty="0">
                            <a:solidFill>
                              <a:schemeClr val="bg1"/>
                            </a:solidFill>
                          </a:rPr>
                          <m:t>WH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εργατοώρες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αριθμός συναλλαγών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ο αριθμός των διαδρομών πάνω από πέντε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100" dirty="0">
                            <a:solidFill>
                              <a:schemeClr val="bg1"/>
                            </a:solidFill>
                          </a:rPr>
                          <m:t>WH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1996,2 + 0,0566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+ 287,1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GB" sz="2100" u="sng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100" u="sng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Χωρητικότητα Εγκατάστασης</a:t>
                </a:r>
                <a:endParaRPr lang="en-US" sz="2100" b="1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𝑆𝐹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= 46% *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μεικτό μέγεθος κάθε εγκατάστασης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r>
                  <a:rPr lang="el-GR" sz="2100" dirty="0" smtClean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𝑆𝐹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/ 180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τ.π.</a:t>
                </a: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GB" sz="2400" b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889" b="-23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Κόστος Ανάθεσης Διαδρομής Μεταφοράς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100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>
                    <a:solidFill>
                      <a:schemeClr val="bg1"/>
                    </a:solidFill>
                  </a:rPr>
                  <a:t>= </a:t>
                </a:r>
                <a:r>
                  <a:rPr lang="el-GR" sz="2100" dirty="0">
                    <a:solidFill>
                      <a:schemeClr val="bg1"/>
                    </a:solidFill>
                  </a:rPr>
                  <a:t>απόσταση διαδρομής μεταφοράς, εάν όλες οι διαδρομές στον Τ.Κ. </a:t>
                </a:r>
                <a:r>
                  <a:rPr lang="en-GB" sz="2100" dirty="0">
                    <a:solidFill>
                      <a:schemeClr val="bg1"/>
                    </a:solidFill>
                  </a:rPr>
                  <a:t> i </a:t>
                </a:r>
                <a:r>
                  <a:rPr lang="el-GR" sz="2100" dirty="0">
                    <a:solidFill>
                      <a:schemeClr val="bg1"/>
                    </a:solidFill>
                  </a:rPr>
                  <a:t>ανατεθούν στην εγκατάσταση </a:t>
                </a:r>
                <a:r>
                  <a:rPr lang="en-US" sz="2100" dirty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2100" dirty="0">
                    <a:solidFill>
                      <a:schemeClr val="bg1"/>
                    </a:solidFill>
                  </a:rPr>
                  <a:t>= </a:t>
                </a:r>
                <a:r>
                  <a:rPr lang="el-GR" sz="2100" dirty="0">
                    <a:solidFill>
                      <a:schemeClr val="bg1"/>
                    </a:solidFill>
                  </a:rPr>
                  <a:t>χρόνος διαδρομής μεταφοράς, έαν όλες οι διαδρομές στον Τ.Κ. </a:t>
                </a:r>
                <a:r>
                  <a:rPr lang="en-GB" sz="2100" dirty="0">
                    <a:solidFill>
                      <a:schemeClr val="bg1"/>
                    </a:solidFill>
                  </a:rPr>
                  <a:t>i </a:t>
                </a:r>
                <a:r>
                  <a:rPr lang="el-GR" sz="2100" dirty="0">
                    <a:solidFill>
                      <a:schemeClr val="bg1"/>
                    </a:solidFill>
                  </a:rPr>
                  <a:t>ανατεθούν στην εγκατάσταση </a:t>
                </a:r>
                <a:r>
                  <a:rPr lang="en-US" sz="2100" dirty="0">
                    <a:solidFill>
                      <a:schemeClr val="bg1"/>
                    </a:solidFill>
                  </a:rPr>
                  <a:t>j</a:t>
                </a:r>
                <a:r>
                  <a:rPr lang="el-GR" sz="2100" dirty="0">
                    <a:solidFill>
                      <a:schemeClr val="bg1"/>
                    </a:solidFill>
                  </a:rPr>
                  <a:t>.</a:t>
                </a:r>
                <a:endParaRPr lang="en-US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k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κόστος οχήματος = $1,48 / μίλι </a:t>
                </a: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p =</a:t>
                </a:r>
                <a:r>
                  <a:rPr lang="en-GB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κόστος ζημίας = $0,20 / μίλι</a:t>
                </a: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o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κόστος ιδιοκτησίας = $8,60 / </a:t>
                </a:r>
                <a:r>
                  <a:rPr lang="el-GR" sz="2100" dirty="0">
                    <a:solidFill>
                      <a:schemeClr val="bg1"/>
                    </a:solidFill>
                  </a:rPr>
                  <a:t>ώρα</a:t>
                </a: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l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εργατικό κόστος μεταφοράς = $41,93 / ώρα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dirty="0">
                    <a:solidFill>
                      <a:schemeClr val="bg1"/>
                    </a:solidFill>
                  </a:rPr>
                  <a:t>	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302{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 (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k + p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100">
                            <a:solidFill>
                              <a:schemeClr val="bg1"/>
                            </a:solidFill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+ (l + o)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1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}</a:t>
                </a: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GB" sz="2400" b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667" r="-1037" b="-38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Εργατικό Κόστος Υποστήριξης Μεταφοράς</a:t>
                </a:r>
              </a:p>
              <a:p>
                <a:pPr marL="137160" indent="0">
                  <a:buNone/>
                </a:pPr>
                <a:endParaRPr lang="el-GR" sz="2100" b="1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= 287,1 * LC</a:t>
                </a: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LC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εργατικό κόστος ταμία = $41,5148 / ώρα</a:t>
                </a:r>
              </a:p>
              <a:p>
                <a:pPr marL="137160" indent="0">
                  <a:buNone/>
                </a:pPr>
                <a:endParaRPr lang="el-GR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Σταθερό Κόστος Εγκατάστασης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) + (1996,2 * LC)</a:t>
                </a:r>
                <a:endParaRPr lang="el-GR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μισθωτήριο συμβόλαιο για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ισοδύναμο κόστος ενοικίασης  ιδιόκτητου κτ</a:t>
                </a:r>
                <a:r>
                  <a:rPr lang="el-GR" sz="2100" dirty="0">
                    <a:solidFill>
                      <a:schemeClr val="bg1"/>
                    </a:solidFill>
                  </a:rPr>
                  <a:t>ι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ρίου  για 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κόστος συντήρησης για 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GB" sz="2400" b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667" b="-33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9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Z = </a:t>
                </a:r>
                <a:r>
                  <a:rPr lang="en-GB" sz="2100" dirty="0" smtClean="0">
                    <a:solidFill>
                      <a:schemeClr val="bg1"/>
                    </a:solidFill>
                  </a:rPr>
                  <a:t>set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 5ψήφιων Τ.Κ. , </a:t>
                </a:r>
                <a:r>
                  <a:rPr lang="en-US" sz="2100" dirty="0">
                    <a:solidFill>
                      <a:schemeClr val="bg1"/>
                    </a:solidFill>
                  </a:rPr>
                  <a:t>i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Z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F = </a:t>
                </a:r>
                <a:r>
                  <a:rPr lang="en-GB" sz="2100" dirty="0" smtClean="0">
                    <a:solidFill>
                      <a:schemeClr val="bg1"/>
                    </a:solidFill>
                  </a:rPr>
                  <a:t>set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 περιοχών εγκατάστασης, </a:t>
                </a:r>
                <a:r>
                  <a:rPr lang="en-US" sz="2100" dirty="0">
                    <a:solidFill>
                      <a:schemeClr val="bg1"/>
                    </a:solidFill>
                  </a:rPr>
                  <a:t>j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Z</a:t>
                </a: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διαδρομές στον 5ψήφιο Τ.Κ.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i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100" dirty="0" smtClean="0">
                    <a:solidFill>
                      <a:schemeClr val="bg1"/>
                    </a:solidFill>
                  </a:rPr>
                  <a:t>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χωρητικότητα διαδρομών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κόστος διαδρομής, εάν όλες οι διαδρομές του Τ.Κ.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i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ανατεθούν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l-GR" sz="2100">
                                <a:solidFill>
                                  <a:schemeClr val="bg1"/>
                                </a:solidFill>
                              </a:rPr>
                              <m:t>εάν</m:t>
                            </m:r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𝜊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Τ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Κ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i</m:t>
                            </m:r>
                            <m: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μπορεί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να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ανατεθεί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στην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εγκατάσταση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j</m:t>
                            </m:r>
                          </m:e>
                          <m:e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𝛼𝜆𝜆𝜄</m:t>
                            </m:r>
                            <m:r>
                              <m:rPr>
                                <m:sty m:val="p"/>
                              </m:rP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ώ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𝜍</m:t>
                            </m:r>
                          </m:e>
                        </m:eqArr>
                      </m:e>
                    </m:d>
                  </m:oMath>
                </a14:m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= </a:t>
                </a:r>
                <a:r>
                  <a:rPr lang="el-GR" sz="2400" dirty="0" smtClean="0">
                    <a:solidFill>
                      <a:schemeClr val="bg1"/>
                    </a:solidFill>
                  </a:rPr>
                  <a:t>σταθερό κόστος για την εγκατάσταση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schemeClr val="bg1"/>
                    </a:solidFill>
                  </a:rPr>
                  <a:t>= </a:t>
                </a:r>
                <a:r>
                  <a:rPr lang="el-GR" sz="2400" dirty="0" smtClean="0">
                    <a:solidFill>
                      <a:schemeClr val="bg1"/>
                    </a:solidFill>
                  </a:rPr>
                  <a:t>μεταβλητό κόστος για περισσότερες από πέντε διαδρομές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      </a:t>
                </a:r>
                <a:r>
                  <a:rPr lang="el-GR" sz="2400" dirty="0" smtClean="0">
                    <a:solidFill>
                      <a:schemeClr val="bg1"/>
                    </a:solidFill>
                  </a:rPr>
                  <a:t>στην εγκατάσταση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j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13716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GB" sz="2400" b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778" r="-3407" b="-1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Μεταβλητές Απόφασεις</a:t>
                </a:r>
              </a:p>
              <a:p>
                <a:pPr marL="137160" indent="0">
                  <a:buNone/>
                </a:pPr>
                <a:endParaRPr lang="el-GR" sz="2100" b="1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1  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αν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κρατάμε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την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εγκατάσταση</m:t>
                            </m:r>
                            <m: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j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αλ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𝜆𝜄</m:t>
                            </m:r>
                            <m:r>
                              <m:rPr>
                                <m:sty m:val="p"/>
                              </m:rP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ώ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𝜍</m:t>
                            </m:r>
                          </m:e>
                        </m:eqArr>
                      </m:e>
                    </m:d>
                  </m:oMath>
                </a14:m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100" b="1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α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𝜈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ο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Τ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Κ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. 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i</m:t>
                            </m:r>
                            <m:r>
                              <a:rPr lang="en-GB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ανατεθεί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στην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εγκατάσταση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j</m:t>
                            </m:r>
                            <m:r>
                              <a:rPr lang="el-GR" sz="2100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𝛼𝜆𝜆𝜄</m:t>
                            </m:r>
                            <m:r>
                              <m:rPr>
                                <m:sty m:val="p"/>
                              </m:rP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ώ</m:t>
                            </m:r>
                            <m:r>
                              <a:rPr lang="el-GR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𝜍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:endParaRPr lang="en-US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l-GR" sz="24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αριθμός διαδρομών, το πολύ 5, που εξυπηρετούνται από σταθερή εργασία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n-US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αριθμός διαδρομών πάνω από 5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n-US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l-GR" sz="2100" dirty="0" smtClean="0">
                    <a:solidFill>
                      <a:schemeClr val="bg1"/>
                    </a:solidFill>
                  </a:rPr>
                  <a:t>αριθμός διαδρομών στην εγκατάσταση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GB" sz="2400" b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667" b="-9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100" b="1" u="sng" dirty="0" smtClean="0">
                    <a:solidFill>
                      <a:schemeClr val="bg1"/>
                    </a:solidFill>
                  </a:rPr>
                  <a:t>Μοντέλο Βελτιστοποίησης</a:t>
                </a:r>
              </a:p>
              <a:p>
                <a:pPr marL="137160" indent="0">
                  <a:buNone/>
                </a:pPr>
                <a:endParaRPr lang="el-GR" sz="2100" b="1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u="sng" dirty="0" smtClean="0">
                    <a:solidFill>
                      <a:schemeClr val="bg1"/>
                    </a:solidFill>
                  </a:rPr>
                  <a:t>Αντικειμενική Συνάρτηση: </a:t>
                </a:r>
                <a:endParaRPr lang="en-US" sz="2100" u="sng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n-US" sz="2100" dirty="0" smtClean="0">
                    <a:solidFill>
                      <a:schemeClr val="bg1"/>
                    </a:solidFill>
                  </a:rPr>
                  <a:t>Minimize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GB" sz="21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1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1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u="sng" dirty="0" smtClean="0">
                    <a:solidFill>
                      <a:schemeClr val="bg1"/>
                    </a:solidFill>
                  </a:rPr>
                  <a:t>Περιορισμοί:</a:t>
                </a:r>
              </a:p>
              <a:p>
                <a:pPr marL="137160" indent="0">
                  <a:buNone/>
                </a:pPr>
                <a:endParaRPr lang="el-GR" sz="2100" u="sng" dirty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dirty="0" smtClean="0">
                    <a:solidFill>
                      <a:schemeClr val="bg1"/>
                    </a:solidFill>
                  </a:rPr>
                  <a:t>Ορισμός Ανάθεσης: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l-GR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>
                    <a:solidFill>
                      <a:schemeClr val="bg1"/>
                    </a:solidFill>
                  </a:rPr>
                  <a:t>i</a:t>
                </a: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dirty="0" smtClean="0">
                    <a:solidFill>
                      <a:schemeClr val="bg1"/>
                    </a:solidFill>
                  </a:rPr>
                  <a:t>Σύνδεση: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     			            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i, j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r>
                  <a:rPr lang="el-GR" sz="2100" dirty="0" smtClean="0">
                    <a:solidFill>
                      <a:schemeClr val="bg1"/>
                    </a:solidFill>
                  </a:rPr>
                  <a:t>Χωρητικότητα: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j</a:t>
                </a:r>
              </a:p>
              <a:p>
                <a:pPr marL="137160" indent="0">
                  <a:buNone/>
                </a:pPr>
                <a:endParaRPr lang="el-GR" sz="21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667" b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7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Μαθηματική Ανάλυση-Μοντέλο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l-GR" sz="2100" u="sng" dirty="0" smtClean="0">
                    <a:solidFill>
                      <a:schemeClr val="bg1"/>
                    </a:solidFill>
                  </a:rPr>
                  <a:t>Ορισμοί</a:t>
                </a:r>
                <a:r>
                  <a:rPr lang="en-US" sz="2100" u="sng" dirty="0" smtClean="0">
                    <a:solidFill>
                      <a:schemeClr val="bg1"/>
                    </a:solidFill>
                  </a:rPr>
                  <a:t>:</a:t>
                </a:r>
                <a:endParaRPr lang="el-GR" sz="2100" u="sng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l-GR" sz="21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l-GR" sz="21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1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21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j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0≤ </m:t>
                    </m:r>
                    <m:sSub>
                      <m:sSubPr>
                        <m:ctrl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≤5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		</a:t>
                </a:r>
                <a:r>
                  <a:rPr lang="en-US" sz="21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sz="2100" b="0" i="0" smtClean="0">
                        <a:solidFill>
                          <a:schemeClr val="bg1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0		             </a:t>
                </a:r>
                <a:r>
                  <a:rPr lang="en-US" sz="2100" dirty="0" smtClean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j</a:t>
                </a: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100" b="0" i="1" smtClean="0">
                        <a:solidFill>
                          <a:schemeClr val="bg1"/>
                        </a:solidFill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 		</a:t>
                </a:r>
                <a:r>
                  <a:rPr lang="en-US" sz="21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i</a:t>
                </a:r>
                <a:r>
                  <a:rPr lang="en-US" sz="2100" dirty="0" smtClean="0">
                    <a:solidFill>
                      <a:schemeClr val="bg1"/>
                    </a:solidFill>
                  </a:rPr>
                  <a:t>, j</a:t>
                </a: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{0,1}		</a:t>
                </a:r>
                <a:r>
                  <a:rPr lang="en-US" sz="21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i, j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:endParaRPr lang="en-US" sz="2100" dirty="0" smtClean="0">
                  <a:solidFill>
                    <a:schemeClr val="bg1"/>
                  </a:solidFill>
                </a:endParaRPr>
              </a:p>
              <a:p>
                <a:pPr marL="13716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{0,1}		</a:t>
                </a:r>
                <a:r>
                  <a:rPr lang="en-US" sz="21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1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>
                    <a:solidFill>
                      <a:schemeClr val="bg1"/>
                    </a:solidFill>
                  </a:rPr>
                  <a:t>j</a:t>
                </a:r>
                <a:endParaRPr lang="el-GR" sz="21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5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r>
              <a:rPr lang="el-GR" sz="2400" u="sng" dirty="0" smtClean="0">
                <a:solidFill>
                  <a:srgbClr val="C00000"/>
                </a:solidFill>
              </a:rPr>
              <a:t>Αποτελέσματα</a:t>
            </a:r>
            <a:endParaRPr lang="en-GB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18089"/>
            <a:ext cx="7772400" cy="383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9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endParaRPr lang="el-GR" sz="4400" b="1" dirty="0" smtClean="0">
              <a:solidFill>
                <a:schemeClr val="bg1"/>
              </a:solidFill>
            </a:endParaRPr>
          </a:p>
          <a:p>
            <a:pPr marL="137160" indent="0" algn="ctr">
              <a:buNone/>
            </a:pPr>
            <a:endParaRPr lang="el-GR" sz="4400" b="1" dirty="0">
              <a:solidFill>
                <a:schemeClr val="bg1"/>
              </a:solidFill>
            </a:endParaRPr>
          </a:p>
          <a:p>
            <a:pPr marL="137160" indent="0" algn="ctr">
              <a:buNone/>
            </a:pPr>
            <a:r>
              <a:rPr lang="el-GR" sz="4400" b="1" dirty="0" smtClean="0">
                <a:solidFill>
                  <a:schemeClr val="bg1"/>
                </a:solidFill>
              </a:rPr>
              <a:t>Ευχαριστούμε</a:t>
            </a:r>
          </a:p>
          <a:p>
            <a:pPr marL="137160" indent="0" algn="ctr">
              <a:buNone/>
            </a:pPr>
            <a:r>
              <a:rPr lang="el-GR" sz="4400" b="1" dirty="0" smtClean="0">
                <a:solidFill>
                  <a:schemeClr val="bg1"/>
                </a:solidFill>
              </a:rPr>
              <a:t>για την προσοχή σας.</a:t>
            </a:r>
          </a:p>
        </p:txBody>
      </p:sp>
    </p:spTree>
    <p:extLst>
      <p:ext uri="{BB962C8B-B14F-4D97-AF65-F5344CB8AC3E}">
        <p14:creationId xmlns:p14="http://schemas.microsoft.com/office/powerpoint/2010/main" val="2835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096000"/>
          </a:xfrm>
        </p:spPr>
        <p:txBody>
          <a:bodyPr/>
          <a:lstStyle/>
          <a:p>
            <a:pPr marL="137160" indent="0">
              <a:buNone/>
            </a:pPr>
            <a:r>
              <a:rPr lang="el-GR" i="1" dirty="0" smtClean="0">
                <a:solidFill>
                  <a:schemeClr val="bg1"/>
                </a:solidFill>
              </a:rPr>
              <a:t>Εξετάζουμε την παρούσα εργασία σε τρία βασικά στάδια: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/>
                </a:solidFill>
              </a:rPr>
              <a:t> Περιγραφή  και ανάλυση του ζητούμενου </a:t>
            </a:r>
            <a:r>
              <a:rPr lang="el-GR" dirty="0" smtClean="0">
                <a:solidFill>
                  <a:schemeClr val="bg1"/>
                </a:solidFill>
              </a:rPr>
              <a:t>της</a:t>
            </a:r>
            <a:endParaRPr lang="en-GB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</a:t>
            </a:r>
            <a:r>
              <a:rPr lang="el-GR" dirty="0" smtClean="0">
                <a:solidFill>
                  <a:schemeClr val="bg1"/>
                </a:solidFill>
              </a:rPr>
              <a:t>εργασίας.</a:t>
            </a:r>
            <a:endParaRPr lang="el-G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l-G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/>
                </a:solidFill>
              </a:rPr>
              <a:t> Δημιουργία  μαθηματικού μοντέλου.</a:t>
            </a:r>
          </a:p>
          <a:p>
            <a:pPr>
              <a:buFont typeface="Wingdings" pitchFamily="2" charset="2"/>
              <a:buChar char="Ø"/>
            </a:pPr>
            <a:endParaRPr lang="el-G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dirty="0" smtClean="0">
                <a:solidFill>
                  <a:schemeClr val="bg1"/>
                </a:solidFill>
              </a:rPr>
              <a:t>Παρουσίαση αποτελεσμάτων.</a:t>
            </a:r>
          </a:p>
          <a:p>
            <a:endParaRPr lang="el-GR" dirty="0"/>
          </a:p>
          <a:p>
            <a:pPr marL="36576" indent="0">
              <a:buNone/>
            </a:pPr>
            <a:endParaRPr lang="el-GR" dirty="0" smtClean="0"/>
          </a:p>
          <a:p>
            <a:endParaRPr lang="el-GR" dirty="0"/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2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txBody>
          <a:bodyPr>
            <a:no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r>
              <a:rPr lang="en-GB" sz="2400" u="sng" dirty="0" smtClean="0">
                <a:solidFill>
                  <a:srgbClr val="C00000"/>
                </a:solidFill>
              </a:rPr>
              <a:t>        </a:t>
            </a:r>
            <a:endParaRPr lang="el-GR" sz="24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953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l-GR" sz="2400" dirty="0" smtClean="0">
                <a:solidFill>
                  <a:schemeClr val="bg1"/>
                </a:solidFill>
              </a:rPr>
              <a:t>Το ταχυδρομείο των Η.Π.Α.  </a:t>
            </a:r>
            <a:r>
              <a:rPr lang="el-GR" sz="2400" dirty="0">
                <a:solidFill>
                  <a:schemeClr val="bg1"/>
                </a:solidFill>
              </a:rPr>
              <a:t>α</a:t>
            </a:r>
            <a:r>
              <a:rPr lang="el-GR" sz="2400" dirty="0" smtClean="0">
                <a:solidFill>
                  <a:schemeClr val="bg1"/>
                </a:solidFill>
              </a:rPr>
              <a:t>ποτελεί ένα από τα  μεγαλύτερα παραδείγματα δικτύων διανομής, με 252.000 διαδρομές που εξυπηρετούνται από 23.000 εγκαταστάσεις.</a:t>
            </a:r>
          </a:p>
          <a:p>
            <a:pPr marL="13716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el-GR" sz="2400" dirty="0" smtClean="0">
                <a:solidFill>
                  <a:schemeClr val="bg1"/>
                </a:solidFill>
              </a:rPr>
              <a:t>23</a:t>
            </a:r>
            <a:r>
              <a:rPr lang="el-GR" sz="2400" dirty="0">
                <a:solidFill>
                  <a:schemeClr val="bg1"/>
                </a:solidFill>
              </a:rPr>
              <a:t>% μόνο εμπορικές</a:t>
            </a:r>
          </a:p>
          <a:p>
            <a:pPr marL="137160" indent="0">
              <a:buNone/>
            </a:pPr>
            <a:r>
              <a:rPr lang="el-GR" sz="2400" dirty="0">
                <a:solidFill>
                  <a:schemeClr val="bg1"/>
                </a:solidFill>
              </a:rPr>
              <a:t>					</a:t>
            </a:r>
            <a:r>
              <a:rPr lang="en-GB" sz="2400" dirty="0" smtClean="0">
                <a:solidFill>
                  <a:schemeClr val="bg1"/>
                </a:solidFill>
              </a:rPr>
              <a:t>        </a:t>
            </a:r>
            <a:r>
              <a:rPr lang="el-GR" sz="2400" dirty="0" smtClean="0">
                <a:solidFill>
                  <a:schemeClr val="bg1"/>
                </a:solidFill>
              </a:rPr>
              <a:t>2</a:t>
            </a:r>
            <a:r>
              <a:rPr lang="el-GR" sz="2400" dirty="0">
                <a:solidFill>
                  <a:schemeClr val="bg1"/>
                </a:solidFill>
              </a:rPr>
              <a:t>% μόνο διανομές</a:t>
            </a:r>
          </a:p>
          <a:p>
            <a:pPr marL="137160" indent="0">
              <a:buNone/>
            </a:pPr>
            <a:r>
              <a:rPr lang="el-GR" sz="2400" dirty="0">
                <a:solidFill>
                  <a:schemeClr val="bg1"/>
                </a:solidFill>
              </a:rPr>
              <a:t>					        </a:t>
            </a:r>
            <a:r>
              <a:rPr lang="el-GR" sz="2400" dirty="0" smtClean="0">
                <a:solidFill>
                  <a:schemeClr val="bg1"/>
                </a:solidFill>
              </a:rPr>
              <a:t>65</a:t>
            </a:r>
            <a:r>
              <a:rPr lang="el-GR" sz="2400" dirty="0">
                <a:solidFill>
                  <a:schemeClr val="bg1"/>
                </a:solidFill>
              </a:rPr>
              <a:t>% εμπορικές και                      						        διανομές	</a:t>
            </a:r>
          </a:p>
          <a:p>
            <a:pPr marL="137160" indent="0">
              <a:buNone/>
            </a:pPr>
            <a:r>
              <a:rPr lang="el-GR" sz="2400" dirty="0">
                <a:solidFill>
                  <a:schemeClr val="bg1"/>
                </a:solidFill>
              </a:rPr>
              <a:t>                      			</a:t>
            </a:r>
            <a:r>
              <a:rPr lang="en-GB" sz="2400" dirty="0" smtClean="0">
                <a:solidFill>
                  <a:schemeClr val="bg1"/>
                </a:solidFill>
              </a:rPr>
              <a:t>                    </a:t>
            </a:r>
            <a:r>
              <a:rPr lang="el-GR" sz="2400" dirty="0" smtClean="0">
                <a:solidFill>
                  <a:schemeClr val="bg1"/>
                </a:solidFill>
              </a:rPr>
              <a:t>10</a:t>
            </a:r>
            <a:r>
              <a:rPr lang="el-GR" sz="2400" dirty="0">
                <a:solidFill>
                  <a:schemeClr val="bg1"/>
                </a:solidFill>
              </a:rPr>
              <a:t>% εξωτερικές 						        </a:t>
            </a:r>
            <a:r>
              <a:rPr lang="en-GB" sz="2400" dirty="0" smtClean="0">
                <a:solidFill>
                  <a:schemeClr val="bg1"/>
                </a:solidFill>
              </a:rPr>
              <a:t>        </a:t>
            </a:r>
            <a:r>
              <a:rPr lang="el-GR" sz="2400" dirty="0" smtClean="0">
                <a:solidFill>
                  <a:schemeClr val="bg1"/>
                </a:solidFill>
              </a:rPr>
              <a:t>συμβάσεις </a:t>
            </a:r>
            <a:endParaRPr lang="el-GR" sz="2400" dirty="0" smtClean="0"/>
          </a:p>
          <a:p>
            <a:pPr marL="36576" indent="0">
              <a:buNone/>
            </a:pPr>
            <a:endParaRPr lang="el-GR" sz="2400" dirty="0"/>
          </a:p>
          <a:p>
            <a:pPr marL="36576" indent="0">
              <a:buNone/>
            </a:pPr>
            <a:endParaRPr lang="en-GB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8" y="2667000"/>
            <a:ext cx="48672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l-GR" sz="2500" dirty="0">
                <a:solidFill>
                  <a:schemeClr val="bg1"/>
                </a:solidFill>
              </a:rPr>
              <a:t>Με την πάροδο του χρόνου και τη μεταφορά στην ψηφιακή εποχή ο όγκος των γραμμάτων και των δεμάτων που στέλνονται έχει μειωθεί σημαντικά</a:t>
            </a:r>
            <a:r>
              <a:rPr lang="el-GR" sz="2500" dirty="0" smtClean="0">
                <a:solidFill>
                  <a:schemeClr val="bg1"/>
                </a:solidFill>
              </a:rPr>
              <a:t>.</a:t>
            </a:r>
            <a:endParaRPr lang="en-GB" sz="25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l-GR" sz="25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l-GR" sz="2500" dirty="0">
                <a:solidFill>
                  <a:schemeClr val="bg1"/>
                </a:solidFill>
              </a:rPr>
              <a:t>Επίσης, έχουν επέλθει σημαντικές αλλαγές  στη δημογραφική κατανομή του πληθυσμού</a:t>
            </a:r>
            <a:r>
              <a:rPr lang="el-GR" sz="2500" dirty="0" smtClean="0">
                <a:solidFill>
                  <a:schemeClr val="bg1"/>
                </a:solidFill>
              </a:rPr>
              <a:t>.</a:t>
            </a:r>
          </a:p>
          <a:p>
            <a:pPr marL="36576" indent="0">
              <a:buNone/>
            </a:pPr>
            <a:endParaRPr lang="en-GB" sz="25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l-GR" sz="2500" dirty="0" smtClean="0">
                <a:solidFill>
                  <a:schemeClr val="bg1"/>
                </a:solidFill>
              </a:rPr>
              <a:t>Οι </a:t>
            </a:r>
            <a:r>
              <a:rPr lang="el-GR" sz="2500" dirty="0">
                <a:solidFill>
                  <a:schemeClr val="bg1"/>
                </a:solidFill>
              </a:rPr>
              <a:t>υπάλληλοι </a:t>
            </a:r>
            <a:r>
              <a:rPr lang="el-GR" sz="2500" dirty="0" smtClean="0">
                <a:solidFill>
                  <a:schemeClr val="bg1"/>
                </a:solidFill>
              </a:rPr>
              <a:t>δαπανούσαν </a:t>
            </a:r>
            <a:r>
              <a:rPr lang="el-GR" sz="2500" dirty="0">
                <a:solidFill>
                  <a:schemeClr val="bg1"/>
                </a:solidFill>
              </a:rPr>
              <a:t>περισσότερο χρόνο για την ταξινόμηση της αλληλογραφίας παρά στη διανομή </a:t>
            </a:r>
            <a:r>
              <a:rPr lang="el-GR" sz="2500" dirty="0" smtClean="0">
                <a:solidFill>
                  <a:schemeClr val="bg1"/>
                </a:solidFill>
              </a:rPr>
              <a:t>της.</a:t>
            </a:r>
          </a:p>
          <a:p>
            <a:pPr marL="36576" indent="0">
              <a:buNone/>
            </a:pPr>
            <a:endParaRPr lang="el-GR" sz="25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l-GR" sz="2500" dirty="0" smtClean="0">
                <a:solidFill>
                  <a:schemeClr val="bg1"/>
                </a:solidFill>
              </a:rPr>
              <a:t>Δημιουργήθηκε έτσι περίσσεια αποθηκευτικού χώρου.</a:t>
            </a:r>
            <a:endParaRPr lang="el-GR" sz="25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l-GR" sz="25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l-GR" sz="2500" dirty="0" smtClean="0">
                <a:solidFill>
                  <a:schemeClr val="bg1"/>
                </a:solidFill>
              </a:rPr>
              <a:t>Τα </a:t>
            </a:r>
            <a:r>
              <a:rPr lang="el-GR" sz="2500" dirty="0">
                <a:solidFill>
                  <a:schemeClr val="bg1"/>
                </a:solidFill>
              </a:rPr>
              <a:t>παραπάνω οδήγησαν στην ανάγκη για ανασχεδιασμό του δικτύου διανομής και βελτιστοποίση της όλης διαδικασίας</a:t>
            </a:r>
            <a:r>
              <a:rPr lang="el-GR" sz="2500" dirty="0" smtClean="0">
                <a:solidFill>
                  <a:schemeClr val="bg1"/>
                </a:solidFill>
              </a:rPr>
              <a:t>.</a:t>
            </a:r>
          </a:p>
          <a:p>
            <a:pPr marL="36576" indent="0">
              <a:buNone/>
            </a:pPr>
            <a:endParaRPr lang="el-GR" sz="25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el-GR" sz="2500" dirty="0" smtClean="0">
                <a:solidFill>
                  <a:schemeClr val="bg1"/>
                </a:solidFill>
              </a:rPr>
              <a:t>Η συγκεκριμένη εργασία έχει ως στόχο τον περιορισμό του χρησιμοποιούμενου χώρου εγκαταστάσεων. </a:t>
            </a:r>
            <a:endParaRPr lang="en-GB" sz="25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endParaRPr lang="el-GR" sz="2400" dirty="0">
              <a:solidFill>
                <a:schemeClr val="bg1"/>
              </a:solidFill>
            </a:endParaRPr>
          </a:p>
          <a:p>
            <a:endParaRPr lang="el-GR" dirty="0" smtClean="0"/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1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l-GR" sz="2400" dirty="0" smtClean="0">
                <a:solidFill>
                  <a:schemeClr val="bg1"/>
                </a:solidFill>
              </a:rPr>
              <a:t>Δημιουργούνται τα παρακάτω ερωτήματα:</a:t>
            </a:r>
          </a:p>
          <a:p>
            <a:pPr marL="137160" indent="0">
              <a:buNone/>
            </a:pPr>
            <a:endParaRPr lang="el-GR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chemeClr val="bg1"/>
                </a:solidFill>
              </a:rPr>
              <a:t>Πώς θα ανακατασκευαστεί το παρόν δίκτυο ώστε να εξυπηρετείται με το λιγότερο δυνατό κόστος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chemeClr val="bg1"/>
                </a:solidFill>
              </a:rPr>
              <a:t>Πώς θα αποφασίσουμε ποιες εγκαταστάσεις θα μείνουν ανοικτές, ποιες θα κλείσουν και αν θα χρειαστεί καινούργιος χώρος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l-GR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chemeClr val="bg1"/>
                </a:solidFill>
              </a:rPr>
              <a:t>Πώς θα ανατεθούν οι διαδρομές στις εγκαταστάσεις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l-GR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v"/>
            </a:pPr>
            <a:endParaRPr lang="el-GR" sz="2400" b="1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v"/>
            </a:pPr>
            <a:endParaRPr lang="el-GR" sz="2400" b="1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l-GR" sz="2400" b="1" smtClean="0">
                <a:solidFill>
                  <a:schemeClr val="bg1"/>
                </a:solidFill>
              </a:rPr>
              <a:t>Κόστος χώρου εγκατάστασης:</a:t>
            </a:r>
          </a:p>
          <a:p>
            <a:pPr marL="137160" indent="0">
              <a:buClrTx/>
              <a:buNone/>
            </a:pPr>
            <a:r>
              <a:rPr lang="el-GR" sz="2400" smtClean="0">
                <a:solidFill>
                  <a:schemeClr val="bg1"/>
                </a:solidFill>
              </a:rPr>
              <a:t>Περιλαμβάνει κόστος για το ενοίκιο του χώρου, για συντήρηση και για άλλες υπηρεσίες.</a:t>
            </a:r>
          </a:p>
          <a:p>
            <a:pPr marL="137160" indent="0">
              <a:buClrTx/>
              <a:buNone/>
            </a:pP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1371600"/>
            <a:ext cx="7772400" cy="216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40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l-GR" sz="2400" b="1">
                <a:solidFill>
                  <a:schemeClr val="bg1"/>
                </a:solidFill>
              </a:rPr>
              <a:t>Κόστος μεταφοράς:</a:t>
            </a:r>
          </a:p>
          <a:p>
            <a:pPr marL="137160" indent="0">
              <a:buClrTx/>
              <a:buNone/>
            </a:pPr>
            <a:r>
              <a:rPr lang="el-GR" sz="2400">
                <a:solidFill>
                  <a:schemeClr val="bg1"/>
                </a:solidFill>
              </a:rPr>
              <a:t>Περιλαμβάνει τα έξοδα για μεταφορά ανάμεσα στις μονάδες εξυπηρέτησης και τις απαιτούμενες διαδρομές, τα </a:t>
            </a:r>
            <a:r>
              <a:rPr lang="el-GR" sz="2400" smtClean="0">
                <a:solidFill>
                  <a:schemeClr val="bg1"/>
                </a:solidFill>
              </a:rPr>
              <a:t>οποία </a:t>
            </a:r>
            <a:r>
              <a:rPr lang="el-GR" sz="2400">
                <a:solidFill>
                  <a:schemeClr val="bg1"/>
                </a:solidFill>
              </a:rPr>
              <a:t>υπολογίζονται από ειδικό λογισμικό </a:t>
            </a:r>
            <a:r>
              <a:rPr lang="el-GR" sz="2400" smtClean="0">
                <a:solidFill>
                  <a:schemeClr val="bg1"/>
                </a:solidFill>
              </a:rPr>
              <a:t>χαρτογράφησης (υπολογίζοντας το χρόνο και την απόσταση  για τις απαιτούμενες διαδρομές).</a:t>
            </a: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l-GR" sz="2400" b="1" smtClean="0">
                <a:solidFill>
                  <a:schemeClr val="bg1"/>
                </a:solidFill>
              </a:rPr>
              <a:t>Κόστος προσωπικού (ώρες εργασίας):</a:t>
            </a: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l-GR" sz="2400" smtClean="0">
                <a:solidFill>
                  <a:schemeClr val="bg1"/>
                </a:solidFill>
              </a:rPr>
              <a:t>‘Ωρες εργασίας = 1996,2 + 0,0566 * Συναλλαγές + 287,1 * (Διαδρομές Πάνω Από 5)</a:t>
            </a:r>
            <a:endParaRPr lang="el-GR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ClrTx/>
              <a:buNone/>
            </a:pPr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137160" indent="0">
              <a:buClrTx/>
              <a:buNone/>
            </a:pP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47364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Περιγραφή  και ανάλυση του </a:t>
            </a:r>
            <a:r>
              <a:rPr lang="el-GR" sz="2400" u="sng" dirty="0" smtClean="0">
                <a:solidFill>
                  <a:srgbClr val="C00000"/>
                </a:solidFill>
              </a:rPr>
              <a:t>ζητούμενου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l-GR" sz="2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l-GR" sz="2400" dirty="0">
              <a:solidFill>
                <a:schemeClr val="bg1"/>
              </a:solidFill>
            </a:endParaRPr>
          </a:p>
          <a:p>
            <a:pPr marL="137160" indent="0">
              <a:buClrTx/>
              <a:buNone/>
            </a:pP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4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294</TotalTime>
  <Words>778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A Framework for Delivery  Network Optimization </vt:lpstr>
      <vt:lpstr>PowerPoint Presentation</vt:lpstr>
      <vt:lpstr>Περιγραφή  και ανάλυση του ζητούμενου        </vt:lpstr>
      <vt:lpstr>Περιγραφή  και ανάλυση του ζητούμενου</vt:lpstr>
      <vt:lpstr>Περιγραφή  και ανάλυση του ζητούμενου</vt:lpstr>
      <vt:lpstr>Περιγραφή  και ανάλυση του ζητούμενου</vt:lpstr>
      <vt:lpstr>Περιγραφή  και ανάλυση του ζητούμενου</vt:lpstr>
      <vt:lpstr>Περιγραφή  και ανάλυση του ζητούμενου</vt:lpstr>
      <vt:lpstr>Περιγραφή  και ανάλυση του ζητούμενου</vt:lpstr>
      <vt:lpstr>Περιγραφή  και ανάλυση του ζητούμενου</vt:lpstr>
      <vt:lpstr>Μαθηματική Ανάλυση-Μοντέλο</vt:lpstr>
      <vt:lpstr>Μαθηματική Ανάλυση-Μοντέλο</vt:lpstr>
      <vt:lpstr>Μαθηματική Ανάλυση-Μοντέλο</vt:lpstr>
      <vt:lpstr>Μαθηματική Ανάλυση-Μοντέλο</vt:lpstr>
      <vt:lpstr>Μαθηματική Ανάλυση-Μοντέλο</vt:lpstr>
      <vt:lpstr>Μαθηματική Ανάλυση-Μοντέλο</vt:lpstr>
      <vt:lpstr>Μαθηματική Ανάλυση-Μοντέλο</vt:lpstr>
      <vt:lpstr>Αποτελέσματα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Delivery  Network Optimization </dc:title>
  <dc:creator>user</dc:creator>
  <cp:lastModifiedBy>user</cp:lastModifiedBy>
  <cp:revision>70</cp:revision>
  <dcterms:created xsi:type="dcterms:W3CDTF">2006-08-16T00:00:00Z</dcterms:created>
  <dcterms:modified xsi:type="dcterms:W3CDTF">2017-05-16T10:38:44Z</dcterms:modified>
</cp:coreProperties>
</file>