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7" r:id="rId4"/>
    <p:sldId id="268" r:id="rId5"/>
    <p:sldId id="269" r:id="rId6"/>
    <p:sldId id="270" r:id="rId7"/>
    <p:sldId id="259" r:id="rId8"/>
    <p:sldId id="260" r:id="rId9"/>
    <p:sldId id="261" r:id="rId10"/>
    <p:sldId id="262" r:id="rId11"/>
    <p:sldId id="263" r:id="rId12"/>
    <p:sldId id="264" r:id="rId13"/>
    <p:sldId id="265"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4B2BE8-4239-4FD6-AE19-E3BDE3D2E52F}" type="datetimeFigureOut">
              <a:rPr lang="en-IN" smtClean="0"/>
              <a:t>21-06-2023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536FF-1B29-4DC3-A3BD-3C7B24FB46A4}" type="slidenum">
              <a:rPr lang="en-IN" smtClean="0"/>
              <a:t>‹#›</a:t>
            </a:fld>
            <a:endParaRPr lang="en-IN"/>
          </a:p>
        </p:txBody>
      </p:sp>
    </p:spTree>
    <p:extLst>
      <p:ext uri="{BB962C8B-B14F-4D97-AF65-F5344CB8AC3E}">
        <p14:creationId xmlns:p14="http://schemas.microsoft.com/office/powerpoint/2010/main" val="396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B3AF-BCAC-31ED-0B22-A2CE1804E55C}"/>
              </a:ext>
            </a:extLst>
          </p:cNvPr>
          <p:cNvSpPr>
            <a:spLocks noGrp="1"/>
          </p:cNvSpPr>
          <p:nvPr>
            <p:ph type="ctrTitle"/>
          </p:nvPr>
        </p:nvSpPr>
        <p:spPr/>
        <p:txBody>
          <a:bodyPr/>
          <a:lstStyle/>
          <a:p>
            <a:r>
              <a:rPr lang="en-US" dirty="0"/>
              <a:t>Introduction to Machine Learning</a:t>
            </a:r>
            <a:endParaRPr lang="en-IN" dirty="0"/>
          </a:p>
        </p:txBody>
      </p:sp>
      <p:sp>
        <p:nvSpPr>
          <p:cNvPr id="4" name="Footer Placeholder 3">
            <a:extLst>
              <a:ext uri="{FF2B5EF4-FFF2-40B4-BE49-F238E27FC236}">
                <a16:creationId xmlns:a16="http://schemas.microsoft.com/office/drawing/2014/main" id="{2EA5CBD9-66BF-E419-6DFA-65FC2A6215DF}"/>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45BBD074-1200-4B0F-254F-BBA27B113D31}"/>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180560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5FDD76-A9D6-4C10-AAFD-131FAF2FA4D4}"/>
              </a:ext>
            </a:extLst>
          </p:cNvPr>
          <p:cNvPicPr>
            <a:picLocks noGrp="1" noChangeAspect="1"/>
          </p:cNvPicPr>
          <p:nvPr>
            <p:ph idx="1"/>
          </p:nvPr>
        </p:nvPicPr>
        <p:blipFill>
          <a:blip r:embed="rId2"/>
          <a:stretch>
            <a:fillRect/>
          </a:stretch>
        </p:blipFill>
        <p:spPr>
          <a:xfrm>
            <a:off x="2865967" y="1417638"/>
            <a:ext cx="6460065" cy="3633787"/>
          </a:xfrm>
        </p:spPr>
      </p:pic>
      <p:sp>
        <p:nvSpPr>
          <p:cNvPr id="2" name="Footer Placeholder 1">
            <a:extLst>
              <a:ext uri="{FF2B5EF4-FFF2-40B4-BE49-F238E27FC236}">
                <a16:creationId xmlns:a16="http://schemas.microsoft.com/office/drawing/2014/main" id="{387846FE-ACC2-4E33-B0FD-765071282F4D}"/>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D4E09F9A-A0B2-BF2E-C4A0-C9B976391C6C}"/>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58650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74759-AC98-45D4-9F50-65D195EA52DC}"/>
              </a:ext>
            </a:extLst>
          </p:cNvPr>
          <p:cNvSpPr>
            <a:spLocks noGrp="1"/>
          </p:cNvSpPr>
          <p:nvPr>
            <p:ph idx="1"/>
          </p:nvPr>
        </p:nvSpPr>
        <p:spPr>
          <a:xfrm>
            <a:off x="238126" y="762000"/>
            <a:ext cx="11677650" cy="5943600"/>
          </a:xfrm>
        </p:spPr>
        <p:txBody>
          <a:bodyPr>
            <a:normAutofit fontScale="92500" lnSpcReduction="20000"/>
          </a:bodyPr>
          <a:lstStyle/>
          <a:p>
            <a:pPr marL="0" indent="0">
              <a:buNone/>
            </a:pP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On the basis of “output” desired from a machine learned system</a:t>
            </a: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Classification: </a:t>
            </a:r>
          </a:p>
          <a:p>
            <a:pPr>
              <a:buFont typeface="Wingdings" panose="05000000000000000000" pitchFamily="2" charset="2"/>
              <a:buChar char="Ø"/>
            </a:pPr>
            <a:r>
              <a:rPr lang="en-US" dirty="0">
                <a:latin typeface="Georgia" panose="02040502050405020303" pitchFamily="18" charset="0"/>
              </a:rPr>
              <a:t>Inputs are divided into two or more classes, and the learner must produce a model that assigns unseen inputs to one or more (multi-label classification) of these classes.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is typically tackled in a supervised way. Spam filtering is an example of classification, where the inputs are email (or other) messages and the classes are “spam” and “not spam”.</a:t>
            </a:r>
          </a:p>
          <a:p>
            <a:pPr marL="0" indent="0">
              <a:buNone/>
            </a:pPr>
            <a:r>
              <a:rPr lang="en-US" b="1" dirty="0">
                <a:solidFill>
                  <a:srgbClr val="631D63"/>
                </a:solidFill>
                <a:latin typeface="Georgia" panose="02040502050405020303" pitchFamily="18" charset="0"/>
              </a:rPr>
              <a:t>Regression: </a:t>
            </a:r>
          </a:p>
          <a:p>
            <a:pPr>
              <a:buFont typeface="Wingdings" panose="05000000000000000000" pitchFamily="2" charset="2"/>
              <a:buChar char="Ø"/>
            </a:pPr>
            <a:r>
              <a:rPr lang="en-US" dirty="0">
                <a:latin typeface="Georgia" panose="02040502050405020303" pitchFamily="18" charset="0"/>
              </a:rPr>
              <a:t>It is also a supervised learning problem, but the outputs are continuous rather than discrete. For example, predicting the stock prices using historical data.</a:t>
            </a:r>
          </a:p>
          <a:p>
            <a:pPr marL="0" indent="0">
              <a:buNone/>
            </a:pPr>
            <a:r>
              <a:rPr lang="en-US" b="1" dirty="0">
                <a:solidFill>
                  <a:srgbClr val="631D63"/>
                </a:solidFill>
                <a:latin typeface="Georgia" panose="02040502050405020303" pitchFamily="18" charset="0"/>
              </a:rPr>
              <a:t>Clustering: </a:t>
            </a:r>
          </a:p>
          <a:p>
            <a:pPr>
              <a:buFont typeface="Wingdings" panose="05000000000000000000" pitchFamily="2" charset="2"/>
              <a:buChar char="Ø"/>
            </a:pPr>
            <a:r>
              <a:rPr lang="en-US" dirty="0">
                <a:latin typeface="Georgia" panose="02040502050405020303" pitchFamily="18" charset="0"/>
              </a:rPr>
              <a:t>Here, a set of inputs is to be divided into groups. Unlike in classification, the groups are not known beforehand, making this typically an unsupervised task.</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255774E-8D77-0CEA-7982-4A0B5894B1F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1D47ABE-F6B5-C49D-7C51-9EB13926ECB5}"/>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49325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C4B73-B7BF-44CC-AF49-F35BF076D67A}"/>
              </a:ext>
            </a:extLst>
          </p:cNvPr>
          <p:cNvSpPr>
            <a:spLocks noGrp="1"/>
          </p:cNvSpPr>
          <p:nvPr>
            <p:ph idx="1"/>
          </p:nvPr>
        </p:nvSpPr>
        <p:spPr>
          <a:xfrm>
            <a:off x="457200" y="733425"/>
            <a:ext cx="11153607" cy="5915025"/>
          </a:xfrm>
        </p:spPr>
        <p:txBody>
          <a:bodyPr>
            <a:normAutofit fontScale="85000" lnSpcReduction="20000"/>
          </a:bodyPr>
          <a:lstStyle/>
          <a:p>
            <a:pPr marL="0" indent="0">
              <a:buNone/>
            </a:pPr>
            <a:r>
              <a:rPr lang="en-US" b="1" dirty="0">
                <a:solidFill>
                  <a:srgbClr val="631D63"/>
                </a:solidFill>
                <a:latin typeface="Georgia" panose="02040502050405020303" pitchFamily="18" charset="0"/>
              </a:rPr>
              <a:t>Density estimation:</a:t>
            </a:r>
          </a:p>
          <a:p>
            <a:pPr marL="0" indent="0">
              <a:buNone/>
            </a:pPr>
            <a:r>
              <a:rPr lang="en-US" dirty="0">
                <a:latin typeface="Georgia" panose="02040502050405020303" pitchFamily="18" charset="0"/>
              </a:rPr>
              <a:t> The task is to find the distribution of inputs in some space.</a:t>
            </a:r>
          </a:p>
          <a:p>
            <a:pPr marL="0" indent="0">
              <a:buNone/>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Dimensionality reduction:</a:t>
            </a:r>
          </a:p>
          <a:p>
            <a:pPr>
              <a:buFont typeface="Wingdings" panose="05000000000000000000" pitchFamily="2" charset="2"/>
              <a:buChar char="Ø"/>
            </a:pPr>
            <a:r>
              <a:rPr lang="en-US" b="1" dirty="0">
                <a:solidFill>
                  <a:srgbClr val="631D63"/>
                </a:solidFill>
                <a:latin typeface="Georgia" panose="02040502050405020303" pitchFamily="18" charset="0"/>
              </a:rPr>
              <a:t> </a:t>
            </a:r>
            <a:r>
              <a:rPr lang="en-US" dirty="0">
                <a:latin typeface="Georgia" panose="02040502050405020303" pitchFamily="18" charset="0"/>
              </a:rPr>
              <a:t>It simplifies inputs by mapping them into a lower-dimensional space.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Topic modeling is a related problem, where a program is given a list of human language documents and is tasked to find out which documents cover similar topics.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On the basis of these machine learning tasks/problems, we have a number of algorithms which are used to accomplish these tasks.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Some commonly used machine learning algorithms are Linear Regression, Logistic Regression, Decision Tree, SVM(Support vector machines), Naive Bayes, KNN(K nearest neighbors), K-Means, Random Forest, etc.</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126DC7CE-5F6C-9E96-7FCD-7ECA0E47D21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D4C8049-545B-3909-E463-B8D247D0CF71}"/>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104692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4DFD-B073-4CC5-BBCF-3FE7547E3B18}"/>
              </a:ext>
            </a:extLst>
          </p:cNvPr>
          <p:cNvSpPr>
            <a:spLocks noGrp="1"/>
          </p:cNvSpPr>
          <p:nvPr>
            <p:ph type="title"/>
          </p:nvPr>
        </p:nvSpPr>
        <p:spPr>
          <a:xfrm>
            <a:off x="581192" y="702156"/>
            <a:ext cx="11029616" cy="688494"/>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Terminologies of Machine Learning</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F339DD7B-A975-4290-A44B-37F10F576F49}"/>
              </a:ext>
            </a:extLst>
          </p:cNvPr>
          <p:cNvSpPr>
            <a:spLocks noGrp="1"/>
          </p:cNvSpPr>
          <p:nvPr>
            <p:ph idx="1"/>
          </p:nvPr>
        </p:nvSpPr>
        <p:spPr>
          <a:xfrm>
            <a:off x="228601" y="1524001"/>
            <a:ext cx="11791950" cy="5172074"/>
          </a:xfrm>
        </p:spPr>
        <p:txBody>
          <a:bodyPr>
            <a:normAutofit fontScale="92500" lnSpcReduction="10000"/>
          </a:bodyPr>
          <a:lstStyle/>
          <a:p>
            <a:pPr marL="0" indent="0">
              <a:buNone/>
            </a:pPr>
            <a:r>
              <a:rPr lang="en-US" sz="2000" b="1" dirty="0">
                <a:solidFill>
                  <a:srgbClr val="DEB988"/>
                </a:solidFill>
                <a:latin typeface="Georgia" panose="02040502050405020303" pitchFamily="18" charset="0"/>
              </a:rPr>
              <a:t>Model</a:t>
            </a:r>
          </a:p>
          <a:p>
            <a:pPr marL="0" indent="0">
              <a:buNone/>
            </a:pPr>
            <a:r>
              <a:rPr lang="en-US" dirty="0">
                <a:latin typeface="Georgia" panose="02040502050405020303" pitchFamily="18" charset="0"/>
              </a:rPr>
              <a:t>A model is a specific representation learned from data by applying some machine learning algorithm. A model is also called hypothesis.</a:t>
            </a:r>
          </a:p>
          <a:p>
            <a:pPr marL="0" indent="0">
              <a:buNone/>
            </a:pPr>
            <a:endParaRPr lang="en-US" sz="2000" b="1" dirty="0">
              <a:solidFill>
                <a:srgbClr val="DEB988"/>
              </a:solidFill>
              <a:latin typeface="Georgia" panose="02040502050405020303" pitchFamily="18" charset="0"/>
            </a:endParaRPr>
          </a:p>
          <a:p>
            <a:pPr marL="0" indent="0">
              <a:buNone/>
            </a:pPr>
            <a:r>
              <a:rPr lang="en-US" sz="2000" b="1" dirty="0">
                <a:solidFill>
                  <a:srgbClr val="DEB988"/>
                </a:solidFill>
                <a:latin typeface="Georgia" panose="02040502050405020303" pitchFamily="18" charset="0"/>
              </a:rPr>
              <a:t>Feature</a:t>
            </a:r>
          </a:p>
          <a:p>
            <a:pPr marL="0" indent="0">
              <a:buNone/>
            </a:pPr>
            <a:r>
              <a:rPr lang="en-US" dirty="0">
                <a:latin typeface="Georgia" panose="02040502050405020303" pitchFamily="18" charset="0"/>
              </a:rPr>
              <a:t>A feature is an individual measurable property of our data. A set of numeric features can be conveniently described by a feature vector. Feature vectors are fed as input to the model. For example, in order to predict a fruit, there may be features like color, smell, taste, etc.</a:t>
            </a:r>
          </a:p>
          <a:p>
            <a:pPr marL="0" indent="0">
              <a:buNone/>
            </a:pPr>
            <a:endParaRPr lang="en-US" dirty="0">
              <a:latin typeface="Georgia" panose="02040502050405020303" pitchFamily="18" charset="0"/>
            </a:endParaRPr>
          </a:p>
          <a:p>
            <a:pPr marL="0" indent="0">
              <a:buNone/>
            </a:pPr>
            <a:r>
              <a:rPr lang="en-US" sz="2000" b="1" dirty="0">
                <a:solidFill>
                  <a:srgbClr val="DEB988"/>
                </a:solidFill>
                <a:latin typeface="Georgia" panose="02040502050405020303" pitchFamily="18" charset="0"/>
              </a:rPr>
              <a:t>Target (Label)</a:t>
            </a:r>
          </a:p>
          <a:p>
            <a:pPr marL="0" indent="0">
              <a:buNone/>
            </a:pPr>
            <a:r>
              <a:rPr lang="en-US" dirty="0">
                <a:latin typeface="Georgia" panose="02040502050405020303" pitchFamily="18" charset="0"/>
              </a:rPr>
              <a:t>A target variable or label is the value to be predicted by our model. For the fruit example discussed in the features section, the label with each set of input would be the name of the fruit like apple, orange, banana, etc.</a:t>
            </a:r>
          </a:p>
        </p:txBody>
      </p:sp>
      <p:sp>
        <p:nvSpPr>
          <p:cNvPr id="4" name="Footer Placeholder 3">
            <a:extLst>
              <a:ext uri="{FF2B5EF4-FFF2-40B4-BE49-F238E27FC236}">
                <a16:creationId xmlns:a16="http://schemas.microsoft.com/office/drawing/2014/main" id="{3C81CC5C-35D8-0FB0-4D39-624CC201EA9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27D8D5A-0078-A583-594E-527CE64B503F}"/>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368615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292B-C8DC-4CAB-A679-A44B6A629A17}"/>
              </a:ext>
            </a:extLst>
          </p:cNvPr>
          <p:cNvSpPr>
            <a:spLocks noGrp="1"/>
          </p:cNvSpPr>
          <p:nvPr>
            <p:ph type="title"/>
          </p:nvPr>
        </p:nvSpPr>
        <p:spPr>
          <a:xfrm>
            <a:off x="581192" y="581025"/>
            <a:ext cx="11029616" cy="771525"/>
          </a:xfrm>
        </p:spPr>
        <p:txBody>
          <a:bodyPr/>
          <a:lstStyle/>
          <a:p>
            <a:pPr algn="ctr"/>
            <a:r>
              <a:rPr lang="en-US" b="1" dirty="0">
                <a:solidFill>
                  <a:srgbClr val="0070C0"/>
                </a:solidFill>
                <a:effectLst>
                  <a:outerShdw blurRad="38100" dist="38100" dir="2700000" algn="tl">
                    <a:srgbClr val="000000">
                      <a:alpha val="43137"/>
                    </a:srgbClr>
                  </a:outerShdw>
                </a:effectLst>
                <a:latin typeface="Georgia" panose="02040502050405020303" pitchFamily="18" charset="0"/>
              </a:rPr>
              <a:t>APPLICATIONS</a:t>
            </a:r>
            <a:endParaRPr lang="en-IN"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92BD0214-DA77-4121-874F-2E763BA37DBA}"/>
              </a:ext>
            </a:extLst>
          </p:cNvPr>
          <p:cNvSpPr>
            <a:spLocks noGrp="1"/>
          </p:cNvSpPr>
          <p:nvPr>
            <p:ph idx="1"/>
          </p:nvPr>
        </p:nvSpPr>
        <p:spPr>
          <a:xfrm>
            <a:off x="352426" y="1495425"/>
            <a:ext cx="11258382" cy="5200649"/>
          </a:xfrm>
        </p:spPr>
        <p:txBody>
          <a:bodyPr>
            <a:normAutofit fontScale="92500" lnSpcReduction="20000"/>
          </a:bodyPr>
          <a:lstStyle/>
          <a:p>
            <a:pPr marL="0" indent="0" algn="l" fontAlgn="base">
              <a:buNone/>
            </a:pPr>
            <a:r>
              <a:rPr lang="en-US" b="1" i="0" dirty="0">
                <a:solidFill>
                  <a:srgbClr val="631D63"/>
                </a:solidFill>
                <a:effectLst/>
                <a:latin typeface="Georgia" panose="02040502050405020303" pitchFamily="18" charset="0"/>
              </a:rPr>
              <a:t>Web Search Engine: </a:t>
            </a:r>
          </a:p>
          <a:p>
            <a:pPr marL="0" indent="0" algn="l" fontAlgn="base">
              <a:buNone/>
            </a:pPr>
            <a:r>
              <a:rPr lang="en-US" b="0" i="0" dirty="0">
                <a:solidFill>
                  <a:srgbClr val="273239"/>
                </a:solidFill>
                <a:effectLst/>
                <a:latin typeface="Georgia" panose="02040502050405020303" pitchFamily="18" charset="0"/>
              </a:rPr>
              <a:t>One of the reasons why search engines like google, </a:t>
            </a:r>
            <a:r>
              <a:rPr lang="en-US" b="0" i="0" dirty="0" err="1">
                <a:solidFill>
                  <a:srgbClr val="273239"/>
                </a:solidFill>
                <a:effectLst/>
                <a:latin typeface="Georgia" panose="02040502050405020303" pitchFamily="18" charset="0"/>
              </a:rPr>
              <a:t>bing</a:t>
            </a:r>
            <a:r>
              <a:rPr lang="en-US" b="0" i="0" dirty="0">
                <a:solidFill>
                  <a:srgbClr val="273239"/>
                </a:solidFill>
                <a:effectLst/>
                <a:latin typeface="Georgia" panose="02040502050405020303" pitchFamily="18" charset="0"/>
              </a:rPr>
              <a:t> </a:t>
            </a:r>
            <a:r>
              <a:rPr lang="en-US" b="0" i="0" dirty="0" err="1">
                <a:solidFill>
                  <a:srgbClr val="273239"/>
                </a:solidFill>
                <a:effectLst/>
                <a:latin typeface="Georgia" panose="02040502050405020303" pitchFamily="18" charset="0"/>
              </a:rPr>
              <a:t>etc</a:t>
            </a:r>
            <a:r>
              <a:rPr lang="en-US" b="0" i="0" dirty="0">
                <a:solidFill>
                  <a:srgbClr val="273239"/>
                </a:solidFill>
                <a:effectLst/>
                <a:latin typeface="Georgia" panose="02040502050405020303" pitchFamily="18" charset="0"/>
              </a:rPr>
              <a:t> work so well is because the system has learnt how to rank pages through a complex learning algorithm.</a:t>
            </a:r>
          </a:p>
          <a:p>
            <a:pPr marL="0" indent="0" algn="l" fontAlgn="base">
              <a:buNone/>
            </a:pPr>
            <a:endParaRPr lang="en-US" b="0" i="0" dirty="0">
              <a:solidFill>
                <a:srgbClr val="273239"/>
              </a:solidFill>
              <a:effectLst/>
              <a:latin typeface="Georgia" panose="02040502050405020303" pitchFamily="18" charset="0"/>
            </a:endParaRPr>
          </a:p>
          <a:p>
            <a:pPr marL="0" indent="0" algn="l" fontAlgn="base">
              <a:buNone/>
            </a:pPr>
            <a:r>
              <a:rPr lang="en-US" b="1" i="0" dirty="0">
                <a:solidFill>
                  <a:srgbClr val="631D63"/>
                </a:solidFill>
                <a:effectLst/>
                <a:latin typeface="Georgia" panose="02040502050405020303" pitchFamily="18" charset="0"/>
              </a:rPr>
              <a:t>Photo tagging Applications:</a:t>
            </a:r>
          </a:p>
          <a:p>
            <a:pPr marL="0" indent="0" algn="l" fontAlgn="base">
              <a:buNone/>
            </a:pPr>
            <a:r>
              <a:rPr lang="en-US" b="0" i="0" dirty="0">
                <a:solidFill>
                  <a:srgbClr val="273239"/>
                </a:solidFill>
                <a:effectLst/>
                <a:latin typeface="Georgia" panose="02040502050405020303" pitchFamily="18" charset="0"/>
              </a:rPr>
              <a:t> Be it </a:t>
            </a:r>
            <a:r>
              <a:rPr lang="en-US" b="0" i="0" dirty="0" err="1">
                <a:solidFill>
                  <a:srgbClr val="273239"/>
                </a:solidFill>
                <a:effectLst/>
                <a:latin typeface="Georgia" panose="02040502050405020303" pitchFamily="18" charset="0"/>
              </a:rPr>
              <a:t>facebook</a:t>
            </a:r>
            <a:r>
              <a:rPr lang="en-US" b="0" i="0" dirty="0">
                <a:solidFill>
                  <a:srgbClr val="273239"/>
                </a:solidFill>
                <a:effectLst/>
                <a:latin typeface="Georgia" panose="02040502050405020303" pitchFamily="18" charset="0"/>
              </a:rPr>
              <a:t> or any other photo tagging application, the ability to tag friends makes it even more happening. It is all possible because of a face recognition algorithm that runs behind the application.</a:t>
            </a:r>
          </a:p>
          <a:p>
            <a:pPr marL="0" indent="0" algn="l" fontAlgn="base">
              <a:buNone/>
            </a:pPr>
            <a:endParaRPr lang="en-US" b="1" i="0" dirty="0">
              <a:solidFill>
                <a:srgbClr val="273239"/>
              </a:solidFill>
              <a:effectLst/>
              <a:latin typeface="Georgia" panose="02040502050405020303" pitchFamily="18" charset="0"/>
            </a:endParaRPr>
          </a:p>
          <a:p>
            <a:pPr marL="0" indent="0" algn="l" fontAlgn="base">
              <a:buNone/>
            </a:pPr>
            <a:r>
              <a:rPr lang="en-US" b="1" i="0" dirty="0">
                <a:solidFill>
                  <a:srgbClr val="631D63"/>
                </a:solidFill>
                <a:effectLst/>
                <a:latin typeface="Georgia" panose="02040502050405020303" pitchFamily="18" charset="0"/>
              </a:rPr>
              <a:t>Spam Detector: </a:t>
            </a:r>
          </a:p>
          <a:p>
            <a:pPr marL="0" indent="0" algn="l" fontAlgn="base">
              <a:buNone/>
            </a:pPr>
            <a:r>
              <a:rPr lang="en-US" b="0" i="0" dirty="0">
                <a:solidFill>
                  <a:srgbClr val="273239"/>
                </a:solidFill>
                <a:effectLst/>
                <a:latin typeface="Georgia" panose="02040502050405020303" pitchFamily="18" charset="0"/>
              </a:rPr>
              <a:t>Our mail agent like Gmail or Hotmail does a lot of hard work for us in classifying the mails and moving the spam mails to spam folder. This is again achieved by a spam classifier running in the back end of mail application.</a:t>
            </a: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8299B698-69F8-3714-F347-1FC1BFEE529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AAF1121-00D3-5D20-FFEB-3FC7EDC8A4AD}"/>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11516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E646-3BE1-4CB4-813F-4F929EE968E7}"/>
              </a:ext>
            </a:extLst>
          </p:cNvPr>
          <p:cNvSpPr>
            <a:spLocks noGrp="1"/>
          </p:cNvSpPr>
          <p:nvPr>
            <p:ph type="title"/>
          </p:nvPr>
        </p:nvSpPr>
        <p:spPr>
          <a:xfrm>
            <a:off x="514517" y="340206"/>
            <a:ext cx="11029616" cy="68849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Best Python libraries for Machine Learning</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66FC6D69-AB9B-4E27-B08A-A9B4C1028675}"/>
              </a:ext>
            </a:extLst>
          </p:cNvPr>
          <p:cNvSpPr>
            <a:spLocks noGrp="1"/>
          </p:cNvSpPr>
          <p:nvPr>
            <p:ph idx="1"/>
          </p:nvPr>
        </p:nvSpPr>
        <p:spPr>
          <a:xfrm>
            <a:off x="104775" y="1028700"/>
            <a:ext cx="12087225" cy="5734049"/>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In the older days, people used to perform Machine Learning tasks by manually coding all the algorithms and mathematical and statistical formula. </a:t>
            </a:r>
          </a:p>
          <a:p>
            <a:pPr>
              <a:buFont typeface="Wingdings" panose="05000000000000000000" pitchFamily="2" charset="2"/>
              <a:buChar char="Ø"/>
            </a:pPr>
            <a:r>
              <a:rPr lang="en-US" dirty="0">
                <a:latin typeface="Georgia" panose="02040502050405020303" pitchFamily="18" charset="0"/>
              </a:rPr>
              <a:t>This made the process time consuming, tedious and inefficient. </a:t>
            </a:r>
          </a:p>
          <a:p>
            <a:pPr>
              <a:buFont typeface="Wingdings" panose="05000000000000000000" pitchFamily="2" charset="2"/>
              <a:buChar char="Ø"/>
            </a:pPr>
            <a:r>
              <a:rPr lang="en-US" dirty="0">
                <a:latin typeface="Georgia" panose="02040502050405020303" pitchFamily="18" charset="0"/>
              </a:rPr>
              <a:t>But in the modern days, it is become very much easy and efficient compared to the olden days by various python libraries, frameworks, and modules. </a:t>
            </a:r>
          </a:p>
          <a:p>
            <a:pPr>
              <a:buFont typeface="Wingdings" panose="05000000000000000000" pitchFamily="2" charset="2"/>
              <a:buChar char="Ø"/>
            </a:pPr>
            <a:r>
              <a:rPr lang="en-US" dirty="0">
                <a:latin typeface="Georgia" panose="02040502050405020303" pitchFamily="18" charset="0"/>
              </a:rPr>
              <a:t>Today, Python is one of the most popular programming languages for this task and it has replaced many languages in the industry, one of the reason is its vast collection of libraries. Python libraries that used in Machine Learning are: </a:t>
            </a:r>
          </a:p>
          <a:p>
            <a:pPr marL="0" indent="0">
              <a:buNone/>
            </a:pPr>
            <a:r>
              <a:rPr lang="en-US" dirty="0" err="1">
                <a:latin typeface="Georgia" panose="02040502050405020303" pitchFamily="18" charset="0"/>
              </a:rPr>
              <a:t>Numpy</a:t>
            </a:r>
            <a:endParaRPr lang="en-US" dirty="0">
              <a:latin typeface="Georgia" panose="02040502050405020303" pitchFamily="18" charset="0"/>
            </a:endParaRPr>
          </a:p>
          <a:p>
            <a:pPr marL="0" indent="0">
              <a:buNone/>
            </a:pPr>
            <a:r>
              <a:rPr lang="en-US" dirty="0" err="1">
                <a:latin typeface="Georgia" panose="02040502050405020303" pitchFamily="18" charset="0"/>
              </a:rPr>
              <a:t>Scipy</a:t>
            </a:r>
            <a:endParaRPr lang="en-US" dirty="0">
              <a:latin typeface="Georgia" panose="02040502050405020303" pitchFamily="18" charset="0"/>
            </a:endParaRPr>
          </a:p>
          <a:p>
            <a:pPr marL="0" indent="0">
              <a:buNone/>
            </a:pPr>
            <a:r>
              <a:rPr lang="en-US" dirty="0">
                <a:latin typeface="Georgia" panose="02040502050405020303" pitchFamily="18" charset="0"/>
              </a:rPr>
              <a:t>Scikit-learn</a:t>
            </a:r>
          </a:p>
          <a:p>
            <a:pPr marL="0" indent="0">
              <a:buNone/>
            </a:pPr>
            <a:r>
              <a:rPr lang="en-US" dirty="0">
                <a:latin typeface="Georgia" panose="02040502050405020303" pitchFamily="18" charset="0"/>
              </a:rPr>
              <a:t>Theano</a:t>
            </a:r>
          </a:p>
          <a:p>
            <a:pPr marL="0" indent="0">
              <a:buNone/>
            </a:pPr>
            <a:r>
              <a:rPr lang="en-US" dirty="0">
                <a:latin typeface="Georgia" panose="02040502050405020303" pitchFamily="18" charset="0"/>
              </a:rPr>
              <a:t>TensorFlow</a:t>
            </a:r>
          </a:p>
          <a:p>
            <a:pPr marL="0" indent="0">
              <a:buNone/>
            </a:pPr>
            <a:r>
              <a:rPr lang="en-US" dirty="0" err="1">
                <a:latin typeface="Georgia" panose="02040502050405020303" pitchFamily="18" charset="0"/>
              </a:rPr>
              <a:t>Keras</a:t>
            </a:r>
            <a:endParaRPr lang="en-US" dirty="0">
              <a:latin typeface="Georgia" panose="02040502050405020303" pitchFamily="18" charset="0"/>
            </a:endParaRPr>
          </a:p>
          <a:p>
            <a:pPr marL="0" indent="0">
              <a:buNone/>
            </a:pPr>
            <a:r>
              <a:rPr lang="en-US" dirty="0" err="1">
                <a:latin typeface="Georgia" panose="02040502050405020303" pitchFamily="18" charset="0"/>
              </a:rPr>
              <a:t>PyTorch</a:t>
            </a:r>
            <a:endParaRPr lang="en-US" dirty="0">
              <a:latin typeface="Georgia" panose="02040502050405020303" pitchFamily="18" charset="0"/>
            </a:endParaRPr>
          </a:p>
          <a:p>
            <a:pPr marL="0" indent="0">
              <a:buNone/>
            </a:pPr>
            <a:r>
              <a:rPr lang="en-US" dirty="0">
                <a:latin typeface="Georgia" panose="02040502050405020303" pitchFamily="18" charset="0"/>
              </a:rPr>
              <a:t>Pandas</a:t>
            </a:r>
          </a:p>
          <a:p>
            <a:pPr marL="0" indent="0">
              <a:buNone/>
            </a:pPr>
            <a:r>
              <a:rPr lang="en-US" dirty="0">
                <a:latin typeface="Georgia" panose="02040502050405020303" pitchFamily="18" charset="0"/>
              </a:rPr>
              <a:t>Matplotlib</a:t>
            </a:r>
            <a:endParaRPr lang="en-IN" dirty="0"/>
          </a:p>
        </p:txBody>
      </p:sp>
      <p:sp>
        <p:nvSpPr>
          <p:cNvPr id="4" name="Footer Placeholder 3">
            <a:extLst>
              <a:ext uri="{FF2B5EF4-FFF2-40B4-BE49-F238E27FC236}">
                <a16:creationId xmlns:a16="http://schemas.microsoft.com/office/drawing/2014/main" id="{E5AED4F9-37AA-6098-161B-E929D15C7AB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F4440E7-ADBA-07DF-40AF-A7AD6EE907B2}"/>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205556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6B6A-2FC4-4E94-936A-FBEA802DE018}"/>
              </a:ext>
            </a:extLst>
          </p:cNvPr>
          <p:cNvSpPr>
            <a:spLocks noGrp="1"/>
          </p:cNvSpPr>
          <p:nvPr>
            <p:ph type="title"/>
          </p:nvPr>
        </p:nvSpPr>
        <p:spPr>
          <a:xfrm>
            <a:off x="581192" y="702156"/>
            <a:ext cx="11029616" cy="669444"/>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Machine learning</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AE4E349C-D6E1-4F5A-8274-A38142D10C29}"/>
              </a:ext>
            </a:extLst>
          </p:cNvPr>
          <p:cNvSpPr>
            <a:spLocks noGrp="1"/>
          </p:cNvSpPr>
          <p:nvPr>
            <p:ph idx="1"/>
          </p:nvPr>
        </p:nvSpPr>
        <p:spPr>
          <a:xfrm>
            <a:off x="371475" y="1495425"/>
            <a:ext cx="6270488" cy="5038725"/>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Machine Learning is the field of study that gives computers the capability to learn without being explicitly programmed.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ML is one of the most exciting technologies that one would have ever come across.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As it is evident from the name, it gives the computer that makes it more similar to humans: The ability to learn. Machine learning is actively being used today, perhaps in many more places than one would expect.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E25C01E8-5BFE-498C-A1C5-061E60F8BCE1}"/>
              </a:ext>
            </a:extLst>
          </p:cNvPr>
          <p:cNvPicPr>
            <a:picLocks noChangeAspect="1"/>
          </p:cNvPicPr>
          <p:nvPr/>
        </p:nvPicPr>
        <p:blipFill>
          <a:blip r:embed="rId2"/>
          <a:stretch>
            <a:fillRect/>
          </a:stretch>
        </p:blipFill>
        <p:spPr>
          <a:xfrm>
            <a:off x="6641963" y="1568335"/>
            <a:ext cx="5327924" cy="4483330"/>
          </a:xfrm>
          <a:prstGeom prst="rect">
            <a:avLst/>
          </a:prstGeom>
        </p:spPr>
      </p:pic>
      <p:sp>
        <p:nvSpPr>
          <p:cNvPr id="4" name="Footer Placeholder 3">
            <a:extLst>
              <a:ext uri="{FF2B5EF4-FFF2-40B4-BE49-F238E27FC236}">
                <a16:creationId xmlns:a16="http://schemas.microsoft.com/office/drawing/2014/main" id="{D18386FB-3CA5-772E-9D5D-A7F169B02946}"/>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7B894765-3BAF-5FF3-E4A8-608E65ED6C03}"/>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59692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89BD-443E-4ECE-B3C2-CF71D20267F2}"/>
              </a:ext>
            </a:extLst>
          </p:cNvPr>
          <p:cNvSpPr>
            <a:spLocks noGrp="1"/>
          </p:cNvSpPr>
          <p:nvPr>
            <p:ph type="title"/>
          </p:nvPr>
        </p:nvSpPr>
        <p:spPr>
          <a:xfrm>
            <a:off x="581192" y="238125"/>
            <a:ext cx="11029616" cy="981075"/>
          </a:xfrm>
        </p:spPr>
        <p:txBody>
          <a:bodyPr/>
          <a:lstStyle/>
          <a:p>
            <a:pPr algn="ctr"/>
            <a:r>
              <a:rPr lang="en-IN" sz="3000" b="1" i="0" dirty="0">
                <a:solidFill>
                  <a:srgbClr val="0070C0"/>
                </a:solidFill>
                <a:effectLst>
                  <a:outerShdw blurRad="38100" dist="38100" dir="2700000" algn="tl">
                    <a:srgbClr val="000000">
                      <a:alpha val="43137"/>
                    </a:srgbClr>
                  </a:outerShdw>
                </a:effectLst>
                <a:latin typeface="Georgia" panose="02040502050405020303" pitchFamily="18" charset="0"/>
              </a:rPr>
              <a:t>Demystifying Machine Learning</a:t>
            </a:r>
            <a:endParaRPr lang="en-IN" dirty="0"/>
          </a:p>
        </p:txBody>
      </p:sp>
      <p:sp>
        <p:nvSpPr>
          <p:cNvPr id="3" name="Content Placeholder 2">
            <a:extLst>
              <a:ext uri="{FF2B5EF4-FFF2-40B4-BE49-F238E27FC236}">
                <a16:creationId xmlns:a16="http://schemas.microsoft.com/office/drawing/2014/main" id="{6D0B74C6-60F0-456F-9D16-B78A98C0D370}"/>
              </a:ext>
            </a:extLst>
          </p:cNvPr>
          <p:cNvSpPr>
            <a:spLocks noGrp="1"/>
          </p:cNvSpPr>
          <p:nvPr>
            <p:ph idx="1"/>
          </p:nvPr>
        </p:nvSpPr>
        <p:spPr>
          <a:xfrm>
            <a:off x="114300" y="1219200"/>
            <a:ext cx="11934825" cy="5400675"/>
          </a:xfrm>
        </p:spPr>
        <p:txBody>
          <a:bodyPr>
            <a:normAutofit fontScale="85000" lnSpcReduction="20000"/>
          </a:bodyPr>
          <a:lstStyle/>
          <a:p>
            <a:pPr marL="0" indent="0" algn="ctr">
              <a:buNone/>
            </a:pP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Machine Learning : What is it really?</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Well, Machine Learning is a subfield of Artificial Intelligence which evolved from Pattern Recognition and Computational Learning theory.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So, basically, the field of Computer Science and Artificial intelligence that “learns” from data without human intervention.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But this view has a flaw. As a result of this perception, whenever the word Machine Learning is thrown around, people usually think of “A.I.” and “Neural Networks that can mimic Human brains ( as of now, that is not possible)”, Self Driving Cars and what not.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 But Machine Learning is far beyond that. Below we uncover some expected and some generally not expected facets of Modern Computing where Machine Learning is in action.</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8E617E12-8272-F3C4-9124-2EE87E40523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4A5A612-72C4-D9F4-8626-0552BE043B70}"/>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361349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A9D81-E510-4698-B7A5-D77EF907C724}"/>
              </a:ext>
            </a:extLst>
          </p:cNvPr>
          <p:cNvSpPr>
            <a:spLocks noGrp="1"/>
          </p:cNvSpPr>
          <p:nvPr>
            <p:ph idx="1"/>
          </p:nvPr>
        </p:nvSpPr>
        <p:spPr>
          <a:xfrm>
            <a:off x="361950" y="866775"/>
            <a:ext cx="11582400" cy="5829300"/>
          </a:xfrm>
        </p:spPr>
        <p:txBody>
          <a:bodyPr>
            <a:normAutofit fontScale="77500" lnSpcReduction="20000"/>
          </a:bodyPr>
          <a:lstStyle/>
          <a:p>
            <a:pPr marL="0" indent="0">
              <a:buNone/>
            </a:pPr>
            <a:r>
              <a:rPr lang="en-IN" sz="2000" b="1" dirty="0">
                <a:solidFill>
                  <a:srgbClr val="DEB988"/>
                </a:solidFill>
                <a:latin typeface="Georgia" panose="02040502050405020303" pitchFamily="18" charset="0"/>
              </a:rPr>
              <a:t>Machine Learning: The Expected</a:t>
            </a:r>
          </a:p>
          <a:p>
            <a:pPr marL="0" indent="0">
              <a:buNone/>
            </a:pPr>
            <a:r>
              <a:rPr lang="en-US" b="1" dirty="0">
                <a:solidFill>
                  <a:srgbClr val="631D63"/>
                </a:solidFill>
                <a:latin typeface="Georgia" panose="02040502050405020303" pitchFamily="18" charset="0"/>
              </a:rPr>
              <a:t>Speech Recognition (Natural Language Processing in more technical terms) : </a:t>
            </a:r>
          </a:p>
          <a:p>
            <a:pPr>
              <a:buFont typeface="Wingdings" panose="05000000000000000000" pitchFamily="2" charset="2"/>
              <a:buChar char="Ø"/>
            </a:pPr>
            <a:r>
              <a:rPr lang="en-US" dirty="0">
                <a:latin typeface="Georgia" panose="02040502050405020303" pitchFamily="18" charset="0"/>
              </a:rPr>
              <a:t>You talk to </a:t>
            </a:r>
            <a:r>
              <a:rPr lang="en-US" dirty="0" err="1">
                <a:latin typeface="Georgia" panose="02040502050405020303" pitchFamily="18" charset="0"/>
              </a:rPr>
              <a:t>alexa</a:t>
            </a:r>
            <a:r>
              <a:rPr lang="en-US" dirty="0">
                <a:latin typeface="Georgia" panose="02040502050405020303" pitchFamily="18" charset="0"/>
              </a:rPr>
              <a:t>  But how does it understand what you say? Along comes the field of Natural Language Processing, or N.L.P. It deals with the study of interactions between Machines and Humans, via Linguistics. </a:t>
            </a:r>
          </a:p>
          <a:p>
            <a:pPr>
              <a:buFont typeface="Wingdings" panose="05000000000000000000" pitchFamily="2" charset="2"/>
              <a:buChar char="Ø"/>
            </a:pPr>
            <a:r>
              <a:rPr lang="en-US" dirty="0">
                <a:latin typeface="Georgia" panose="02040502050405020303" pitchFamily="18" charset="0"/>
              </a:rPr>
              <a:t>Guess what is at the heart of NLP: Machine Learning Algorithms and Systems ( Hidden Markov Models being one).</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Computer Vision : </a:t>
            </a:r>
          </a:p>
          <a:p>
            <a:pPr>
              <a:buFont typeface="Wingdings" panose="05000000000000000000" pitchFamily="2" charset="2"/>
              <a:buChar char="Ø"/>
            </a:pPr>
            <a:r>
              <a:rPr lang="en-US" dirty="0">
                <a:latin typeface="Georgia" panose="02040502050405020303" pitchFamily="18" charset="0"/>
              </a:rPr>
              <a:t>Computer Vision is a subfield of AI which deals with a Machine’s (probable) interpretation of the Real World. </a:t>
            </a:r>
          </a:p>
          <a:p>
            <a:pPr>
              <a:buFont typeface="Wingdings" panose="05000000000000000000" pitchFamily="2" charset="2"/>
              <a:buChar char="Ø"/>
            </a:pPr>
            <a:r>
              <a:rPr lang="en-US" dirty="0">
                <a:latin typeface="Georgia" panose="02040502050405020303" pitchFamily="18" charset="0"/>
              </a:rPr>
              <a:t>In other words, all Facial Recognition, Pattern Recognition, Character Recognition Techniques belong to Computer Vision. And Machine Learning once again, with it wide range of Algorithms, is at the heart of Computer Vision.</a:t>
            </a:r>
          </a:p>
          <a:p>
            <a:pPr marL="0" indent="0">
              <a:buNone/>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Google’s Self Driving Car : </a:t>
            </a:r>
          </a:p>
          <a:p>
            <a:pPr>
              <a:buFont typeface="Wingdings" panose="05000000000000000000" pitchFamily="2" charset="2"/>
              <a:buChar char="Ø"/>
            </a:pPr>
            <a:r>
              <a:rPr lang="en-US" dirty="0">
                <a:latin typeface="Georgia" panose="02040502050405020303" pitchFamily="18" charset="0"/>
              </a:rPr>
              <a:t>Well. You can imagine what drives it actually. More Machine Learning goodness.</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2407CF5E-67B7-FDDE-8C74-134BD73EF77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9BADA26-6987-468F-2405-C092DCA7C1CA}"/>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66502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052FB-6506-436D-B315-7A122320D515}"/>
              </a:ext>
            </a:extLst>
          </p:cNvPr>
          <p:cNvSpPr>
            <a:spLocks noGrp="1"/>
          </p:cNvSpPr>
          <p:nvPr>
            <p:ph idx="1"/>
          </p:nvPr>
        </p:nvSpPr>
        <p:spPr>
          <a:xfrm>
            <a:off x="209550" y="704850"/>
            <a:ext cx="11811000" cy="5991225"/>
          </a:xfrm>
        </p:spPr>
        <p:txBody>
          <a:bodyPr>
            <a:normAutofit fontScale="85000" lnSpcReduction="20000"/>
          </a:bodyPr>
          <a:lstStyle/>
          <a:p>
            <a:pPr marL="0" indent="0">
              <a:buNone/>
            </a:pPr>
            <a:r>
              <a:rPr lang="en-IN" sz="2000" b="1" dirty="0">
                <a:solidFill>
                  <a:srgbClr val="DEB988"/>
                </a:solidFill>
                <a:latin typeface="Georgia" panose="02040502050405020303" pitchFamily="18" charset="0"/>
              </a:rPr>
              <a:t>Machine Learning : The Unexpected</a:t>
            </a:r>
          </a:p>
          <a:p>
            <a:pPr marL="0" indent="0">
              <a:buNone/>
            </a:pPr>
            <a:r>
              <a:rPr lang="en-US" b="1" dirty="0">
                <a:solidFill>
                  <a:srgbClr val="631D63"/>
                </a:solidFill>
                <a:latin typeface="Georgia" panose="02040502050405020303" pitchFamily="18" charset="0"/>
              </a:rPr>
              <a:t>Amazon’s Product Recommendations:</a:t>
            </a:r>
          </a:p>
          <a:p>
            <a:pPr>
              <a:buFont typeface="Wingdings" panose="05000000000000000000" pitchFamily="2" charset="2"/>
              <a:buChar char="Ø"/>
            </a:pPr>
            <a:r>
              <a:rPr lang="en-US" dirty="0">
                <a:latin typeface="Georgia" panose="02040502050405020303" pitchFamily="18" charset="0"/>
              </a:rPr>
              <a:t>Ever </a:t>
            </a:r>
            <a:r>
              <a:rPr lang="en-US" dirty="0" err="1">
                <a:latin typeface="Georgia" panose="02040502050405020303" pitchFamily="18" charset="0"/>
              </a:rPr>
              <a:t>wondere</a:t>
            </a:r>
            <a:r>
              <a:rPr lang="en-US" dirty="0">
                <a:latin typeface="Georgia" panose="02040502050405020303" pitchFamily="18" charset="0"/>
              </a:rPr>
              <a:t> how Amazon always has a recommendation that just tempts you to lighten your wallet. Well, that’s a Machine Learning Algorithm(s) called “Recommender Systems” working in the backdrop.</a:t>
            </a:r>
          </a:p>
          <a:p>
            <a:pPr>
              <a:buFont typeface="Wingdings" panose="05000000000000000000" pitchFamily="2" charset="2"/>
              <a:buChar char="Ø"/>
            </a:pPr>
            <a:r>
              <a:rPr lang="en-US" dirty="0">
                <a:latin typeface="Georgia" panose="02040502050405020303" pitchFamily="18" charset="0"/>
              </a:rPr>
              <a:t>It learns every user’s personal preferences and makes recommendations according to that.</a:t>
            </a:r>
          </a:p>
          <a:p>
            <a:pPr marL="0" indent="0">
              <a:buNone/>
            </a:pPr>
            <a:endParaRPr lang="en-US" dirty="0">
              <a:latin typeface="Georgia" panose="02040502050405020303" pitchFamily="18" charset="0"/>
            </a:endParaRPr>
          </a:p>
          <a:p>
            <a:pPr marL="0" indent="0">
              <a:buNone/>
            </a:pPr>
            <a:r>
              <a:rPr lang="en-US" b="1" dirty="0" err="1">
                <a:solidFill>
                  <a:srgbClr val="631D63"/>
                </a:solidFill>
                <a:latin typeface="Georgia" panose="02040502050405020303" pitchFamily="18" charset="0"/>
              </a:rPr>
              <a:t>Youtube</a:t>
            </a:r>
            <a:r>
              <a:rPr lang="en-US" b="1" dirty="0">
                <a:solidFill>
                  <a:srgbClr val="631D63"/>
                </a:solidFill>
                <a:latin typeface="Georgia" panose="02040502050405020303" pitchFamily="18" charset="0"/>
              </a:rPr>
              <a:t>/Netflix : </a:t>
            </a:r>
          </a:p>
          <a:p>
            <a:pPr>
              <a:buFont typeface="Wingdings" panose="05000000000000000000" pitchFamily="2" charset="2"/>
              <a:buChar char="Ø"/>
            </a:pPr>
            <a:r>
              <a:rPr lang="en-US" dirty="0">
                <a:latin typeface="Georgia" panose="02040502050405020303" pitchFamily="18" charset="0"/>
              </a:rPr>
              <a:t>They work just as above!</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b="1" dirty="0">
                <a:solidFill>
                  <a:srgbClr val="631D63"/>
                </a:solidFill>
                <a:latin typeface="Georgia" panose="02040502050405020303" pitchFamily="18" charset="0"/>
              </a:rPr>
              <a:t>Data Mining / Big Data : </a:t>
            </a:r>
          </a:p>
          <a:p>
            <a:pPr>
              <a:buFont typeface="Wingdings" panose="05000000000000000000" pitchFamily="2" charset="2"/>
              <a:buChar char="Ø"/>
            </a:pPr>
            <a:r>
              <a:rPr lang="en-US" dirty="0">
                <a:latin typeface="Georgia" panose="02040502050405020303" pitchFamily="18" charset="0"/>
              </a:rPr>
              <a:t>This might not be so much of a shock to many. </a:t>
            </a:r>
          </a:p>
          <a:p>
            <a:pPr>
              <a:buFont typeface="Wingdings" panose="05000000000000000000" pitchFamily="2" charset="2"/>
              <a:buChar char="Ø"/>
            </a:pPr>
            <a:r>
              <a:rPr lang="en-US" dirty="0">
                <a:latin typeface="Georgia" panose="02040502050405020303" pitchFamily="18" charset="0"/>
              </a:rPr>
              <a:t>But Data Mining and Big Data are just manifestations of studying and learning from data at a larger scale.</a:t>
            </a:r>
          </a:p>
          <a:p>
            <a:pPr>
              <a:buFont typeface="Wingdings" panose="05000000000000000000" pitchFamily="2" charset="2"/>
              <a:buChar char="Ø"/>
            </a:pPr>
            <a:r>
              <a:rPr lang="en-US" dirty="0">
                <a:latin typeface="Georgia" panose="02040502050405020303" pitchFamily="18" charset="0"/>
              </a:rPr>
              <a:t>And wherever there’s the objective of extracting information from data, you’ll find Machine Learning lurking nearby.</a:t>
            </a:r>
          </a:p>
        </p:txBody>
      </p:sp>
      <p:sp>
        <p:nvSpPr>
          <p:cNvPr id="2" name="Footer Placeholder 1">
            <a:extLst>
              <a:ext uri="{FF2B5EF4-FFF2-40B4-BE49-F238E27FC236}">
                <a16:creationId xmlns:a16="http://schemas.microsoft.com/office/drawing/2014/main" id="{75CCC670-8547-2C90-84EC-06E5EF2114B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47E85B4-F818-61BA-1C78-EF7E346C9099}"/>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64764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5E283-B034-4187-972B-2FCB82F6D816}"/>
              </a:ext>
            </a:extLst>
          </p:cNvPr>
          <p:cNvSpPr>
            <a:spLocks noGrp="1"/>
          </p:cNvSpPr>
          <p:nvPr>
            <p:ph idx="1"/>
          </p:nvPr>
        </p:nvSpPr>
        <p:spPr>
          <a:xfrm>
            <a:off x="276226" y="857251"/>
            <a:ext cx="11630024" cy="5867400"/>
          </a:xfrm>
        </p:spPr>
        <p:txBody>
          <a:bodyPr/>
          <a:lstStyle/>
          <a:p>
            <a:pPr marL="0" indent="0">
              <a:buNone/>
            </a:pPr>
            <a:r>
              <a:rPr lang="en-US" b="1" dirty="0">
                <a:solidFill>
                  <a:srgbClr val="631D63"/>
                </a:solidFill>
                <a:latin typeface="Georgia" panose="02040502050405020303" pitchFamily="18" charset="0"/>
              </a:rPr>
              <a:t>Stock Market/Housing Finance/Real Estate : </a:t>
            </a:r>
          </a:p>
          <a:p>
            <a:pPr>
              <a:buFont typeface="Wingdings" panose="05000000000000000000" pitchFamily="2" charset="2"/>
              <a:buChar char="Ø"/>
            </a:pPr>
            <a:r>
              <a:rPr lang="en-US" dirty="0">
                <a:latin typeface="Georgia" panose="02040502050405020303" pitchFamily="18" charset="0"/>
              </a:rPr>
              <a:t>All of these fields, incorporate a lot of Machine Learning systems in order to better assess the market, namely “Regression Techniques”, for things as mediocre as predicting the price of a House, to predicting and analyzing stock market trends.</a:t>
            </a:r>
            <a:endParaRPr lang="en-IN" dirty="0">
              <a:latin typeface="Georgia" panose="02040502050405020303" pitchFamily="18" charset="0"/>
            </a:endParaRPr>
          </a:p>
          <a:p>
            <a:pPr marL="0" indent="0">
              <a:buNone/>
            </a:pPr>
            <a:endParaRPr lang="en-IN" dirty="0"/>
          </a:p>
        </p:txBody>
      </p:sp>
      <p:sp>
        <p:nvSpPr>
          <p:cNvPr id="2" name="Footer Placeholder 1">
            <a:extLst>
              <a:ext uri="{FF2B5EF4-FFF2-40B4-BE49-F238E27FC236}">
                <a16:creationId xmlns:a16="http://schemas.microsoft.com/office/drawing/2014/main" id="{4DB841DA-6140-257F-DDE2-BC3D3890CA7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D8463AB4-CF8C-4170-DF3F-084E4F9978FB}"/>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272339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FD65-9564-44DB-940F-31C7D53DC74A}"/>
              </a:ext>
            </a:extLst>
          </p:cNvPr>
          <p:cNvSpPr>
            <a:spLocks noGrp="1"/>
          </p:cNvSpPr>
          <p:nvPr>
            <p:ph type="title"/>
          </p:nvPr>
        </p:nvSpPr>
        <p:spPr>
          <a:xfrm>
            <a:off x="714542" y="200025"/>
            <a:ext cx="11029616" cy="926619"/>
          </a:xfrm>
        </p:spPr>
        <p:txBody>
          <a:bodyPr>
            <a:normAutofit/>
          </a:bodyPr>
          <a:lstStyle/>
          <a:p>
            <a:pPr algn="ctr"/>
            <a:r>
              <a:rPr lang="en-US" sz="3000" b="1" dirty="0">
                <a:solidFill>
                  <a:srgbClr val="0070C0"/>
                </a:solidFill>
                <a:effectLst>
                  <a:outerShdw blurRad="38100" dist="38100" dir="2700000" algn="tl">
                    <a:srgbClr val="000000">
                      <a:alpha val="43137"/>
                    </a:srgbClr>
                  </a:outerShdw>
                </a:effectLst>
                <a:latin typeface="Georgia" panose="02040502050405020303" pitchFamily="18" charset="0"/>
              </a:rPr>
              <a:t>Types of machine learning problems</a:t>
            </a:r>
            <a:endParaRPr lang="en-IN" sz="3000" b="1" dirty="0">
              <a:solidFill>
                <a:srgbClr val="0070C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48682F10-4E7A-4A0C-81E2-5CDDC64CA53A}"/>
              </a:ext>
            </a:extLst>
          </p:cNvPr>
          <p:cNvSpPr>
            <a:spLocks noGrp="1"/>
          </p:cNvSpPr>
          <p:nvPr>
            <p:ph idx="1"/>
          </p:nvPr>
        </p:nvSpPr>
        <p:spPr>
          <a:xfrm>
            <a:off x="200025" y="1126644"/>
            <a:ext cx="11906250" cy="5617056"/>
          </a:xfrm>
        </p:spPr>
        <p:txBody>
          <a:bodyPr>
            <a:normAutofit fontScale="92500" lnSpcReduction="20000"/>
          </a:bodyPr>
          <a:lstStyle/>
          <a:p>
            <a:pPr>
              <a:buFont typeface="Wingdings" panose="05000000000000000000" pitchFamily="2" charset="2"/>
              <a:buChar char="Ø"/>
            </a:pPr>
            <a:endParaRPr lang="en-US" dirty="0">
              <a:latin typeface="Georgia" panose="02040502050405020303" pitchFamily="18" charset="0"/>
            </a:endParaRPr>
          </a:p>
          <a:p>
            <a:pPr marL="0" indent="0">
              <a:buNone/>
            </a:pPr>
            <a:r>
              <a:rPr lang="en-US" dirty="0">
                <a:latin typeface="Georgia" panose="02040502050405020303" pitchFamily="18" charset="0"/>
              </a:rPr>
              <a:t>There are various ways to classify machine learning problems. Here, we discuss the most obvious ones.</a:t>
            </a:r>
          </a:p>
          <a:p>
            <a:pPr marL="0" indent="0">
              <a:buNone/>
            </a:pPr>
            <a:r>
              <a:rPr lang="en-US" sz="2000" b="1" dirty="0">
                <a:solidFill>
                  <a:srgbClr val="DEB988"/>
                </a:solidFill>
                <a:effectLst>
                  <a:outerShdw blurRad="38100" dist="38100" dir="2700000" algn="tl">
                    <a:srgbClr val="000000">
                      <a:alpha val="43137"/>
                    </a:srgbClr>
                  </a:outerShdw>
                </a:effectLst>
                <a:latin typeface="Georgia" panose="02040502050405020303" pitchFamily="18" charset="0"/>
              </a:rPr>
              <a:t>On basis of the nature of the learning “signal” or “feedback” available to a learning system</a:t>
            </a:r>
          </a:p>
          <a:p>
            <a:pPr marL="0" indent="0">
              <a:buNone/>
            </a:pPr>
            <a:r>
              <a:rPr lang="en-US" sz="2000" b="1" dirty="0">
                <a:solidFill>
                  <a:srgbClr val="92D050"/>
                </a:solidFill>
                <a:latin typeface="Georgia" panose="02040502050405020303" pitchFamily="18" charset="0"/>
              </a:rPr>
              <a:t>Supervised learning: </a:t>
            </a:r>
          </a:p>
          <a:p>
            <a:pPr>
              <a:buFont typeface="Wingdings" panose="05000000000000000000" pitchFamily="2" charset="2"/>
              <a:buChar char="Ø"/>
            </a:pPr>
            <a:r>
              <a:rPr lang="en-US" dirty="0">
                <a:latin typeface="Georgia" panose="02040502050405020303" pitchFamily="18" charset="0"/>
              </a:rPr>
              <a:t>The computer is presented with example inputs and their desired outputs, given by a “teacher”, and the goal is to learn a general rule that maps inputs to outputs. The training process continues until the model achieves the desired level of accuracy on the training data. Some real-life examples are: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b="1" dirty="0">
                <a:solidFill>
                  <a:srgbClr val="631D63"/>
                </a:solidFill>
                <a:latin typeface="Georgia" panose="02040502050405020303" pitchFamily="18" charset="0"/>
              </a:rPr>
              <a:t>Image Classification</a:t>
            </a:r>
            <a:r>
              <a:rPr lang="en-US" dirty="0">
                <a:solidFill>
                  <a:srgbClr val="631D63"/>
                </a:solidFill>
                <a:latin typeface="Georgia" panose="02040502050405020303" pitchFamily="18" charset="0"/>
              </a:rPr>
              <a:t>: </a:t>
            </a:r>
            <a:r>
              <a:rPr lang="en-US" dirty="0">
                <a:latin typeface="Georgia" panose="02040502050405020303" pitchFamily="18" charset="0"/>
              </a:rPr>
              <a:t>You train with images/labels. Then in the future you give a new image expecting that the computer will recognize the new object.</a:t>
            </a:r>
          </a:p>
          <a:p>
            <a:pPr>
              <a:buFont typeface="Wingdings" panose="05000000000000000000" pitchFamily="2" charset="2"/>
              <a:buChar char="Ø"/>
            </a:pPr>
            <a:endParaRPr lang="en-US" b="1" dirty="0">
              <a:solidFill>
                <a:srgbClr val="631D63"/>
              </a:solidFill>
              <a:latin typeface="Georgia" panose="02040502050405020303" pitchFamily="18" charset="0"/>
            </a:endParaRPr>
          </a:p>
          <a:p>
            <a:pPr>
              <a:buFont typeface="Wingdings" panose="05000000000000000000" pitchFamily="2" charset="2"/>
              <a:buChar char="Ø"/>
            </a:pPr>
            <a:r>
              <a:rPr lang="en-US" b="1" dirty="0">
                <a:solidFill>
                  <a:srgbClr val="631D63"/>
                </a:solidFill>
                <a:latin typeface="Georgia" panose="02040502050405020303" pitchFamily="18" charset="0"/>
              </a:rPr>
              <a:t>Market Prediction/Regression: </a:t>
            </a:r>
            <a:r>
              <a:rPr lang="en-US" dirty="0">
                <a:latin typeface="Georgia" panose="02040502050405020303" pitchFamily="18" charset="0"/>
              </a:rPr>
              <a:t>You train the computer with historical market data and ask the computer to predict the new price in the future.</a:t>
            </a:r>
          </a:p>
          <a:p>
            <a:pPr>
              <a:buFont typeface="Wingdings" panose="05000000000000000000" pitchFamily="2" charset="2"/>
              <a:buChar char="Ø"/>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09FDACAB-BD30-FA7A-3ACC-44595E1356C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E682B66-54C2-7596-5611-9E8962EA6275}"/>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141125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1FAA7-65FB-4E16-895C-D348D9E823F6}"/>
              </a:ext>
            </a:extLst>
          </p:cNvPr>
          <p:cNvSpPr>
            <a:spLocks noGrp="1"/>
          </p:cNvSpPr>
          <p:nvPr>
            <p:ph idx="1"/>
          </p:nvPr>
        </p:nvSpPr>
        <p:spPr>
          <a:xfrm>
            <a:off x="447675" y="771525"/>
            <a:ext cx="11429999" cy="5734050"/>
          </a:xfrm>
        </p:spPr>
        <p:txBody>
          <a:bodyPr>
            <a:normAutofit lnSpcReduction="10000"/>
          </a:bodyPr>
          <a:lstStyle/>
          <a:p>
            <a:pPr marL="0" indent="0">
              <a:buNone/>
            </a:pPr>
            <a:r>
              <a:rPr lang="en-US" sz="2000" b="1" dirty="0">
                <a:solidFill>
                  <a:srgbClr val="92D050"/>
                </a:solidFill>
                <a:latin typeface="Georgia" panose="02040502050405020303" pitchFamily="18" charset="0"/>
              </a:rPr>
              <a:t>Unsupervised learning: </a:t>
            </a:r>
          </a:p>
          <a:p>
            <a:pPr>
              <a:buFont typeface="Wingdings" panose="05000000000000000000" pitchFamily="2" charset="2"/>
              <a:buChar char="Ø"/>
            </a:pPr>
            <a:r>
              <a:rPr lang="en-US" dirty="0">
                <a:latin typeface="Georgia" panose="02040502050405020303" pitchFamily="18" charset="0"/>
              </a:rPr>
              <a:t>No labels are given to the learning algorithm, leaving it on its own to find structure in its input. It is used for clustering population in different groups. Unsupervised learning can be a goal in itself (discovering hidden patterns in data).</a:t>
            </a:r>
          </a:p>
          <a:p>
            <a:pPr>
              <a:buFont typeface="Wingdings" panose="05000000000000000000" pitchFamily="2" charset="2"/>
              <a:buChar char="Ø"/>
            </a:pPr>
            <a:r>
              <a:rPr lang="en-US" b="1" dirty="0">
                <a:solidFill>
                  <a:srgbClr val="631D63"/>
                </a:solidFill>
                <a:latin typeface="Georgia" panose="02040502050405020303" pitchFamily="18" charset="0"/>
              </a:rPr>
              <a:t>Clustering: </a:t>
            </a:r>
            <a:r>
              <a:rPr lang="en-US" dirty="0">
                <a:latin typeface="Georgia" panose="02040502050405020303" pitchFamily="18" charset="0"/>
              </a:rPr>
              <a:t>You ask the computer to separate similar data into clusters, this is essential in research and science.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b="1" dirty="0">
                <a:solidFill>
                  <a:srgbClr val="631D63"/>
                </a:solidFill>
                <a:latin typeface="Georgia" panose="02040502050405020303" pitchFamily="18" charset="0"/>
              </a:rPr>
              <a:t>High Dimension Visualization: </a:t>
            </a:r>
            <a:r>
              <a:rPr lang="en-US" dirty="0">
                <a:latin typeface="Georgia" panose="02040502050405020303" pitchFamily="18" charset="0"/>
              </a:rPr>
              <a:t>Use the computer to help us visualize high dimension data.</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b="1" dirty="0">
                <a:solidFill>
                  <a:srgbClr val="631D63"/>
                </a:solidFill>
                <a:latin typeface="Georgia" panose="02040502050405020303" pitchFamily="18" charset="0"/>
              </a:rPr>
              <a:t>Generative Models: </a:t>
            </a:r>
            <a:r>
              <a:rPr lang="en-US" dirty="0">
                <a:latin typeface="Georgia" panose="02040502050405020303" pitchFamily="18" charset="0"/>
              </a:rPr>
              <a:t>After a model captures the probability distribution of your input data, it will be able to generate more data. This can be very useful to make your classifier more robust.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5EB182C3-0010-CB06-BCAD-6AFE74FD03A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C3EF0B2-2E50-0B49-8B52-E65A12E412FF}"/>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28624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FF171A-4EEE-4234-9811-91A9DA32BCA1}"/>
              </a:ext>
            </a:extLst>
          </p:cNvPr>
          <p:cNvSpPr>
            <a:spLocks noGrp="1"/>
          </p:cNvSpPr>
          <p:nvPr>
            <p:ph idx="1"/>
          </p:nvPr>
        </p:nvSpPr>
        <p:spPr>
          <a:xfrm>
            <a:off x="390526" y="933449"/>
            <a:ext cx="11220282" cy="5686425"/>
          </a:xfrm>
        </p:spPr>
        <p:txBody>
          <a:bodyPr>
            <a:normAutofit fontScale="92500" lnSpcReduction="10000"/>
          </a:bodyPr>
          <a:lstStyle/>
          <a:p>
            <a:pPr marL="0" indent="0">
              <a:buNone/>
            </a:pPr>
            <a:r>
              <a:rPr lang="en-US" sz="2000" b="1" dirty="0">
                <a:solidFill>
                  <a:srgbClr val="92D050"/>
                </a:solidFill>
                <a:latin typeface="Georgia" panose="02040502050405020303" pitchFamily="18" charset="0"/>
              </a:rPr>
              <a:t>Semi-supervised learning: </a:t>
            </a:r>
          </a:p>
          <a:p>
            <a:pPr>
              <a:buFont typeface="Wingdings" panose="05000000000000000000" pitchFamily="2" charset="2"/>
              <a:buChar char="Ø"/>
            </a:pPr>
            <a:r>
              <a:rPr lang="en-US" dirty="0">
                <a:latin typeface="Georgia" panose="02040502050405020303" pitchFamily="18" charset="0"/>
              </a:rPr>
              <a:t>Problems where you have a large amount of input data and only some of the data is labeled, are called semi-supervised learning problems.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These problems sit in between both supervised and unsupervised learning. For example, a photo archive where only some of the images are labeled, (e.g. dog, cat, person) and the majority are unlabeled.</a:t>
            </a:r>
          </a:p>
          <a:p>
            <a:pPr marL="0" indent="0">
              <a:buNone/>
            </a:pPr>
            <a:r>
              <a:rPr lang="en-US" sz="2000" b="1" dirty="0">
                <a:solidFill>
                  <a:srgbClr val="92D050"/>
                </a:solidFill>
                <a:latin typeface="Georgia" panose="02040502050405020303" pitchFamily="18" charset="0"/>
              </a:rPr>
              <a:t>Reinforcement learning: </a:t>
            </a:r>
          </a:p>
          <a:p>
            <a:pPr>
              <a:buFont typeface="Wingdings" panose="05000000000000000000" pitchFamily="2" charset="2"/>
              <a:buChar char="Ø"/>
            </a:pPr>
            <a:r>
              <a:rPr lang="en-US" dirty="0">
                <a:latin typeface="Georgia" panose="02040502050405020303" pitchFamily="18" charset="0"/>
              </a:rPr>
              <a:t>A computer program interacts with a dynamic environment in which it must perform a certain goal (such as driving a vehicle or playing a game against an opponent). </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program is provided feedback in terms of rewards and punishments as it navigates its problem space.</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0E0C0A60-DC6C-DD3F-B6F1-665FE23799B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3C44AA6-E5AA-3DBB-69D0-B837CAB69083}"/>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430955804"/>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3</TotalTime>
  <Words>1679</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Georgia</vt:lpstr>
      <vt:lpstr>Wingdings</vt:lpstr>
      <vt:lpstr>ICT Basic Theme</vt:lpstr>
      <vt:lpstr>Introduction to Machine Learning</vt:lpstr>
      <vt:lpstr>Machine learning</vt:lpstr>
      <vt:lpstr>Demystifying Machine Learning</vt:lpstr>
      <vt:lpstr>PowerPoint Presentation</vt:lpstr>
      <vt:lpstr>PowerPoint Presentation</vt:lpstr>
      <vt:lpstr>PowerPoint Presentation</vt:lpstr>
      <vt:lpstr>Types of machine learning problems</vt:lpstr>
      <vt:lpstr>PowerPoint Presentation</vt:lpstr>
      <vt:lpstr>PowerPoint Presentation</vt:lpstr>
      <vt:lpstr>PowerPoint Presentation</vt:lpstr>
      <vt:lpstr>PowerPoint Presentation</vt:lpstr>
      <vt:lpstr>PowerPoint Presentation</vt:lpstr>
      <vt:lpstr>Terminologies of Machine Learning</vt:lpstr>
      <vt:lpstr>APPLICATIONS</vt:lpstr>
      <vt:lpstr>Best Python libraries for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sarihaashanmugasundaram@gmail.com</dc:creator>
  <cp:lastModifiedBy>sarihaashanmugasundaram@gmail.com</cp:lastModifiedBy>
  <cp:revision>2</cp:revision>
  <dcterms:created xsi:type="dcterms:W3CDTF">2023-06-21T06:42:56Z</dcterms:created>
  <dcterms:modified xsi:type="dcterms:W3CDTF">2023-06-21T06:58:34Z</dcterms:modified>
</cp:coreProperties>
</file>