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58" r:id="rId27"/>
    <p:sldId id="259" r:id="rId28"/>
    <p:sldId id="260" r:id="rId29"/>
    <p:sldId id="261" r:id="rId30"/>
    <p:sldId id="262" r:id="rId31"/>
    <p:sldId id="263" r:id="rId32"/>
    <p:sldId id="264"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0:11.283"/>
    </inkml:context>
    <inkml:brush xml:id="br0">
      <inkml:brushProperty name="width" value="0.05" units="cm"/>
      <inkml:brushProperty name="height" value="0.05" units="cm"/>
      <inkml:brushProperty name="color" value="#AB008B"/>
    </inkml:brush>
  </inkml:definitions>
  <inkml:trace contextRef="#ctx0" brushRef="#br0">0 0 48,'0'0'0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0:46.002"/>
    </inkml:context>
    <inkml:brush xml:id="br0">
      <inkml:brushProperty name="width" value="0.05" units="cm"/>
      <inkml:brushProperty name="height" value="0.05" units="cm"/>
      <inkml:brushProperty name="color" value="#AB008B"/>
    </inkml:brush>
  </inkml:definitions>
  <inkml:trace contextRef="#ctx0" brushRef="#br0">0 0 3714,'0'0'0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4:08.008"/>
    </inkml:context>
    <inkml:brush xml:id="br0">
      <inkml:brushProperty name="width" value="0.05" units="cm"/>
      <inkml:brushProperty name="height" value="0.05" units="cm"/>
      <inkml:brushProperty name="color" value="#AB008B"/>
    </inkml:brush>
  </inkml:definitions>
  <inkml:trace contextRef="#ctx0" brushRef="#br0">0 0 12038,'0'0'0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4:13.318"/>
    </inkml:context>
    <inkml:brush xml:id="br0">
      <inkml:brushProperty name="width" value="0.05" units="cm"/>
      <inkml:brushProperty name="height" value="0.05" units="cm"/>
      <inkml:brushProperty name="color" value="#AB008B"/>
    </inkml:brush>
  </inkml:definitions>
  <inkml:trace contextRef="#ctx0" brushRef="#br0">194 0 3458,'0'0'400,"-161"0"-640,148 0 176,3 0-112,0 0-1057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4:21.211"/>
    </inkml:context>
    <inkml:brush xml:id="br0">
      <inkml:brushProperty name="width" value="0.05" units="cm"/>
      <inkml:brushProperty name="height" value="0.05" units="cm"/>
      <inkml:brushProperty name="color" value="#AB008B"/>
    </inkml:brush>
  </inkml:definitions>
  <inkml:trace contextRef="#ctx0" brushRef="#br0">0 0 12726,'0'0'0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4:30.631"/>
    </inkml:context>
    <inkml:brush xml:id="br0">
      <inkml:brushProperty name="width" value="0.05" units="cm"/>
      <inkml:brushProperty name="height" value="0.05" units="cm"/>
      <inkml:brushProperty name="color" value="#AB008B"/>
    </inkml:brush>
  </inkml:definitions>
  <inkml:trace contextRef="#ctx0" brushRef="#br0">0 0 1825,'0'0'0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6:24.654"/>
    </inkml:context>
    <inkml:brush xml:id="br0">
      <inkml:brushProperty name="width" value="0.05" units="cm"/>
      <inkml:brushProperty name="height" value="0.05" units="cm"/>
      <inkml:brushProperty name="color" value="#AB008B"/>
    </inkml:brush>
  </inkml:definitions>
  <inkml:trace contextRef="#ctx0" brushRef="#br0">124 1 3954,'0'0'0,"-97"126"-1553,70-105 273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13:57:46.702"/>
    </inkml:context>
    <inkml:brush xml:id="br0">
      <inkml:brushProperty name="width" value="0.05" units="cm"/>
      <inkml:brushProperty name="height" value="0.05" units="cm"/>
      <inkml:brushProperty name="color" value="#AB008B"/>
    </inkml:brush>
  </inkml:definitions>
  <inkml:trace contextRef="#ctx0" brushRef="#br0">3885 18 20720,'27'-12'103,"-18"6"221,-17 8-205,-7 6-601,2 0 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044FB-0222-424B-92D0-CF9D6251E8E8}"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7B8D4-FA6A-45BC-BF80-BDCA20378E7C}" type="slidenum">
              <a:rPr lang="en-IN" smtClean="0"/>
              <a:t>‹#›</a:t>
            </a:fld>
            <a:endParaRPr lang="en-IN"/>
          </a:p>
        </p:txBody>
      </p:sp>
    </p:spTree>
    <p:extLst>
      <p:ext uri="{BB962C8B-B14F-4D97-AF65-F5344CB8AC3E}">
        <p14:creationId xmlns:p14="http://schemas.microsoft.com/office/powerpoint/2010/main" val="195212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2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52.png"/><Relationship Id="rId7" Type="http://schemas.openxmlformats.org/officeDocument/2006/relationships/image" Target="../media/image50.png"/><Relationship Id="rId2" Type="http://schemas.openxmlformats.org/officeDocument/2006/relationships/customXml" Target="../ink/ink3.xml"/><Relationship Id="rId16" Type="http://schemas.openxmlformats.org/officeDocument/2006/relationships/customXml" Target="../ink/ink6.xml"/><Relationship Id="rId1" Type="http://schemas.openxmlformats.org/officeDocument/2006/relationships/slideLayout" Target="../slideLayouts/slideLayout2.xml"/><Relationship Id="rId15" Type="http://schemas.openxmlformats.org/officeDocument/2006/relationships/image" Target="../media/image15.png"/><Relationship Id="rId14" Type="http://schemas.openxmlformats.org/officeDocument/2006/relationships/customXml" Target="../ink/ink5.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1CB45-A79D-C745-1009-50A1CF049BAC}"/>
              </a:ext>
            </a:extLst>
          </p:cNvPr>
          <p:cNvSpPr>
            <a:spLocks noGrp="1"/>
          </p:cNvSpPr>
          <p:nvPr>
            <p:ph type="ctrTitle"/>
          </p:nvPr>
        </p:nvSpPr>
        <p:spPr/>
        <p:txBody>
          <a:bodyPr/>
          <a:lstStyle/>
          <a:p>
            <a:r>
              <a:rPr lang="en-US" dirty="0"/>
              <a:t>Supervised Learning and Linear Regression</a:t>
            </a:r>
            <a:endParaRPr lang="en-IN" dirty="0"/>
          </a:p>
        </p:txBody>
      </p:sp>
      <p:sp>
        <p:nvSpPr>
          <p:cNvPr id="4" name="Footer Placeholder 3">
            <a:extLst>
              <a:ext uri="{FF2B5EF4-FFF2-40B4-BE49-F238E27FC236}">
                <a16:creationId xmlns:a16="http://schemas.microsoft.com/office/drawing/2014/main" id="{D63B4AA9-60EC-4B95-2E29-ECB40801DA3D}"/>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B4648D31-5E14-B9AC-9AD7-27ECD5241B1D}"/>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725521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3513B-5895-41AD-BD9F-823272BF3B82}"/>
              </a:ext>
            </a:extLst>
          </p:cNvPr>
          <p:cNvSpPr>
            <a:spLocks noGrp="1"/>
          </p:cNvSpPr>
          <p:nvPr>
            <p:ph idx="1"/>
          </p:nvPr>
        </p:nvSpPr>
        <p:spPr>
          <a:xfrm>
            <a:off x="342900" y="438151"/>
            <a:ext cx="11334750" cy="6315074"/>
          </a:xfrm>
        </p:spPr>
        <p:txBody>
          <a:bodyPr>
            <a:normAutofit fontScale="85000" lnSpcReduction="20000"/>
          </a:bodyPr>
          <a:lstStyle/>
          <a:p>
            <a:pPr marL="0" indent="0">
              <a:buNone/>
            </a:pPr>
            <a:r>
              <a:rPr lang="en-US" dirty="0">
                <a:solidFill>
                  <a:srgbClr val="00B050"/>
                </a:solidFill>
                <a:latin typeface="Georgia" panose="02040502050405020303" pitchFamily="18" charset="0"/>
              </a:rPr>
              <a:t>Outliers:</a:t>
            </a:r>
          </a:p>
          <a:p>
            <a:pPr marL="0" indent="0">
              <a:buNone/>
            </a:pPr>
            <a:r>
              <a:rPr lang="en-US" dirty="0">
                <a:latin typeface="Georgia" panose="02040502050405020303" pitchFamily="18" charset="0"/>
              </a:rPr>
              <a:t>An outlier is a data point that is noticeably different from the rest. They represent errors in measurement, bad data collection, or simply show variables not considered when collecting the data.</a:t>
            </a:r>
          </a:p>
          <a:p>
            <a:pPr marL="0" indent="0">
              <a:buNone/>
            </a:pPr>
            <a:endParaRPr lang="en-US" dirty="0">
              <a:latin typeface="Georgia" panose="02040502050405020303" pitchFamily="18" charset="0"/>
            </a:endParaRPr>
          </a:p>
          <a:p>
            <a:pPr marL="0" indent="0">
              <a:buNone/>
            </a:pPr>
            <a:r>
              <a:rPr lang="en-US" dirty="0">
                <a:solidFill>
                  <a:srgbClr val="00B050"/>
                </a:solidFill>
                <a:latin typeface="Georgia" panose="02040502050405020303" pitchFamily="18" charset="0"/>
              </a:rPr>
              <a:t>Multicollinearity</a:t>
            </a:r>
          </a:p>
          <a:p>
            <a:pPr>
              <a:buFont typeface="Wingdings" panose="05000000000000000000" pitchFamily="2" charset="2"/>
              <a:buChar char="Ø"/>
            </a:pPr>
            <a:r>
              <a:rPr lang="en-US" dirty="0">
                <a:latin typeface="Georgia" panose="02040502050405020303" pitchFamily="18" charset="0"/>
              </a:rPr>
              <a:t>Multicollinearity occurs when two or more independent variables(also known as predictor) are highly correlated with one another in a regression model.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means that an independent variable can be predicted from another independent variable in a regression model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Let us take a simple example from our everyday life to explain this. Assume that we want to fit a regression model using the independent features such as pocket money and father income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Here both independent variables are highly correlated means as father income increases pocket money also increases and if father income decreases pocket money also decreases.</a:t>
            </a:r>
          </a:p>
        </p:txBody>
      </p:sp>
      <p:sp>
        <p:nvSpPr>
          <p:cNvPr id="2" name="Footer Placeholder 1">
            <a:extLst>
              <a:ext uri="{FF2B5EF4-FFF2-40B4-BE49-F238E27FC236}">
                <a16:creationId xmlns:a16="http://schemas.microsoft.com/office/drawing/2014/main" id="{A9CD86A0-7092-2665-E39A-46DF8FCD6D8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ECC73E8-2C87-2581-C206-9CEA676C0CAA}"/>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7078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DD931-6212-4431-A698-72226CEFE3B7}"/>
              </a:ext>
            </a:extLst>
          </p:cNvPr>
          <p:cNvSpPr>
            <a:spLocks noGrp="1"/>
          </p:cNvSpPr>
          <p:nvPr>
            <p:ph idx="1"/>
          </p:nvPr>
        </p:nvSpPr>
        <p:spPr>
          <a:xfrm>
            <a:off x="142875" y="638175"/>
            <a:ext cx="11963400" cy="6153150"/>
          </a:xfrm>
        </p:spPr>
        <p:txBody>
          <a:bodyPr>
            <a:normAutofit fontScale="77500" lnSpcReduction="20000"/>
          </a:bodyPr>
          <a:lstStyle/>
          <a:p>
            <a:pPr marL="0" indent="0">
              <a:buNone/>
            </a:pPr>
            <a:r>
              <a:rPr lang="en-US" dirty="0">
                <a:solidFill>
                  <a:srgbClr val="00B050"/>
                </a:solidFill>
                <a:latin typeface="Georgia" panose="02040502050405020303" pitchFamily="18" charset="0"/>
              </a:rPr>
              <a:t>Underfitting and Overfitting:</a:t>
            </a:r>
          </a:p>
          <a:p>
            <a:pPr marL="0" indent="0">
              <a:buNone/>
            </a:pPr>
            <a:r>
              <a:rPr lang="en-US" dirty="0">
                <a:latin typeface="Georgia" panose="02040502050405020303" pitchFamily="18" charset="0"/>
              </a:rPr>
              <a:t>If our algorithm works well with the training dataset but not well with test dataset, then such problem is called Overfitting. And if our algorithm does not perform well even with training dataset, then such problem is called underfitting.</a:t>
            </a:r>
          </a:p>
          <a:p>
            <a:pPr marL="0" indent="0">
              <a:buNone/>
            </a:pPr>
            <a:r>
              <a:rPr lang="en-US" sz="2000" b="1" dirty="0">
                <a:solidFill>
                  <a:srgbClr val="803063"/>
                </a:solidFill>
                <a:latin typeface="Georgia" panose="02040502050405020303" pitchFamily="18" charset="0"/>
              </a:rPr>
              <a:t>Why do we use Regression Analysis?</a:t>
            </a:r>
          </a:p>
          <a:p>
            <a:pPr>
              <a:buFont typeface="Wingdings" panose="05000000000000000000" pitchFamily="2" charset="2"/>
              <a:buChar char="Ø"/>
            </a:pPr>
            <a:r>
              <a:rPr lang="en-US" dirty="0">
                <a:latin typeface="Georgia" panose="02040502050405020303" pitchFamily="18" charset="0"/>
              </a:rPr>
              <a:t>Regression analysis helps in the prediction of a continuous variable.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There are various scenarios in the real world where we need some future predictions such as weather condition, sales prediction, marketing trends, etc., for such case we need some technology which can make predictions more accurately.</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So for such case we need Regression analysis which is a statistical method and used in machine learning and data science. Below are some other reasons for using Regression analysis:</a:t>
            </a:r>
          </a:p>
          <a:p>
            <a:pPr marL="0" indent="0">
              <a:buNone/>
            </a:pPr>
            <a:r>
              <a:rPr lang="en-US" dirty="0">
                <a:latin typeface="Georgia" panose="02040502050405020303" pitchFamily="18" charset="0"/>
              </a:rPr>
              <a:t>Regression estimates the relationship between the target and the independent variable.</a:t>
            </a:r>
          </a:p>
          <a:p>
            <a:pPr marL="0" indent="0">
              <a:buNone/>
            </a:pPr>
            <a:r>
              <a:rPr lang="en-US" dirty="0">
                <a:latin typeface="Georgia" panose="02040502050405020303" pitchFamily="18" charset="0"/>
              </a:rPr>
              <a:t>It is used to find the trends in data.</a:t>
            </a:r>
          </a:p>
          <a:p>
            <a:pPr marL="0" indent="0">
              <a:buNone/>
            </a:pPr>
            <a:r>
              <a:rPr lang="en-US" dirty="0">
                <a:latin typeface="Georgia" panose="02040502050405020303" pitchFamily="18" charset="0"/>
              </a:rPr>
              <a:t>It helps to predict real/continuous values.</a:t>
            </a:r>
          </a:p>
          <a:p>
            <a:pPr marL="0" indent="0">
              <a:buNone/>
            </a:pPr>
            <a:r>
              <a:rPr lang="en-US" dirty="0">
                <a:latin typeface="Georgia" panose="02040502050405020303" pitchFamily="18" charset="0"/>
              </a:rPr>
              <a:t>By performing the regression, we can confidently determine the most important factor, the least important factor, and how each factor is affecting the other factors.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A8CD6427-D3E4-3D31-97EA-BC1F945B882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B69C2F9-D6E0-1063-B334-0C7697C4DB1D}"/>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56317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DB08-8135-41EF-A490-C82AE13BDB7D}"/>
              </a:ext>
            </a:extLst>
          </p:cNvPr>
          <p:cNvSpPr>
            <a:spLocks noGrp="1"/>
          </p:cNvSpPr>
          <p:nvPr>
            <p:ph type="title"/>
          </p:nvPr>
        </p:nvSpPr>
        <p:spPr>
          <a:xfrm>
            <a:off x="581192" y="702156"/>
            <a:ext cx="11029616" cy="564669"/>
          </a:xfrm>
        </p:spPr>
        <p:txBody>
          <a:bodyPr>
            <a:normAutofit/>
          </a:bodyPr>
          <a:lstStyle/>
          <a:p>
            <a:pPr algn="ctr"/>
            <a:r>
              <a:rPr lang="en-IN" sz="3000" b="1" i="0" dirty="0">
                <a:solidFill>
                  <a:srgbClr val="0070C0"/>
                </a:solidFill>
                <a:effectLst>
                  <a:outerShdw blurRad="38100" dist="38100" dir="2700000" algn="tl">
                    <a:srgbClr val="000000">
                      <a:alpha val="43137"/>
                    </a:srgbClr>
                  </a:outerShdw>
                </a:effectLst>
                <a:latin typeface="Georgia" panose="02040502050405020303" pitchFamily="18" charset="0"/>
              </a:rPr>
              <a:t>Types of Regression</a:t>
            </a:r>
            <a:endParaRPr lang="en-IN" dirty="0"/>
          </a:p>
        </p:txBody>
      </p:sp>
      <p:pic>
        <p:nvPicPr>
          <p:cNvPr id="5" name="Content Placeholder 4">
            <a:extLst>
              <a:ext uri="{FF2B5EF4-FFF2-40B4-BE49-F238E27FC236}">
                <a16:creationId xmlns:a16="http://schemas.microsoft.com/office/drawing/2014/main" id="{218EA46E-C616-45EC-8A66-6AA8E8F69253}"/>
              </a:ext>
            </a:extLst>
          </p:cNvPr>
          <p:cNvPicPr>
            <a:picLocks noGrp="1" noChangeAspect="1"/>
          </p:cNvPicPr>
          <p:nvPr>
            <p:ph idx="1"/>
          </p:nvPr>
        </p:nvPicPr>
        <p:blipFill>
          <a:blip r:embed="rId2"/>
          <a:stretch>
            <a:fillRect/>
          </a:stretch>
        </p:blipFill>
        <p:spPr>
          <a:xfrm>
            <a:off x="1438275" y="1266825"/>
            <a:ext cx="9029700" cy="5267325"/>
          </a:xfrm>
        </p:spPr>
      </p:pic>
      <p:sp>
        <p:nvSpPr>
          <p:cNvPr id="3" name="Footer Placeholder 2">
            <a:extLst>
              <a:ext uri="{FF2B5EF4-FFF2-40B4-BE49-F238E27FC236}">
                <a16:creationId xmlns:a16="http://schemas.microsoft.com/office/drawing/2014/main" id="{CFE57656-9F00-C0F4-0AEC-C675E9201E2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20F7BAB-CA1B-D372-F655-12860B6ABE24}"/>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196882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BF8FB-FA11-40A5-A54B-CEB6FE98B04F}"/>
              </a:ext>
            </a:extLst>
          </p:cNvPr>
          <p:cNvSpPr>
            <a:spLocks noGrp="1"/>
          </p:cNvSpPr>
          <p:nvPr>
            <p:ph idx="1"/>
          </p:nvPr>
        </p:nvSpPr>
        <p:spPr>
          <a:xfrm>
            <a:off x="85725" y="790575"/>
            <a:ext cx="11944349" cy="5943599"/>
          </a:xfrm>
        </p:spPr>
        <p:txBody>
          <a:bodyPr>
            <a:normAutofit fontScale="77500" lnSpcReduction="20000"/>
          </a:bodyPr>
          <a:lstStyle/>
          <a:p>
            <a:pPr marL="0" indent="0">
              <a:buNone/>
            </a:pPr>
            <a:r>
              <a:rPr lang="en-US" b="1" dirty="0">
                <a:solidFill>
                  <a:srgbClr val="803063"/>
                </a:solidFill>
                <a:latin typeface="Georgia" panose="02040502050405020303" pitchFamily="18" charset="0"/>
              </a:rPr>
              <a:t>Linear Regression:</a:t>
            </a:r>
          </a:p>
          <a:p>
            <a:pPr>
              <a:buFont typeface="Wingdings" panose="05000000000000000000" pitchFamily="2" charset="2"/>
              <a:buChar char="Ø"/>
            </a:pPr>
            <a:r>
              <a:rPr lang="en-US" dirty="0">
                <a:latin typeface="Georgia" panose="02040502050405020303" pitchFamily="18" charset="0"/>
              </a:rPr>
              <a:t>Linear regression is a statistical regression method which is used for predictive analysis.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one of the very simple and easy algorithms which works on regression and shows the relationship between the continuous variables.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used for solving the regression problem in machine learning.</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Linear regression shows the linear relationship between the independent variable (X-axis) and the dependent variable (Y-axis), hence called linear regression.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If there is only one input variable (x), then such linear regression is called simple linear regression. And if there is more than one input variable, then such linear regression is called multiple linear regression.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relationship between variables in the linear regression model can be explained using the below image. Here we are predicting the salary of an employee on the basis of the year of experience.</a:t>
            </a:r>
          </a:p>
          <a:p>
            <a:pPr>
              <a:buFont typeface="Wingdings" panose="05000000000000000000" pitchFamily="2" charset="2"/>
              <a:buChar char="Ø"/>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18844468-E1D0-9850-E956-37FDCCD63D8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F80863B-0568-08F8-4172-5414F8956567}"/>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9717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2F6E0-6698-4A26-9B64-5D35CFA31368}"/>
              </a:ext>
            </a:extLst>
          </p:cNvPr>
          <p:cNvSpPr>
            <a:spLocks noGrp="1"/>
          </p:cNvSpPr>
          <p:nvPr>
            <p:ph idx="1"/>
          </p:nvPr>
        </p:nvSpPr>
        <p:spPr>
          <a:xfrm>
            <a:off x="581192" y="1057275"/>
            <a:ext cx="11029615" cy="5391150"/>
          </a:xfrm>
        </p:spPr>
        <p:txBody>
          <a:bodyPr/>
          <a:lstStyle/>
          <a:p>
            <a:pPr marL="0" indent="0">
              <a:buNone/>
            </a:pPr>
            <a:r>
              <a:rPr lang="en-US" dirty="0">
                <a:latin typeface="Georgia" panose="02040502050405020303" pitchFamily="18" charset="0"/>
              </a:rPr>
              <a:t>Y= </a:t>
            </a:r>
            <a:r>
              <a:rPr lang="en-US" dirty="0" err="1">
                <a:latin typeface="Georgia" panose="02040502050405020303" pitchFamily="18" charset="0"/>
              </a:rPr>
              <a:t>aX+b</a:t>
            </a:r>
            <a:r>
              <a:rPr lang="en-US" dirty="0">
                <a:latin typeface="Georgia" panose="02040502050405020303" pitchFamily="18" charset="0"/>
              </a:rPr>
              <a:t>  </a:t>
            </a:r>
          </a:p>
          <a:p>
            <a:pPr marL="0" indent="0">
              <a:buNone/>
            </a:pPr>
            <a:r>
              <a:rPr lang="en-US" dirty="0">
                <a:latin typeface="Georgia" panose="02040502050405020303" pitchFamily="18" charset="0"/>
              </a:rPr>
              <a:t>Here, Y = dependent variables (target variables),</a:t>
            </a:r>
          </a:p>
          <a:p>
            <a:pPr marL="0" indent="0">
              <a:buNone/>
            </a:pPr>
            <a:r>
              <a:rPr lang="en-US" dirty="0">
                <a:latin typeface="Georgia" panose="02040502050405020303" pitchFamily="18" charset="0"/>
              </a:rPr>
              <a:t>X= Independent variables (predictor variables),</a:t>
            </a:r>
          </a:p>
          <a:p>
            <a:pPr marL="0" indent="0">
              <a:buNone/>
            </a:pPr>
            <a:r>
              <a:rPr lang="en-US" dirty="0">
                <a:latin typeface="Georgia" panose="02040502050405020303" pitchFamily="18" charset="0"/>
              </a:rPr>
              <a:t>a and b are the linear coefficients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Some popular applications of linear regression are:</a:t>
            </a:r>
          </a:p>
          <a:p>
            <a:pPr>
              <a:buFont typeface="Wingdings" panose="05000000000000000000" pitchFamily="2" charset="2"/>
              <a:buChar char="Ø"/>
            </a:pPr>
            <a:r>
              <a:rPr lang="en-US" dirty="0">
                <a:latin typeface="Georgia" panose="02040502050405020303" pitchFamily="18" charset="0"/>
              </a:rPr>
              <a:t>Analyzing trends and sales estimates</a:t>
            </a:r>
          </a:p>
          <a:p>
            <a:pPr>
              <a:buFont typeface="Wingdings" panose="05000000000000000000" pitchFamily="2" charset="2"/>
              <a:buChar char="Ø"/>
            </a:pPr>
            <a:r>
              <a:rPr lang="en-US" dirty="0">
                <a:latin typeface="Georgia" panose="02040502050405020303" pitchFamily="18" charset="0"/>
              </a:rPr>
              <a:t>Salary forecasting</a:t>
            </a:r>
          </a:p>
          <a:p>
            <a:pPr>
              <a:buFont typeface="Wingdings" panose="05000000000000000000" pitchFamily="2" charset="2"/>
              <a:buChar char="Ø"/>
            </a:pPr>
            <a:r>
              <a:rPr lang="en-US" dirty="0">
                <a:latin typeface="Georgia" panose="02040502050405020303" pitchFamily="18" charset="0"/>
              </a:rPr>
              <a:t>Real estate prediction</a:t>
            </a:r>
          </a:p>
          <a:p>
            <a:pPr>
              <a:buFont typeface="Wingdings" panose="05000000000000000000" pitchFamily="2" charset="2"/>
              <a:buChar char="Ø"/>
            </a:pPr>
            <a:r>
              <a:rPr lang="en-US" dirty="0">
                <a:latin typeface="Georgia" panose="02040502050405020303" pitchFamily="18" charset="0"/>
              </a:rPr>
              <a:t>Arriving at ETAs in traffic.</a:t>
            </a: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531AFF0A-A430-4D3B-B822-4059A0C412C2}"/>
              </a:ext>
            </a:extLst>
          </p:cNvPr>
          <p:cNvPicPr>
            <a:picLocks noChangeAspect="1"/>
          </p:cNvPicPr>
          <p:nvPr/>
        </p:nvPicPr>
        <p:blipFill>
          <a:blip r:embed="rId2"/>
          <a:stretch>
            <a:fillRect/>
          </a:stretch>
        </p:blipFill>
        <p:spPr>
          <a:xfrm>
            <a:off x="6397496" y="1879503"/>
            <a:ext cx="5016758" cy="3746693"/>
          </a:xfrm>
          <a:prstGeom prst="rect">
            <a:avLst/>
          </a:prstGeom>
        </p:spPr>
      </p:pic>
      <p:sp>
        <p:nvSpPr>
          <p:cNvPr id="2" name="Footer Placeholder 1">
            <a:extLst>
              <a:ext uri="{FF2B5EF4-FFF2-40B4-BE49-F238E27FC236}">
                <a16:creationId xmlns:a16="http://schemas.microsoft.com/office/drawing/2014/main" id="{E590AC42-18B4-C02E-2AB4-55B3B0F1E4F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03A6510-458C-999C-1E21-72CF4EDB7A3C}"/>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240626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E76A4-739F-4D38-A718-B02F189FDDDD}"/>
              </a:ext>
            </a:extLst>
          </p:cNvPr>
          <p:cNvSpPr>
            <a:spLocks noGrp="1"/>
          </p:cNvSpPr>
          <p:nvPr>
            <p:ph idx="1"/>
          </p:nvPr>
        </p:nvSpPr>
        <p:spPr>
          <a:xfrm>
            <a:off x="581192" y="762000"/>
            <a:ext cx="11029615" cy="5924550"/>
          </a:xfrm>
        </p:spPr>
        <p:txBody>
          <a:bodyPr>
            <a:normAutofit fontScale="85000" lnSpcReduction="10000"/>
          </a:bodyPr>
          <a:lstStyle/>
          <a:p>
            <a:pPr marL="0" indent="0">
              <a:buNone/>
            </a:pPr>
            <a:r>
              <a:rPr lang="en-US" b="1" dirty="0">
                <a:solidFill>
                  <a:srgbClr val="803063"/>
                </a:solidFill>
                <a:latin typeface="Georgia" panose="02040502050405020303" pitchFamily="18" charset="0"/>
              </a:rPr>
              <a:t>Logistic Regression:</a:t>
            </a:r>
          </a:p>
          <a:p>
            <a:pPr>
              <a:buFont typeface="Wingdings" panose="05000000000000000000" pitchFamily="2" charset="2"/>
              <a:buChar char="Ø"/>
            </a:pPr>
            <a:r>
              <a:rPr lang="en-US" dirty="0">
                <a:latin typeface="Georgia" panose="02040502050405020303" pitchFamily="18" charset="0"/>
              </a:rPr>
              <a:t>Logistic regression is another supervised learning algorithm which is used to solve the classification problems. In classification problems, we have dependent variables in a binary or discrete format such as 0 or 1.</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algorithm works with the categorical variable such as 0 or 1, Yes or No, True or False, Spam or not spam, etc.</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a predictive analysis algorithm which works on the concept of probability.</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is a type of regression, but it is different from the linear regression algorithm in the term how they are used.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Logistic regression uses sigmoid function or logistic function which is a complex cost function. This sigmoid function is used to model the data in logistic regression. The function can be represented as: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1A2BB30-8BBE-95E5-420F-8EC1C14BC63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E2B28A0-938E-0DE4-7546-8D14E19D081F}"/>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291459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C2375-408B-40DD-8BAB-663BA8969ABF}"/>
              </a:ext>
            </a:extLst>
          </p:cNvPr>
          <p:cNvSpPr>
            <a:spLocks noGrp="1"/>
          </p:cNvSpPr>
          <p:nvPr>
            <p:ph idx="1"/>
          </p:nvPr>
        </p:nvSpPr>
        <p:spPr>
          <a:xfrm>
            <a:off x="609600" y="828675"/>
            <a:ext cx="11001207" cy="5724525"/>
          </a:xfrm>
        </p:spPr>
        <p:txBody>
          <a:bodyPr>
            <a:normAutofit lnSpcReduction="10000"/>
          </a:bodyPr>
          <a:lstStyle/>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f(x)= Output between the 0 and 1 value.</a:t>
            </a:r>
          </a:p>
          <a:p>
            <a:pPr marL="0" indent="0">
              <a:buNone/>
            </a:pPr>
            <a:r>
              <a:rPr lang="en-US" dirty="0">
                <a:latin typeface="Georgia" panose="02040502050405020303" pitchFamily="18" charset="0"/>
              </a:rPr>
              <a:t>x= input to the function	</a:t>
            </a:r>
          </a:p>
          <a:p>
            <a:pPr marL="0" indent="0">
              <a:buNone/>
            </a:pPr>
            <a:r>
              <a:rPr lang="en-US" dirty="0">
                <a:latin typeface="Georgia" panose="02040502050405020303" pitchFamily="18" charset="0"/>
              </a:rPr>
              <a:t>e= base of natural logarithm.</a:t>
            </a:r>
          </a:p>
          <a:p>
            <a:pPr marL="0" indent="0">
              <a:buNone/>
            </a:pPr>
            <a:r>
              <a:rPr lang="en-US" dirty="0">
                <a:latin typeface="Georgia" panose="02040502050405020303" pitchFamily="18" charset="0"/>
              </a:rPr>
              <a:t>It uses the concept of threshold levels, values above the threshold level are rounded up to 1, and values below the threshold level are rounded up to 0.</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There are three types of logistic regression:</a:t>
            </a:r>
          </a:p>
          <a:p>
            <a:pPr>
              <a:buFont typeface="Wingdings" panose="05000000000000000000" pitchFamily="2" charset="2"/>
              <a:buChar char="Ø"/>
            </a:pPr>
            <a:r>
              <a:rPr lang="en-US" dirty="0">
                <a:latin typeface="Georgia" panose="02040502050405020303" pitchFamily="18" charset="0"/>
              </a:rPr>
              <a:t>Binary(0/1, pass/fail)</a:t>
            </a:r>
          </a:p>
          <a:p>
            <a:pPr>
              <a:buFont typeface="Wingdings" panose="05000000000000000000" pitchFamily="2" charset="2"/>
              <a:buChar char="Ø"/>
            </a:pPr>
            <a:r>
              <a:rPr lang="en-US" dirty="0">
                <a:latin typeface="Georgia" panose="02040502050405020303" pitchFamily="18" charset="0"/>
              </a:rPr>
              <a:t>Multi(cats, dogs, lions)</a:t>
            </a:r>
          </a:p>
          <a:p>
            <a:pPr>
              <a:buFont typeface="Wingdings" panose="05000000000000000000" pitchFamily="2" charset="2"/>
              <a:buChar char="Ø"/>
            </a:pPr>
            <a:r>
              <a:rPr lang="en-US" dirty="0">
                <a:latin typeface="Georgia" panose="02040502050405020303" pitchFamily="18" charset="0"/>
              </a:rPr>
              <a:t>Ordinal(low, medium, high)</a:t>
            </a:r>
          </a:p>
        </p:txBody>
      </p:sp>
      <p:pic>
        <p:nvPicPr>
          <p:cNvPr id="5" name="Picture 4">
            <a:extLst>
              <a:ext uri="{FF2B5EF4-FFF2-40B4-BE49-F238E27FC236}">
                <a16:creationId xmlns:a16="http://schemas.microsoft.com/office/drawing/2014/main" id="{3A0A1CE3-2C6A-4EC1-A692-B4DE3B71E634}"/>
              </a:ext>
            </a:extLst>
          </p:cNvPr>
          <p:cNvPicPr>
            <a:picLocks noChangeAspect="1"/>
          </p:cNvPicPr>
          <p:nvPr/>
        </p:nvPicPr>
        <p:blipFill>
          <a:blip r:embed="rId2"/>
          <a:stretch>
            <a:fillRect/>
          </a:stretch>
        </p:blipFill>
        <p:spPr>
          <a:xfrm>
            <a:off x="995361" y="609601"/>
            <a:ext cx="2162175" cy="1323974"/>
          </a:xfrm>
          <a:prstGeom prst="rect">
            <a:avLst/>
          </a:prstGeom>
        </p:spPr>
      </p:pic>
      <p:pic>
        <p:nvPicPr>
          <p:cNvPr id="7" name="Picture 6">
            <a:extLst>
              <a:ext uri="{FF2B5EF4-FFF2-40B4-BE49-F238E27FC236}">
                <a16:creationId xmlns:a16="http://schemas.microsoft.com/office/drawing/2014/main" id="{73A8FA8A-FAC5-4CAB-A5A2-7E4108EFF96F}"/>
              </a:ext>
            </a:extLst>
          </p:cNvPr>
          <p:cNvPicPr>
            <a:picLocks noChangeAspect="1"/>
          </p:cNvPicPr>
          <p:nvPr/>
        </p:nvPicPr>
        <p:blipFill>
          <a:blip r:embed="rId3"/>
          <a:stretch>
            <a:fillRect/>
          </a:stretch>
        </p:blipFill>
        <p:spPr>
          <a:xfrm>
            <a:off x="6267450" y="3695700"/>
            <a:ext cx="4762500" cy="2857500"/>
          </a:xfrm>
          <a:prstGeom prst="rect">
            <a:avLst/>
          </a:prstGeom>
        </p:spPr>
      </p:pic>
      <p:sp>
        <p:nvSpPr>
          <p:cNvPr id="2" name="Footer Placeholder 1">
            <a:extLst>
              <a:ext uri="{FF2B5EF4-FFF2-40B4-BE49-F238E27FC236}">
                <a16:creationId xmlns:a16="http://schemas.microsoft.com/office/drawing/2014/main" id="{761D3582-7097-4A98-2417-2B762E1A155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3BFCDB9-EE50-073C-CBD1-6741F76CC4AF}"/>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183438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D8501-78DC-4549-AFD2-125B1D24C2BC}"/>
              </a:ext>
            </a:extLst>
          </p:cNvPr>
          <p:cNvSpPr>
            <a:spLocks noGrp="1"/>
          </p:cNvSpPr>
          <p:nvPr>
            <p:ph idx="1"/>
          </p:nvPr>
        </p:nvSpPr>
        <p:spPr>
          <a:xfrm>
            <a:off x="581192" y="828675"/>
            <a:ext cx="11029615" cy="5715000"/>
          </a:xfrm>
        </p:spPr>
        <p:txBody>
          <a:bodyPr>
            <a:normAutofit fontScale="92500" lnSpcReduction="20000"/>
          </a:bodyPr>
          <a:lstStyle/>
          <a:p>
            <a:pPr marL="0" indent="0">
              <a:buNone/>
            </a:pPr>
            <a:r>
              <a:rPr lang="en-US" sz="2000" b="1" dirty="0">
                <a:solidFill>
                  <a:srgbClr val="803063"/>
                </a:solidFill>
                <a:latin typeface="Georgia" panose="02040502050405020303" pitchFamily="18" charset="0"/>
              </a:rPr>
              <a:t>Polynomial Regression:</a:t>
            </a:r>
          </a:p>
          <a:p>
            <a:pPr>
              <a:buFont typeface="Wingdings" panose="05000000000000000000" pitchFamily="2" charset="2"/>
              <a:buChar char="Ø"/>
            </a:pPr>
            <a:r>
              <a:rPr lang="en-US" dirty="0">
                <a:latin typeface="Georgia" panose="02040502050405020303" pitchFamily="18" charset="0"/>
              </a:rPr>
              <a:t>Polynomial Regression is a type of regression which models the non-linear dataset using a linear model.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similar to multiple linear regression, but it fits a non-linear curve between the value of x and corresponding conditional values of y.</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Suppose there is a dataset which consists of datapoints which are present in a non-linear fashion, so for such case, linear regression will not best fit to those datapoints. To cover such datapoints, we need Polynomial regression.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Polynomial regression, the original features are transformed into polynomial features of given degree and then modeled using a linear model. Which means the datapoints are best fitted using a polynomial line.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BB85A16D-46BA-0ACC-74EF-DF9EC471D60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74B5B46-1409-7FB4-9742-4111E00851AE}"/>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349931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48D24-0360-4BCB-8E9D-D0AB0ACA8E1E}"/>
              </a:ext>
            </a:extLst>
          </p:cNvPr>
          <p:cNvSpPr>
            <a:spLocks noGrp="1"/>
          </p:cNvSpPr>
          <p:nvPr>
            <p:ph idx="1"/>
          </p:nvPr>
        </p:nvSpPr>
        <p:spPr>
          <a:xfrm>
            <a:off x="342901" y="876300"/>
            <a:ext cx="6638924" cy="5715000"/>
          </a:xfrm>
        </p:spPr>
        <p:txBody>
          <a:bodyPr>
            <a:normAutofit fontScale="92500"/>
          </a:bodyPr>
          <a:lstStyle/>
          <a:p>
            <a:pPr>
              <a:buFont typeface="Wingdings" panose="05000000000000000000" pitchFamily="2" charset="2"/>
              <a:buChar char="Ø"/>
            </a:pPr>
            <a:r>
              <a:rPr lang="en-US" dirty="0">
                <a:latin typeface="Georgia" panose="02040502050405020303" pitchFamily="18" charset="0"/>
              </a:rPr>
              <a:t>The equation for polynomial regression also derived from linear regression equation that means Linear regression equation Y= b0+ b1x, is transformed into Polynomial regression equation Y= b0+b1x+ b2x2+ b3x3+.....+ </a:t>
            </a:r>
            <a:r>
              <a:rPr lang="en-US" dirty="0" err="1">
                <a:latin typeface="Georgia" panose="02040502050405020303" pitchFamily="18" charset="0"/>
              </a:rPr>
              <a:t>bnxn</a:t>
            </a:r>
            <a:r>
              <a:rPr lang="en-US" dirty="0">
                <a:latin typeface="Georgia" panose="02040502050405020303" pitchFamily="18" charset="0"/>
              </a:rPr>
              <a: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Here Y is the predicted/target output, b0, b1,... bn are the regression coefficients. x is our independent/input variable.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model is still linear as the coefficients are still linear with quadratic</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12BD598E-CB59-43A7-ACC1-F4A481EBAC25}"/>
              </a:ext>
            </a:extLst>
          </p:cNvPr>
          <p:cNvPicPr>
            <a:picLocks noChangeAspect="1"/>
          </p:cNvPicPr>
          <p:nvPr/>
        </p:nvPicPr>
        <p:blipFill>
          <a:blip r:embed="rId2"/>
          <a:stretch>
            <a:fillRect/>
          </a:stretch>
        </p:blipFill>
        <p:spPr>
          <a:xfrm>
            <a:off x="7191375" y="2143125"/>
            <a:ext cx="4762500" cy="2857500"/>
          </a:xfrm>
          <a:prstGeom prst="rect">
            <a:avLst/>
          </a:prstGeom>
        </p:spPr>
      </p:pic>
      <p:sp>
        <p:nvSpPr>
          <p:cNvPr id="2" name="Footer Placeholder 1">
            <a:extLst>
              <a:ext uri="{FF2B5EF4-FFF2-40B4-BE49-F238E27FC236}">
                <a16:creationId xmlns:a16="http://schemas.microsoft.com/office/drawing/2014/main" id="{49F68C36-613B-C7B8-5D29-AC0A07629EE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3A74A97-D2B5-D2F0-FABC-12ADE07F7D40}"/>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254883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59319-192A-44CC-A290-2E2E742D9E84}"/>
              </a:ext>
            </a:extLst>
          </p:cNvPr>
          <p:cNvSpPr>
            <a:spLocks noGrp="1"/>
          </p:cNvSpPr>
          <p:nvPr>
            <p:ph idx="1"/>
          </p:nvPr>
        </p:nvSpPr>
        <p:spPr>
          <a:xfrm>
            <a:off x="581192" y="828675"/>
            <a:ext cx="11029615" cy="5591175"/>
          </a:xfrm>
        </p:spPr>
        <p:txBody>
          <a:bodyPr>
            <a:normAutofit fontScale="85000" lnSpcReduction="20000"/>
          </a:bodyPr>
          <a:lstStyle/>
          <a:p>
            <a:pPr marL="0" indent="0">
              <a:buNone/>
            </a:pPr>
            <a:r>
              <a:rPr lang="en-US" sz="2000" b="1" dirty="0">
                <a:solidFill>
                  <a:srgbClr val="803063"/>
                </a:solidFill>
                <a:latin typeface="Georgia" panose="02040502050405020303" pitchFamily="18" charset="0"/>
              </a:rPr>
              <a:t>Support Vector Regression:</a:t>
            </a:r>
          </a:p>
          <a:p>
            <a:pPr>
              <a:buFont typeface="Wingdings" panose="05000000000000000000" pitchFamily="2" charset="2"/>
              <a:buChar char="Ø"/>
            </a:pPr>
            <a:r>
              <a:rPr lang="en-US" dirty="0">
                <a:latin typeface="Georgia" panose="02040502050405020303" pitchFamily="18" charset="0"/>
              </a:rPr>
              <a:t>Support Vector Machine is a supervised learning algorithm which can be used for regression as well as classification problems. So if we use it for regression problems, then it is termed as Support Vector Regression.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Support Vector Regression is a regression algorithm which works for continuous variables. Below are some keywords which are used in Support Vector Regression:</a:t>
            </a:r>
          </a:p>
          <a:p>
            <a:pPr marL="0" indent="0">
              <a:buNone/>
            </a:pPr>
            <a:r>
              <a:rPr lang="en-US" dirty="0">
                <a:solidFill>
                  <a:srgbClr val="00B050"/>
                </a:solidFill>
                <a:latin typeface="Georgia" panose="02040502050405020303" pitchFamily="18" charset="0"/>
              </a:rPr>
              <a:t>Kernel:</a:t>
            </a:r>
          </a:p>
          <a:p>
            <a:pPr marL="0" indent="0">
              <a:buNone/>
            </a:pPr>
            <a:r>
              <a:rPr lang="en-US" dirty="0">
                <a:latin typeface="Georgia" panose="02040502050405020303" pitchFamily="18" charset="0"/>
              </a:rPr>
              <a:t> Kernel refers to a method that allows us to apply linear classifiers to nonlinear problems by mapping non-linear data into a higher-dimensional space without the need to visit or understand that higher-dimensional space.</a:t>
            </a:r>
          </a:p>
          <a:p>
            <a:pPr marL="0" indent="0">
              <a:buNone/>
            </a:pPr>
            <a:endParaRPr lang="en-US" dirty="0">
              <a:latin typeface="Georgia" panose="02040502050405020303" pitchFamily="18" charset="0"/>
            </a:endParaRPr>
          </a:p>
          <a:p>
            <a:pPr marL="0" indent="0">
              <a:buNone/>
            </a:pPr>
            <a:r>
              <a:rPr lang="en-US" dirty="0">
                <a:solidFill>
                  <a:srgbClr val="00B050"/>
                </a:solidFill>
                <a:latin typeface="Georgia" panose="02040502050405020303" pitchFamily="18" charset="0"/>
              </a:rPr>
              <a:t>Hyperplane:</a:t>
            </a:r>
          </a:p>
          <a:p>
            <a:pPr marL="0" indent="0">
              <a:buNone/>
            </a:pPr>
            <a:r>
              <a:rPr lang="en-US" dirty="0">
                <a:latin typeface="Georgia" panose="02040502050405020303" pitchFamily="18" charset="0"/>
              </a:rPr>
              <a:t>Kernel refers to a method that allows us to apply linear classifiers to nonlinear problems by mapping non-linear data into a higher-dimensional space without the need to visit or understand that higher-dimensional space.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81D6385E-60B3-D647-266C-2498DF66DFB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04A9E3D7-E918-A8B7-5B61-6040A00C3C96}"/>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111342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3C77-13A2-4229-BB67-281B7D1EEBF0}"/>
              </a:ext>
            </a:extLst>
          </p:cNvPr>
          <p:cNvSpPr>
            <a:spLocks noGrp="1"/>
          </p:cNvSpPr>
          <p:nvPr>
            <p:ph type="title"/>
          </p:nvPr>
        </p:nvSpPr>
        <p:spPr>
          <a:xfrm>
            <a:off x="609767" y="292581"/>
            <a:ext cx="11029616" cy="59324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Classification</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A800E63-C972-4DFE-8D2C-D4B1FD0A4BE7}"/>
              </a:ext>
            </a:extLst>
          </p:cNvPr>
          <p:cNvSpPr>
            <a:spLocks noGrp="1"/>
          </p:cNvSpPr>
          <p:nvPr>
            <p:ph idx="1"/>
          </p:nvPr>
        </p:nvSpPr>
        <p:spPr>
          <a:xfrm>
            <a:off x="114300" y="885825"/>
            <a:ext cx="11925300" cy="5819775"/>
          </a:xfrm>
        </p:spPr>
        <p:txBody>
          <a:bodyPr>
            <a:normAutofit fontScale="92500" lnSpcReduction="10000"/>
          </a:bodyPr>
          <a:lstStyle/>
          <a:p>
            <a:pPr>
              <a:buFont typeface="Wingdings" panose="05000000000000000000" pitchFamily="2" charset="2"/>
              <a:buChar char="Ø"/>
            </a:pPr>
            <a:r>
              <a:rPr lang="en-US" dirty="0">
                <a:latin typeface="Georgia" panose="02040502050405020303" pitchFamily="18" charset="0"/>
              </a:rPr>
              <a:t>In Machine Learning and Statistics, Classification is the problem of identifying to which of a set of categories (subpopulations), a new observation belongs, on the basis of a training set of data containing observations and whose categories membership is known.</a:t>
            </a:r>
          </a:p>
          <a:p>
            <a:pPr marL="0" indent="0">
              <a:buNone/>
            </a:pP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Types of Classification</a:t>
            </a:r>
          </a:p>
          <a:p>
            <a:pPr marL="0" indent="0">
              <a:buNone/>
            </a:pPr>
            <a:r>
              <a:rPr lang="en-US" dirty="0">
                <a:latin typeface="Georgia" panose="02040502050405020303" pitchFamily="18" charset="0"/>
              </a:rPr>
              <a:t>Classification is of two types:  </a:t>
            </a:r>
          </a:p>
          <a:p>
            <a:pPr marL="0" indent="0">
              <a:buNone/>
            </a:pPr>
            <a:r>
              <a:rPr lang="en-US" b="1" dirty="0">
                <a:solidFill>
                  <a:srgbClr val="631D63"/>
                </a:solidFill>
                <a:latin typeface="Georgia" panose="02040502050405020303" pitchFamily="18" charset="0"/>
              </a:rPr>
              <a:t>Binary Classification:</a:t>
            </a:r>
          </a:p>
          <a:p>
            <a:pPr marL="0" indent="0">
              <a:buNone/>
            </a:pPr>
            <a:r>
              <a:rPr lang="en-US" dirty="0">
                <a:latin typeface="Georgia" panose="02040502050405020303" pitchFamily="18" charset="0"/>
              </a:rPr>
              <a:t> When we have to categorize given data into 2 distinct classes. Example – On the basis of given health conditions of a person, we have to determine whether the person has a certain disease or not.</a:t>
            </a:r>
          </a:p>
          <a:p>
            <a:pPr marL="0" indent="0">
              <a:buNone/>
            </a:pP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Multiclass Classification: </a:t>
            </a:r>
          </a:p>
          <a:p>
            <a:pPr marL="0" indent="0">
              <a:buNone/>
            </a:pPr>
            <a:r>
              <a:rPr lang="en-US" dirty="0">
                <a:latin typeface="Georgia" panose="02040502050405020303" pitchFamily="18" charset="0"/>
              </a:rPr>
              <a:t>The number of classes is more than 2. For Example – On the basis of data about different species of flowers, we have to determine which specie does our observation belongs to.</a:t>
            </a: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ACCA3D7-3F58-FFE6-D94B-FFA99FD01B8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D08F40B-0FBB-BCBC-50E7-53F44005377C}"/>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795183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8395D-A9A5-430B-BF28-674C2C698E59}"/>
              </a:ext>
            </a:extLst>
          </p:cNvPr>
          <p:cNvSpPr>
            <a:spLocks noGrp="1"/>
          </p:cNvSpPr>
          <p:nvPr>
            <p:ph idx="1"/>
          </p:nvPr>
        </p:nvSpPr>
        <p:spPr>
          <a:xfrm>
            <a:off x="190501" y="666750"/>
            <a:ext cx="7429500" cy="5867400"/>
          </a:xfrm>
        </p:spPr>
        <p:txBody>
          <a:bodyPr>
            <a:normAutofit fontScale="85000" lnSpcReduction="20000"/>
          </a:bodyPr>
          <a:lstStyle/>
          <a:p>
            <a:pPr marL="0" indent="0">
              <a:buNone/>
            </a:pPr>
            <a:r>
              <a:rPr lang="en-US" dirty="0">
                <a:solidFill>
                  <a:srgbClr val="00B050"/>
                </a:solidFill>
                <a:latin typeface="Georgia" panose="02040502050405020303" pitchFamily="18" charset="0"/>
              </a:rPr>
              <a:t>Boundary line:</a:t>
            </a:r>
          </a:p>
          <a:p>
            <a:pPr marL="0" indent="0">
              <a:buNone/>
            </a:pPr>
            <a:r>
              <a:rPr lang="en-US" dirty="0">
                <a:latin typeface="Georgia" panose="02040502050405020303" pitchFamily="18" charset="0"/>
              </a:rPr>
              <a:t>Boundary lines are the two lines apart from hyperplane, which creates a margin for datapoints.</a:t>
            </a:r>
          </a:p>
          <a:p>
            <a:pPr marL="0" indent="0">
              <a:buNone/>
            </a:pPr>
            <a:r>
              <a:rPr lang="en-US" dirty="0">
                <a:solidFill>
                  <a:srgbClr val="00B050"/>
                </a:solidFill>
                <a:latin typeface="Georgia" panose="02040502050405020303" pitchFamily="18" charset="0"/>
              </a:rPr>
              <a:t>Support vectors: </a:t>
            </a:r>
          </a:p>
          <a:p>
            <a:pPr marL="0" indent="0">
              <a:buNone/>
            </a:pPr>
            <a:r>
              <a:rPr lang="en-US" dirty="0">
                <a:latin typeface="Georgia" panose="02040502050405020303" pitchFamily="18" charset="0"/>
              </a:rPr>
              <a:t>Support vectors are the datapoints which are nearest to the hyperplane and opposite class.</a:t>
            </a:r>
          </a:p>
          <a:p>
            <a:pPr>
              <a:buFont typeface="Wingdings" panose="05000000000000000000" pitchFamily="2" charset="2"/>
              <a:buChar char="Ø"/>
            </a:pPr>
            <a:r>
              <a:rPr lang="en-US" dirty="0">
                <a:latin typeface="Georgia" panose="02040502050405020303" pitchFamily="18" charset="0"/>
              </a:rPr>
              <a:t>In SVR, we always try to determine a hyperplane with a maximum margin, so that maximum number of datapoints are covered in that margin.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main goal of SVR is to consider the maximum datapoints within the boundary lines and the hyperplane (best-fit line) must contain a maximum number of datapoints.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Here, the blue line is called hyperplane, and the other two lines are known as boundary lines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E7085922-A1B9-4F38-82FE-AF8938C58BA0}"/>
              </a:ext>
            </a:extLst>
          </p:cNvPr>
          <p:cNvPicPr>
            <a:picLocks noChangeAspect="1"/>
          </p:cNvPicPr>
          <p:nvPr/>
        </p:nvPicPr>
        <p:blipFill>
          <a:blip r:embed="rId2"/>
          <a:stretch>
            <a:fillRect/>
          </a:stretch>
        </p:blipFill>
        <p:spPr>
          <a:xfrm>
            <a:off x="8029575" y="2295525"/>
            <a:ext cx="3810000" cy="2857500"/>
          </a:xfrm>
          <a:prstGeom prst="rect">
            <a:avLst/>
          </a:prstGeom>
        </p:spPr>
      </p:pic>
      <p:sp>
        <p:nvSpPr>
          <p:cNvPr id="2" name="Footer Placeholder 1">
            <a:extLst>
              <a:ext uri="{FF2B5EF4-FFF2-40B4-BE49-F238E27FC236}">
                <a16:creationId xmlns:a16="http://schemas.microsoft.com/office/drawing/2014/main" id="{4C83E2CA-8AF2-F7BA-342D-0F44BCF9529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627C8A3-45BB-2F94-BB5D-C050F9D2381A}"/>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34925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24ECF-070C-481B-BBF1-50405687FBED}"/>
              </a:ext>
            </a:extLst>
          </p:cNvPr>
          <p:cNvSpPr>
            <a:spLocks noGrp="1"/>
          </p:cNvSpPr>
          <p:nvPr>
            <p:ph idx="1"/>
          </p:nvPr>
        </p:nvSpPr>
        <p:spPr>
          <a:xfrm>
            <a:off x="504826" y="914399"/>
            <a:ext cx="11344274" cy="5781675"/>
          </a:xfrm>
        </p:spPr>
        <p:txBody>
          <a:bodyPr>
            <a:normAutofit fontScale="92500" lnSpcReduction="10000"/>
          </a:bodyPr>
          <a:lstStyle/>
          <a:p>
            <a:pPr marL="0" indent="0">
              <a:buNone/>
            </a:pPr>
            <a:r>
              <a:rPr lang="en-US" sz="2000" b="1" dirty="0">
                <a:solidFill>
                  <a:srgbClr val="803063"/>
                </a:solidFill>
                <a:latin typeface="Georgia" panose="02040502050405020303" pitchFamily="18" charset="0"/>
              </a:rPr>
              <a:t>Decision Tree Regression:</a:t>
            </a:r>
          </a:p>
          <a:p>
            <a:pPr>
              <a:buFont typeface="Wingdings" panose="05000000000000000000" pitchFamily="2" charset="2"/>
              <a:buChar char="Ø"/>
            </a:pPr>
            <a:r>
              <a:rPr lang="en-US" dirty="0">
                <a:latin typeface="Georgia" panose="02040502050405020303" pitchFamily="18" charset="0"/>
              </a:rPr>
              <a:t>Decision Tree is a supervised learning algorithm which can be used for solving both classification and regression problems.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can solve problems for both categorical and numerical data.</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Decision Tree regression builds a tree-like structure in which each internal node represents the "test" for an attribute, each branch represent the result of the test, and each leaf node represents the final decision or result.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decision tree is constructed starting from the root node/parent node (dataset), which splits into left and right child nodes (subsets of dataset). These child nodes are further divided into their children node, and themselves become the parent node of those nodes.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CA7FF411-D2C5-10C2-3E32-D3E90AA2FA2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6F2D5F6-3C69-5DA5-C540-30425D70EDF8}"/>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104036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66DE5-BE17-4F3E-A45A-42B70B1E6F39}"/>
              </a:ext>
            </a:extLst>
          </p:cNvPr>
          <p:cNvSpPr>
            <a:spLocks noGrp="1"/>
          </p:cNvSpPr>
          <p:nvPr>
            <p:ph idx="1"/>
          </p:nvPr>
        </p:nvSpPr>
        <p:spPr>
          <a:xfrm>
            <a:off x="114467" y="819150"/>
            <a:ext cx="7753183" cy="5848350"/>
          </a:xfrm>
        </p:spPr>
        <p:txBody>
          <a:bodyPr>
            <a:normAutofit fontScale="85000" lnSpcReduction="10000"/>
          </a:bodyPr>
          <a:lstStyle/>
          <a:p>
            <a:pPr>
              <a:buFont typeface="Wingdings" panose="05000000000000000000" pitchFamily="2" charset="2"/>
              <a:buChar char="Ø"/>
            </a:pPr>
            <a:r>
              <a:rPr lang="en-US" dirty="0">
                <a:latin typeface="Georgia" panose="02040502050405020303" pitchFamily="18" charset="0"/>
              </a:rPr>
              <a:t>Above image showing the example of Decision Tee regression, here, the model is trying to predict the choice of a person between Sports cars or Luxury car.</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Random forest is one of the most powerful supervised learning algorithms which is capable of performing regression as well as classification tasks.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Random Forest regression is an ensemble learning method which combines multiple decision trees and predicts the final output based on the average of each tree output.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combined decision trees are called as base models, and it can be represented more formally as:</a:t>
            </a:r>
          </a:p>
          <a:p>
            <a:pPr marL="0" indent="0">
              <a:buNone/>
            </a:pPr>
            <a:r>
              <a:rPr lang="en-US" dirty="0">
                <a:latin typeface="Georgia" panose="02040502050405020303" pitchFamily="18" charset="0"/>
              </a:rPr>
              <a:t>                                      g(x)= f0(x)+ f1(x)+ f2(x)+....</a:t>
            </a:r>
          </a:p>
          <a:p>
            <a:pPr>
              <a:buFont typeface="Wingdings" panose="05000000000000000000" pitchFamily="2" charset="2"/>
              <a:buChar char="Ø"/>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CC82165-A65C-46D6-8C0B-DF9F3C092A3D}"/>
              </a:ext>
            </a:extLst>
          </p:cNvPr>
          <p:cNvPicPr>
            <a:picLocks noChangeAspect="1"/>
          </p:cNvPicPr>
          <p:nvPr/>
        </p:nvPicPr>
        <p:blipFill>
          <a:blip r:embed="rId2"/>
          <a:stretch>
            <a:fillRect/>
          </a:stretch>
        </p:blipFill>
        <p:spPr>
          <a:xfrm>
            <a:off x="7981950" y="1724025"/>
            <a:ext cx="3810000" cy="3810000"/>
          </a:xfrm>
          <a:prstGeom prst="rect">
            <a:avLst/>
          </a:prstGeom>
        </p:spPr>
      </p:pic>
      <p:sp>
        <p:nvSpPr>
          <p:cNvPr id="2" name="Footer Placeholder 1">
            <a:extLst>
              <a:ext uri="{FF2B5EF4-FFF2-40B4-BE49-F238E27FC236}">
                <a16:creationId xmlns:a16="http://schemas.microsoft.com/office/drawing/2014/main" id="{9C25D180-17E6-A925-3248-11403308020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7C6546D-5260-8B8D-3EDF-3FAFEECA2951}"/>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167451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5F7E7B-4876-466A-9DC4-C96F1A02D4CB}"/>
              </a:ext>
            </a:extLst>
          </p:cNvPr>
          <p:cNvPicPr>
            <a:picLocks noGrp="1" noChangeAspect="1"/>
          </p:cNvPicPr>
          <p:nvPr>
            <p:ph idx="1"/>
          </p:nvPr>
        </p:nvPicPr>
        <p:blipFill>
          <a:blip r:embed="rId2"/>
          <a:stretch>
            <a:fillRect/>
          </a:stretch>
        </p:blipFill>
        <p:spPr>
          <a:xfrm>
            <a:off x="1495425" y="819151"/>
            <a:ext cx="8715375" cy="5781674"/>
          </a:xfrm>
        </p:spPr>
      </p:pic>
      <p:sp>
        <p:nvSpPr>
          <p:cNvPr id="2" name="Footer Placeholder 1">
            <a:extLst>
              <a:ext uri="{FF2B5EF4-FFF2-40B4-BE49-F238E27FC236}">
                <a16:creationId xmlns:a16="http://schemas.microsoft.com/office/drawing/2014/main" id="{C85F7B9E-D968-34EA-147C-D85CF81628BE}"/>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EF7453F1-39F6-9BA3-76D7-77C3F44E30D5}"/>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327703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890D1-F7AF-475D-85DE-86D48A84A12F}"/>
              </a:ext>
            </a:extLst>
          </p:cNvPr>
          <p:cNvSpPr>
            <a:spLocks noGrp="1"/>
          </p:cNvSpPr>
          <p:nvPr>
            <p:ph idx="1"/>
          </p:nvPr>
        </p:nvSpPr>
        <p:spPr>
          <a:xfrm>
            <a:off x="304800" y="533401"/>
            <a:ext cx="11801475" cy="6210300"/>
          </a:xfrm>
        </p:spPr>
        <p:txBody>
          <a:bodyPr>
            <a:normAutofit fontScale="85000" lnSpcReduction="20000"/>
          </a:bodyPr>
          <a:lstStyle/>
          <a:p>
            <a:pPr marL="0" indent="0">
              <a:buNone/>
            </a:pPr>
            <a:r>
              <a:rPr lang="en-US" sz="2000" b="1" dirty="0">
                <a:solidFill>
                  <a:srgbClr val="803063"/>
                </a:solidFill>
                <a:latin typeface="Georgia" panose="02040502050405020303" pitchFamily="18" charset="0"/>
              </a:rPr>
              <a:t>Ridge Regression:</a:t>
            </a:r>
          </a:p>
          <a:p>
            <a:pPr>
              <a:buFont typeface="Wingdings" panose="05000000000000000000" pitchFamily="2" charset="2"/>
              <a:buChar char="Ø"/>
            </a:pPr>
            <a:r>
              <a:rPr lang="en-US" dirty="0">
                <a:latin typeface="Georgia" panose="02040502050405020303" pitchFamily="18" charset="0"/>
              </a:rPr>
              <a:t>Ridge regression is one of the most robust versions of linear regression in which a small amount of bias is introduced so that we can get better long term predictions.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amount of bias added to the model is known as Ridge Regression penalty. We can compute this penalty term by multiplying with the lambda to the squared weight of each individual features.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equation for ridge regression will be: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general linear or polynomial regression will fail if there is high collinearity between the independent variables, so to solve such problems, Ridge regression can be used.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Ridge regression is a regularization technique, which is used to reduce the complexity of the model. It is also called as L2 regularization.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helps to solve the problems if we have more parameters than samples.</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48C18398-D240-490A-B778-F92ED0988B93}"/>
              </a:ext>
            </a:extLst>
          </p:cNvPr>
          <p:cNvPicPr>
            <a:picLocks noChangeAspect="1"/>
          </p:cNvPicPr>
          <p:nvPr/>
        </p:nvPicPr>
        <p:blipFill>
          <a:blip r:embed="rId2"/>
          <a:stretch>
            <a:fillRect/>
          </a:stretch>
        </p:blipFill>
        <p:spPr>
          <a:xfrm>
            <a:off x="2043112" y="3638551"/>
            <a:ext cx="3819525" cy="409575"/>
          </a:xfrm>
          <a:prstGeom prst="rect">
            <a:avLst/>
          </a:prstGeom>
        </p:spPr>
      </p:pic>
      <p:sp>
        <p:nvSpPr>
          <p:cNvPr id="2" name="Footer Placeholder 1">
            <a:extLst>
              <a:ext uri="{FF2B5EF4-FFF2-40B4-BE49-F238E27FC236}">
                <a16:creationId xmlns:a16="http://schemas.microsoft.com/office/drawing/2014/main" id="{DF46A6BF-AE60-F2A7-BA2F-F18EAD99EB0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CAAEB69-451B-843F-37CE-3E72B7EA0874}"/>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38074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F8AC0-69B0-42FD-B5F4-417233FF89B0}"/>
              </a:ext>
            </a:extLst>
          </p:cNvPr>
          <p:cNvSpPr>
            <a:spLocks noGrp="1"/>
          </p:cNvSpPr>
          <p:nvPr>
            <p:ph idx="1"/>
          </p:nvPr>
        </p:nvSpPr>
        <p:spPr>
          <a:xfrm>
            <a:off x="581192" y="847725"/>
            <a:ext cx="11029615" cy="5600700"/>
          </a:xfrm>
        </p:spPr>
        <p:txBody>
          <a:bodyPr/>
          <a:lstStyle/>
          <a:p>
            <a:pPr marL="0" indent="0">
              <a:buNone/>
            </a:pPr>
            <a:r>
              <a:rPr lang="en-US" sz="2000" dirty="0">
                <a:solidFill>
                  <a:srgbClr val="803063"/>
                </a:solidFill>
                <a:latin typeface="Georgia" panose="02040502050405020303" pitchFamily="18" charset="0"/>
              </a:rPr>
              <a:t>Lasso Regression:</a:t>
            </a:r>
          </a:p>
          <a:p>
            <a:pPr>
              <a:buFont typeface="Wingdings" panose="05000000000000000000" pitchFamily="2" charset="2"/>
              <a:buChar char="Ø"/>
            </a:pPr>
            <a:r>
              <a:rPr lang="en-US" dirty="0">
                <a:latin typeface="Georgia" panose="02040502050405020303" pitchFamily="18" charset="0"/>
              </a:rPr>
              <a:t>Lasso regression is another regularization technique to reduce the complexity of the model.</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similar to the Ridge Regression except that penalty term contains only the absolute weights instead of a square of weights.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Since it takes absolute values, hence, it can shrink the slope to 0, whereas Ridge Regression can only shrink it near to 0.</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also called as L1 regularization. The equation for Lasso regression will be:</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666029D5-D632-4015-84A2-1D0F8CF4B0F4}"/>
              </a:ext>
            </a:extLst>
          </p:cNvPr>
          <p:cNvPicPr>
            <a:picLocks noChangeAspect="1"/>
          </p:cNvPicPr>
          <p:nvPr/>
        </p:nvPicPr>
        <p:blipFill>
          <a:blip r:embed="rId2"/>
          <a:stretch>
            <a:fillRect/>
          </a:stretch>
        </p:blipFill>
        <p:spPr>
          <a:xfrm>
            <a:off x="2581275" y="5876925"/>
            <a:ext cx="4686299" cy="571500"/>
          </a:xfrm>
          <a:prstGeom prst="rect">
            <a:avLst/>
          </a:prstGeom>
        </p:spPr>
      </p:pic>
      <p:sp>
        <p:nvSpPr>
          <p:cNvPr id="2" name="Footer Placeholder 1">
            <a:extLst>
              <a:ext uri="{FF2B5EF4-FFF2-40B4-BE49-F238E27FC236}">
                <a16:creationId xmlns:a16="http://schemas.microsoft.com/office/drawing/2014/main" id="{54C60F19-BBD8-00C1-6414-30A3AD410A63}"/>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95B5E30-DE43-1495-37D4-8147374BA113}"/>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255037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E1CD-6DF7-82F7-4666-93670D309B96}"/>
              </a:ext>
            </a:extLst>
          </p:cNvPr>
          <p:cNvSpPr>
            <a:spLocks noGrp="1"/>
          </p:cNvSpPr>
          <p:nvPr>
            <p:ph type="title"/>
          </p:nvPr>
        </p:nvSpPr>
        <p:spPr>
          <a:xfrm>
            <a:off x="581192" y="702156"/>
            <a:ext cx="11029616" cy="678969"/>
          </a:xfrm>
        </p:spPr>
        <p:txBody>
          <a:bodyPr>
            <a:normAutofit/>
          </a:bodyPr>
          <a:lstStyle/>
          <a:p>
            <a:pPr algn="ctr"/>
            <a:r>
              <a:rPr lang="en-IN" sz="3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SIMPLE LINEAR REGRESSION</a:t>
            </a:r>
          </a:p>
        </p:txBody>
      </p:sp>
      <p:sp>
        <p:nvSpPr>
          <p:cNvPr id="3" name="Content Placeholder 2">
            <a:extLst>
              <a:ext uri="{FF2B5EF4-FFF2-40B4-BE49-F238E27FC236}">
                <a16:creationId xmlns:a16="http://schemas.microsoft.com/office/drawing/2014/main" id="{828386B8-AB52-D55E-B2BC-D0662172CC1F}"/>
              </a:ext>
            </a:extLst>
          </p:cNvPr>
          <p:cNvSpPr>
            <a:spLocks noGrp="1"/>
          </p:cNvSpPr>
          <p:nvPr>
            <p:ph idx="1"/>
          </p:nvPr>
        </p:nvSpPr>
        <p:spPr>
          <a:xfrm>
            <a:off x="85725" y="1381124"/>
            <a:ext cx="12106275" cy="5400675"/>
          </a:xfrm>
        </p:spPr>
        <p:txBody>
          <a:bodyPr>
            <a:normAutofit fontScale="85000" lnSpcReduction="20000"/>
          </a:bodyPr>
          <a:lstStyle/>
          <a:p>
            <a:pPr>
              <a:buFont typeface="Wingdings" panose="05000000000000000000" pitchFamily="2" charset="2"/>
              <a:buChar char="q"/>
            </a:pPr>
            <a:r>
              <a:rPr lang="en-US" dirty="0">
                <a:latin typeface="Georgia" panose="02040502050405020303" pitchFamily="18" charset="0"/>
              </a:rPr>
              <a:t>Simple Linear Regression is a type of Regression algorithms that models the relationship between a dependent variable and a single independent variable. </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relationship shown by a Simple Linear Regression model is linear or a sloped straight line, hence it is called Simple Linear Regression.</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The key point in Simple Linear Regression is that the dependent variable must be a continuous/real value. However, the independent variable can be measured on continuous or categorical values.</a:t>
            </a:r>
          </a:p>
          <a:p>
            <a:pPr>
              <a:buFont typeface="Wingdings" panose="05000000000000000000" pitchFamily="2" charset="2"/>
              <a:buChar char="q"/>
            </a:pPr>
            <a:endParaRPr lang="en-US" dirty="0">
              <a:latin typeface="Georgia" panose="02040502050405020303" pitchFamily="18" charset="0"/>
            </a:endParaRPr>
          </a:p>
          <a:p>
            <a:pPr marL="0" indent="0">
              <a:buNone/>
            </a:pPr>
            <a:r>
              <a:rPr lang="en-US" dirty="0">
                <a:latin typeface="Georgia" panose="02040502050405020303" pitchFamily="18" charset="0"/>
              </a:rPr>
              <a:t>Simple Linear regression algorithm has mainly two objectives:</a:t>
            </a:r>
          </a:p>
          <a:p>
            <a:pPr>
              <a:buFont typeface="Wingdings" panose="05000000000000000000" pitchFamily="2" charset="2"/>
              <a:buChar char="q"/>
            </a:pPr>
            <a:r>
              <a:rPr lang="en-US" dirty="0">
                <a:latin typeface="Georgia" panose="02040502050405020303" pitchFamily="18" charset="0"/>
              </a:rPr>
              <a:t>Model the relationship between the two variables. Such as the relationship between Income and expenditure, experience and Salary, etc.</a:t>
            </a:r>
          </a:p>
          <a:p>
            <a:pPr>
              <a:buFont typeface="Wingdings" panose="05000000000000000000" pitchFamily="2" charset="2"/>
              <a:buChar char="q"/>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Forecasting new observations. Such as Weather forecasting according to temperature, Revenue of a company according to the investments in a year, etc.</a:t>
            </a:r>
            <a:endParaRPr lang="en-IN" dirty="0">
              <a:latin typeface="Georgia" panose="02040502050405020303" pitchFamily="18" charset="0"/>
            </a:endParaRPr>
          </a:p>
        </p:txBody>
      </p:sp>
      <mc:AlternateContent xmlns:mc="http://schemas.openxmlformats.org/markup-compatibility/2006" xmlns:p14="http://schemas.microsoft.com/office/powerpoint/2010/main">
        <mc:Choice Requires="p14">
          <p:contentPart p14:bwMode="auto" r:id="rId2">
            <p14:nvContentPartPr>
              <p14:cNvPr id="49" name="Ink 48">
                <a:extLst>
                  <a:ext uri="{FF2B5EF4-FFF2-40B4-BE49-F238E27FC236}">
                    <a16:creationId xmlns:a16="http://schemas.microsoft.com/office/drawing/2014/main" id="{E7F45512-3C07-CEAE-423A-4C9ECB09515C}"/>
                  </a:ext>
                </a:extLst>
              </p14:cNvPr>
              <p14:cNvContentPartPr/>
              <p14:nvPr/>
            </p14:nvContentPartPr>
            <p14:xfrm>
              <a:off x="10461315" y="1773570"/>
              <a:ext cx="360" cy="360"/>
            </p14:xfrm>
          </p:contentPart>
        </mc:Choice>
        <mc:Fallback xmlns="">
          <p:pic>
            <p:nvPicPr>
              <p:cNvPr id="49" name="Ink 48">
                <a:extLst>
                  <a:ext uri="{FF2B5EF4-FFF2-40B4-BE49-F238E27FC236}">
                    <a16:creationId xmlns:a16="http://schemas.microsoft.com/office/drawing/2014/main" id="{E7F45512-3C07-CEAE-423A-4C9ECB09515C}"/>
                  </a:ext>
                </a:extLst>
              </p:cNvPr>
              <p:cNvPicPr/>
              <p:nvPr/>
            </p:nvPicPr>
            <p:blipFill>
              <a:blip r:embed="rId3"/>
              <a:stretch>
                <a:fillRect/>
              </a:stretch>
            </p:blipFill>
            <p:spPr>
              <a:xfrm>
                <a:off x="10452315" y="17645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1E37AEBB-BE24-27F5-C7AB-B38BB84CDF8F}"/>
                  </a:ext>
                </a:extLst>
              </p14:cNvPr>
              <p14:cNvContentPartPr/>
              <p14:nvPr/>
            </p14:nvContentPartPr>
            <p14:xfrm>
              <a:off x="4065915" y="5398770"/>
              <a:ext cx="360" cy="360"/>
            </p14:xfrm>
          </p:contentPart>
        </mc:Choice>
        <mc:Fallback xmlns="">
          <p:pic>
            <p:nvPicPr>
              <p:cNvPr id="54" name="Ink 53">
                <a:extLst>
                  <a:ext uri="{FF2B5EF4-FFF2-40B4-BE49-F238E27FC236}">
                    <a16:creationId xmlns:a16="http://schemas.microsoft.com/office/drawing/2014/main" id="{1E37AEBB-BE24-27F5-C7AB-B38BB84CDF8F}"/>
                  </a:ext>
                </a:extLst>
              </p:cNvPr>
              <p:cNvPicPr/>
              <p:nvPr/>
            </p:nvPicPr>
            <p:blipFill>
              <a:blip r:embed="rId3"/>
              <a:stretch>
                <a:fillRect/>
              </a:stretch>
            </p:blipFill>
            <p:spPr>
              <a:xfrm>
                <a:off x="4056915" y="5389770"/>
                <a:ext cx="18000" cy="18000"/>
              </a:xfrm>
              <a:prstGeom prst="rect">
                <a:avLst/>
              </a:prstGeom>
            </p:spPr>
          </p:pic>
        </mc:Fallback>
      </mc:AlternateContent>
      <p:sp>
        <p:nvSpPr>
          <p:cNvPr id="4" name="Footer Placeholder 3">
            <a:extLst>
              <a:ext uri="{FF2B5EF4-FFF2-40B4-BE49-F238E27FC236}">
                <a16:creationId xmlns:a16="http://schemas.microsoft.com/office/drawing/2014/main" id="{A2A47E73-0A4E-74DE-4B28-1818CFE8607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8723475-4246-0936-63C3-31EDF197AB1F}"/>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621952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DEDF1-8863-4317-8CEB-023E80884FD9}"/>
              </a:ext>
            </a:extLst>
          </p:cNvPr>
          <p:cNvSpPr>
            <a:spLocks noGrp="1"/>
          </p:cNvSpPr>
          <p:nvPr>
            <p:ph idx="1"/>
          </p:nvPr>
        </p:nvSpPr>
        <p:spPr>
          <a:xfrm>
            <a:off x="266700" y="723899"/>
            <a:ext cx="11601450" cy="5876925"/>
          </a:xfrm>
        </p:spPr>
        <p:txBody>
          <a:bodyPr/>
          <a:lstStyle/>
          <a:p>
            <a:pPr marL="0" indent="0">
              <a:buNone/>
            </a:pPr>
            <a:r>
              <a:rPr lang="en-US" sz="2200"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Simple Linear Regression Model:</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The Simple Linear Regression model can be represented using the below equation:</a:t>
            </a:r>
          </a:p>
          <a:p>
            <a:pPr marL="0" indent="0">
              <a:buNone/>
            </a:pPr>
            <a:r>
              <a:rPr lang="en-US" dirty="0">
                <a:latin typeface="Georgia" panose="02040502050405020303" pitchFamily="18" charset="0"/>
              </a:rPr>
              <a:t>y= a0+a1x+ ε </a:t>
            </a:r>
          </a:p>
          <a:p>
            <a:pPr marL="0" indent="0">
              <a:buNone/>
            </a:pPr>
            <a:r>
              <a:rPr lang="en-US" dirty="0">
                <a:latin typeface="Georgia" panose="02040502050405020303" pitchFamily="18" charset="0"/>
              </a:rPr>
              <a:t>Where,</a:t>
            </a:r>
          </a:p>
          <a:p>
            <a:pPr marL="0" indent="0">
              <a:buNone/>
            </a:pPr>
            <a:r>
              <a:rPr lang="en-US" dirty="0">
                <a:latin typeface="Georgia" panose="02040502050405020303" pitchFamily="18" charset="0"/>
              </a:rPr>
              <a:t>a0= It is the intercept of the Regression line (can be obtained putting x=0)</a:t>
            </a:r>
          </a:p>
          <a:p>
            <a:pPr marL="0" indent="0">
              <a:buNone/>
            </a:pPr>
            <a:r>
              <a:rPr lang="en-US" dirty="0">
                <a:latin typeface="Georgia" panose="02040502050405020303" pitchFamily="18" charset="0"/>
              </a:rPr>
              <a:t>a1= It is the slope of the regression line, which tells whether the line is increasing or decreasing.</a:t>
            </a:r>
          </a:p>
          <a:p>
            <a:pPr marL="0" indent="0">
              <a:buNone/>
            </a:pPr>
            <a:r>
              <a:rPr lang="en-US" dirty="0">
                <a:latin typeface="Georgia" panose="02040502050405020303" pitchFamily="18" charset="0"/>
              </a:rPr>
              <a:t>ε = The error term. (For a good model it will be negligible)</a:t>
            </a:r>
            <a:endParaRPr lang="en-IN" dirty="0">
              <a:latin typeface="Georgia" panose="02040502050405020303" pitchFamily="18" charset="0"/>
            </a:endParaRPr>
          </a:p>
        </p:txBody>
      </p:sp>
      <p:grpSp>
        <p:nvGrpSpPr>
          <p:cNvPr id="15" name="Group 14">
            <a:extLst>
              <a:ext uri="{FF2B5EF4-FFF2-40B4-BE49-F238E27FC236}">
                <a16:creationId xmlns:a16="http://schemas.microsoft.com/office/drawing/2014/main" id="{4C0ACB77-A67B-A0CF-16CC-01A2CFB1BD86}"/>
              </a:ext>
            </a:extLst>
          </p:cNvPr>
          <p:cNvGrpSpPr/>
          <p:nvPr/>
        </p:nvGrpSpPr>
        <p:grpSpPr>
          <a:xfrm>
            <a:off x="1278075" y="3224370"/>
            <a:ext cx="813600" cy="445320"/>
            <a:chOff x="1278075" y="3224370"/>
            <a:chExt cx="813600" cy="44532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75F9BFD-158A-64E7-0948-5CEE2A8A0EDF}"/>
                    </a:ext>
                  </a:extLst>
                </p14:cNvPr>
                <p14:cNvContentPartPr/>
                <p14:nvPr/>
              </p14:nvContentPartPr>
              <p14:xfrm>
                <a:off x="2091315" y="3224370"/>
                <a:ext cx="360" cy="360"/>
              </p14:xfrm>
            </p:contentPart>
          </mc:Choice>
          <mc:Fallback xmlns="">
            <p:pic>
              <p:nvPicPr>
                <p:cNvPr id="6" name="Ink 5">
                  <a:extLst>
                    <a:ext uri="{FF2B5EF4-FFF2-40B4-BE49-F238E27FC236}">
                      <a16:creationId xmlns:a16="http://schemas.microsoft.com/office/drawing/2014/main" id="{E75F9BFD-158A-64E7-0948-5CEE2A8A0EDF}"/>
                    </a:ext>
                  </a:extLst>
                </p:cNvPr>
                <p:cNvPicPr/>
                <p:nvPr/>
              </p:nvPicPr>
              <p:blipFill>
                <a:blip r:embed="rId7"/>
                <a:stretch>
                  <a:fillRect/>
                </a:stretch>
              </p:blipFill>
              <p:spPr>
                <a:xfrm>
                  <a:off x="2082675" y="32157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9CF80A3-6715-1AE6-04CF-25BB131638D3}"/>
                    </a:ext>
                  </a:extLst>
                </p14:cNvPr>
                <p14:cNvContentPartPr/>
                <p14:nvPr/>
              </p14:nvContentPartPr>
              <p14:xfrm>
                <a:off x="1278075" y="3669330"/>
                <a:ext cx="70200" cy="360"/>
              </p14:xfrm>
            </p:contentPart>
          </mc:Choice>
          <mc:Fallback xmlns="">
            <p:pic>
              <p:nvPicPr>
                <p:cNvPr id="10" name="Ink 9">
                  <a:extLst>
                    <a:ext uri="{FF2B5EF4-FFF2-40B4-BE49-F238E27FC236}">
                      <a16:creationId xmlns:a16="http://schemas.microsoft.com/office/drawing/2014/main" id="{E9CF80A3-6715-1AE6-04CF-25BB131638D3}"/>
                    </a:ext>
                  </a:extLst>
                </p:cNvPr>
                <p:cNvPicPr/>
                <p:nvPr/>
              </p:nvPicPr>
              <p:blipFill>
                <a:blip r:embed="rId13"/>
                <a:stretch>
                  <a:fillRect/>
                </a:stretch>
              </p:blipFill>
              <p:spPr>
                <a:xfrm>
                  <a:off x="1269435" y="3660690"/>
                  <a:ext cx="878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3ABD6112-4D1E-B1C9-656D-72F38A1070B3}"/>
                  </a:ext>
                </a:extLst>
              </p14:cNvPr>
              <p14:cNvContentPartPr/>
              <p14:nvPr/>
            </p14:nvContentPartPr>
            <p14:xfrm>
              <a:off x="454035" y="4579050"/>
              <a:ext cx="360" cy="360"/>
            </p14:xfrm>
          </p:contentPart>
        </mc:Choice>
        <mc:Fallback xmlns="">
          <p:pic>
            <p:nvPicPr>
              <p:cNvPr id="18" name="Ink 17">
                <a:extLst>
                  <a:ext uri="{FF2B5EF4-FFF2-40B4-BE49-F238E27FC236}">
                    <a16:creationId xmlns:a16="http://schemas.microsoft.com/office/drawing/2014/main" id="{3ABD6112-4D1E-B1C9-656D-72F38A1070B3}"/>
                  </a:ext>
                </a:extLst>
              </p:cNvPr>
              <p:cNvPicPr/>
              <p:nvPr/>
            </p:nvPicPr>
            <p:blipFill>
              <a:blip r:embed="rId15"/>
              <a:stretch>
                <a:fillRect/>
              </a:stretch>
            </p:blipFill>
            <p:spPr>
              <a:xfrm>
                <a:off x="445035" y="45700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CAD85709-4095-2E5F-77D1-40D34BCED223}"/>
                  </a:ext>
                </a:extLst>
              </p14:cNvPr>
              <p14:cNvContentPartPr/>
              <p14:nvPr/>
            </p14:nvContentPartPr>
            <p14:xfrm>
              <a:off x="4235475" y="4940490"/>
              <a:ext cx="360" cy="360"/>
            </p14:xfrm>
          </p:contentPart>
        </mc:Choice>
        <mc:Fallback xmlns="">
          <p:pic>
            <p:nvPicPr>
              <p:cNvPr id="25" name="Ink 24">
                <a:extLst>
                  <a:ext uri="{FF2B5EF4-FFF2-40B4-BE49-F238E27FC236}">
                    <a16:creationId xmlns:a16="http://schemas.microsoft.com/office/drawing/2014/main" id="{CAD85709-4095-2E5F-77D1-40D34BCED223}"/>
                  </a:ext>
                </a:extLst>
              </p:cNvPr>
              <p:cNvPicPr/>
              <p:nvPr/>
            </p:nvPicPr>
            <p:blipFill>
              <a:blip r:embed="rId15"/>
              <a:stretch>
                <a:fillRect/>
              </a:stretch>
            </p:blipFill>
            <p:spPr>
              <a:xfrm>
                <a:off x="4226475" y="4931490"/>
                <a:ext cx="18000" cy="18000"/>
              </a:xfrm>
              <a:prstGeom prst="rect">
                <a:avLst/>
              </a:prstGeom>
            </p:spPr>
          </p:pic>
        </mc:Fallback>
      </mc:AlternateContent>
      <p:sp>
        <p:nvSpPr>
          <p:cNvPr id="2" name="Footer Placeholder 1">
            <a:extLst>
              <a:ext uri="{FF2B5EF4-FFF2-40B4-BE49-F238E27FC236}">
                <a16:creationId xmlns:a16="http://schemas.microsoft.com/office/drawing/2014/main" id="{F6269EF0-B7D0-FDE4-D4DA-6DFDFAA2C5A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21E50F2-D6D2-132A-D431-B2F984E56F1B}"/>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2065050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7D5BC-076E-A8F4-1CCA-B0177A18CE50}"/>
              </a:ext>
            </a:extLst>
          </p:cNvPr>
          <p:cNvSpPr>
            <a:spLocks noGrp="1"/>
          </p:cNvSpPr>
          <p:nvPr>
            <p:ph idx="1"/>
          </p:nvPr>
        </p:nvSpPr>
        <p:spPr>
          <a:xfrm>
            <a:off x="247650" y="438151"/>
            <a:ext cx="11630025" cy="6286500"/>
          </a:xfrm>
        </p:spPr>
        <p:txBody>
          <a:bodyPr>
            <a:normAutofit fontScale="85000" lnSpcReduction="20000"/>
          </a:bodyPr>
          <a:lstStyle/>
          <a:p>
            <a:pPr marL="0" indent="0">
              <a:buNone/>
            </a:pPr>
            <a:r>
              <a:rPr lang="en-US"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Implementation of Simple Linear Regression Algorithm using Python</a:t>
            </a:r>
          </a:p>
          <a:p>
            <a:pPr marL="0" indent="0">
              <a:buNone/>
            </a:pPr>
            <a:r>
              <a:rPr lang="en-US"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Problem Statement example for Simple Linear Regression:</a:t>
            </a:r>
            <a:endParaRPr lang="en-US" dirty="0">
              <a:latin typeface="Georgia" panose="02040502050405020303" pitchFamily="18" charset="0"/>
            </a:endParaRPr>
          </a:p>
          <a:p>
            <a:pPr marL="0" indent="0">
              <a:buNone/>
            </a:pPr>
            <a:r>
              <a:rPr lang="en-US" dirty="0">
                <a:latin typeface="Georgia" panose="02040502050405020303" pitchFamily="18" charset="0"/>
              </a:rPr>
              <a:t>Here we are taking a dataset that has two variables: salary (dependent variable) and experience (Independent variable). The goals of this problem is:</a:t>
            </a:r>
          </a:p>
          <a:p>
            <a:pPr>
              <a:buFont typeface="Wingdings" panose="05000000000000000000" pitchFamily="2" charset="2"/>
              <a:buChar char="q"/>
            </a:pPr>
            <a:r>
              <a:rPr lang="en-US" dirty="0">
                <a:latin typeface="Georgia" panose="02040502050405020303" pitchFamily="18" charset="0"/>
              </a:rPr>
              <a:t>We want to find out if there is any correlation between these two variables</a:t>
            </a:r>
          </a:p>
          <a:p>
            <a:pPr>
              <a:buFont typeface="Wingdings" panose="05000000000000000000" pitchFamily="2" charset="2"/>
              <a:buChar char="q"/>
            </a:pPr>
            <a:r>
              <a:rPr lang="en-US" dirty="0">
                <a:latin typeface="Georgia" panose="02040502050405020303" pitchFamily="18" charset="0"/>
              </a:rPr>
              <a:t>We will find the best fit line for the dataset.</a:t>
            </a:r>
          </a:p>
          <a:p>
            <a:pPr>
              <a:buFont typeface="Wingdings" panose="05000000000000000000" pitchFamily="2" charset="2"/>
              <a:buChar char="q"/>
            </a:pPr>
            <a:r>
              <a:rPr lang="en-US" dirty="0">
                <a:latin typeface="Georgia" panose="02040502050405020303" pitchFamily="18" charset="0"/>
              </a:rPr>
              <a:t>How the dependent variable is changing by changing the independent variable.</a:t>
            </a:r>
          </a:p>
          <a:p>
            <a:pPr marL="0" indent="0">
              <a:buNone/>
            </a:pPr>
            <a:r>
              <a:rPr lang="en-US" dirty="0">
                <a:solidFill>
                  <a:schemeClr val="accent4">
                    <a:lumMod val="75000"/>
                  </a:schemeClr>
                </a:solidFill>
                <a:effectLst>
                  <a:outerShdw blurRad="38100" dist="38100" dir="2700000" algn="tl">
                    <a:srgbClr val="000000">
                      <a:alpha val="43137"/>
                    </a:srgbClr>
                  </a:outerShdw>
                </a:effectLst>
                <a:latin typeface="Georgia" panose="02040502050405020303" pitchFamily="18" charset="0"/>
              </a:rPr>
              <a:t>Step-1: Data Pre-processing</a:t>
            </a:r>
          </a:p>
          <a:p>
            <a:pPr marL="0" indent="0">
              <a:buNone/>
            </a:pPr>
            <a:r>
              <a:rPr lang="en-US" dirty="0">
                <a:latin typeface="Georgia" panose="02040502050405020303" pitchFamily="18" charset="0"/>
              </a:rPr>
              <a:t>The first step for creating the Simple Linear Regression model is data pre-processing. </a:t>
            </a:r>
          </a:p>
          <a:p>
            <a:pPr marL="0" indent="0">
              <a:buNone/>
            </a:pPr>
            <a:r>
              <a:rPr lang="en-US" dirty="0">
                <a:latin typeface="Georgia" panose="02040502050405020303" pitchFamily="18" charset="0"/>
              </a:rPr>
              <a:t>First, we will import the three important libraries, which will help us for loading the dataset, plotting the graphs, and creating the Simple Linear Regression model.</a:t>
            </a:r>
          </a:p>
          <a:p>
            <a:pPr marL="0" indent="0">
              <a:buNone/>
            </a:pPr>
            <a:r>
              <a:rPr lang="en-US" dirty="0">
                <a:latin typeface="Georgia" panose="02040502050405020303" pitchFamily="18" charset="0"/>
              </a:rPr>
              <a:t>import </a:t>
            </a:r>
            <a:r>
              <a:rPr lang="en-US" dirty="0" err="1">
                <a:latin typeface="Georgia" panose="02040502050405020303" pitchFamily="18" charset="0"/>
              </a:rPr>
              <a:t>numpy</a:t>
            </a:r>
            <a:r>
              <a:rPr lang="en-US" dirty="0">
                <a:latin typeface="Georgia" panose="02040502050405020303" pitchFamily="18" charset="0"/>
              </a:rPr>
              <a:t> as nm  </a:t>
            </a:r>
          </a:p>
          <a:p>
            <a:pPr marL="0" indent="0">
              <a:buNone/>
            </a:pPr>
            <a:r>
              <a:rPr lang="en-US" dirty="0">
                <a:latin typeface="Georgia" panose="02040502050405020303" pitchFamily="18" charset="0"/>
              </a:rPr>
              <a:t>import </a:t>
            </a:r>
            <a:r>
              <a:rPr lang="en-US" dirty="0" err="1">
                <a:latin typeface="Georgia" panose="02040502050405020303" pitchFamily="18" charset="0"/>
              </a:rPr>
              <a:t>matplotlib.pyplot</a:t>
            </a:r>
            <a:r>
              <a:rPr lang="en-US" dirty="0">
                <a:latin typeface="Georgia" panose="02040502050405020303" pitchFamily="18" charset="0"/>
              </a:rPr>
              <a:t> as </a:t>
            </a:r>
            <a:r>
              <a:rPr lang="en-US" dirty="0" err="1">
                <a:latin typeface="Georgia" panose="02040502050405020303" pitchFamily="18" charset="0"/>
              </a:rPr>
              <a:t>mtp</a:t>
            </a:r>
            <a:r>
              <a:rPr lang="en-US" dirty="0">
                <a:latin typeface="Georgia" panose="02040502050405020303" pitchFamily="18" charset="0"/>
              </a:rPr>
              <a:t>  </a:t>
            </a:r>
          </a:p>
          <a:p>
            <a:pPr marL="0" indent="0">
              <a:buNone/>
            </a:pPr>
            <a:r>
              <a:rPr lang="en-US" dirty="0">
                <a:latin typeface="Georgia" panose="02040502050405020303" pitchFamily="18" charset="0"/>
              </a:rPr>
              <a:t>import pandas as pd  </a:t>
            </a:r>
          </a:p>
          <a:p>
            <a:pPr marL="0" indent="0">
              <a:buNone/>
            </a:pPr>
            <a:r>
              <a:rPr lang="en-US" dirty="0">
                <a:latin typeface="Georgia" panose="02040502050405020303" pitchFamily="18" charset="0"/>
              </a:rPr>
              <a:t>Next, we will load the dataset into our code:</a:t>
            </a:r>
          </a:p>
          <a:p>
            <a:pPr marL="0" indent="0">
              <a:buNone/>
            </a:pPr>
            <a:r>
              <a:rPr lang="en-US" dirty="0" err="1">
                <a:latin typeface="Georgia" panose="02040502050405020303" pitchFamily="18" charset="0"/>
              </a:rPr>
              <a:t>data_set</a:t>
            </a:r>
            <a:r>
              <a:rPr lang="en-US" dirty="0">
                <a:latin typeface="Georgia" panose="02040502050405020303" pitchFamily="18" charset="0"/>
              </a:rPr>
              <a:t>= </a:t>
            </a:r>
            <a:r>
              <a:rPr lang="en-US" dirty="0" err="1">
                <a:latin typeface="Georgia" panose="02040502050405020303" pitchFamily="18" charset="0"/>
              </a:rPr>
              <a:t>pd.read_csv</a:t>
            </a:r>
            <a:r>
              <a:rPr lang="en-US" dirty="0">
                <a:latin typeface="Georgia" panose="02040502050405020303" pitchFamily="18" charset="0"/>
              </a:rPr>
              <a:t>(‘employee.csv')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6C3AB29-A2BB-9D4B-DD84-55EA0A17B2F2}"/>
                  </a:ext>
                </a:extLst>
              </p14:cNvPr>
              <p14:cNvContentPartPr/>
              <p14:nvPr/>
            </p14:nvContentPartPr>
            <p14:xfrm>
              <a:off x="3840915" y="1515810"/>
              <a:ext cx="45000" cy="53280"/>
            </p14:xfrm>
          </p:contentPart>
        </mc:Choice>
        <mc:Fallback xmlns="">
          <p:pic>
            <p:nvPicPr>
              <p:cNvPr id="4" name="Ink 3">
                <a:extLst>
                  <a:ext uri="{FF2B5EF4-FFF2-40B4-BE49-F238E27FC236}">
                    <a16:creationId xmlns:a16="http://schemas.microsoft.com/office/drawing/2014/main" id="{46C3AB29-A2BB-9D4B-DD84-55EA0A17B2F2}"/>
                  </a:ext>
                </a:extLst>
              </p:cNvPr>
              <p:cNvPicPr/>
              <p:nvPr/>
            </p:nvPicPr>
            <p:blipFill>
              <a:blip r:embed="rId3"/>
              <a:stretch>
                <a:fillRect/>
              </a:stretch>
            </p:blipFill>
            <p:spPr>
              <a:xfrm>
                <a:off x="3831915" y="1507170"/>
                <a:ext cx="6264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38DDB60-DF65-3AFE-7B78-D3FD2F6E18AA}"/>
                  </a:ext>
                </a:extLst>
              </p14:cNvPr>
              <p14:cNvContentPartPr/>
              <p14:nvPr/>
            </p14:nvContentPartPr>
            <p14:xfrm>
              <a:off x="10224795" y="2689050"/>
              <a:ext cx="13320" cy="6840"/>
            </p14:xfrm>
          </p:contentPart>
        </mc:Choice>
        <mc:Fallback xmlns="">
          <p:pic>
            <p:nvPicPr>
              <p:cNvPr id="2" name="Ink 1">
                <a:extLst>
                  <a:ext uri="{FF2B5EF4-FFF2-40B4-BE49-F238E27FC236}">
                    <a16:creationId xmlns:a16="http://schemas.microsoft.com/office/drawing/2014/main" id="{A38DDB60-DF65-3AFE-7B78-D3FD2F6E18AA}"/>
                  </a:ext>
                </a:extLst>
              </p:cNvPr>
              <p:cNvPicPr/>
              <p:nvPr/>
            </p:nvPicPr>
            <p:blipFill>
              <a:blip r:embed="rId5"/>
              <a:stretch>
                <a:fillRect/>
              </a:stretch>
            </p:blipFill>
            <p:spPr>
              <a:xfrm>
                <a:off x="10215795" y="2680050"/>
                <a:ext cx="30960" cy="24480"/>
              </a:xfrm>
              <a:prstGeom prst="rect">
                <a:avLst/>
              </a:prstGeom>
            </p:spPr>
          </p:pic>
        </mc:Fallback>
      </mc:AlternateContent>
      <p:sp>
        <p:nvSpPr>
          <p:cNvPr id="5" name="Footer Placeholder 4">
            <a:extLst>
              <a:ext uri="{FF2B5EF4-FFF2-40B4-BE49-F238E27FC236}">
                <a16:creationId xmlns:a16="http://schemas.microsoft.com/office/drawing/2014/main" id="{079DFDD0-B3EB-DF61-68A2-1C7D7F90A52B}"/>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1B86B42D-41DD-0511-9CF4-146CA4AF4293}"/>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2475265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F22AD-5E37-681C-5FD2-DAC117A5BC36}"/>
              </a:ext>
            </a:extLst>
          </p:cNvPr>
          <p:cNvSpPr>
            <a:spLocks noGrp="1"/>
          </p:cNvSpPr>
          <p:nvPr>
            <p:ph idx="1"/>
          </p:nvPr>
        </p:nvSpPr>
        <p:spPr>
          <a:xfrm>
            <a:off x="285750" y="752475"/>
            <a:ext cx="11601450" cy="5838825"/>
          </a:xfrm>
        </p:spPr>
        <p:txBody>
          <a:bodyPr>
            <a:normAutofit fontScale="85000" lnSpcReduction="20000"/>
          </a:bodyPr>
          <a:lstStyle/>
          <a:p>
            <a:pPr>
              <a:buFont typeface="Wingdings" panose="05000000000000000000" pitchFamily="2" charset="2"/>
              <a:buChar char="q"/>
            </a:pPr>
            <a:r>
              <a:rPr lang="en-US" dirty="0">
                <a:latin typeface="Georgia" panose="02040502050405020303" pitchFamily="18" charset="0"/>
              </a:rPr>
              <a:t>After that, we need to extract the dependent and independent variables from the given dataset. The independent variable is </a:t>
            </a:r>
            <a:r>
              <a:rPr lang="en-US" dirty="0" err="1">
                <a:latin typeface="Georgia" panose="02040502050405020303" pitchFamily="18" charset="0"/>
              </a:rPr>
              <a:t>employee_id</a:t>
            </a:r>
            <a:r>
              <a:rPr lang="en-US" dirty="0">
                <a:latin typeface="Georgia" panose="02040502050405020303" pitchFamily="18" charset="0"/>
              </a:rPr>
              <a:t>, and the dependent variable is salary. Below is code for it:</a:t>
            </a:r>
          </a:p>
          <a:p>
            <a:pPr marL="0" indent="0">
              <a:buNone/>
            </a:pPr>
            <a:r>
              <a:rPr lang="en-US" dirty="0">
                <a:latin typeface="Georgia" panose="02040502050405020303" pitchFamily="18" charset="0"/>
              </a:rPr>
              <a:t>					x= </a:t>
            </a:r>
            <a:r>
              <a:rPr lang="en-US" dirty="0" err="1">
                <a:latin typeface="Georgia" panose="02040502050405020303" pitchFamily="18" charset="0"/>
              </a:rPr>
              <a:t>data_set.iloc</a:t>
            </a:r>
            <a:r>
              <a:rPr lang="en-US" dirty="0">
                <a:latin typeface="Georgia" panose="02040502050405020303" pitchFamily="18" charset="0"/>
              </a:rPr>
              <a:t>[:, :0].values  </a:t>
            </a:r>
          </a:p>
          <a:p>
            <a:pPr marL="0" indent="0">
              <a:buNone/>
            </a:pPr>
            <a:r>
              <a:rPr lang="en-US" dirty="0">
                <a:latin typeface="Georgia" panose="02040502050405020303" pitchFamily="18" charset="0"/>
              </a:rPr>
              <a:t>					y= </a:t>
            </a:r>
            <a:r>
              <a:rPr lang="en-US" dirty="0" err="1">
                <a:latin typeface="Georgia" panose="02040502050405020303" pitchFamily="18" charset="0"/>
              </a:rPr>
              <a:t>data_set.iloc</a:t>
            </a:r>
            <a:r>
              <a:rPr lang="en-US" dirty="0">
                <a:latin typeface="Georgia" panose="02040502050405020303" pitchFamily="18" charset="0"/>
              </a:rPr>
              <a:t>[:, 7].values   </a:t>
            </a:r>
          </a:p>
          <a:p>
            <a:pPr>
              <a:buFont typeface="Wingdings" panose="05000000000000000000" pitchFamily="2" charset="2"/>
              <a:buChar char="q"/>
            </a:pPr>
            <a:r>
              <a:rPr lang="en-US" dirty="0">
                <a:latin typeface="Georgia" panose="02040502050405020303" pitchFamily="18" charset="0"/>
              </a:rPr>
              <a:t>In the above lines of code, for x variable, we have taken 0 value since we want to remove the last column from the dataset. </a:t>
            </a:r>
          </a:p>
          <a:p>
            <a:pPr>
              <a:buFont typeface="Wingdings" panose="05000000000000000000" pitchFamily="2" charset="2"/>
              <a:buChar char="q"/>
            </a:pPr>
            <a:r>
              <a:rPr lang="en-US" dirty="0">
                <a:latin typeface="Georgia" panose="02040502050405020303" pitchFamily="18" charset="0"/>
              </a:rPr>
              <a:t>For y variable, we have taken 1 value as a parameter, since we want to extract the second column and indexing starts from the zero.</a:t>
            </a:r>
          </a:p>
          <a:p>
            <a:pPr>
              <a:buFont typeface="Wingdings" panose="05000000000000000000" pitchFamily="2" charset="2"/>
              <a:buChar char="q"/>
            </a:pPr>
            <a:r>
              <a:rPr lang="en-US" dirty="0">
                <a:latin typeface="Georgia" panose="02040502050405020303" pitchFamily="18" charset="0"/>
              </a:rPr>
              <a:t>Next, we will split both variables into the test set and training set. </a:t>
            </a:r>
          </a:p>
          <a:p>
            <a:pPr>
              <a:buFont typeface="Wingdings" panose="05000000000000000000" pitchFamily="2" charset="2"/>
              <a:buChar char="q"/>
            </a:pPr>
            <a:r>
              <a:rPr lang="en-US" dirty="0">
                <a:latin typeface="Georgia" panose="02040502050405020303" pitchFamily="18" charset="0"/>
              </a:rPr>
              <a:t>We have 30 observations, so we will take 20 observations for the training set and 10 observations for the test set.</a:t>
            </a:r>
          </a:p>
          <a:p>
            <a:pPr>
              <a:buFont typeface="Wingdings" panose="05000000000000000000" pitchFamily="2" charset="2"/>
              <a:buChar char="q"/>
            </a:pPr>
            <a:r>
              <a:rPr lang="en-US" dirty="0">
                <a:latin typeface="Georgia" panose="02040502050405020303" pitchFamily="18" charset="0"/>
              </a:rPr>
              <a:t> We are splitting our dataset so that we can train our model using a training dataset and then test the model using a test dataset. </a:t>
            </a:r>
          </a:p>
          <a:p>
            <a:pPr marL="0" indent="0">
              <a:buNone/>
            </a:pPr>
            <a:r>
              <a:rPr lang="en-US" dirty="0">
                <a:latin typeface="Georgia" panose="02040502050405020303" pitchFamily="18" charset="0"/>
              </a:rPr>
              <a:t>from </a:t>
            </a:r>
            <a:r>
              <a:rPr lang="en-US" dirty="0" err="1">
                <a:latin typeface="Georgia" panose="02040502050405020303" pitchFamily="18" charset="0"/>
              </a:rPr>
              <a:t>sklearn.model_selection</a:t>
            </a:r>
            <a:r>
              <a:rPr lang="en-US" dirty="0">
                <a:latin typeface="Georgia" panose="02040502050405020303" pitchFamily="18" charset="0"/>
              </a:rPr>
              <a:t> import </a:t>
            </a:r>
            <a:r>
              <a:rPr lang="en-US" dirty="0" err="1">
                <a:latin typeface="Georgia" panose="02040502050405020303" pitchFamily="18" charset="0"/>
              </a:rPr>
              <a:t>train_test_split</a:t>
            </a:r>
            <a:r>
              <a:rPr lang="en-US" dirty="0">
                <a:latin typeface="Georgia" panose="02040502050405020303" pitchFamily="18" charset="0"/>
              </a:rPr>
              <a:t>  </a:t>
            </a:r>
          </a:p>
          <a:p>
            <a:pPr marL="0" indent="0">
              <a:buNone/>
            </a:pP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x_test</a:t>
            </a:r>
            <a:r>
              <a:rPr lang="en-US" dirty="0">
                <a:latin typeface="Georgia" panose="02040502050405020303" pitchFamily="18" charset="0"/>
              </a:rPr>
              <a:t>, </a:t>
            </a:r>
            <a:r>
              <a:rPr lang="en-US" dirty="0" err="1">
                <a:latin typeface="Georgia" panose="02040502050405020303" pitchFamily="18" charset="0"/>
              </a:rPr>
              <a:t>y_train</a:t>
            </a:r>
            <a:r>
              <a:rPr lang="en-US" dirty="0">
                <a:latin typeface="Georgia" panose="02040502050405020303" pitchFamily="18" charset="0"/>
              </a:rPr>
              <a:t>, </a:t>
            </a:r>
            <a:r>
              <a:rPr lang="en-US" dirty="0" err="1">
                <a:latin typeface="Georgia" panose="02040502050405020303" pitchFamily="18" charset="0"/>
              </a:rPr>
              <a:t>y_test</a:t>
            </a:r>
            <a:r>
              <a:rPr lang="en-US" dirty="0">
                <a:latin typeface="Georgia" panose="02040502050405020303" pitchFamily="18" charset="0"/>
              </a:rPr>
              <a:t>= </a:t>
            </a:r>
            <a:r>
              <a:rPr lang="en-US" dirty="0" err="1">
                <a:latin typeface="Georgia" panose="02040502050405020303" pitchFamily="18" charset="0"/>
              </a:rPr>
              <a:t>train_test_split</a:t>
            </a:r>
            <a:r>
              <a:rPr lang="en-US" dirty="0">
                <a:latin typeface="Georgia" panose="02040502050405020303" pitchFamily="18" charset="0"/>
              </a:rPr>
              <a:t>(x, y, </a:t>
            </a:r>
            <a:r>
              <a:rPr lang="en-US" dirty="0" err="1">
                <a:latin typeface="Georgia" panose="02040502050405020303" pitchFamily="18" charset="0"/>
              </a:rPr>
              <a:t>test_size</a:t>
            </a:r>
            <a:r>
              <a:rPr lang="en-US" dirty="0">
                <a:latin typeface="Georgia" panose="02040502050405020303" pitchFamily="18" charset="0"/>
              </a:rPr>
              <a:t>= 1/3, </a:t>
            </a:r>
            <a:r>
              <a:rPr lang="en-US" dirty="0" err="1">
                <a:latin typeface="Georgia" panose="02040502050405020303" pitchFamily="18" charset="0"/>
              </a:rPr>
              <a:t>random_state</a:t>
            </a:r>
            <a:r>
              <a:rPr lang="en-US" dirty="0">
                <a:latin typeface="Georgia" panose="02040502050405020303" pitchFamily="18" charset="0"/>
              </a:rPr>
              <a:t>=0) </a:t>
            </a:r>
          </a:p>
        </p:txBody>
      </p:sp>
      <p:sp>
        <p:nvSpPr>
          <p:cNvPr id="2" name="Footer Placeholder 1">
            <a:extLst>
              <a:ext uri="{FF2B5EF4-FFF2-40B4-BE49-F238E27FC236}">
                <a16:creationId xmlns:a16="http://schemas.microsoft.com/office/drawing/2014/main" id="{E84999DC-E655-E4FD-F793-B6775D7FD73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AB690C8-2D26-3773-3208-BB7068F96FC6}"/>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229722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0AEF22-1276-46C8-B3D0-D3F1607C4214}"/>
              </a:ext>
            </a:extLst>
          </p:cNvPr>
          <p:cNvPicPr>
            <a:picLocks noGrp="1" noChangeAspect="1"/>
          </p:cNvPicPr>
          <p:nvPr>
            <p:ph idx="1"/>
          </p:nvPr>
        </p:nvPicPr>
        <p:blipFill>
          <a:blip r:embed="rId2"/>
          <a:stretch>
            <a:fillRect/>
          </a:stretch>
        </p:blipFill>
        <p:spPr>
          <a:xfrm>
            <a:off x="2293725" y="1912938"/>
            <a:ext cx="7890299" cy="3633787"/>
          </a:xfrm>
        </p:spPr>
      </p:pic>
      <p:sp>
        <p:nvSpPr>
          <p:cNvPr id="2" name="Footer Placeholder 1">
            <a:extLst>
              <a:ext uri="{FF2B5EF4-FFF2-40B4-BE49-F238E27FC236}">
                <a16:creationId xmlns:a16="http://schemas.microsoft.com/office/drawing/2014/main" id="{1CA4E6ED-B9AE-8FD9-BB11-44BCB24977CF}"/>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A7C64E8E-E61E-380E-E8F4-178573A6F553}"/>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3247292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C3BD-8982-D02E-10C1-2ACACEA398AE}"/>
              </a:ext>
            </a:extLst>
          </p:cNvPr>
          <p:cNvSpPr>
            <a:spLocks noGrp="1"/>
          </p:cNvSpPr>
          <p:nvPr>
            <p:ph idx="1"/>
          </p:nvPr>
        </p:nvSpPr>
        <p:spPr>
          <a:xfrm>
            <a:off x="295276" y="809625"/>
            <a:ext cx="11630024" cy="5791200"/>
          </a:xfrm>
        </p:spPr>
        <p:txBody>
          <a:bodyPr>
            <a:normAutofit fontScale="92500" lnSpcReduction="10000"/>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Step-2: Fitting the Simple Linear Regression to the Training Set: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Now the second step is to fit our model to the training dataset. To do so, we will import the </a:t>
            </a:r>
            <a:r>
              <a:rPr lang="en-US" dirty="0" err="1">
                <a:latin typeface="Georgia" panose="02040502050405020303" pitchFamily="18" charset="0"/>
              </a:rPr>
              <a:t>LinearRegression</a:t>
            </a:r>
            <a:r>
              <a:rPr lang="en-US" dirty="0">
                <a:latin typeface="Georgia" panose="02040502050405020303" pitchFamily="18" charset="0"/>
              </a:rPr>
              <a:t> class of the </a:t>
            </a:r>
            <a:r>
              <a:rPr lang="en-US" dirty="0" err="1">
                <a:latin typeface="Georgia" panose="02040502050405020303" pitchFamily="18" charset="0"/>
              </a:rPr>
              <a:t>linear_model</a:t>
            </a:r>
            <a:r>
              <a:rPr lang="en-US" dirty="0">
                <a:latin typeface="Georgia" panose="02040502050405020303" pitchFamily="18" charset="0"/>
              </a:rPr>
              <a:t> library from the scikit learn. After importing the class, we are going to create an object of the class named as a regressor. </a:t>
            </a:r>
          </a:p>
          <a:p>
            <a:pPr marL="0" indent="0">
              <a:buNone/>
            </a:pPr>
            <a:r>
              <a:rPr lang="en-US" dirty="0">
                <a:latin typeface="Georgia" panose="02040502050405020303" pitchFamily="18" charset="0"/>
              </a:rPr>
              <a:t>from </a:t>
            </a:r>
            <a:r>
              <a:rPr lang="en-US" dirty="0" err="1">
                <a:latin typeface="Georgia" panose="02040502050405020303" pitchFamily="18" charset="0"/>
              </a:rPr>
              <a:t>sklearn.linear_model</a:t>
            </a:r>
            <a:r>
              <a:rPr lang="en-US" dirty="0">
                <a:latin typeface="Georgia" panose="02040502050405020303" pitchFamily="18" charset="0"/>
              </a:rPr>
              <a:t> import </a:t>
            </a:r>
            <a:r>
              <a:rPr lang="en-US" dirty="0" err="1">
                <a:latin typeface="Georgia" panose="02040502050405020303" pitchFamily="18" charset="0"/>
              </a:rPr>
              <a:t>LinearRegression</a:t>
            </a:r>
            <a:r>
              <a:rPr lang="en-US" dirty="0">
                <a:latin typeface="Georgia" panose="02040502050405020303" pitchFamily="18" charset="0"/>
              </a:rPr>
              <a:t>  </a:t>
            </a:r>
          </a:p>
          <a:p>
            <a:pPr marL="0" indent="0">
              <a:buNone/>
            </a:pPr>
            <a:r>
              <a:rPr lang="en-US" dirty="0">
                <a:latin typeface="Georgia" panose="02040502050405020303" pitchFamily="18" charset="0"/>
              </a:rPr>
              <a:t>regressor= </a:t>
            </a:r>
            <a:r>
              <a:rPr lang="en-US" dirty="0" err="1">
                <a:latin typeface="Georgia" panose="02040502050405020303" pitchFamily="18" charset="0"/>
              </a:rPr>
              <a:t>LinearRegression</a:t>
            </a:r>
            <a:r>
              <a:rPr lang="en-US" dirty="0">
                <a:latin typeface="Georgia" panose="02040502050405020303" pitchFamily="18" charset="0"/>
              </a:rPr>
              <a:t>()  </a:t>
            </a:r>
          </a:p>
          <a:p>
            <a:pPr marL="0" indent="0">
              <a:buNone/>
            </a:pPr>
            <a:r>
              <a:rPr lang="en-US" dirty="0" err="1">
                <a:latin typeface="Georgia" panose="02040502050405020303" pitchFamily="18" charset="0"/>
              </a:rPr>
              <a:t>regressor.fit</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y_train</a:t>
            </a:r>
            <a:r>
              <a:rPr lang="en-US" dirty="0">
                <a:latin typeface="Georgia" panose="02040502050405020303" pitchFamily="18" charset="0"/>
              </a:rPr>
              <a:t>) </a:t>
            </a:r>
          </a:p>
          <a:p>
            <a:pPr>
              <a:buFont typeface="Wingdings" panose="05000000000000000000" pitchFamily="2" charset="2"/>
              <a:buChar char="q"/>
            </a:pPr>
            <a:r>
              <a:rPr lang="en-US" dirty="0">
                <a:latin typeface="Georgia" panose="02040502050405020303" pitchFamily="18" charset="0"/>
              </a:rPr>
              <a:t>We have used a fit() method to fit our Simple Linear Regression object to the training set.</a:t>
            </a:r>
          </a:p>
          <a:p>
            <a:pPr>
              <a:buFont typeface="Wingdings" panose="05000000000000000000" pitchFamily="2" charset="2"/>
              <a:buChar char="q"/>
            </a:pPr>
            <a:r>
              <a:rPr lang="en-US" dirty="0">
                <a:latin typeface="Georgia" panose="02040502050405020303" pitchFamily="18" charset="0"/>
              </a:rPr>
              <a:t> In the fit() function, we have passed the </a:t>
            </a:r>
            <a:r>
              <a:rPr lang="en-US" dirty="0" err="1">
                <a:latin typeface="Georgia" panose="02040502050405020303" pitchFamily="18" charset="0"/>
              </a:rPr>
              <a:t>x_train</a:t>
            </a:r>
            <a:r>
              <a:rPr lang="en-US" dirty="0">
                <a:latin typeface="Georgia" panose="02040502050405020303" pitchFamily="18" charset="0"/>
              </a:rPr>
              <a:t> and </a:t>
            </a:r>
            <a:r>
              <a:rPr lang="en-US" dirty="0" err="1">
                <a:latin typeface="Georgia" panose="02040502050405020303" pitchFamily="18" charset="0"/>
              </a:rPr>
              <a:t>y_train</a:t>
            </a:r>
            <a:r>
              <a:rPr lang="en-US" dirty="0">
                <a:latin typeface="Georgia" panose="02040502050405020303" pitchFamily="18" charset="0"/>
              </a:rPr>
              <a:t>, which is our training dataset for the dependent and an independent variable. </a:t>
            </a:r>
          </a:p>
          <a:p>
            <a:pPr>
              <a:buFont typeface="Wingdings" panose="05000000000000000000" pitchFamily="2" charset="2"/>
              <a:buChar char="q"/>
            </a:pPr>
            <a:r>
              <a:rPr lang="en-US" dirty="0">
                <a:latin typeface="Georgia" panose="02040502050405020303" pitchFamily="18" charset="0"/>
              </a:rPr>
              <a:t>We have fitted our regressor object to the training set so that the model can easily learn the correlations between the predictor and target variables.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E07C784C-10DB-C766-0A33-9BEF1974B30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2E8A19E-11C0-3132-0E9C-1177532DDFBE}"/>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255021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F636-E3E8-FF28-68C3-FD4BA712664A}"/>
              </a:ext>
            </a:extLst>
          </p:cNvPr>
          <p:cNvSpPr>
            <a:spLocks noGrp="1"/>
          </p:cNvSpPr>
          <p:nvPr>
            <p:ph idx="1"/>
          </p:nvPr>
        </p:nvSpPr>
        <p:spPr>
          <a:xfrm>
            <a:off x="238125" y="714375"/>
            <a:ext cx="11639549" cy="5915025"/>
          </a:xfrm>
        </p:spPr>
        <p:txBody>
          <a:bodyPr/>
          <a:lstStyle/>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Prediction of test set result: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Dependent (Empid) and an independent variable (Salary). So, now, our model is ready to predict the output for the new observations. In this step, we will provide the test dataset (new observations) to the model to check whether it can predict the correct output or not.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We will create a prediction vector </a:t>
            </a:r>
            <a:r>
              <a:rPr lang="en-US" dirty="0" err="1">
                <a:latin typeface="Georgia" panose="02040502050405020303" pitchFamily="18" charset="0"/>
              </a:rPr>
              <a:t>y_pred</a:t>
            </a:r>
            <a:r>
              <a:rPr lang="en-US" dirty="0">
                <a:latin typeface="Georgia" panose="02040502050405020303" pitchFamily="18" charset="0"/>
              </a:rPr>
              <a:t>, and </a:t>
            </a:r>
            <a:r>
              <a:rPr lang="en-US" dirty="0" err="1">
                <a:latin typeface="Georgia" panose="02040502050405020303" pitchFamily="18" charset="0"/>
              </a:rPr>
              <a:t>x_pred</a:t>
            </a:r>
            <a:r>
              <a:rPr lang="en-US" dirty="0">
                <a:latin typeface="Georgia" panose="02040502050405020303" pitchFamily="18" charset="0"/>
              </a:rPr>
              <a:t>, which will contain predictions of test dataset, and prediction of training set respectively.</a:t>
            </a:r>
          </a:p>
          <a:p>
            <a:pPr marL="0" indent="0">
              <a:buNone/>
            </a:pPr>
            <a:r>
              <a:rPr lang="en-US" dirty="0" err="1">
                <a:latin typeface="Georgia" panose="02040502050405020303" pitchFamily="18" charset="0"/>
              </a:rPr>
              <a:t>y_pred</a:t>
            </a:r>
            <a:r>
              <a:rPr lang="en-US" dirty="0">
                <a:latin typeface="Georgia" panose="02040502050405020303" pitchFamily="18" charset="0"/>
              </a:rPr>
              <a:t>= </a:t>
            </a:r>
            <a:r>
              <a:rPr lang="en-US" dirty="0" err="1">
                <a:latin typeface="Georgia" panose="02040502050405020303" pitchFamily="18" charset="0"/>
              </a:rPr>
              <a:t>regressor.predict</a:t>
            </a:r>
            <a:r>
              <a:rPr lang="en-US" dirty="0">
                <a:latin typeface="Georgia" panose="02040502050405020303" pitchFamily="18" charset="0"/>
              </a:rPr>
              <a:t>(</a:t>
            </a:r>
            <a:r>
              <a:rPr lang="en-US" dirty="0" err="1">
                <a:latin typeface="Georgia" panose="02040502050405020303" pitchFamily="18" charset="0"/>
              </a:rPr>
              <a:t>x_test</a:t>
            </a:r>
            <a:r>
              <a:rPr lang="en-US" dirty="0">
                <a:latin typeface="Georgia" panose="02040502050405020303" pitchFamily="18" charset="0"/>
              </a:rPr>
              <a:t>)  </a:t>
            </a:r>
          </a:p>
          <a:p>
            <a:pPr marL="0" indent="0">
              <a:buNone/>
            </a:pPr>
            <a:r>
              <a:rPr lang="en-US" dirty="0" err="1">
                <a:latin typeface="Georgia" panose="02040502050405020303" pitchFamily="18" charset="0"/>
              </a:rPr>
              <a:t>x_pred</a:t>
            </a:r>
            <a:r>
              <a:rPr lang="en-US" dirty="0">
                <a:latin typeface="Georgia" panose="02040502050405020303" pitchFamily="18" charset="0"/>
              </a:rPr>
              <a:t>= </a:t>
            </a:r>
            <a:r>
              <a:rPr lang="en-US" dirty="0" err="1">
                <a:latin typeface="Georgia" panose="02040502050405020303" pitchFamily="18" charset="0"/>
              </a:rPr>
              <a:t>regressor.predict</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p>
        </p:txBody>
      </p:sp>
      <p:sp>
        <p:nvSpPr>
          <p:cNvPr id="2" name="Footer Placeholder 1">
            <a:extLst>
              <a:ext uri="{FF2B5EF4-FFF2-40B4-BE49-F238E27FC236}">
                <a16:creationId xmlns:a16="http://schemas.microsoft.com/office/drawing/2014/main" id="{603592AE-D50D-8EAF-5386-5ACB3BBBE8A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EFE4230-08B7-A338-AC80-BB30321AC4C8}"/>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3872689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9F74B-462C-A991-95F6-BFE077D16C6B}"/>
              </a:ext>
            </a:extLst>
          </p:cNvPr>
          <p:cNvSpPr>
            <a:spLocks noGrp="1"/>
          </p:cNvSpPr>
          <p:nvPr>
            <p:ph idx="1"/>
          </p:nvPr>
        </p:nvSpPr>
        <p:spPr>
          <a:xfrm>
            <a:off x="295276" y="742949"/>
            <a:ext cx="11572874" cy="5915025"/>
          </a:xfrm>
        </p:spPr>
        <p:txBody>
          <a:bodyPr>
            <a:normAutofit/>
          </a:bodyPr>
          <a:lstStyle/>
          <a:p>
            <a:pPr marL="0" indent="0">
              <a:buNone/>
            </a:pPr>
            <a:r>
              <a:rPr lang="en-US" sz="20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Step: 4. visualizing the Training set results</a:t>
            </a:r>
          </a:p>
          <a:p>
            <a:pPr marL="0" indent="0">
              <a:buNone/>
            </a:pPr>
            <a:endParaRPr lang="en-US" dirty="0">
              <a:latin typeface="Georgia" panose="02040502050405020303" pitchFamily="18" charset="0"/>
            </a:endParaRPr>
          </a:p>
          <a:p>
            <a:pPr>
              <a:buFont typeface="Wingdings" panose="05000000000000000000" pitchFamily="2" charset="2"/>
              <a:buChar char="q"/>
            </a:pPr>
            <a:r>
              <a:rPr lang="en-US" dirty="0">
                <a:latin typeface="Georgia" panose="02040502050405020303" pitchFamily="18" charset="0"/>
              </a:rPr>
              <a:t>We will visualize the training set result. To do so, we will use the scatter() function of the </a:t>
            </a:r>
            <a:r>
              <a:rPr lang="en-US" dirty="0" err="1">
                <a:latin typeface="Georgia" panose="02040502050405020303" pitchFamily="18" charset="0"/>
              </a:rPr>
              <a:t>pyplot</a:t>
            </a:r>
            <a:r>
              <a:rPr lang="en-US" dirty="0">
                <a:latin typeface="Georgia" panose="02040502050405020303" pitchFamily="18" charset="0"/>
              </a:rPr>
              <a:t> library, which we have already imported in the pre-processing step. </a:t>
            </a:r>
          </a:p>
          <a:p>
            <a:pPr>
              <a:buFont typeface="Wingdings" panose="05000000000000000000" pitchFamily="2" charset="2"/>
              <a:buChar char="q"/>
            </a:pPr>
            <a:r>
              <a:rPr lang="en-US" dirty="0">
                <a:latin typeface="Georgia" panose="02040502050405020303" pitchFamily="18" charset="0"/>
              </a:rPr>
              <a:t>The scatter () function will create a scatter plot of observations</a:t>
            </a:r>
          </a:p>
          <a:p>
            <a:pPr>
              <a:buFont typeface="Wingdings" panose="05000000000000000000" pitchFamily="2" charset="2"/>
              <a:buChar char="q"/>
            </a:pPr>
            <a:r>
              <a:rPr lang="en-US" dirty="0">
                <a:latin typeface="Georgia" panose="02040502050405020303" pitchFamily="18" charset="0"/>
              </a:rPr>
              <a:t>In the x-axis, we will plot the employee _id of employees and on the y-axis, salary of employees. </a:t>
            </a:r>
          </a:p>
          <a:p>
            <a:pPr>
              <a:buFont typeface="Wingdings" panose="05000000000000000000" pitchFamily="2" charset="2"/>
              <a:buChar char="q"/>
            </a:pPr>
            <a:r>
              <a:rPr lang="en-US" dirty="0">
                <a:latin typeface="Georgia" panose="02040502050405020303" pitchFamily="18" charset="0"/>
              </a:rPr>
              <a:t>In the function, we will pass the real values of training set, which means a emp id </a:t>
            </a:r>
            <a:r>
              <a:rPr lang="en-US" dirty="0" err="1">
                <a:latin typeface="Georgia" panose="02040502050405020303" pitchFamily="18" charset="0"/>
              </a:rPr>
              <a:t>x_train</a:t>
            </a:r>
            <a:r>
              <a:rPr lang="en-US" dirty="0">
                <a:latin typeface="Georgia" panose="02040502050405020303" pitchFamily="18" charset="0"/>
              </a:rPr>
              <a:t>, training set of Salaries </a:t>
            </a:r>
            <a:r>
              <a:rPr lang="en-US" dirty="0" err="1">
                <a:latin typeface="Georgia" panose="02040502050405020303" pitchFamily="18" charset="0"/>
              </a:rPr>
              <a:t>y_train</a:t>
            </a:r>
            <a:r>
              <a:rPr lang="en-US" dirty="0">
                <a:latin typeface="Georgia" panose="02040502050405020303" pitchFamily="18" charset="0"/>
              </a:rPr>
              <a:t>, and color of the observations.</a:t>
            </a:r>
          </a:p>
          <a:p>
            <a:pPr>
              <a:buFont typeface="Wingdings" panose="05000000000000000000" pitchFamily="2" charset="2"/>
              <a:buChar char="q"/>
            </a:pPr>
            <a:r>
              <a:rPr lang="en-US" dirty="0">
                <a:latin typeface="Georgia" panose="02040502050405020303" pitchFamily="18" charset="0"/>
              </a:rPr>
              <a:t> Here we are taking a green color for the observation, but it can be any color as per the choice.</a:t>
            </a:r>
          </a:p>
        </p:txBody>
      </p:sp>
      <p:sp>
        <p:nvSpPr>
          <p:cNvPr id="2" name="Footer Placeholder 1">
            <a:extLst>
              <a:ext uri="{FF2B5EF4-FFF2-40B4-BE49-F238E27FC236}">
                <a16:creationId xmlns:a16="http://schemas.microsoft.com/office/drawing/2014/main" id="{2421806F-9CB0-0E65-462C-F454210340E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4E05E18-05B6-6859-F8E2-F858D2CF8223}"/>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38684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B2CBA-B473-A2CC-59D7-BA8DD7ED7A95}"/>
              </a:ext>
            </a:extLst>
          </p:cNvPr>
          <p:cNvSpPr>
            <a:spLocks noGrp="1"/>
          </p:cNvSpPr>
          <p:nvPr>
            <p:ph idx="1"/>
          </p:nvPr>
        </p:nvSpPr>
        <p:spPr>
          <a:xfrm>
            <a:off x="142875" y="1"/>
            <a:ext cx="11687175" cy="6705600"/>
          </a:xfrm>
        </p:spPr>
        <p:txBody>
          <a:bodyPr>
            <a:noAutofit/>
          </a:bodyPr>
          <a:lstStyle/>
          <a:p>
            <a:pPr marL="0" indent="0">
              <a:buNone/>
            </a:pPr>
            <a:r>
              <a:rPr lang="en-US" dirty="0">
                <a:latin typeface="Georgia" panose="02040502050405020303" pitchFamily="18" charset="0"/>
              </a:rPr>
              <a:t>After that, we will assign labels for x-axis and y-axis using </a:t>
            </a:r>
            <a:r>
              <a:rPr lang="en-US" dirty="0" err="1">
                <a:latin typeface="Georgia" panose="02040502050405020303" pitchFamily="18" charset="0"/>
              </a:rPr>
              <a:t>xlabel</a:t>
            </a:r>
            <a:r>
              <a:rPr lang="en-US" dirty="0">
                <a:latin typeface="Georgia" panose="02040502050405020303" pitchFamily="18" charset="0"/>
              </a:rPr>
              <a:t>() and </a:t>
            </a:r>
            <a:r>
              <a:rPr lang="en-US" dirty="0" err="1">
                <a:latin typeface="Georgia" panose="02040502050405020303" pitchFamily="18" charset="0"/>
              </a:rPr>
              <a:t>ylabel</a:t>
            </a:r>
            <a:r>
              <a:rPr lang="en-US" dirty="0">
                <a:latin typeface="Georgia" panose="02040502050405020303" pitchFamily="18" charset="0"/>
              </a:rPr>
              <a:t>() function.</a:t>
            </a:r>
          </a:p>
          <a:p>
            <a:pPr marL="0" indent="0">
              <a:buNone/>
            </a:pPr>
            <a:r>
              <a:rPr lang="en-US" dirty="0" err="1">
                <a:latin typeface="Georgia" panose="02040502050405020303" pitchFamily="18" charset="0"/>
              </a:rPr>
              <a:t>mtp.scatter</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y_train</a:t>
            </a:r>
            <a:r>
              <a:rPr lang="en-US" dirty="0">
                <a:latin typeface="Georgia" panose="02040502050405020303" pitchFamily="18" charset="0"/>
              </a:rPr>
              <a:t>, color="green")   </a:t>
            </a:r>
          </a:p>
          <a:p>
            <a:pPr marL="0" indent="0">
              <a:buNone/>
            </a:pPr>
            <a:r>
              <a:rPr lang="en-US" dirty="0" err="1">
                <a:latin typeface="Georgia" panose="02040502050405020303" pitchFamily="18" charset="0"/>
              </a:rPr>
              <a:t>mtp.plot</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x_pred</a:t>
            </a:r>
            <a:r>
              <a:rPr lang="en-US" dirty="0">
                <a:latin typeface="Georgia" panose="02040502050405020303" pitchFamily="18" charset="0"/>
              </a:rPr>
              <a:t>, color="red")    </a:t>
            </a:r>
          </a:p>
          <a:p>
            <a:pPr marL="0" indent="0">
              <a:buNone/>
            </a:pPr>
            <a:r>
              <a:rPr lang="en-US" dirty="0" err="1">
                <a:latin typeface="Georgia" panose="02040502050405020303" pitchFamily="18" charset="0"/>
              </a:rPr>
              <a:t>mtp.title</a:t>
            </a:r>
            <a:r>
              <a:rPr lang="en-US" dirty="0">
                <a:latin typeface="Georgia" panose="02040502050405020303" pitchFamily="18" charset="0"/>
              </a:rPr>
              <a:t>("Salary vs </a:t>
            </a:r>
            <a:r>
              <a:rPr lang="en-US" dirty="0" err="1">
                <a:latin typeface="Georgia" panose="02040502050405020303" pitchFamily="18" charset="0"/>
              </a:rPr>
              <a:t>Employee_id</a:t>
            </a:r>
            <a:r>
              <a:rPr lang="en-US" dirty="0">
                <a:latin typeface="Georgia" panose="02040502050405020303" pitchFamily="18" charset="0"/>
              </a:rPr>
              <a:t>(Training Dataset)")  </a:t>
            </a:r>
          </a:p>
          <a:p>
            <a:pPr marL="0" indent="0">
              <a:buNone/>
            </a:pPr>
            <a:r>
              <a:rPr lang="en-US" dirty="0" err="1">
                <a:latin typeface="Georgia" panose="02040502050405020303" pitchFamily="18" charset="0"/>
              </a:rPr>
              <a:t>mtp.xlabel</a:t>
            </a:r>
            <a:r>
              <a:rPr lang="en-US" dirty="0">
                <a:latin typeface="Georgia" panose="02040502050405020303" pitchFamily="18" charset="0"/>
              </a:rPr>
              <a:t>(“</a:t>
            </a:r>
            <a:r>
              <a:rPr lang="en-US" dirty="0" err="1">
                <a:latin typeface="Georgia" panose="02040502050405020303" pitchFamily="18" charset="0"/>
              </a:rPr>
              <a:t>Employee_id</a:t>
            </a:r>
            <a:r>
              <a:rPr lang="en-US" dirty="0">
                <a:latin typeface="Georgia" panose="02040502050405020303" pitchFamily="18" charset="0"/>
              </a:rPr>
              <a:t>")  </a:t>
            </a:r>
          </a:p>
          <a:p>
            <a:pPr marL="0" indent="0">
              <a:buNone/>
            </a:pPr>
            <a:r>
              <a:rPr lang="en-US" dirty="0" err="1">
                <a:latin typeface="Georgia" panose="02040502050405020303" pitchFamily="18" charset="0"/>
              </a:rPr>
              <a:t>mtp.ylabel</a:t>
            </a:r>
            <a:r>
              <a:rPr lang="en-US" dirty="0">
                <a:latin typeface="Georgia" panose="02040502050405020303" pitchFamily="18" charset="0"/>
              </a:rPr>
              <a:t>("Salary(In Rupees)")  </a:t>
            </a:r>
          </a:p>
          <a:p>
            <a:pPr marL="0" indent="0">
              <a:buNone/>
            </a:pPr>
            <a:r>
              <a:rPr lang="en-US" dirty="0" err="1">
                <a:latin typeface="Georgia" panose="02040502050405020303" pitchFamily="18" charset="0"/>
              </a:rPr>
              <a:t>mtp.show</a:t>
            </a:r>
            <a:r>
              <a:rPr lang="en-US" dirty="0">
                <a:latin typeface="Georgia" panose="02040502050405020303" pitchFamily="18" charset="0"/>
              </a:rPr>
              <a:t>()</a:t>
            </a:r>
            <a:endPar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endParaRPr>
          </a:p>
          <a:p>
            <a:pPr marL="0" indent="0">
              <a:buNone/>
            </a:pPr>
            <a:r>
              <a:rPr lang="en-US" sz="2200" dirty="0">
                <a:solidFill>
                  <a:schemeClr val="accent3">
                    <a:lumMod val="75000"/>
                  </a:schemeClr>
                </a:solidFill>
                <a:effectLst>
                  <a:outerShdw blurRad="38100" dist="38100" dir="2700000" algn="tl">
                    <a:srgbClr val="000000">
                      <a:alpha val="43137"/>
                    </a:srgbClr>
                  </a:outerShdw>
                </a:effectLst>
                <a:latin typeface="Georgia" panose="02040502050405020303" pitchFamily="18" charset="0"/>
              </a:rPr>
              <a:t> Visualizing the Test set results:</a:t>
            </a:r>
          </a:p>
          <a:p>
            <a:pPr marL="0" indent="0">
              <a:buNone/>
            </a:pPr>
            <a:r>
              <a:rPr lang="en-US" dirty="0" err="1">
                <a:latin typeface="Georgia" panose="02040502050405020303" pitchFamily="18" charset="0"/>
              </a:rPr>
              <a:t>mtp.scatter</a:t>
            </a:r>
            <a:r>
              <a:rPr lang="en-US" dirty="0">
                <a:latin typeface="Georgia" panose="02040502050405020303" pitchFamily="18" charset="0"/>
              </a:rPr>
              <a:t>(</a:t>
            </a:r>
            <a:r>
              <a:rPr lang="en-US" dirty="0" err="1">
                <a:latin typeface="Georgia" panose="02040502050405020303" pitchFamily="18" charset="0"/>
              </a:rPr>
              <a:t>x_test</a:t>
            </a:r>
            <a:r>
              <a:rPr lang="en-US" dirty="0">
                <a:latin typeface="Georgia" panose="02040502050405020303" pitchFamily="18" charset="0"/>
              </a:rPr>
              <a:t>, </a:t>
            </a:r>
            <a:r>
              <a:rPr lang="en-US" dirty="0" err="1">
                <a:latin typeface="Georgia" panose="02040502050405020303" pitchFamily="18" charset="0"/>
              </a:rPr>
              <a:t>y_test</a:t>
            </a:r>
            <a:r>
              <a:rPr lang="en-US" dirty="0">
                <a:latin typeface="Georgia" panose="02040502050405020303" pitchFamily="18" charset="0"/>
              </a:rPr>
              <a:t>, color="blue")   </a:t>
            </a:r>
          </a:p>
          <a:p>
            <a:pPr marL="0" indent="0">
              <a:buNone/>
            </a:pPr>
            <a:r>
              <a:rPr lang="en-US" dirty="0" err="1">
                <a:latin typeface="Georgia" panose="02040502050405020303" pitchFamily="18" charset="0"/>
              </a:rPr>
              <a:t>mtp.plot</a:t>
            </a:r>
            <a:r>
              <a:rPr lang="en-US" dirty="0">
                <a:latin typeface="Georgia" panose="02040502050405020303" pitchFamily="18" charset="0"/>
              </a:rPr>
              <a:t>(</a:t>
            </a:r>
            <a:r>
              <a:rPr lang="en-US" dirty="0" err="1">
                <a:latin typeface="Georgia" panose="02040502050405020303" pitchFamily="18" charset="0"/>
              </a:rPr>
              <a:t>x_train</a:t>
            </a:r>
            <a:r>
              <a:rPr lang="en-US" dirty="0">
                <a:latin typeface="Georgia" panose="02040502050405020303" pitchFamily="18" charset="0"/>
              </a:rPr>
              <a:t>, </a:t>
            </a:r>
            <a:r>
              <a:rPr lang="en-US" dirty="0" err="1">
                <a:latin typeface="Georgia" panose="02040502050405020303" pitchFamily="18" charset="0"/>
              </a:rPr>
              <a:t>x_pred</a:t>
            </a:r>
            <a:r>
              <a:rPr lang="en-US" dirty="0">
                <a:latin typeface="Georgia" panose="02040502050405020303" pitchFamily="18" charset="0"/>
              </a:rPr>
              <a:t>, color="red")    </a:t>
            </a:r>
          </a:p>
          <a:p>
            <a:pPr marL="0" indent="0">
              <a:buNone/>
            </a:pPr>
            <a:r>
              <a:rPr lang="en-US" dirty="0" err="1">
                <a:latin typeface="Georgia" panose="02040502050405020303" pitchFamily="18" charset="0"/>
              </a:rPr>
              <a:t>mtp.title</a:t>
            </a:r>
            <a:r>
              <a:rPr lang="en-US" dirty="0">
                <a:latin typeface="Georgia" panose="02040502050405020303" pitchFamily="18" charset="0"/>
              </a:rPr>
              <a:t>("Salary vs </a:t>
            </a:r>
            <a:r>
              <a:rPr lang="en-US" dirty="0" err="1">
                <a:latin typeface="Georgia" panose="02040502050405020303" pitchFamily="18" charset="0"/>
              </a:rPr>
              <a:t>Employee_id</a:t>
            </a:r>
            <a:r>
              <a:rPr lang="en-US" dirty="0">
                <a:latin typeface="Georgia" panose="02040502050405020303" pitchFamily="18" charset="0"/>
              </a:rPr>
              <a:t> (Test Dataset)")  </a:t>
            </a:r>
          </a:p>
          <a:p>
            <a:pPr marL="0" indent="0">
              <a:buNone/>
            </a:pPr>
            <a:r>
              <a:rPr lang="en-US" dirty="0" err="1">
                <a:latin typeface="Georgia" panose="02040502050405020303" pitchFamily="18" charset="0"/>
              </a:rPr>
              <a:t>mtp.xlabel</a:t>
            </a:r>
            <a:r>
              <a:rPr lang="en-US" dirty="0">
                <a:latin typeface="Georgia" panose="02040502050405020303" pitchFamily="18" charset="0"/>
              </a:rPr>
              <a:t>(“</a:t>
            </a:r>
            <a:r>
              <a:rPr lang="en-US" dirty="0" err="1">
                <a:latin typeface="Georgia" panose="02040502050405020303" pitchFamily="18" charset="0"/>
              </a:rPr>
              <a:t>Employee_id</a:t>
            </a:r>
            <a:r>
              <a:rPr lang="en-US" dirty="0">
                <a:latin typeface="Georgia" panose="02040502050405020303" pitchFamily="18" charset="0"/>
              </a:rPr>
              <a:t>")  </a:t>
            </a:r>
          </a:p>
          <a:p>
            <a:pPr marL="0" indent="0">
              <a:buNone/>
            </a:pPr>
            <a:r>
              <a:rPr lang="en-US" dirty="0" err="1">
                <a:latin typeface="Georgia" panose="02040502050405020303" pitchFamily="18" charset="0"/>
              </a:rPr>
              <a:t>mtp.ylabel</a:t>
            </a:r>
            <a:r>
              <a:rPr lang="en-US" dirty="0">
                <a:latin typeface="Georgia" panose="02040502050405020303" pitchFamily="18" charset="0"/>
              </a:rPr>
              <a:t>("Salary(In Rupees)")  </a:t>
            </a:r>
          </a:p>
          <a:p>
            <a:pPr marL="0" indent="0">
              <a:buNone/>
            </a:pPr>
            <a:r>
              <a:rPr lang="en-US" dirty="0" err="1">
                <a:latin typeface="Georgia" panose="02040502050405020303" pitchFamily="18" charset="0"/>
              </a:rPr>
              <a:t>mtp.show</a:t>
            </a:r>
            <a:r>
              <a:rPr lang="en-US" dirty="0">
                <a:latin typeface="Georgia" panose="02040502050405020303" pitchFamily="18" charset="0"/>
              </a:rPr>
              <a:t>()  </a:t>
            </a:r>
            <a:endParaRPr lang="en-IN" dirty="0">
              <a:latin typeface="Georgia" panose="02040502050405020303" pitchFamily="18" charset="0"/>
            </a:endParaRPr>
          </a:p>
          <a:p>
            <a:pPr marL="0" indent="0">
              <a:buNone/>
            </a:pPr>
            <a:endParaRPr lang="en-IN" dirty="0"/>
          </a:p>
        </p:txBody>
      </p:sp>
      <p:sp>
        <p:nvSpPr>
          <p:cNvPr id="2" name="Footer Placeholder 1">
            <a:extLst>
              <a:ext uri="{FF2B5EF4-FFF2-40B4-BE49-F238E27FC236}">
                <a16:creationId xmlns:a16="http://schemas.microsoft.com/office/drawing/2014/main" id="{88555F85-2B07-2BB2-24F9-A1122A057C10}"/>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D28AA90-C8C4-A310-058E-FEFDA75BB6C0}"/>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386135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62B11-203B-4A55-B5AC-EBB0351CC0CB}"/>
              </a:ext>
            </a:extLst>
          </p:cNvPr>
          <p:cNvSpPr>
            <a:spLocks noGrp="1"/>
          </p:cNvSpPr>
          <p:nvPr>
            <p:ph idx="1"/>
          </p:nvPr>
        </p:nvSpPr>
        <p:spPr>
          <a:xfrm>
            <a:off x="581192" y="781050"/>
            <a:ext cx="11029615" cy="5695950"/>
          </a:xfrm>
        </p:spPr>
        <p:txBody>
          <a:bodyPr>
            <a:noAutofit/>
          </a:bodyPr>
          <a:lstStyle/>
          <a:p>
            <a:pPr marL="0" indent="0">
              <a:buNone/>
            </a:pPr>
            <a:r>
              <a:rPr lang="en-US" sz="2000" b="1" dirty="0">
                <a:solidFill>
                  <a:srgbClr val="DEB988"/>
                </a:solidFill>
                <a:latin typeface="Georgia" panose="02040502050405020303" pitchFamily="18" charset="0"/>
              </a:rPr>
              <a:t>How does classification works?</a:t>
            </a:r>
          </a:p>
          <a:p>
            <a:pPr marL="0" indent="0">
              <a:buNone/>
            </a:pPr>
            <a:endParaRPr lang="en-US" sz="2000" dirty="0">
              <a:latin typeface="Georgia" panose="02040502050405020303" pitchFamily="18" charset="0"/>
            </a:endParaRPr>
          </a:p>
          <a:p>
            <a:pPr marL="0" indent="0">
              <a:buNone/>
            </a:pPr>
            <a:r>
              <a:rPr lang="en-US" sz="2000" dirty="0">
                <a:latin typeface="Georgia" panose="02040502050405020303" pitchFamily="18" charset="0"/>
              </a:rPr>
              <a:t>Suppose we have to predict whether a given patient has a certain disease or not, on the basis of 3 variables, called features.</a:t>
            </a:r>
          </a:p>
          <a:p>
            <a:pPr marL="0" indent="0">
              <a:buNone/>
            </a:pPr>
            <a:r>
              <a:rPr lang="en-US" sz="2000" dirty="0">
                <a:latin typeface="Georgia" panose="02040502050405020303" pitchFamily="18" charset="0"/>
              </a:rPr>
              <a:t>This means there are two possible outcomes: </a:t>
            </a:r>
          </a:p>
          <a:p>
            <a:pPr>
              <a:buFont typeface="Wingdings" panose="05000000000000000000" pitchFamily="2" charset="2"/>
              <a:buChar char="Ø"/>
            </a:pPr>
            <a:r>
              <a:rPr lang="en-US" sz="2000" dirty="0">
                <a:latin typeface="Georgia" panose="02040502050405020303" pitchFamily="18" charset="0"/>
              </a:rPr>
              <a:t>The patient has the said disease. Basically, a result labeled “Yes” or “True”.</a:t>
            </a:r>
          </a:p>
          <a:p>
            <a:pPr>
              <a:buFont typeface="Wingdings" panose="05000000000000000000" pitchFamily="2" charset="2"/>
              <a:buChar char="Ø"/>
            </a:pPr>
            <a:r>
              <a:rPr lang="en-US" sz="2000" dirty="0">
                <a:latin typeface="Georgia" panose="02040502050405020303" pitchFamily="18" charset="0"/>
              </a:rPr>
              <a:t>The patient is disease-free. A result labeled “No” or “False”.</a:t>
            </a:r>
          </a:p>
          <a:p>
            <a:pPr marL="0" indent="0">
              <a:buNone/>
            </a:pPr>
            <a:r>
              <a:rPr lang="en-US" sz="2000" dirty="0">
                <a:latin typeface="Georgia" panose="02040502050405020303" pitchFamily="18" charset="0"/>
              </a:rPr>
              <a:t>This is a binary classification problem. </a:t>
            </a:r>
          </a:p>
          <a:p>
            <a:pPr marL="0" indent="0">
              <a:buNone/>
            </a:pPr>
            <a:r>
              <a:rPr lang="en-US" sz="2000" dirty="0">
                <a:latin typeface="Georgia" panose="02040502050405020303" pitchFamily="18" charset="0"/>
              </a:rPr>
              <a:t>We have a set of observations called training data set, which comprises sample data with actual classification results. We train a model, called Classifier on this data set, and use that model to predict whether a certain patient will have the disease or not. </a:t>
            </a:r>
          </a:p>
        </p:txBody>
      </p:sp>
      <p:sp>
        <p:nvSpPr>
          <p:cNvPr id="2" name="Footer Placeholder 1">
            <a:extLst>
              <a:ext uri="{FF2B5EF4-FFF2-40B4-BE49-F238E27FC236}">
                <a16:creationId xmlns:a16="http://schemas.microsoft.com/office/drawing/2014/main" id="{0BEF9651-2857-7C4A-EF05-E966DA6255A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CC83E25-468D-3F14-B2EF-96B654725D6E}"/>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213073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59A07-6C52-4B41-BD8D-7E68B5669EDF}"/>
              </a:ext>
            </a:extLst>
          </p:cNvPr>
          <p:cNvSpPr>
            <a:spLocks noGrp="1"/>
          </p:cNvSpPr>
          <p:nvPr>
            <p:ph idx="1"/>
          </p:nvPr>
        </p:nvSpPr>
        <p:spPr>
          <a:xfrm>
            <a:off x="361950" y="838201"/>
            <a:ext cx="6905625" cy="5857874"/>
          </a:xfrm>
        </p:spPr>
        <p:txBody>
          <a:bodyPr/>
          <a:lstStyle/>
          <a:p>
            <a:pPr marL="0" indent="0">
              <a:buNone/>
            </a:pPr>
            <a:r>
              <a:rPr lang="en-US" sz="1800" dirty="0">
                <a:latin typeface="Georgia" panose="02040502050405020303" pitchFamily="18" charset="0"/>
              </a:rPr>
              <a:t>The outcome, thus now depends upon :  </a:t>
            </a:r>
          </a:p>
          <a:p>
            <a:pPr>
              <a:buFont typeface="Wingdings" panose="05000000000000000000" pitchFamily="2" charset="2"/>
              <a:buChar char="Ø"/>
            </a:pPr>
            <a:r>
              <a:rPr lang="en-US" sz="1800" dirty="0">
                <a:latin typeface="Georgia" panose="02040502050405020303" pitchFamily="18" charset="0"/>
              </a:rPr>
              <a:t>How well these features are able to “map” to the outcome.</a:t>
            </a:r>
          </a:p>
          <a:p>
            <a:pPr>
              <a:buFont typeface="Wingdings" panose="05000000000000000000" pitchFamily="2" charset="2"/>
              <a:buChar char="Ø"/>
            </a:pPr>
            <a:endParaRPr lang="en-US" sz="1800" dirty="0">
              <a:latin typeface="Georgia" panose="02040502050405020303" pitchFamily="18" charset="0"/>
            </a:endParaRPr>
          </a:p>
          <a:p>
            <a:pPr>
              <a:buFont typeface="Wingdings" panose="05000000000000000000" pitchFamily="2" charset="2"/>
              <a:buChar char="Ø"/>
            </a:pPr>
            <a:r>
              <a:rPr lang="en-US" sz="1800" dirty="0">
                <a:latin typeface="Georgia" panose="02040502050405020303" pitchFamily="18" charset="0"/>
              </a:rPr>
              <a:t>The quality of our data set. By quality, I refer to statistical and Mathematical qualities.</a:t>
            </a:r>
          </a:p>
          <a:p>
            <a:pPr>
              <a:buFont typeface="Wingdings" panose="05000000000000000000" pitchFamily="2" charset="2"/>
              <a:buChar char="Ø"/>
            </a:pPr>
            <a:endParaRPr lang="en-US" sz="1800" dirty="0">
              <a:latin typeface="Georgia" panose="02040502050405020303" pitchFamily="18" charset="0"/>
            </a:endParaRPr>
          </a:p>
          <a:p>
            <a:pPr>
              <a:buFont typeface="Wingdings" panose="05000000000000000000" pitchFamily="2" charset="2"/>
              <a:buChar char="Ø"/>
            </a:pPr>
            <a:r>
              <a:rPr lang="en-US" sz="1800" dirty="0">
                <a:latin typeface="Georgia" panose="02040502050405020303" pitchFamily="18" charset="0"/>
              </a:rPr>
              <a:t>How well our Classifier generalizes this relationship between the features and the outcome.</a:t>
            </a:r>
          </a:p>
          <a:p>
            <a:pPr marL="0" indent="0">
              <a:buNone/>
            </a:pPr>
            <a:endParaRPr lang="en-US" sz="1800" dirty="0">
              <a:latin typeface="Georgia" panose="02040502050405020303" pitchFamily="18" charset="0"/>
            </a:endParaRPr>
          </a:p>
          <a:p>
            <a:pPr>
              <a:buFont typeface="Wingdings" panose="05000000000000000000" pitchFamily="2" charset="2"/>
              <a:buChar char="Ø"/>
            </a:pPr>
            <a:r>
              <a:rPr lang="en-US" sz="1800" dirty="0">
                <a:latin typeface="Georgia" panose="02040502050405020303" pitchFamily="18" charset="0"/>
              </a:rPr>
              <a:t>The values of the x1 and x2.</a:t>
            </a:r>
            <a:endParaRPr lang="en-IN" sz="1800" dirty="0">
              <a:latin typeface="Georgia" panose="02040502050405020303" pitchFamily="18" charset="0"/>
            </a:endParaRPr>
          </a:p>
          <a:p>
            <a:pPr marL="0" indent="0">
              <a:buNone/>
            </a:pPr>
            <a:endParaRPr lang="en-IN" dirty="0"/>
          </a:p>
        </p:txBody>
      </p:sp>
      <p:pic>
        <p:nvPicPr>
          <p:cNvPr id="5" name="Picture 4">
            <a:extLst>
              <a:ext uri="{FF2B5EF4-FFF2-40B4-BE49-F238E27FC236}">
                <a16:creationId xmlns:a16="http://schemas.microsoft.com/office/drawing/2014/main" id="{B619AA47-1181-4524-A5E8-3A0EE5BCDF76}"/>
              </a:ext>
            </a:extLst>
          </p:cNvPr>
          <p:cNvPicPr>
            <a:picLocks noChangeAspect="1"/>
          </p:cNvPicPr>
          <p:nvPr/>
        </p:nvPicPr>
        <p:blipFill>
          <a:blip r:embed="rId2"/>
          <a:stretch>
            <a:fillRect/>
          </a:stretch>
        </p:blipFill>
        <p:spPr>
          <a:xfrm>
            <a:off x="7029450" y="1185863"/>
            <a:ext cx="5038725" cy="5162550"/>
          </a:xfrm>
          <a:prstGeom prst="rect">
            <a:avLst/>
          </a:prstGeom>
        </p:spPr>
      </p:pic>
      <p:sp>
        <p:nvSpPr>
          <p:cNvPr id="2" name="Footer Placeholder 1">
            <a:extLst>
              <a:ext uri="{FF2B5EF4-FFF2-40B4-BE49-F238E27FC236}">
                <a16:creationId xmlns:a16="http://schemas.microsoft.com/office/drawing/2014/main" id="{76D567B8-7453-B4A4-C4B4-A869BEDDF76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396921E-4427-206A-6B28-00853E195DB0}"/>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425502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E0297-A9CD-4C8E-B746-62CC9604FF2C}"/>
              </a:ext>
            </a:extLst>
          </p:cNvPr>
          <p:cNvSpPr>
            <a:spLocks noGrp="1"/>
          </p:cNvSpPr>
          <p:nvPr>
            <p:ph idx="1"/>
          </p:nvPr>
        </p:nvSpPr>
        <p:spPr>
          <a:xfrm>
            <a:off x="581192" y="828675"/>
            <a:ext cx="11029615" cy="5705475"/>
          </a:xfrm>
        </p:spPr>
        <p:txBody>
          <a:bodyPr>
            <a:normAutofit fontScale="92500" lnSpcReduction="10000"/>
          </a:bodyPr>
          <a:lstStyle/>
          <a:p>
            <a:pPr marL="0" indent="0" algn="ctr">
              <a:buNone/>
            </a:pPr>
            <a:r>
              <a:rPr lang="en-US" dirty="0">
                <a:latin typeface="Georgia" panose="02040502050405020303" pitchFamily="18" charset="0"/>
              </a:rPr>
              <a:t> </a:t>
            </a: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Generalized Classification Block Diagram.</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X: pre-classified data, in the form of a N*M matrix. N is the no. of observations and M is the number of features</a:t>
            </a:r>
          </a:p>
          <a:p>
            <a:pPr>
              <a:buFont typeface="Wingdings" panose="05000000000000000000" pitchFamily="2" charset="2"/>
              <a:buChar char="Ø"/>
            </a:pPr>
            <a:r>
              <a:rPr lang="en-US" dirty="0">
                <a:latin typeface="Georgia" panose="02040502050405020303" pitchFamily="18" charset="0"/>
              </a:rPr>
              <a:t>y: An N-d vector corresponding to predicted classes for each of the N observations.</a:t>
            </a:r>
          </a:p>
          <a:p>
            <a:pPr>
              <a:buFont typeface="Wingdings" panose="05000000000000000000" pitchFamily="2" charset="2"/>
              <a:buChar char="Ø"/>
            </a:pPr>
            <a:r>
              <a:rPr lang="en-US" dirty="0">
                <a:latin typeface="Georgia" panose="02040502050405020303" pitchFamily="18" charset="0"/>
              </a:rPr>
              <a:t>Feature Extraction: Extracting valuable information from input X using a series of transforms.</a:t>
            </a:r>
          </a:p>
          <a:p>
            <a:pPr>
              <a:buFont typeface="Wingdings" panose="05000000000000000000" pitchFamily="2" charset="2"/>
              <a:buChar char="Ø"/>
            </a:pPr>
            <a:r>
              <a:rPr lang="en-US" dirty="0">
                <a:latin typeface="Georgia" panose="02040502050405020303" pitchFamily="18" charset="0"/>
              </a:rPr>
              <a:t>ML Model: The “Classifier” we’ll train.</a:t>
            </a:r>
          </a:p>
          <a:p>
            <a:pPr>
              <a:buFont typeface="Wingdings" panose="05000000000000000000" pitchFamily="2" charset="2"/>
              <a:buChar char="Ø"/>
            </a:pPr>
            <a:r>
              <a:rPr lang="en-US" dirty="0">
                <a:latin typeface="Georgia" panose="02040502050405020303" pitchFamily="18" charset="0"/>
              </a:rPr>
              <a:t>y’: Labels predicted by the Classifier.</a:t>
            </a:r>
          </a:p>
          <a:p>
            <a:pPr>
              <a:buFont typeface="Wingdings" panose="05000000000000000000" pitchFamily="2" charset="2"/>
              <a:buChar char="Ø"/>
            </a:pPr>
            <a:r>
              <a:rPr lang="en-US" dirty="0">
                <a:latin typeface="Georgia" panose="02040502050405020303" pitchFamily="18" charset="0"/>
              </a:rPr>
              <a:t>Quality Metric: Metric used for measuring the performance of the model.</a:t>
            </a:r>
          </a:p>
          <a:p>
            <a:pPr>
              <a:buFont typeface="Wingdings" panose="05000000000000000000" pitchFamily="2" charset="2"/>
              <a:buChar char="Ø"/>
            </a:pPr>
            <a:r>
              <a:rPr lang="en-US" dirty="0">
                <a:latin typeface="Georgia" panose="02040502050405020303" pitchFamily="18" charset="0"/>
              </a:rPr>
              <a:t>ML Algorithm: The algorithm that is used to update weights w’, which update the model and “learns” iteratively.</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81444E0-5BEE-7837-5A6A-E78DDA355D6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447003D8-ABF4-690F-975D-B5B4DDAC8D12}"/>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282246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B567-2BFC-4A3A-A350-8F9CB0F6847F}"/>
              </a:ext>
            </a:extLst>
          </p:cNvPr>
          <p:cNvSpPr>
            <a:spLocks noGrp="1"/>
          </p:cNvSpPr>
          <p:nvPr>
            <p:ph type="title"/>
          </p:nvPr>
        </p:nvSpPr>
        <p:spPr/>
        <p:txBody>
          <a:bodyPr/>
          <a:lstStyle/>
          <a:p>
            <a:pPr algn="ctr"/>
            <a:r>
              <a:rPr lang="en-US" sz="3000" b="1" i="0" dirty="0">
                <a:solidFill>
                  <a:srgbClr val="0070C0"/>
                </a:solidFill>
                <a:effectLst>
                  <a:outerShdw blurRad="38100" dist="38100" dir="2700000" algn="tl">
                    <a:srgbClr val="000000">
                      <a:alpha val="43137"/>
                    </a:srgbClr>
                  </a:outerShdw>
                </a:effectLst>
                <a:latin typeface="Georgia" panose="02040502050405020303" pitchFamily="18" charset="0"/>
              </a:rPr>
              <a:t>Regression Analysis in Machine learning</a:t>
            </a:r>
            <a:br>
              <a:rPr lang="en-US" b="0" i="0" dirty="0">
                <a:solidFill>
                  <a:srgbClr val="610B38"/>
                </a:solidFill>
                <a:effectLst>
                  <a:outerShdw blurRad="38100" dist="38100" dir="2700000" algn="tl">
                    <a:srgbClr val="000000">
                      <a:alpha val="43137"/>
                    </a:srgbClr>
                  </a:outerShdw>
                </a:effectLst>
                <a:latin typeface="erdana"/>
              </a:rPr>
            </a:b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0542821-839B-47F7-B35A-908F935693E9}"/>
              </a:ext>
            </a:extLst>
          </p:cNvPr>
          <p:cNvSpPr>
            <a:spLocks noGrp="1"/>
          </p:cNvSpPr>
          <p:nvPr>
            <p:ph idx="1"/>
          </p:nvPr>
        </p:nvSpPr>
        <p:spPr>
          <a:xfrm>
            <a:off x="390526" y="1543050"/>
            <a:ext cx="11515724" cy="5086350"/>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Regression analysis is a statistical method to model the relationship between a dependent (target) and independent (predictor) variables with one or more independent variables.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More specifically, Regression analysis helps us to understand how the value of the dependent variable is changing corresponding to an independent variable when other independent variables are held fixed.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It predicts continuous/real values such as temperature, age, salary, price, etc.</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Example: Suppose there is a marketing company A, who does various advertisement every year and get sales on that. The below list shows the advertisement made by the company in the last 5 years and the corresponding sales:</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5001DC48-B86D-CD09-F83B-49E911B9010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FA81044-043E-9C8B-01BB-CC8A22139F9E}"/>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32704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411F7D-F9B7-4EE1-893E-054F37C78535}"/>
              </a:ext>
            </a:extLst>
          </p:cNvPr>
          <p:cNvSpPr>
            <a:spLocks noGrp="1"/>
          </p:cNvSpPr>
          <p:nvPr>
            <p:ph idx="1"/>
          </p:nvPr>
        </p:nvSpPr>
        <p:spPr>
          <a:xfrm>
            <a:off x="180975" y="609600"/>
            <a:ext cx="6962775" cy="6105525"/>
          </a:xfrm>
        </p:spPr>
        <p:txBody>
          <a:bodyPr>
            <a:normAutofit fontScale="85000" lnSpcReduction="10000"/>
          </a:bodyPr>
          <a:lstStyle/>
          <a:p>
            <a:pPr>
              <a:buFont typeface="Wingdings" panose="05000000000000000000" pitchFamily="2" charset="2"/>
              <a:buChar char="Ø"/>
            </a:pPr>
            <a:r>
              <a:rPr lang="en-US" dirty="0">
                <a:latin typeface="Georgia" panose="02040502050405020303" pitchFamily="18" charset="0"/>
              </a:rPr>
              <a:t>Now, the company wants to do the advertisement of $200 in the year 2019 and wants to know the prediction about the sales for this year.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So to solve such type of prediction problems in machine learning, we need regression analysis.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Regression is a supervised learning technique which helps in finding the correlation between variables and enables us to predict the continuous output variable based on the one or more predictor variables.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is mainly used for prediction, forecasting, time series modeling, and determining the causal-effect relationship between variables.</a:t>
            </a: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AA444200-C665-4960-BA74-41280E931F31}"/>
              </a:ext>
            </a:extLst>
          </p:cNvPr>
          <p:cNvPicPr>
            <a:picLocks noChangeAspect="1"/>
          </p:cNvPicPr>
          <p:nvPr/>
        </p:nvPicPr>
        <p:blipFill>
          <a:blip r:embed="rId2"/>
          <a:stretch>
            <a:fillRect/>
          </a:stretch>
        </p:blipFill>
        <p:spPr>
          <a:xfrm>
            <a:off x="8146968" y="1882695"/>
            <a:ext cx="3194214" cy="3092609"/>
          </a:xfrm>
          <a:prstGeom prst="rect">
            <a:avLst/>
          </a:prstGeom>
        </p:spPr>
      </p:pic>
      <p:sp>
        <p:nvSpPr>
          <p:cNvPr id="2" name="Footer Placeholder 1">
            <a:extLst>
              <a:ext uri="{FF2B5EF4-FFF2-40B4-BE49-F238E27FC236}">
                <a16:creationId xmlns:a16="http://schemas.microsoft.com/office/drawing/2014/main" id="{C0BA0E9C-0554-BDDC-5E3A-F2CED900329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A46C6C1-19D3-71EC-DA87-E6A88B092CC1}"/>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92797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C91A6-C602-4B90-AC1F-66F42D36A20E}"/>
              </a:ext>
            </a:extLst>
          </p:cNvPr>
          <p:cNvSpPr>
            <a:spLocks noGrp="1"/>
          </p:cNvSpPr>
          <p:nvPr>
            <p:ph idx="1"/>
          </p:nvPr>
        </p:nvSpPr>
        <p:spPr>
          <a:xfrm>
            <a:off x="266700" y="942975"/>
            <a:ext cx="11582400" cy="5724525"/>
          </a:xfrm>
        </p:spPr>
        <p:txBody>
          <a:bodyPr>
            <a:normAutofit fontScale="92500" lnSpcReduction="10000"/>
          </a:bodyPr>
          <a:lstStyle/>
          <a:p>
            <a:pPr marL="0" indent="0">
              <a:buNone/>
            </a:pPr>
            <a:r>
              <a:rPr lang="en-US" dirty="0">
                <a:latin typeface="Georgia" panose="02040502050405020303" pitchFamily="18" charset="0"/>
              </a:rPr>
              <a:t>Some examples of regression can be as:</a:t>
            </a:r>
          </a:p>
          <a:p>
            <a:pPr>
              <a:buFont typeface="Wingdings" panose="05000000000000000000" pitchFamily="2" charset="2"/>
              <a:buChar char="Ø"/>
            </a:pPr>
            <a:r>
              <a:rPr lang="en-US" dirty="0">
                <a:latin typeface="Georgia" panose="02040502050405020303" pitchFamily="18" charset="0"/>
              </a:rPr>
              <a:t>Prediction of rain using temperature and other factors</a:t>
            </a:r>
          </a:p>
          <a:p>
            <a:pPr>
              <a:buFont typeface="Wingdings" panose="05000000000000000000" pitchFamily="2" charset="2"/>
              <a:buChar char="Ø"/>
            </a:pPr>
            <a:r>
              <a:rPr lang="en-US" dirty="0">
                <a:latin typeface="Georgia" panose="02040502050405020303" pitchFamily="18" charset="0"/>
              </a:rPr>
              <a:t>Determining Market trends</a:t>
            </a:r>
          </a:p>
          <a:p>
            <a:pPr>
              <a:buFont typeface="Wingdings" panose="05000000000000000000" pitchFamily="2" charset="2"/>
              <a:buChar char="Ø"/>
            </a:pPr>
            <a:r>
              <a:rPr lang="en-US" dirty="0">
                <a:latin typeface="Georgia" panose="02040502050405020303" pitchFamily="18" charset="0"/>
              </a:rPr>
              <a:t>Prediction of road accidents due to rash driving.</a:t>
            </a:r>
          </a:p>
          <a:p>
            <a:pPr marL="0" indent="0">
              <a:buNone/>
            </a:pPr>
            <a:r>
              <a:rPr lang="en-US" sz="2000" b="1" dirty="0">
                <a:solidFill>
                  <a:srgbClr val="803063"/>
                </a:solidFill>
                <a:latin typeface="Georgia" panose="02040502050405020303" pitchFamily="18" charset="0"/>
              </a:rPr>
              <a:t>Terminologies Related to the Regression Analysis:</a:t>
            </a:r>
            <a:endParaRPr lang="en-US" b="1" dirty="0">
              <a:solidFill>
                <a:srgbClr val="00B050"/>
              </a:solidFill>
              <a:latin typeface="Georgia" panose="02040502050405020303" pitchFamily="18" charset="0"/>
            </a:endParaRPr>
          </a:p>
          <a:p>
            <a:pPr marL="0" indent="0">
              <a:buNone/>
            </a:pPr>
            <a:r>
              <a:rPr lang="en-US" dirty="0">
                <a:solidFill>
                  <a:srgbClr val="00B050"/>
                </a:solidFill>
                <a:latin typeface="Georgia" panose="02040502050405020303" pitchFamily="18" charset="0"/>
              </a:rPr>
              <a:t>Dependent Variable: </a:t>
            </a:r>
          </a:p>
          <a:p>
            <a:pPr marL="0" indent="0">
              <a:buNone/>
            </a:pPr>
            <a:r>
              <a:rPr lang="en-US" dirty="0">
                <a:latin typeface="Georgia" panose="02040502050405020303" pitchFamily="18" charset="0"/>
              </a:rPr>
              <a:t>The main factor in Regression analysis which we want to predict or understand is called the dependent variable. It is also called target variable.</a:t>
            </a:r>
          </a:p>
          <a:p>
            <a:pPr marL="0" indent="0">
              <a:buNone/>
            </a:pPr>
            <a:endParaRPr lang="en-US" dirty="0">
              <a:latin typeface="Georgia" panose="02040502050405020303" pitchFamily="18" charset="0"/>
            </a:endParaRPr>
          </a:p>
          <a:p>
            <a:pPr marL="0" indent="0">
              <a:buNone/>
            </a:pPr>
            <a:r>
              <a:rPr lang="en-US" dirty="0">
                <a:solidFill>
                  <a:srgbClr val="00B050"/>
                </a:solidFill>
                <a:latin typeface="Georgia" panose="02040502050405020303" pitchFamily="18" charset="0"/>
              </a:rPr>
              <a:t>Independent Variable: </a:t>
            </a:r>
          </a:p>
          <a:p>
            <a:pPr marL="0" indent="0">
              <a:buNone/>
            </a:pPr>
            <a:r>
              <a:rPr lang="en-US" dirty="0">
                <a:latin typeface="Georgia" panose="02040502050405020303" pitchFamily="18" charset="0"/>
              </a:rPr>
              <a:t>The factors which affect the dependent variables or which are used to predict the values of the dependent variables are called independent variable, also called as a predictor.</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485B499B-6B35-3AD9-95A9-AE7B5E34512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A79386C-ED98-AB39-E6C8-CC61D67D09D7}"/>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3992109109"/>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5</TotalTime>
  <Words>3799</Words>
  <Application>Microsoft Office PowerPoint</Application>
  <PresentationFormat>Widescreen</PresentationFormat>
  <Paragraphs>339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erdana</vt:lpstr>
      <vt:lpstr>Georgia</vt:lpstr>
      <vt:lpstr>Wingdings</vt:lpstr>
      <vt:lpstr>ICT Basic Theme</vt:lpstr>
      <vt:lpstr>Supervised Learning and Linear Regression</vt:lpstr>
      <vt:lpstr>Classification</vt:lpstr>
      <vt:lpstr>PowerPoint Presentation</vt:lpstr>
      <vt:lpstr>PowerPoint Presentation</vt:lpstr>
      <vt:lpstr>PowerPoint Presentation</vt:lpstr>
      <vt:lpstr>PowerPoint Presentation</vt:lpstr>
      <vt:lpstr>Regression Analysis in Machine learning </vt:lpstr>
      <vt:lpstr>PowerPoint Presentation</vt:lpstr>
      <vt:lpstr>PowerPoint Presentation</vt:lpstr>
      <vt:lpstr>PowerPoint Presentation</vt:lpstr>
      <vt:lpstr>PowerPoint Presentation</vt:lpstr>
      <vt:lpstr>Types of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and Linear Regression</dc:title>
  <dc:creator>sarihaashanmugasundaram@gmail.com</dc:creator>
  <cp:lastModifiedBy>sarihaashanmugasundaram@gmail.com</cp:lastModifiedBy>
  <cp:revision>8</cp:revision>
  <dcterms:created xsi:type="dcterms:W3CDTF">2023-06-21T06:49:38Z</dcterms:created>
  <dcterms:modified xsi:type="dcterms:W3CDTF">2023-06-21T07:10:52Z</dcterms:modified>
</cp:coreProperties>
</file>