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96" r:id="rId8"/>
    <p:sldId id="297" r:id="rId9"/>
    <p:sldId id="298"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7" d="100"/>
          <a:sy n="67" d="100"/>
        </p:scale>
        <p:origin x="5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fld id="{C1051B4E-5575-4A78-B131-68CA26BC193F}" type="datetime1">
              <a:rPr lang="en-IN" smtClean="0"/>
              <a:t>21-06-2023</a:t>
            </a:fld>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fld id="{7A1378E5-3397-4B27-AE7A-920628AB8853}" type="datetime1">
              <a:rPr lang="en-IN" smtClean="0"/>
              <a:t>21-06-2023</a:t>
            </a:fld>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fld id="{0BFA8325-8C1D-4B03-A87C-3333D6EF1138}" type="datetime1">
              <a:rPr lang="en-IN" smtClean="0"/>
              <a:t>21-06-2023</a:t>
            </a:fld>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fld id="{628F29CA-D2F8-42FA-8BC2-6F807D4ED3FC}" type="datetime1">
              <a:rPr lang="en-IN" smtClean="0"/>
              <a:t>21-06-2023</a:t>
            </a:fld>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fld id="{BD2C066E-49BE-4767-9998-353379C5A2DC}" type="datetime1">
              <a:rPr lang="en-IN" smtClean="0"/>
              <a:t>21-06-2023</a:t>
            </a:fld>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fld id="{6F6A39A1-3E5E-4E95-8859-FC8E8D062240}" type="datetime1">
              <a:rPr lang="en-IN" smtClean="0"/>
              <a:t>21-06-2023</a:t>
            </a:fld>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fld id="{16A64C03-1BCE-44FB-A603-B0277149B141}" type="datetime1">
              <a:rPr lang="en-IN" smtClean="0"/>
              <a:t>21-06-2023</a:t>
            </a:fld>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fld id="{277F7B9D-55BA-4E5A-A5EF-B7447534C6A7}" type="datetime1">
              <a:rPr lang="en-IN" smtClean="0"/>
              <a:t>21-06-2023</a:t>
            </a:fld>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fld id="{E79D32F2-F369-42C7-968B-30361C0F6E03}" type="datetime1">
              <a:rPr lang="en-IN" smtClean="0"/>
              <a:t>21-06-2023</a:t>
            </a:fld>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31137-26CA-4C5A-BBF9-67194E68A3A8}" type="datetime1">
              <a:rPr lang="en-IN" smtClean="0"/>
              <a:t>21-06-2023</a:t>
            </a:fld>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EEFA-0D82-DC85-2A3D-E29F9EAF329B}"/>
              </a:ext>
            </a:extLst>
          </p:cNvPr>
          <p:cNvSpPr>
            <a:spLocks noGrp="1"/>
          </p:cNvSpPr>
          <p:nvPr>
            <p:ph type="ctrTitle"/>
          </p:nvPr>
        </p:nvSpPr>
        <p:spPr/>
        <p:txBody>
          <a:bodyPr/>
          <a:lstStyle/>
          <a:p>
            <a:r>
              <a:rPr lang="en-US" dirty="0"/>
              <a:t>Classification and Logistic Regression</a:t>
            </a:r>
            <a:endParaRPr lang="en-IN" dirty="0"/>
          </a:p>
        </p:txBody>
      </p:sp>
      <p:sp>
        <p:nvSpPr>
          <p:cNvPr id="4" name="Footer Placeholder 3">
            <a:extLst>
              <a:ext uri="{FF2B5EF4-FFF2-40B4-BE49-F238E27FC236}">
                <a16:creationId xmlns:a16="http://schemas.microsoft.com/office/drawing/2014/main" id="{E759656D-2D18-28B5-F204-FD902FE60A89}"/>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D5327718-20CF-69C9-2566-CFFBD7BB4BD2}"/>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53817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D40F8-FE2C-4695-867E-F457D33FE090}"/>
              </a:ext>
            </a:extLst>
          </p:cNvPr>
          <p:cNvSpPr>
            <a:spLocks noGrp="1"/>
          </p:cNvSpPr>
          <p:nvPr>
            <p:ph idx="1"/>
          </p:nvPr>
        </p:nvSpPr>
        <p:spPr>
          <a:xfrm>
            <a:off x="581192" y="742950"/>
            <a:ext cx="11029615" cy="5810250"/>
          </a:xfrm>
        </p:spPr>
        <p:txBody>
          <a:bodyPr>
            <a:normAutofit fontScale="92500" lnSpcReduction="20000"/>
          </a:bodyPr>
          <a:lstStyle/>
          <a:p>
            <a:pPr marL="0" indent="0">
              <a:buNone/>
            </a:pPr>
            <a:r>
              <a:rPr lang="en-US" sz="2000" b="1" dirty="0">
                <a:solidFill>
                  <a:srgbClr val="803063"/>
                </a:solidFill>
                <a:latin typeface="Georgia" panose="02040502050405020303" pitchFamily="18" charset="0"/>
              </a:rPr>
              <a:t>Type of Logistic Regression:</a:t>
            </a:r>
          </a:p>
          <a:p>
            <a:pPr marL="0" indent="0">
              <a:buNone/>
            </a:pPr>
            <a:r>
              <a:rPr lang="en-US" dirty="0">
                <a:latin typeface="Georgia" panose="02040502050405020303" pitchFamily="18" charset="0"/>
              </a:rPr>
              <a:t>On the basis of the categories, Logistic Regression can be classified into three types:</a:t>
            </a:r>
          </a:p>
          <a:p>
            <a:pPr marL="0" indent="0">
              <a:buNone/>
            </a:pPr>
            <a:r>
              <a:rPr lang="en-US" dirty="0">
                <a:solidFill>
                  <a:srgbClr val="00B050"/>
                </a:solidFill>
                <a:latin typeface="Georgia" panose="02040502050405020303" pitchFamily="18" charset="0"/>
              </a:rPr>
              <a:t>Binomial:</a:t>
            </a:r>
          </a:p>
          <a:p>
            <a:pPr marL="0" indent="0">
              <a:buNone/>
            </a:pPr>
            <a:r>
              <a:rPr lang="en-US" dirty="0">
                <a:latin typeface="Georgia" panose="02040502050405020303" pitchFamily="18" charset="0"/>
              </a:rPr>
              <a:t> In binomial Logistic regression, there can be only two possible types of the dependent variables, such as 0 or 1, Pass or Fail, etc.</a:t>
            </a:r>
          </a:p>
          <a:p>
            <a:pPr marL="0" indent="0">
              <a:buNone/>
            </a:pPr>
            <a:endParaRPr lang="en-US" dirty="0">
              <a:latin typeface="Georgia" panose="02040502050405020303" pitchFamily="18" charset="0"/>
            </a:endParaRPr>
          </a:p>
          <a:p>
            <a:pPr marL="0" indent="0">
              <a:buNone/>
            </a:pPr>
            <a:r>
              <a:rPr lang="en-US" dirty="0">
                <a:solidFill>
                  <a:srgbClr val="00B050"/>
                </a:solidFill>
                <a:latin typeface="Georgia" panose="02040502050405020303" pitchFamily="18" charset="0"/>
              </a:rPr>
              <a:t>Multinomial:</a:t>
            </a:r>
          </a:p>
          <a:p>
            <a:pPr marL="0" indent="0">
              <a:buNone/>
            </a:pPr>
            <a:r>
              <a:rPr lang="en-US" dirty="0">
                <a:latin typeface="Georgia" panose="02040502050405020303" pitchFamily="18" charset="0"/>
              </a:rPr>
              <a:t> In multinomial Logistic regression, there can be 3 or more possible unordered types of the dependent variable, such as "cat", "dogs", or "sheep“</a:t>
            </a:r>
          </a:p>
          <a:p>
            <a:pPr marL="0" indent="0">
              <a:buNone/>
            </a:pPr>
            <a:endParaRPr lang="en-US" dirty="0">
              <a:latin typeface="Georgia" panose="02040502050405020303" pitchFamily="18" charset="0"/>
            </a:endParaRPr>
          </a:p>
          <a:p>
            <a:pPr marL="0" indent="0">
              <a:buNone/>
            </a:pPr>
            <a:r>
              <a:rPr lang="en-US" dirty="0">
                <a:solidFill>
                  <a:srgbClr val="00B050"/>
                </a:solidFill>
                <a:latin typeface="Georgia" panose="02040502050405020303" pitchFamily="18" charset="0"/>
              </a:rPr>
              <a:t>Ordinal: </a:t>
            </a:r>
          </a:p>
          <a:p>
            <a:pPr marL="0" indent="0">
              <a:buNone/>
            </a:pPr>
            <a:r>
              <a:rPr lang="en-US" dirty="0">
                <a:latin typeface="Georgia" panose="02040502050405020303" pitchFamily="18" charset="0"/>
              </a:rPr>
              <a:t>In ordinal Logistic regression, there can be 3 or more possible ordered types of dependent variables, such as "low", "Medium", or "High".</a:t>
            </a:r>
            <a:endParaRPr lang="en-IN" dirty="0">
              <a:latin typeface="Georgia" panose="02040502050405020303" pitchFamily="18" charset="0"/>
            </a:endParaRPr>
          </a:p>
        </p:txBody>
      </p:sp>
    </p:spTree>
    <p:extLst>
      <p:ext uri="{BB962C8B-B14F-4D97-AF65-F5344CB8AC3E}">
        <p14:creationId xmlns:p14="http://schemas.microsoft.com/office/powerpoint/2010/main" val="82878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3C77-13A2-4229-BB67-281B7D1EEBF0}"/>
              </a:ext>
            </a:extLst>
          </p:cNvPr>
          <p:cNvSpPr>
            <a:spLocks noGrp="1"/>
          </p:cNvSpPr>
          <p:nvPr>
            <p:ph type="title"/>
          </p:nvPr>
        </p:nvSpPr>
        <p:spPr>
          <a:xfrm>
            <a:off x="609767" y="568806"/>
            <a:ext cx="11029616" cy="593244"/>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classification</a:t>
            </a:r>
            <a:endParaRPr lang="en-IN" sz="3000"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BA800E63-C972-4DFE-8D2C-D4B1FD0A4BE7}"/>
              </a:ext>
            </a:extLst>
          </p:cNvPr>
          <p:cNvSpPr>
            <a:spLocks noGrp="1"/>
          </p:cNvSpPr>
          <p:nvPr>
            <p:ph idx="1"/>
          </p:nvPr>
        </p:nvSpPr>
        <p:spPr>
          <a:xfrm>
            <a:off x="228600" y="1276350"/>
            <a:ext cx="11791950" cy="5438775"/>
          </a:xfrm>
        </p:spPr>
        <p:txBody>
          <a:bodyPr>
            <a:normAutofit fontScale="92500" lnSpcReduction="20000"/>
          </a:bodyPr>
          <a:lstStyle/>
          <a:p>
            <a:pPr>
              <a:buFont typeface="Wingdings" panose="05000000000000000000" pitchFamily="2" charset="2"/>
              <a:buChar char="Ø"/>
            </a:pPr>
            <a:r>
              <a:rPr lang="en-US" dirty="0">
                <a:latin typeface="Georgia" panose="02040502050405020303" pitchFamily="18" charset="0"/>
              </a:rPr>
              <a:t>In Machine Learning and Statistics, Classification is the problem of identifying to which of a set of categories (subpopulations), a new observation belongs, on the basis of a training set of data containing observations and whose categories membership is known.</a:t>
            </a:r>
          </a:p>
          <a:p>
            <a:pPr marL="0" indent="0">
              <a:buNone/>
            </a:pPr>
            <a:r>
              <a:rPr lang="en-US" sz="2000" b="1" dirty="0">
                <a:solidFill>
                  <a:srgbClr val="DEB988"/>
                </a:solidFill>
                <a:effectLst>
                  <a:outerShdw blurRad="38100" dist="38100" dir="2700000" algn="tl">
                    <a:srgbClr val="000000">
                      <a:alpha val="43137"/>
                    </a:srgbClr>
                  </a:outerShdw>
                </a:effectLst>
                <a:latin typeface="Georgia" panose="02040502050405020303" pitchFamily="18" charset="0"/>
              </a:rPr>
              <a:t>Types of Classification</a:t>
            </a:r>
          </a:p>
          <a:p>
            <a:pPr marL="0" indent="0">
              <a:buNone/>
            </a:pPr>
            <a:r>
              <a:rPr lang="en-US" dirty="0">
                <a:latin typeface="Georgia" panose="02040502050405020303" pitchFamily="18" charset="0"/>
              </a:rPr>
              <a:t>Classification is of two types:  </a:t>
            </a:r>
          </a:p>
          <a:p>
            <a:pPr marL="0" indent="0">
              <a:buNone/>
            </a:pPr>
            <a:r>
              <a:rPr lang="en-US" b="1" dirty="0">
                <a:solidFill>
                  <a:srgbClr val="631D63"/>
                </a:solidFill>
                <a:latin typeface="Georgia" panose="02040502050405020303" pitchFamily="18" charset="0"/>
              </a:rPr>
              <a:t>Binary Classification:</a:t>
            </a:r>
          </a:p>
          <a:p>
            <a:pPr marL="0" indent="0">
              <a:buNone/>
            </a:pPr>
            <a:r>
              <a:rPr lang="en-US" dirty="0">
                <a:latin typeface="Georgia" panose="02040502050405020303" pitchFamily="18" charset="0"/>
              </a:rPr>
              <a:t> When we have to categorize given data into 2 distinct classes. Example – On the basis of given health conditions of a person, we have to determine whether the person has a certain disease or not.</a:t>
            </a:r>
          </a:p>
          <a:p>
            <a:pPr marL="0" indent="0">
              <a:buNone/>
            </a:pPr>
            <a:endParaRPr lang="en-US" dirty="0">
              <a:latin typeface="Georgia" panose="02040502050405020303" pitchFamily="18" charset="0"/>
            </a:endParaRPr>
          </a:p>
          <a:p>
            <a:pPr marL="0" indent="0">
              <a:buNone/>
            </a:pPr>
            <a:r>
              <a:rPr lang="en-US" b="1" dirty="0">
                <a:solidFill>
                  <a:srgbClr val="631D63"/>
                </a:solidFill>
                <a:latin typeface="Georgia" panose="02040502050405020303" pitchFamily="18" charset="0"/>
              </a:rPr>
              <a:t>Multiclass Classification: </a:t>
            </a:r>
          </a:p>
          <a:p>
            <a:pPr marL="0" indent="0">
              <a:buNone/>
            </a:pPr>
            <a:r>
              <a:rPr lang="en-US" dirty="0">
                <a:latin typeface="Georgia" panose="02040502050405020303" pitchFamily="18" charset="0"/>
              </a:rPr>
              <a:t>The number of classes is more than 2. For Example – On the basis of data about different species of flowers, we have to determine which specie does our observation belongs to.</a:t>
            </a:r>
          </a:p>
          <a:p>
            <a:pPr marL="0" indent="0">
              <a:buNone/>
            </a:pPr>
            <a:endParaRPr lang="en-IN" dirty="0">
              <a:latin typeface="Georgia" panose="02040502050405020303" pitchFamily="18" charset="0"/>
            </a:endParaRPr>
          </a:p>
        </p:txBody>
      </p:sp>
    </p:spTree>
    <p:extLst>
      <p:ext uri="{BB962C8B-B14F-4D97-AF65-F5344CB8AC3E}">
        <p14:creationId xmlns:p14="http://schemas.microsoft.com/office/powerpoint/2010/main" val="79518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0AEF22-1276-46C8-B3D0-D3F1607C4214}"/>
              </a:ext>
            </a:extLst>
          </p:cNvPr>
          <p:cNvPicPr>
            <a:picLocks noGrp="1" noChangeAspect="1"/>
          </p:cNvPicPr>
          <p:nvPr>
            <p:ph idx="1"/>
          </p:nvPr>
        </p:nvPicPr>
        <p:blipFill>
          <a:blip r:embed="rId2"/>
          <a:stretch>
            <a:fillRect/>
          </a:stretch>
        </p:blipFill>
        <p:spPr>
          <a:xfrm>
            <a:off x="2293725" y="1912938"/>
            <a:ext cx="7890299" cy="3633787"/>
          </a:xfrm>
        </p:spPr>
      </p:pic>
    </p:spTree>
    <p:extLst>
      <p:ext uri="{BB962C8B-B14F-4D97-AF65-F5344CB8AC3E}">
        <p14:creationId xmlns:p14="http://schemas.microsoft.com/office/powerpoint/2010/main" val="324729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62B11-203B-4A55-B5AC-EBB0351CC0CB}"/>
              </a:ext>
            </a:extLst>
          </p:cNvPr>
          <p:cNvSpPr>
            <a:spLocks noGrp="1"/>
          </p:cNvSpPr>
          <p:nvPr>
            <p:ph idx="1"/>
          </p:nvPr>
        </p:nvSpPr>
        <p:spPr>
          <a:xfrm>
            <a:off x="581192" y="781050"/>
            <a:ext cx="11029615" cy="5695950"/>
          </a:xfrm>
        </p:spPr>
        <p:txBody>
          <a:bodyPr>
            <a:noAutofit/>
          </a:bodyPr>
          <a:lstStyle/>
          <a:p>
            <a:pPr marL="0" indent="0">
              <a:buNone/>
            </a:pPr>
            <a:r>
              <a:rPr lang="en-US" sz="2000" b="1" dirty="0">
                <a:solidFill>
                  <a:srgbClr val="DEB988"/>
                </a:solidFill>
                <a:latin typeface="Georgia" panose="02040502050405020303" pitchFamily="18" charset="0"/>
              </a:rPr>
              <a:t>How does classification works?</a:t>
            </a:r>
          </a:p>
          <a:p>
            <a:pPr marL="0" indent="0">
              <a:buNone/>
            </a:pPr>
            <a:endParaRPr lang="en-US" sz="2000" dirty="0">
              <a:latin typeface="Georgia" panose="02040502050405020303" pitchFamily="18" charset="0"/>
            </a:endParaRPr>
          </a:p>
          <a:p>
            <a:pPr marL="0" indent="0">
              <a:buNone/>
            </a:pPr>
            <a:r>
              <a:rPr lang="en-US" sz="2000" dirty="0">
                <a:latin typeface="Georgia" panose="02040502050405020303" pitchFamily="18" charset="0"/>
              </a:rPr>
              <a:t>Suppose we have to predict whether a given patient has a certain disease or not, on the basis of 3 variables, called features.</a:t>
            </a:r>
          </a:p>
          <a:p>
            <a:pPr marL="0" indent="0">
              <a:buNone/>
            </a:pPr>
            <a:r>
              <a:rPr lang="en-US" sz="2000" dirty="0">
                <a:latin typeface="Georgia" panose="02040502050405020303" pitchFamily="18" charset="0"/>
              </a:rPr>
              <a:t>This means there are two possible outcomes: </a:t>
            </a:r>
          </a:p>
          <a:p>
            <a:pPr>
              <a:buFont typeface="Wingdings" panose="05000000000000000000" pitchFamily="2" charset="2"/>
              <a:buChar char="Ø"/>
            </a:pPr>
            <a:r>
              <a:rPr lang="en-US" sz="2000" dirty="0">
                <a:latin typeface="Georgia" panose="02040502050405020303" pitchFamily="18" charset="0"/>
              </a:rPr>
              <a:t>The patient has the said disease. Basically, a result labeled “Yes” or “True”.</a:t>
            </a:r>
          </a:p>
          <a:p>
            <a:pPr>
              <a:buFont typeface="Wingdings" panose="05000000000000000000" pitchFamily="2" charset="2"/>
              <a:buChar char="Ø"/>
            </a:pPr>
            <a:r>
              <a:rPr lang="en-US" sz="2000" dirty="0">
                <a:latin typeface="Georgia" panose="02040502050405020303" pitchFamily="18" charset="0"/>
              </a:rPr>
              <a:t>The patient is disease-free. A result labeled “No” or “False”.</a:t>
            </a:r>
          </a:p>
          <a:p>
            <a:pPr marL="0" indent="0">
              <a:buNone/>
            </a:pPr>
            <a:r>
              <a:rPr lang="en-US" sz="2000" dirty="0">
                <a:latin typeface="Georgia" panose="02040502050405020303" pitchFamily="18" charset="0"/>
              </a:rPr>
              <a:t>This is a binary classification problem. </a:t>
            </a:r>
          </a:p>
          <a:p>
            <a:pPr marL="0" indent="0">
              <a:buNone/>
            </a:pPr>
            <a:r>
              <a:rPr lang="en-US" sz="2000" dirty="0">
                <a:latin typeface="Georgia" panose="02040502050405020303" pitchFamily="18" charset="0"/>
              </a:rPr>
              <a:t>We have a set of observations called training data set, which comprises sample data with actual classification results. We train a model, called Classifier on this data set, and use that model to predict whether a certain patient will have the disease or not. </a:t>
            </a:r>
          </a:p>
        </p:txBody>
      </p:sp>
    </p:spTree>
    <p:extLst>
      <p:ext uri="{BB962C8B-B14F-4D97-AF65-F5344CB8AC3E}">
        <p14:creationId xmlns:p14="http://schemas.microsoft.com/office/powerpoint/2010/main" val="213073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59A07-6C52-4B41-BD8D-7E68B5669EDF}"/>
              </a:ext>
            </a:extLst>
          </p:cNvPr>
          <p:cNvSpPr>
            <a:spLocks noGrp="1"/>
          </p:cNvSpPr>
          <p:nvPr>
            <p:ph idx="1"/>
          </p:nvPr>
        </p:nvSpPr>
        <p:spPr>
          <a:xfrm>
            <a:off x="361950" y="838201"/>
            <a:ext cx="6905625" cy="5857874"/>
          </a:xfrm>
        </p:spPr>
        <p:txBody>
          <a:bodyPr/>
          <a:lstStyle/>
          <a:p>
            <a:pPr marL="0" indent="0">
              <a:buNone/>
            </a:pPr>
            <a:r>
              <a:rPr lang="en-US" sz="1800" dirty="0">
                <a:latin typeface="Georgia" panose="02040502050405020303" pitchFamily="18" charset="0"/>
              </a:rPr>
              <a:t>The outcome, thus now depends upon :  </a:t>
            </a:r>
          </a:p>
          <a:p>
            <a:pPr>
              <a:buFont typeface="Wingdings" panose="05000000000000000000" pitchFamily="2" charset="2"/>
              <a:buChar char="Ø"/>
            </a:pPr>
            <a:r>
              <a:rPr lang="en-US" sz="1800" dirty="0">
                <a:latin typeface="Georgia" panose="02040502050405020303" pitchFamily="18" charset="0"/>
              </a:rPr>
              <a:t>How well these features are able to “map” to the outcome.</a:t>
            </a:r>
          </a:p>
          <a:p>
            <a:pPr>
              <a:buFont typeface="Wingdings" panose="05000000000000000000" pitchFamily="2" charset="2"/>
              <a:buChar char="Ø"/>
            </a:pPr>
            <a:endParaRPr lang="en-US" sz="1800" dirty="0">
              <a:latin typeface="Georgia" panose="02040502050405020303" pitchFamily="18" charset="0"/>
            </a:endParaRPr>
          </a:p>
          <a:p>
            <a:pPr>
              <a:buFont typeface="Wingdings" panose="05000000000000000000" pitchFamily="2" charset="2"/>
              <a:buChar char="Ø"/>
            </a:pPr>
            <a:r>
              <a:rPr lang="en-US" sz="1800" dirty="0">
                <a:latin typeface="Georgia" panose="02040502050405020303" pitchFamily="18" charset="0"/>
              </a:rPr>
              <a:t>The quality of our data set. By quality, I refer to statistical and Mathematical qualities.</a:t>
            </a:r>
          </a:p>
          <a:p>
            <a:pPr>
              <a:buFont typeface="Wingdings" panose="05000000000000000000" pitchFamily="2" charset="2"/>
              <a:buChar char="Ø"/>
            </a:pPr>
            <a:endParaRPr lang="en-US" sz="1800" dirty="0">
              <a:latin typeface="Georgia" panose="02040502050405020303" pitchFamily="18" charset="0"/>
            </a:endParaRPr>
          </a:p>
          <a:p>
            <a:pPr>
              <a:buFont typeface="Wingdings" panose="05000000000000000000" pitchFamily="2" charset="2"/>
              <a:buChar char="Ø"/>
            </a:pPr>
            <a:r>
              <a:rPr lang="en-US" sz="1800" dirty="0">
                <a:latin typeface="Georgia" panose="02040502050405020303" pitchFamily="18" charset="0"/>
              </a:rPr>
              <a:t>How well our Classifier generalizes this relationship between the features and the outcome.</a:t>
            </a:r>
          </a:p>
          <a:p>
            <a:pPr marL="0" indent="0">
              <a:buNone/>
            </a:pPr>
            <a:endParaRPr lang="en-US" sz="1800" dirty="0">
              <a:latin typeface="Georgia" panose="02040502050405020303" pitchFamily="18" charset="0"/>
            </a:endParaRPr>
          </a:p>
          <a:p>
            <a:pPr>
              <a:buFont typeface="Wingdings" panose="05000000000000000000" pitchFamily="2" charset="2"/>
              <a:buChar char="Ø"/>
            </a:pPr>
            <a:r>
              <a:rPr lang="en-US" sz="1800" dirty="0">
                <a:latin typeface="Georgia" panose="02040502050405020303" pitchFamily="18" charset="0"/>
              </a:rPr>
              <a:t>The values of the x1 and x2.</a:t>
            </a:r>
            <a:endParaRPr lang="en-IN" sz="1800" dirty="0">
              <a:latin typeface="Georgia" panose="02040502050405020303" pitchFamily="18" charset="0"/>
            </a:endParaRPr>
          </a:p>
          <a:p>
            <a:pPr marL="0" indent="0">
              <a:buNone/>
            </a:pPr>
            <a:endParaRPr lang="en-IN" dirty="0"/>
          </a:p>
        </p:txBody>
      </p:sp>
      <p:pic>
        <p:nvPicPr>
          <p:cNvPr id="5" name="Picture 4">
            <a:extLst>
              <a:ext uri="{FF2B5EF4-FFF2-40B4-BE49-F238E27FC236}">
                <a16:creationId xmlns:a16="http://schemas.microsoft.com/office/drawing/2014/main" id="{B619AA47-1181-4524-A5E8-3A0EE5BCDF76}"/>
              </a:ext>
            </a:extLst>
          </p:cNvPr>
          <p:cNvPicPr>
            <a:picLocks noChangeAspect="1"/>
          </p:cNvPicPr>
          <p:nvPr/>
        </p:nvPicPr>
        <p:blipFill>
          <a:blip r:embed="rId2"/>
          <a:stretch>
            <a:fillRect/>
          </a:stretch>
        </p:blipFill>
        <p:spPr>
          <a:xfrm>
            <a:off x="7029450" y="1185863"/>
            <a:ext cx="5038725" cy="5162550"/>
          </a:xfrm>
          <a:prstGeom prst="rect">
            <a:avLst/>
          </a:prstGeom>
        </p:spPr>
      </p:pic>
    </p:spTree>
    <p:extLst>
      <p:ext uri="{BB962C8B-B14F-4D97-AF65-F5344CB8AC3E}">
        <p14:creationId xmlns:p14="http://schemas.microsoft.com/office/powerpoint/2010/main" val="425502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E0297-A9CD-4C8E-B746-62CC9604FF2C}"/>
              </a:ext>
            </a:extLst>
          </p:cNvPr>
          <p:cNvSpPr>
            <a:spLocks noGrp="1"/>
          </p:cNvSpPr>
          <p:nvPr>
            <p:ph idx="1"/>
          </p:nvPr>
        </p:nvSpPr>
        <p:spPr>
          <a:xfrm>
            <a:off x="581192" y="828675"/>
            <a:ext cx="11029615" cy="5705475"/>
          </a:xfrm>
        </p:spPr>
        <p:txBody>
          <a:bodyPr>
            <a:normAutofit fontScale="92500" lnSpcReduction="10000"/>
          </a:bodyPr>
          <a:lstStyle/>
          <a:p>
            <a:pPr marL="0" indent="0" algn="ctr">
              <a:buNone/>
            </a:pPr>
            <a:r>
              <a:rPr lang="en-US" dirty="0">
                <a:latin typeface="Georgia" panose="02040502050405020303" pitchFamily="18" charset="0"/>
              </a:rPr>
              <a:t> </a:t>
            </a:r>
            <a:r>
              <a:rPr lang="en-US" sz="2000" b="1" dirty="0">
                <a:solidFill>
                  <a:srgbClr val="DEB988"/>
                </a:solidFill>
                <a:effectLst>
                  <a:outerShdw blurRad="38100" dist="38100" dir="2700000" algn="tl">
                    <a:srgbClr val="000000">
                      <a:alpha val="43137"/>
                    </a:srgbClr>
                  </a:outerShdw>
                </a:effectLst>
                <a:latin typeface="Georgia" panose="02040502050405020303" pitchFamily="18" charset="0"/>
              </a:rPr>
              <a:t>Generalized Classification Block Diagram.</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X: pre-classified data, in the form of a N*M matrix. N is the no. of observations and M is the number of features</a:t>
            </a:r>
          </a:p>
          <a:p>
            <a:pPr>
              <a:buFont typeface="Wingdings" panose="05000000000000000000" pitchFamily="2" charset="2"/>
              <a:buChar char="Ø"/>
            </a:pPr>
            <a:r>
              <a:rPr lang="en-US" dirty="0">
                <a:latin typeface="Georgia" panose="02040502050405020303" pitchFamily="18" charset="0"/>
              </a:rPr>
              <a:t>y: An N-d vector corresponding to predicted classes for each of the N observations.</a:t>
            </a:r>
          </a:p>
          <a:p>
            <a:pPr>
              <a:buFont typeface="Wingdings" panose="05000000000000000000" pitchFamily="2" charset="2"/>
              <a:buChar char="Ø"/>
            </a:pPr>
            <a:r>
              <a:rPr lang="en-US" dirty="0">
                <a:latin typeface="Georgia" panose="02040502050405020303" pitchFamily="18" charset="0"/>
              </a:rPr>
              <a:t>Feature Extraction: Extracting valuable information from input X using a series of transforms.</a:t>
            </a:r>
          </a:p>
          <a:p>
            <a:pPr>
              <a:buFont typeface="Wingdings" panose="05000000000000000000" pitchFamily="2" charset="2"/>
              <a:buChar char="Ø"/>
            </a:pPr>
            <a:r>
              <a:rPr lang="en-US" dirty="0">
                <a:latin typeface="Georgia" panose="02040502050405020303" pitchFamily="18" charset="0"/>
              </a:rPr>
              <a:t>ML Model: The “Classifier” we’ll train.</a:t>
            </a:r>
          </a:p>
          <a:p>
            <a:pPr>
              <a:buFont typeface="Wingdings" panose="05000000000000000000" pitchFamily="2" charset="2"/>
              <a:buChar char="Ø"/>
            </a:pPr>
            <a:r>
              <a:rPr lang="en-US" dirty="0">
                <a:latin typeface="Georgia" panose="02040502050405020303" pitchFamily="18" charset="0"/>
              </a:rPr>
              <a:t>y’: Labels predicted by the Classifier.</a:t>
            </a:r>
          </a:p>
          <a:p>
            <a:pPr>
              <a:buFont typeface="Wingdings" panose="05000000000000000000" pitchFamily="2" charset="2"/>
              <a:buChar char="Ø"/>
            </a:pPr>
            <a:r>
              <a:rPr lang="en-US" dirty="0">
                <a:latin typeface="Georgia" panose="02040502050405020303" pitchFamily="18" charset="0"/>
              </a:rPr>
              <a:t>Quality Metric: Metric used for measuring the performance of the model.</a:t>
            </a:r>
          </a:p>
          <a:p>
            <a:pPr>
              <a:buFont typeface="Wingdings" panose="05000000000000000000" pitchFamily="2" charset="2"/>
              <a:buChar char="Ø"/>
            </a:pPr>
            <a:r>
              <a:rPr lang="en-US" dirty="0">
                <a:latin typeface="Georgia" panose="02040502050405020303" pitchFamily="18" charset="0"/>
              </a:rPr>
              <a:t>ML Algorithm: The algorithm that is used to update weights w’, which update the model and “learns” iteratively.</a:t>
            </a:r>
            <a:endParaRPr lang="en-IN" dirty="0">
              <a:latin typeface="Georgia" panose="02040502050405020303" pitchFamily="18" charset="0"/>
            </a:endParaRPr>
          </a:p>
        </p:txBody>
      </p:sp>
    </p:spTree>
    <p:extLst>
      <p:ext uri="{BB962C8B-B14F-4D97-AF65-F5344CB8AC3E}">
        <p14:creationId xmlns:p14="http://schemas.microsoft.com/office/powerpoint/2010/main" val="282246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F7F9-AAC2-46E3-933D-EF7CBB07DF05}"/>
              </a:ext>
            </a:extLst>
          </p:cNvPr>
          <p:cNvSpPr>
            <a:spLocks noGrp="1"/>
          </p:cNvSpPr>
          <p:nvPr>
            <p:ph type="title"/>
          </p:nvPr>
        </p:nvSpPr>
        <p:spPr>
          <a:xfrm>
            <a:off x="657392" y="473556"/>
            <a:ext cx="11029616" cy="878994"/>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LOGISTIC REGRESSION</a:t>
            </a:r>
            <a:endParaRPr lang="en-IN" sz="3000"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220DF7F4-BF97-4894-BC9A-78A02AF53CFF}"/>
              </a:ext>
            </a:extLst>
          </p:cNvPr>
          <p:cNvSpPr>
            <a:spLocks noGrp="1"/>
          </p:cNvSpPr>
          <p:nvPr>
            <p:ph idx="1"/>
          </p:nvPr>
        </p:nvSpPr>
        <p:spPr>
          <a:xfrm>
            <a:off x="114300" y="1466850"/>
            <a:ext cx="11791950" cy="5276849"/>
          </a:xfrm>
        </p:spPr>
        <p:txBody>
          <a:bodyPr>
            <a:normAutofit fontScale="85000" lnSpcReduction="10000"/>
          </a:bodyPr>
          <a:lstStyle/>
          <a:p>
            <a:pPr>
              <a:buFont typeface="Wingdings" panose="05000000000000000000" pitchFamily="2" charset="2"/>
              <a:buChar char="Ø"/>
            </a:pPr>
            <a:r>
              <a:rPr lang="en-US" dirty="0">
                <a:latin typeface="Georgia" panose="02040502050405020303" pitchFamily="18" charset="0"/>
              </a:rPr>
              <a:t>Logistic regression is one of the most popular Machine Learning algorithms, which comes under the Supervised Learning technique. It is used for predicting the categorical dependent variable using a given set of independent variables.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Logistic Regression is much similar to the Linear Regression except that how they are used. Linear Regression is used for solving Regression problems, whereas Logistic regression is used for solving the classification problems.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Logistic regression, instead of fitting a regression line, we fit an "S" shaped logistic function, which predicts two maximum values (0 or 1).</a:t>
            </a:r>
          </a:p>
          <a:p>
            <a:pPr marL="0" indent="0">
              <a:buNone/>
            </a:pPr>
            <a:endParaRPr lang="en-IN" dirty="0">
              <a:latin typeface="Georgia" panose="02040502050405020303" pitchFamily="18" charset="0"/>
            </a:endParaRPr>
          </a:p>
        </p:txBody>
      </p:sp>
    </p:spTree>
    <p:extLst>
      <p:ext uri="{BB962C8B-B14F-4D97-AF65-F5344CB8AC3E}">
        <p14:creationId xmlns:p14="http://schemas.microsoft.com/office/powerpoint/2010/main" val="33820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9B139-860C-476A-A1C0-E4C23632686D}"/>
              </a:ext>
            </a:extLst>
          </p:cNvPr>
          <p:cNvSpPr>
            <a:spLocks noGrp="1"/>
          </p:cNvSpPr>
          <p:nvPr>
            <p:ph idx="1"/>
          </p:nvPr>
        </p:nvSpPr>
        <p:spPr>
          <a:xfrm>
            <a:off x="285750" y="971550"/>
            <a:ext cx="6505575" cy="5705475"/>
          </a:xfrm>
        </p:spPr>
        <p:txBody>
          <a:bodyPr>
            <a:normAutofit fontScale="92500" lnSpcReduction="20000"/>
          </a:bodyPr>
          <a:lstStyle/>
          <a:p>
            <a:pPr>
              <a:buFont typeface="Wingdings" panose="05000000000000000000" pitchFamily="2" charset="2"/>
              <a:buChar char="Ø"/>
            </a:pPr>
            <a:r>
              <a:rPr lang="en-US" dirty="0">
                <a:latin typeface="Georgia" panose="02040502050405020303" pitchFamily="18" charset="0"/>
              </a:rPr>
              <a:t>The curve from the logistic function indicates the likelihood of something such as whether the cells are cancerous or not, a mouse is obese or not based on its weight, etc.</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Logistic Regression is a significant machine learning algorithm because it has the ability to provide probabilities and classify new data using continuous and discrete datasets.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Logistic Regression can be used to classify the observations using different types of data and can easily determine the most effective variables used for the classification. The below image is showing the logistic function:</a:t>
            </a:r>
          </a:p>
          <a:p>
            <a:pPr>
              <a:buFont typeface="Wingdings" panose="05000000000000000000" pitchFamily="2" charset="2"/>
              <a:buChar char="Ø"/>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445717AD-0BA6-48EE-BBDC-7CBC0D4ED635}"/>
              </a:ext>
            </a:extLst>
          </p:cNvPr>
          <p:cNvPicPr>
            <a:picLocks noChangeAspect="1"/>
          </p:cNvPicPr>
          <p:nvPr/>
        </p:nvPicPr>
        <p:blipFill>
          <a:blip r:embed="rId2"/>
          <a:stretch>
            <a:fillRect/>
          </a:stretch>
        </p:blipFill>
        <p:spPr>
          <a:xfrm>
            <a:off x="6886575" y="2085975"/>
            <a:ext cx="4762500" cy="2857500"/>
          </a:xfrm>
          <a:prstGeom prst="rect">
            <a:avLst/>
          </a:prstGeom>
        </p:spPr>
      </p:pic>
    </p:spTree>
    <p:extLst>
      <p:ext uri="{BB962C8B-B14F-4D97-AF65-F5344CB8AC3E}">
        <p14:creationId xmlns:p14="http://schemas.microsoft.com/office/powerpoint/2010/main" val="324357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889F2-44F6-4788-9ABB-882D15B6DD3C}"/>
              </a:ext>
            </a:extLst>
          </p:cNvPr>
          <p:cNvSpPr>
            <a:spLocks noGrp="1"/>
          </p:cNvSpPr>
          <p:nvPr>
            <p:ph idx="1"/>
          </p:nvPr>
        </p:nvSpPr>
        <p:spPr>
          <a:xfrm>
            <a:off x="438150" y="371476"/>
            <a:ext cx="11172657" cy="6486524"/>
          </a:xfrm>
        </p:spPr>
        <p:txBody>
          <a:bodyPr>
            <a:normAutofit lnSpcReduction="10000"/>
          </a:bodyPr>
          <a:lstStyle/>
          <a:p>
            <a:pPr marL="0" indent="0">
              <a:buNone/>
            </a:pPr>
            <a:r>
              <a:rPr lang="en-US" dirty="0">
                <a:latin typeface="Georgia" panose="02040502050405020303" pitchFamily="18" charset="0"/>
              </a:rPr>
              <a:t>Assumptions for Logistic Regression:</a:t>
            </a:r>
          </a:p>
          <a:p>
            <a:pPr>
              <a:buFont typeface="Wingdings" panose="05000000000000000000" pitchFamily="2" charset="2"/>
              <a:buChar char="Ø"/>
            </a:pPr>
            <a:r>
              <a:rPr lang="en-US" dirty="0">
                <a:latin typeface="Georgia" panose="02040502050405020303" pitchFamily="18" charset="0"/>
              </a:rPr>
              <a:t>The dependent variable must be categorical in nature.</a:t>
            </a:r>
          </a:p>
          <a:p>
            <a:pPr>
              <a:buFont typeface="Wingdings" panose="05000000000000000000" pitchFamily="2" charset="2"/>
              <a:buChar char="Ø"/>
            </a:pPr>
            <a:r>
              <a:rPr lang="en-US" dirty="0">
                <a:latin typeface="Georgia" panose="02040502050405020303" pitchFamily="18" charset="0"/>
              </a:rPr>
              <a:t>The independent variable should not have multi-collinearity.</a:t>
            </a:r>
          </a:p>
          <a:p>
            <a:pPr marL="0" indent="0">
              <a:buNone/>
            </a:pPr>
            <a:r>
              <a:rPr lang="en-US" dirty="0">
                <a:solidFill>
                  <a:srgbClr val="00B050"/>
                </a:solidFill>
                <a:latin typeface="Georgia" panose="02040502050405020303" pitchFamily="18" charset="0"/>
              </a:rPr>
              <a:t>Logistic Regression Equation:</a:t>
            </a:r>
          </a:p>
          <a:p>
            <a:pPr marL="0" indent="0">
              <a:buNone/>
            </a:pPr>
            <a:r>
              <a:rPr lang="en-US" dirty="0">
                <a:latin typeface="Georgia" panose="02040502050405020303" pitchFamily="18" charset="0"/>
              </a:rPr>
              <a:t>The Logistic regression equation can be obtained from the Linear Regression equation. The mathematical steps to get Logistic Regression equations are given below:</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We know the equation of the straight line can be written as:</a:t>
            </a:r>
          </a:p>
          <a:p>
            <a:pPr marL="0" indent="0">
              <a:buNone/>
            </a:pPr>
            <a:r>
              <a:rPr lang="en-US" dirty="0">
                <a:latin typeface="Georgia" panose="02040502050405020303" pitchFamily="18" charset="0"/>
              </a:rPr>
              <a:t>In Logistic Regression y can be between 0 and 1 only, so for this let's divide the above equation by (1-y):</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But we need range between -[infinity] to +[infinity], then take logarithm of the equation it will become:</a:t>
            </a:r>
          </a:p>
        </p:txBody>
      </p:sp>
      <p:pic>
        <p:nvPicPr>
          <p:cNvPr id="5" name="Picture 4">
            <a:extLst>
              <a:ext uri="{FF2B5EF4-FFF2-40B4-BE49-F238E27FC236}">
                <a16:creationId xmlns:a16="http://schemas.microsoft.com/office/drawing/2014/main" id="{8C4A065E-481D-427D-B799-00780F246F69}"/>
              </a:ext>
            </a:extLst>
          </p:cNvPr>
          <p:cNvPicPr>
            <a:picLocks noChangeAspect="1"/>
          </p:cNvPicPr>
          <p:nvPr/>
        </p:nvPicPr>
        <p:blipFill>
          <a:blip r:embed="rId2"/>
          <a:stretch>
            <a:fillRect/>
          </a:stretch>
        </p:blipFill>
        <p:spPr>
          <a:xfrm>
            <a:off x="2552700" y="3695698"/>
            <a:ext cx="3905250" cy="314325"/>
          </a:xfrm>
          <a:prstGeom prst="rect">
            <a:avLst/>
          </a:prstGeom>
        </p:spPr>
      </p:pic>
      <p:pic>
        <p:nvPicPr>
          <p:cNvPr id="7" name="Picture 6">
            <a:extLst>
              <a:ext uri="{FF2B5EF4-FFF2-40B4-BE49-F238E27FC236}">
                <a16:creationId xmlns:a16="http://schemas.microsoft.com/office/drawing/2014/main" id="{AB365427-FF07-4D39-AE6B-B926CF004F3E}"/>
              </a:ext>
            </a:extLst>
          </p:cNvPr>
          <p:cNvPicPr>
            <a:picLocks noChangeAspect="1"/>
          </p:cNvPicPr>
          <p:nvPr/>
        </p:nvPicPr>
        <p:blipFill>
          <a:blip r:embed="rId3"/>
          <a:stretch>
            <a:fillRect/>
          </a:stretch>
        </p:blipFill>
        <p:spPr>
          <a:xfrm>
            <a:off x="2705100" y="4938711"/>
            <a:ext cx="2933700" cy="495300"/>
          </a:xfrm>
          <a:prstGeom prst="rect">
            <a:avLst/>
          </a:prstGeom>
        </p:spPr>
      </p:pic>
      <p:pic>
        <p:nvPicPr>
          <p:cNvPr id="9" name="Picture 8">
            <a:extLst>
              <a:ext uri="{FF2B5EF4-FFF2-40B4-BE49-F238E27FC236}">
                <a16:creationId xmlns:a16="http://schemas.microsoft.com/office/drawing/2014/main" id="{84260ACB-8F10-42EA-9B83-82990E5DBA3E}"/>
              </a:ext>
            </a:extLst>
          </p:cNvPr>
          <p:cNvPicPr>
            <a:picLocks noChangeAspect="1"/>
          </p:cNvPicPr>
          <p:nvPr/>
        </p:nvPicPr>
        <p:blipFill>
          <a:blip r:embed="rId4"/>
          <a:stretch>
            <a:fillRect/>
          </a:stretch>
        </p:blipFill>
        <p:spPr>
          <a:xfrm>
            <a:off x="2705100" y="5876924"/>
            <a:ext cx="4143375" cy="485775"/>
          </a:xfrm>
          <a:prstGeom prst="rect">
            <a:avLst/>
          </a:prstGeom>
        </p:spPr>
      </p:pic>
    </p:spTree>
    <p:extLst>
      <p:ext uri="{BB962C8B-B14F-4D97-AF65-F5344CB8AC3E}">
        <p14:creationId xmlns:p14="http://schemas.microsoft.com/office/powerpoint/2010/main" val="1279840560"/>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docProps/app.xml><?xml version="1.0" encoding="utf-8"?>
<Properties xmlns="http://schemas.openxmlformats.org/officeDocument/2006/extended-properties" xmlns:vt="http://schemas.openxmlformats.org/officeDocument/2006/docPropsVTypes">
  <Template>ICT Basic Theme (1) (2)</Template>
  <TotalTime>4</TotalTime>
  <Words>949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Wingdings</vt:lpstr>
      <vt:lpstr>ICT Basic Theme</vt:lpstr>
      <vt:lpstr>Classification and Logistic Regression</vt:lpstr>
      <vt:lpstr>classification</vt:lpstr>
      <vt:lpstr>PowerPoint Presentation</vt:lpstr>
      <vt:lpstr>PowerPoint Presentation</vt:lpstr>
      <vt:lpstr>PowerPoint Presentation</vt:lpstr>
      <vt:lpstr>PowerPoint Presentation</vt:lpstr>
      <vt:lpstr>LOGISTIC REGRESSION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Logistic Regression</dc:title>
  <dc:creator>sarihaashanmugasundaram@gmail.com</dc:creator>
  <cp:lastModifiedBy>sarihaashanmugasundaram@gmail.com</cp:lastModifiedBy>
  <cp:revision>3</cp:revision>
  <dcterms:created xsi:type="dcterms:W3CDTF">2023-06-21T06:59:33Z</dcterms:created>
  <dcterms:modified xsi:type="dcterms:W3CDTF">2023-06-21T07:25:05Z</dcterms:modified>
</cp:coreProperties>
</file>