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91" r:id="rId3"/>
    <p:sldId id="292" r:id="rId4"/>
    <p:sldId id="293" r:id="rId5"/>
    <p:sldId id="288" r:id="rId6"/>
    <p:sldId id="289" r:id="rId7"/>
    <p:sldId id="290" r:id="rId8"/>
    <p:sldId id="294" r:id="rId9"/>
    <p:sldId id="295" r:id="rId10"/>
    <p:sldId id="296"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307" r:id="rId35"/>
    <p:sldId id="308" r:id="rId36"/>
    <p:sldId id="309" r:id="rId37"/>
    <p:sldId id="310" r:id="rId38"/>
    <p:sldId id="311" r:id="rId39"/>
    <p:sldId id="31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8T13:40:13.044"/>
    </inkml:context>
    <inkml:brush xml:id="br0">
      <inkml:brushProperty name="width" value="0.05" units="cm"/>
      <inkml:brushProperty name="height" value="0.05" units="cm"/>
    </inkml:brush>
  </inkml:definitions>
  <inkml:trace contextRef="#ctx0" brushRef="#br0">14 494 6163,'0'0'1667,"0"-12"-973,-1-36 146,2 46-649,-1 1-1,0 0 0,-1-1 1,1 1-1,0 0 0,0-1 1,0 1-1,-1 0 0,1 0 0,-1-1 1,1 1-1,-1 0 0,-1-2 1,-4 2 3341,5 1-3224,572-17 1677,-331 7-1479,104-26-452,-5-29 30,-219 41-70,135-18-32,-52 10 7,428-46 16,-154 49 73,-78-11-59,-360 33-17,45-15 1,-81 21 8,-2 1-4,1 0 8,-1-6-88,0 4 59,3 0-2159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08:50.229"/>
    </inkml:context>
    <inkml:brush xml:id="br0">
      <inkml:brushProperty name="width" value="0.05" units="cm"/>
      <inkml:brushProperty name="height" value="0.05" units="cm"/>
      <inkml:brushProperty name="color" value="#AB008B"/>
    </inkml:brush>
  </inkml:definitions>
  <inkml:trace contextRef="#ctx0" brushRef="#br0">0 0 10181,'0'0'0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08:53.892"/>
    </inkml:context>
    <inkml:brush xml:id="br0">
      <inkml:brushProperty name="width" value="0.05" units="cm"/>
      <inkml:brushProperty name="height" value="0.05" units="cm"/>
      <inkml:brushProperty name="color" value="#AB008B"/>
    </inkml:brush>
  </inkml:definitions>
  <inkml:trace contextRef="#ctx0" brushRef="#br0">33 0 18248,'0'0'144,"-33"6"-1008,33 3-1809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08:54.809"/>
    </inkml:context>
    <inkml:brush xml:id="br0">
      <inkml:brushProperty name="width" value="0.05" units="cm"/>
      <inkml:brushProperty name="height" value="0.05" units="cm"/>
      <inkml:brushProperty name="color" value="#AB008B"/>
    </inkml:brush>
  </inkml:definitions>
  <inkml:trace contextRef="#ctx0" brushRef="#br0">0 30 3714,'0'0'11216,"0"0"-11134,0-2-68,0-14-3512,0 4-3452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08:55.166"/>
    </inkml:context>
    <inkml:brush xml:id="br0">
      <inkml:brushProperty name="width" value="0.05" units="cm"/>
      <inkml:brushProperty name="height" value="0.05" units="cm"/>
      <inkml:brushProperty name="color" value="#AB008B"/>
    </inkml:brush>
  </inkml:definitions>
  <inkml:trace contextRef="#ctx0" brushRef="#br0">0 0 13366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08:56.525"/>
    </inkml:context>
    <inkml:brush xml:id="br0">
      <inkml:brushProperty name="width" value="0.05" units="cm"/>
      <inkml:brushProperty name="height" value="0.05" units="cm"/>
      <inkml:brushProperty name="color" value="#AB008B"/>
    </inkml:brush>
  </inkml:definitions>
  <inkml:trace contextRef="#ctx0" brushRef="#br0">214 0 15399,'0'0'736,"23"0"785,-22 1-1507,-1-1 0,0 1 0,1-1 0,-1 1 0,0-1 0,1 1 0,-1-1 0,0 1-1,0 0 1,0-1 0,0 1 0,1-1 0,-1 1 0,0-1 0,0 1 0,0 0 0,0-1 0,0 1 0,0-1 0,0 1 0,-1 0 0,1-1 0,0 1-1,0-1 1,0 1 0,-1-1 0,1 1 0,0-1 0,0 1 0,-1-1 0,1 1 0,0-1 0,-1 1 0,1-1 0,-1 1 0,-11 6 22,0 0-1,0-1 1,-25 9 0,-19 9-113,45-19 83,8-2-147,-1-1-1,0 0 0,0 0 0,-1 0 0,1 0 0,0-1 0,0 0 0,-1 0 0,1 0 0,-1 0 0,-5 0 1,9-2 51,0 1 1,-1 0 0,1 0-1,0-1 1,0 1 0,0-1-1,0 1 1,-1-1 0,1 0 0,0 1-1,0-1 1,0 0 0,0 0-1,1 0 1,-1 1 0,0-1-1,0 0 1,0 0 0,1 0 0,-1-1-1,0 1 1,1 0 0,-1 0-1,1 0 1,-1 0 0,1 0-1,0-1 1,0 1 0,-1-2-1,-1-3-496,-11-37-4704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08:58.345"/>
    </inkml:context>
    <inkml:brush xml:id="br0">
      <inkml:brushProperty name="width" value="0.05" units="cm"/>
      <inkml:brushProperty name="height" value="0.05" units="cm"/>
      <inkml:brushProperty name="color" value="#AB008B"/>
    </inkml:brush>
  </inkml:definitions>
  <inkml:trace contextRef="#ctx0" brushRef="#br0">53 0 13910,'0'0'2287,"17"3"1848,-58-3-9372,12-3 675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11:05.193"/>
    </inkml:context>
    <inkml:brush xml:id="br0">
      <inkml:brushProperty name="width" value="0.05" units="cm"/>
      <inkml:brushProperty name="height" value="0.05" units="cm"/>
      <inkml:brushProperty name="color" value="#AB008B"/>
    </inkml:brush>
  </inkml:definitions>
  <inkml:trace contextRef="#ctx0" brushRef="#br0">0 0 2417,'0'0'0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11:07.435"/>
    </inkml:context>
    <inkml:brush xml:id="br0">
      <inkml:brushProperty name="width" value="0.05" units="cm"/>
      <inkml:brushProperty name="height" value="0.05" units="cm"/>
      <inkml:brushProperty name="color" value="#AB008B"/>
    </inkml:brush>
  </inkml:definitions>
  <inkml:trace contextRef="#ctx0" brushRef="#br0">37 439 3298,'0'0'6053,"-5"-22"-4444,-15-64 122,12 62 395,6 22-1325,0 9-414,3 0-366,1 0 0,-1 0 0,1 0 0,0 0 0,1 0 1,-1 0-1,1 0 0,1-1 0,-1 1 0,-2-6-16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13:34.195"/>
    </inkml:context>
    <inkml:brush xml:id="br0">
      <inkml:brushProperty name="width" value="0.05" units="cm"/>
      <inkml:brushProperty name="height" value="0.05" units="cm"/>
      <inkml:brushProperty name="color" value="#AB008B"/>
    </inkml:brush>
  </inkml:definitions>
  <inkml:trace contextRef="#ctx0" brushRef="#br0">0 0 3858,'0'0'0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15:48.918"/>
    </inkml:context>
    <inkml:brush xml:id="br0">
      <inkml:brushProperty name="width" value="0.05" units="cm"/>
      <inkml:brushProperty name="height" value="0.05" units="cm"/>
      <inkml:brushProperty name="color" value="#AB008B"/>
    </inkml:brush>
  </inkml:definitions>
  <inkml:trace contextRef="#ctx0" brushRef="#br0">577 1097 18209,'3'17'-184,"3"5"-65,0 1-1,2-1 0,0 0 1,2-1-1,0 0 1,2-1-1,22 32 1,-10-21-1324,1-1 1,45 41 0,70 41-9436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8T13:40:13.463"/>
    </inkml:context>
    <inkml:brush xml:id="br0">
      <inkml:brushProperty name="width" value="0.05" units="cm"/>
      <inkml:brushProperty name="height" value="0.05" units="cm"/>
    </inkml:brush>
  </inkml:definitions>
  <inkml:trace contextRef="#ctx0" brushRef="#br0">1 103 7139,'0'0'336,"227"0"-15,-120 0-97,20 0-112,17 0-64,20 0-48,19 0-32,11-6-128,10-15-176,3-3-177,-10 0-351,-6-3-3666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15:49.274"/>
    </inkml:context>
    <inkml:brush xml:id="br0">
      <inkml:brushProperty name="width" value="0.05" units="cm"/>
      <inkml:brushProperty name="height" value="0.05" units="cm"/>
      <inkml:brushProperty name="color" value="#AB008B"/>
    </inkml:brush>
  </inkml:definitions>
  <inkml:trace contextRef="#ctx0" brushRef="#br0">37 33 14487,'0'0'48,"-37"-27"-320,47 21 272,-6 6 624,-4 9-624,0 18-192,0 3-449,0-2-2672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15:57.503"/>
    </inkml:context>
    <inkml:brush xml:id="br0">
      <inkml:brushProperty name="width" value="0.05" units="cm"/>
      <inkml:brushProperty name="height" value="0.05" units="cm"/>
      <inkml:brushProperty name="color" value="#AB008B"/>
    </inkml:brush>
  </inkml:definitions>
  <inkml:trace contextRef="#ctx0" brushRef="#br0">0 78 7459,'0'0'8367,"0"-7"-7481,0-23-182,0 22 1278,0-14 182,0 18-2145,0 3 34,0 0-80,0-3 35,0 3 46,13 1-2861,9 0 238,7 0-950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15:59.568"/>
    </inkml:context>
    <inkml:brush xml:id="br0">
      <inkml:brushProperty name="width" value="0.05" units="cm"/>
      <inkml:brushProperty name="height" value="0.05" units="cm"/>
      <inkml:brushProperty name="color" value="#AB008B"/>
    </inkml:brush>
  </inkml:definitions>
  <inkml:trace contextRef="#ctx0" brushRef="#br0">0 115 12182,'0'0'5159,"5"-14"-4353,26-62 395,-27 73-912,2-6 1302,-6 8-1572,1 0 24,1-3 13,-1 3 344,-1 1-339,2 0-42,-1 0-51,-1 0-275,0 0 277,0 0-1,0-1 1,0 1 0,-1 0-1,1 0 1,0 0 0,0 0-1,0-1 1,0 1 0,0 0-1,0 0 1,0 0 0,0 0-1,0-1 1,0 1 0,0 0-1,1 0 1,-1 0 0,0 0-1,0-1 1,0 1 0,0 0-1,0 0 1,0 0 0,0 0-1,0 0 1,0-1 0,1 1-1,-1 0 1,0 0 0,0 0-1,0 0 1,0 0 0,0 0-1,0 0 1,1-1 0,-1 1-1,0 0 1,0 0 0,0 0-1,0 0 1,1 0 0,-1 0-1,0 0 1,0 0 0,0 0-1,1 0 1,-1 0 0,0 0-1,0 0 1,0 0 0,0 0-1,1 0 1,-1 0 0,0 1-1,12 2-2032,3 16-2213,10-3-6404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16:02.548"/>
    </inkml:context>
    <inkml:brush xml:id="br0">
      <inkml:brushProperty name="width" value="0.05" units="cm"/>
      <inkml:brushProperty name="height" value="0.05" units="cm"/>
      <inkml:brushProperty name="color" value="#AB008B"/>
    </inkml:brush>
  </inkml:definitions>
  <inkml:trace contextRef="#ctx0" brushRef="#br0">0 12 2161,'0'0'208,"10"0"-160,78 0 2257,-66-5 479,-17 3-2485,-1 1 0,1 0 0,0 0 0,0 0 0,9 0 0,-13 1-302,0 0 0,0 0 0,0 0 0,-1 1 0,1-1 0,0 0 1,0 0-1,0 1 0,0-1 0,-1 1 0,1-1 0,0 0 0,0 1 1,-1 0-1,1-1 0,0 1 0,-1-1 0,1 1 0,-1 0 0,1-1 1,0 1-1,-1 0 0,0 0 0,1 0 0,-1-1 0,1 1 0,-1 0 1,0 0-1,0 0 0,0 0 0,1 0 0,-1-1 0,0 1 0,0 0 0,0 0 1,0 0-1,-1 1 0,2 3-69,-1-1 0,0 0 0,0 1 0,-1-1 0,1 0 1,-1 1-1,0-1 0,0 0 0,0 0 0,-1 0 0,1 0 0,-1 0 0,0 0 0,0 0 1,-1-1-1,1 1 0,-4 4 0,-20 16-1374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16:20.741"/>
    </inkml:context>
    <inkml:brush xml:id="br0">
      <inkml:brushProperty name="width" value="0.05" units="cm"/>
      <inkml:brushProperty name="height" value="0.05" units="cm"/>
      <inkml:brushProperty name="color" value="#AB008B"/>
    </inkml:brush>
  </inkml:definitions>
  <inkml:trace contextRef="#ctx0" brushRef="#br0">104 3 8548,'0'0'0,"-104"-3"-688</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16:32.959"/>
    </inkml:context>
    <inkml:brush xml:id="br0">
      <inkml:brushProperty name="width" value="0.05" units="cm"/>
      <inkml:brushProperty name="height" value="0.05" units="cm"/>
      <inkml:brushProperty name="color" value="#AB008B"/>
    </inkml:brush>
  </inkml:definitions>
  <inkml:trace contextRef="#ctx0" brushRef="#br0">124 174 208,'0'0'5152,"-11"10"-4661,-3 1-442,-28 25 3,43-49 1534,-4 6 3271,-52 6 3080,62 1-7609,67 0-254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16:33.301"/>
    </inkml:context>
    <inkml:brush xml:id="br0">
      <inkml:brushProperty name="width" value="0.05" units="cm"/>
      <inkml:brushProperty name="height" value="0.05" units="cm"/>
      <inkml:brushProperty name="color" value="#AB008B"/>
    </inkml:brush>
  </inkml:definitions>
  <inkml:trace contextRef="#ctx0" brushRef="#br0">0 0 17400,'0'0'0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24:59.912"/>
    </inkml:context>
    <inkml:brush xml:id="br0">
      <inkml:brushProperty name="width" value="0.05" units="cm"/>
      <inkml:brushProperty name="height" value="0.05" units="cm"/>
      <inkml:brushProperty name="color" value="#AB008B"/>
    </inkml:brush>
  </inkml:definitions>
  <inkml:trace contextRef="#ctx0" brushRef="#br0">0 12 16279,'0'0'64,"20"-12"-576,4 12-256,3 0-8804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30:34.461"/>
    </inkml:context>
    <inkml:brush xml:id="br0">
      <inkml:brushProperty name="width" value="0.05" units="cm"/>
      <inkml:brushProperty name="height" value="0.05" units="cm"/>
      <inkml:brushProperty name="color" value="#AB008B"/>
    </inkml:brush>
  </inkml:definitions>
  <inkml:trace contextRef="#ctx0" brushRef="#br0">14 1 5394,'0'0'0,"-13"210"-624,13-126-2081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30:44.005"/>
    </inkml:context>
    <inkml:brush xml:id="br0">
      <inkml:brushProperty name="width" value="0.05" units="cm"/>
      <inkml:brushProperty name="height" value="0.05" units="cm"/>
      <inkml:brushProperty name="color" value="#AB008B"/>
    </inkml:brush>
  </inkml:definitions>
  <inkml:trace contextRef="#ctx0" brushRef="#br0">4 7 6051,'0'0'400,"-3"0"-624,13-6-577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8T13:40:13.803"/>
    </inkml:context>
    <inkml:brush xml:id="br0">
      <inkml:brushProperty name="width" value="0.05" units="cm"/>
      <inkml:brushProperty name="height" value="0.05" units="cm"/>
    </inkml:brush>
  </inkml:definitions>
  <inkml:trace contextRef="#ctx0" brushRef="#br0">0 19 4002,'0'0'720,"17"-3"-706,51-9-12,-49 9 652,-36 3-734,5 0-662,1 0-1267</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30:44.375"/>
    </inkml:context>
    <inkml:brush xml:id="br0">
      <inkml:brushProperty name="width" value="0.05" units="cm"/>
      <inkml:brushProperty name="height" value="0.05" units="cm"/>
      <inkml:brushProperty name="color" value="#AB008B"/>
    </inkml:brush>
  </inkml:definitions>
  <inkml:trace contextRef="#ctx0" brushRef="#br0">0 0 5298,'0'0'0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30:44.853"/>
    </inkml:context>
    <inkml:brush xml:id="br0">
      <inkml:brushProperty name="width" value="0.05" units="cm"/>
      <inkml:brushProperty name="height" value="0.05" units="cm"/>
      <inkml:brushProperty name="color" value="#AB008B"/>
    </inkml:brush>
  </inkml:definitions>
  <inkml:trace contextRef="#ctx0" brushRef="#br0">131 46 8004,'0'0'5970,"-18"0"-5572,-49 0-174,66 0-283,0 0 0,-1-1 0,1 1 0,0 0 0,0-1 0,-1 1 0,1-1 0,0 0 0,0 1 0,0-1 0,0 0 0,0 1 0,0-1 0,0 0 0,0 0 0,0 0-1,0 0 1,0 0 0,0 0 0,0-2 0,-2-1-430,-17-21-4438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33:13.335"/>
    </inkml:context>
    <inkml:brush xml:id="br0">
      <inkml:brushProperty name="width" value="0.05" units="cm"/>
      <inkml:brushProperty name="height" value="0.05" units="cm"/>
      <inkml:brushProperty name="color" value="#AB008B"/>
    </inkml:brush>
  </inkml:definitions>
  <inkml:trace contextRef="#ctx0" brushRef="#br0">2844 1015 7780,'0'0'3249,"-5"-26"-2264,-18-76 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33:21.985"/>
    </inkml:context>
    <inkml:brush xml:id="br0">
      <inkml:brushProperty name="width" value="0.05" units="cm"/>
      <inkml:brushProperty name="height" value="0.05" units="cm"/>
      <inkml:brushProperty name="color" value="#AB008B"/>
    </inkml:brush>
  </inkml:definitions>
  <inkml:trace contextRef="#ctx0" brushRef="#br0">12 739 15123,'1'1'-150,"1"0"0,-1 1 0,0-1 0,1-1 0,-1 1-1,1 0 1,-1 0 0,1 0 0,2 0 0,52 12-5596</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33:23.290"/>
    </inkml:context>
    <inkml:brush xml:id="br0">
      <inkml:brushProperty name="width" value="0.05" units="cm"/>
      <inkml:brushProperty name="height" value="0.05" units="cm"/>
      <inkml:brushProperty name="color" value="#AB008B"/>
    </inkml:brush>
  </inkml:definitions>
  <inkml:trace contextRef="#ctx0" brushRef="#br0">47 5 16824,'0'0'157,"-8"0"195,-15 0-61,7 0 2542,16-4-1708,0 3-1717,0 3-1621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03:33.676"/>
    </inkml:context>
    <inkml:brush xml:id="br0">
      <inkml:brushProperty name="width" value="0.05" units="cm"/>
      <inkml:brushProperty name="height" value="0.05" units="cm"/>
      <inkml:brushProperty name="color" value="#AB008B"/>
    </inkml:brush>
  </inkml:definitions>
  <inkml:trace contextRef="#ctx0" brushRef="#br0">1552 1092 14801,'-21'-49'-2331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03:37.491"/>
    </inkml:context>
    <inkml:brush xml:id="br0">
      <inkml:brushProperty name="width" value="0.05" units="cm"/>
      <inkml:brushProperty name="height" value="0.05" units="cm"/>
      <inkml:brushProperty name="color" value="#AB008B"/>
    </inkml:brush>
  </inkml:definitions>
  <inkml:trace contextRef="#ctx0" brushRef="#br0">622 445 17650,'7'37'6,"-4"-29"-13,-1-6 159,-1-8 429,-2 1-575,0 0-1,0 1 1,0-1 0,0 1 0,-1-1-1,0 1 1,0-1 0,0 1 0,2 4-6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04:58.201"/>
    </inkml:context>
    <inkml:brush xml:id="br0">
      <inkml:brushProperty name="width" value="0.05" units="cm"/>
      <inkml:brushProperty name="height" value="0.05" units="cm"/>
      <inkml:brushProperty name="color" value="#AB008B"/>
    </inkml:brush>
  </inkml:definitions>
  <inkml:trace contextRef="#ctx0" brushRef="#br0">0 0 15191,'0'0'0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07:56.271"/>
    </inkml:context>
    <inkml:brush xml:id="br0">
      <inkml:brushProperty name="width" value="0.05" units="cm"/>
      <inkml:brushProperty name="height" value="0.05" units="cm"/>
      <inkml:brushProperty name="color" value="#AB008B"/>
    </inkml:brush>
  </inkml:definitions>
  <inkml:trace contextRef="#ctx0" brushRef="#br0">4073 562 7331,'0'0'7681,"15"-10"-6147,-6 4-1354,-4 3-111,-1 0 0,1 0-1,-1 0 1,0-1 0,0 1 0,0-1 0,5-6-1,-8 8-38,0 0 0,0 0 0,0 0 0,-1 0 0,1 0 0,0 0 0,-1 0 0,1 0 0,-1 0 0,0 0 0,0 0 0,0-1 0,0 1 0,0 0 0,0 0 0,0 0 0,-1 0 0,1 0 0,-1 0 0,0 0 0,1 0 0,-1 0 0,0 0 0,0 0 0,0 0 0,-3-2 0,-18-32 339,-2 2-1,-4-1-200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08:23.862"/>
    </inkml:context>
    <inkml:brush xml:id="br0">
      <inkml:brushProperty name="width" value="0.05" units="cm"/>
      <inkml:brushProperty name="height" value="0.05" units="cm"/>
      <inkml:brushProperty name="color" value="#AB008B"/>
    </inkml:brush>
  </inkml:definitions>
  <inkml:trace contextRef="#ctx0" brushRef="#br0">0 0 9540,'0'0'10021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14:08:36.859"/>
    </inkml:context>
    <inkml:brush xml:id="br0">
      <inkml:brushProperty name="width" value="0.05" units="cm"/>
      <inkml:brushProperty name="height" value="0.05" units="cm"/>
      <inkml:brushProperty name="color" value="#AB008B"/>
    </inkml:brush>
  </inkml:definitions>
  <inkml:trace contextRef="#ctx0" brushRef="#br0">0 0 16424,'0'0'3441,"17"12"-7651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99C7F4-3A20-4AD4-A2E0-82E0522B7C99}" type="datetimeFigureOut">
              <a:rPr lang="en-IN" smtClean="0"/>
              <a:t>21-06-2023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A497BA-022B-4AD1-BFEB-30E57761E6F3}" type="slidenum">
              <a:rPr lang="en-IN" smtClean="0"/>
              <a:t>‹#›</a:t>
            </a:fld>
            <a:endParaRPr lang="en-IN"/>
          </a:p>
        </p:txBody>
      </p:sp>
    </p:spTree>
    <p:extLst>
      <p:ext uri="{BB962C8B-B14F-4D97-AF65-F5344CB8AC3E}">
        <p14:creationId xmlns:p14="http://schemas.microsoft.com/office/powerpoint/2010/main" val="1776943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0EA4-B4DC-326E-6D5D-5E2D139A0452}"/>
              </a:ext>
            </a:extLst>
          </p:cNvPr>
          <p:cNvSpPr>
            <a:spLocks noGrp="1"/>
          </p:cNvSpPr>
          <p:nvPr>
            <p:ph type="ctrTitle"/>
          </p:nvPr>
        </p:nvSpPr>
        <p:spPr>
          <a:xfrm>
            <a:off x="1524000" y="159988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4939C0-40CA-89E4-C146-B212E439D280}"/>
              </a:ext>
            </a:extLst>
          </p:cNvPr>
          <p:cNvSpPr>
            <a:spLocks noGrp="1"/>
          </p:cNvSpPr>
          <p:nvPr>
            <p:ph type="subTitle" idx="1"/>
          </p:nvPr>
        </p:nvSpPr>
        <p:spPr>
          <a:xfrm>
            <a:off x="1524000" y="407955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Footer Placeholder 4">
            <a:extLst>
              <a:ext uri="{FF2B5EF4-FFF2-40B4-BE49-F238E27FC236}">
                <a16:creationId xmlns:a16="http://schemas.microsoft.com/office/drawing/2014/main" id="{0B16BB94-0024-A1B1-676D-3344605E1A33}"/>
              </a:ext>
            </a:extLst>
          </p:cNvPr>
          <p:cNvSpPr>
            <a:spLocks noGrp="1"/>
          </p:cNvSpPr>
          <p:nvPr>
            <p:ph type="ftr" sz="quarter" idx="11"/>
          </p:nvPr>
        </p:nvSpPr>
        <p:spPr>
          <a:xfrm>
            <a:off x="492760" y="6356350"/>
            <a:ext cx="2743200" cy="365125"/>
          </a:xfrm>
        </p:spPr>
        <p:style>
          <a:lnRef idx="2">
            <a:schemeClr val="dk1"/>
          </a:lnRef>
          <a:fillRef idx="1">
            <a:schemeClr val="lt1"/>
          </a:fillRef>
          <a:effectRef idx="0">
            <a:schemeClr val="dk1"/>
          </a:effectRef>
          <a:fontRef idx="minor">
            <a:schemeClr val="dk1"/>
          </a:fontRef>
        </p:style>
        <p:txBody>
          <a:bodyPr/>
          <a:lstStyle>
            <a:lvl1pPr>
              <a:defRPr sz="1400" b="1">
                <a:solidFill>
                  <a:srgbClr val="FF8B37"/>
                </a:solidFill>
              </a:defRPr>
            </a:lvl1pPr>
          </a:lstStyle>
          <a:p>
            <a:r>
              <a:rPr lang="en-IN" dirty="0"/>
              <a:t>ICT Academy</a:t>
            </a:r>
          </a:p>
        </p:txBody>
      </p:sp>
      <p:sp>
        <p:nvSpPr>
          <p:cNvPr id="6" name="Slide Number Placeholder 5">
            <a:extLst>
              <a:ext uri="{FF2B5EF4-FFF2-40B4-BE49-F238E27FC236}">
                <a16:creationId xmlns:a16="http://schemas.microsoft.com/office/drawing/2014/main" id="{62F97940-2C58-1613-E123-6DDD0303A770}"/>
              </a:ext>
            </a:extLst>
          </p:cNvPr>
          <p:cNvSpPr>
            <a:spLocks noGrp="1"/>
          </p:cNvSpPr>
          <p:nvPr>
            <p:ph type="sldNum" sz="quarter" idx="12"/>
          </p:nvPr>
        </p:nvSpPr>
        <p:spPr/>
        <p:txBody>
          <a:bodyPr/>
          <a:lstStyle/>
          <a:p>
            <a:fld id="{FACB5482-D393-4E2D-8FB7-B68A06B80F1E}" type="slidenum">
              <a:rPr lang="en-IN" smtClean="0"/>
              <a:t>‹#›</a:t>
            </a:fld>
            <a:endParaRPr lang="en-IN" dirty="0"/>
          </a:p>
        </p:txBody>
      </p:sp>
      <p:pic>
        <p:nvPicPr>
          <p:cNvPr id="8" name="Picture 7" descr="A picture containing text, clipart&#10;&#10;Description automatically generated">
            <a:extLst>
              <a:ext uri="{FF2B5EF4-FFF2-40B4-BE49-F238E27FC236}">
                <a16:creationId xmlns:a16="http://schemas.microsoft.com/office/drawing/2014/main" id="{71AEE35B-EB9C-00F8-69E3-A61AB35E6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0" y="114905"/>
            <a:ext cx="2194560" cy="906840"/>
          </a:xfrm>
          <a:prstGeom prst="rect">
            <a:avLst/>
          </a:prstGeom>
        </p:spPr>
      </p:pic>
      <p:sp>
        <p:nvSpPr>
          <p:cNvPr id="9" name="TextBox 8">
            <a:extLst>
              <a:ext uri="{FF2B5EF4-FFF2-40B4-BE49-F238E27FC236}">
                <a16:creationId xmlns:a16="http://schemas.microsoft.com/office/drawing/2014/main" id="{A1F7F60E-D9C1-03D4-79DD-717DE0406607}"/>
              </a:ext>
            </a:extLst>
          </p:cNvPr>
          <p:cNvSpPr txBox="1"/>
          <p:nvPr/>
        </p:nvSpPr>
        <p:spPr>
          <a:xfrm>
            <a:off x="5602275" y="1157754"/>
            <a:ext cx="987450" cy="369332"/>
          </a:xfrm>
          <a:prstGeom prst="rect">
            <a:avLst/>
          </a:prstGeom>
          <a:noFill/>
        </p:spPr>
        <p:txBody>
          <a:bodyPr wrap="none" rtlCol="0">
            <a:spAutoFit/>
          </a:bodyPr>
          <a:lstStyle/>
          <a:p>
            <a:r>
              <a:rPr lang="en-IN" dirty="0"/>
              <a:t>Presents</a:t>
            </a:r>
          </a:p>
        </p:txBody>
      </p:sp>
    </p:spTree>
    <p:extLst>
      <p:ext uri="{BB962C8B-B14F-4D97-AF65-F5344CB8AC3E}">
        <p14:creationId xmlns:p14="http://schemas.microsoft.com/office/powerpoint/2010/main" val="276576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0074-28FB-BB92-1334-D3199538B1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A4B89C-E1B4-11C7-BD5F-12CEA1E62A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9A6FC-871A-08A2-36CE-71B509CE4E6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86AC8DD-F950-5BE5-E4E7-121D5941CAB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9B2A425-3FF3-3365-D49E-BBDD426BB6E6}"/>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08996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931A1-7258-F68D-94DD-E74D7DE1AD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476F33-C629-F305-B184-04006A27F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B77F6-1334-F1B2-C639-554A293C717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F3B7234-63D7-35A5-7F62-FDC4F3FDC76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F5979070-1721-11B6-98C9-21898196A390}"/>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73802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1408-42B5-048B-604E-DC3C6B5F7E5E}"/>
              </a:ext>
            </a:extLst>
          </p:cNvPr>
          <p:cNvSpPr>
            <a:spLocks noGrp="1"/>
          </p:cNvSpPr>
          <p:nvPr>
            <p:ph type="title"/>
          </p:nvPr>
        </p:nvSpPr>
        <p:spPr>
          <a:xfrm>
            <a:off x="558800" y="320675"/>
            <a:ext cx="9616440" cy="1325563"/>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920C93-6881-5562-8115-9DE448BA7000}"/>
              </a:ext>
            </a:extLst>
          </p:cNvPr>
          <p:cNvSpPr>
            <a:spLocks noGrp="1"/>
          </p:cNvSpPr>
          <p:nvPr>
            <p:ph idx="1"/>
          </p:nvPr>
        </p:nvSpPr>
        <p:spPr>
          <a:xfrm>
            <a:off x="548640" y="1825625"/>
            <a:ext cx="110947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4B05E45B-4B06-4607-CA1B-D8C33E810558}"/>
              </a:ext>
            </a:extLst>
          </p:cNvPr>
          <p:cNvSpPr>
            <a:spLocks noGrp="1"/>
          </p:cNvSpPr>
          <p:nvPr>
            <p:ph type="ftr" sz="quarter" idx="11"/>
          </p:nvPr>
        </p:nvSpPr>
        <p:spPr>
          <a:xfrm>
            <a:off x="523240" y="6356350"/>
            <a:ext cx="4114800" cy="365125"/>
          </a:xfrm>
        </p:spPr>
        <p:txBody>
          <a:bodyPr/>
          <a:lstStyle/>
          <a:p>
            <a:r>
              <a:rPr lang="en-IN"/>
              <a:t>ICT Academy</a:t>
            </a:r>
          </a:p>
        </p:txBody>
      </p:sp>
      <p:sp>
        <p:nvSpPr>
          <p:cNvPr id="6" name="Slide Number Placeholder 5">
            <a:extLst>
              <a:ext uri="{FF2B5EF4-FFF2-40B4-BE49-F238E27FC236}">
                <a16:creationId xmlns:a16="http://schemas.microsoft.com/office/drawing/2014/main" id="{F03C3F43-42D4-B0E8-A909-EC0F0B5B2331}"/>
              </a:ext>
            </a:extLst>
          </p:cNvPr>
          <p:cNvSpPr>
            <a:spLocks noGrp="1"/>
          </p:cNvSpPr>
          <p:nvPr>
            <p:ph type="sldNum" sz="quarter" idx="12"/>
          </p:nvPr>
        </p:nvSpPr>
        <p:spPr>
          <a:xfrm>
            <a:off x="8925560" y="6356350"/>
            <a:ext cx="2743200" cy="365125"/>
          </a:xfrm>
        </p:spPr>
        <p:txBody>
          <a:bodyPr/>
          <a:lstStyle/>
          <a:p>
            <a:fld id="{FACB5482-D393-4E2D-8FB7-B68A06B80F1E}" type="slidenum">
              <a:rPr lang="en-IN" smtClean="0"/>
              <a:t>‹#›</a:t>
            </a:fld>
            <a:endParaRPr lang="en-IN"/>
          </a:p>
        </p:txBody>
      </p:sp>
      <p:pic>
        <p:nvPicPr>
          <p:cNvPr id="7" name="Picture 6" descr="A picture containing text, clipart&#10;&#10;Description automatically generated">
            <a:extLst>
              <a:ext uri="{FF2B5EF4-FFF2-40B4-BE49-F238E27FC236}">
                <a16:creationId xmlns:a16="http://schemas.microsoft.com/office/drawing/2014/main" id="{5AE49820-F2D7-5F64-EE38-DAED2F98C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360" y="136525"/>
            <a:ext cx="1432560" cy="591965"/>
          </a:xfrm>
          <a:prstGeom prst="rect">
            <a:avLst/>
          </a:prstGeom>
        </p:spPr>
      </p:pic>
    </p:spTree>
    <p:extLst>
      <p:ext uri="{BB962C8B-B14F-4D97-AF65-F5344CB8AC3E}">
        <p14:creationId xmlns:p14="http://schemas.microsoft.com/office/powerpoint/2010/main" val="410917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1C01-395F-0777-13F4-257E0B948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E7DE9F-7CBA-439C-6B80-6036E8D25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87F607-5560-B262-0980-239ED914E1A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A924DA0A-3FC5-EC03-EB3D-6E41FF0745D1}"/>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6A1EE97-89F1-FB29-A042-AF9AAEA7C3D4}"/>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8496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BADA-87CE-8C82-A87F-E40CB4E7FA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96624C-BA87-CDB7-A54D-F3635CF6F2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EB491A-1D4C-EDC8-35EA-36A836E66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264F77-6485-9B9C-9BB6-031600B7952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47510FCC-33DA-9C94-2C67-618F3BD03657}"/>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AE31E08E-556D-B996-60C8-4004DAA726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11959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5D2A-9AEC-B95C-116A-99221D76A7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5DDD43-B53A-07CB-E3C2-7A806D8DD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FE2DD3-82F2-97CE-4807-2951B90E2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3B666C-DB33-0BF1-8383-35658C760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B0222-CDCC-4628-176F-B52242F8EA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50D6F2-EFA7-E2F6-CB2E-56F0C496B54E}"/>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C713E863-FA2F-7C51-6233-113BBF33933A}"/>
              </a:ext>
            </a:extLst>
          </p:cNvPr>
          <p:cNvSpPr>
            <a:spLocks noGrp="1"/>
          </p:cNvSpPr>
          <p:nvPr>
            <p:ph type="ftr" sz="quarter" idx="11"/>
          </p:nvPr>
        </p:nvSpPr>
        <p:spPr/>
        <p:txBody>
          <a:bodyPr/>
          <a:lstStyle/>
          <a:p>
            <a:r>
              <a:rPr lang="en-IN"/>
              <a:t>ICT Academy</a:t>
            </a:r>
          </a:p>
        </p:txBody>
      </p:sp>
      <p:sp>
        <p:nvSpPr>
          <p:cNvPr id="9" name="Slide Number Placeholder 8">
            <a:extLst>
              <a:ext uri="{FF2B5EF4-FFF2-40B4-BE49-F238E27FC236}">
                <a16:creationId xmlns:a16="http://schemas.microsoft.com/office/drawing/2014/main" id="{CFF579E7-B028-BF1C-EEDB-48CC0DF4EC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76729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1336-CDC4-2B09-0BBE-738425B4F2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DBFDC-32AD-FCFE-AFE0-B95ED378E075}"/>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64F93E42-47F8-70CA-3B8C-187F13E76D3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F0542204-51A6-1E03-1A7A-EED6ED83FF68}"/>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89128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E1783-8682-6B7B-B009-6F3B4DD29A14}"/>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633FD71-F38D-ECAA-3A7F-1D6ED3265C0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193E9B6-9ED3-33BD-3C54-48982C952C07}"/>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08216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80EE-C9E7-60CA-3BC1-FED7806FD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C81F3A-97E7-7BD6-9FB6-E79EDEC7E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AA2157-2739-28BD-8068-C2D99C853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D990E-7E5B-77EC-526B-BEAF7563116D}"/>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1ECC717D-5870-155A-BA04-A9CF7CF553EF}"/>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57BC93C4-4A4B-B56C-0E1A-8A69E28C2EFD}"/>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80229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9C30-A057-B64F-B977-A0576D772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E253BF-90DF-4AA4-DDCE-259909272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7F2A5480-4AE3-D1FE-0E7D-F4D446FDA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01B69-F137-A5F2-F200-D7C195C910E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9A7EE1A-8167-8271-E341-3AB393354911}"/>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14415E91-D591-0EAF-EE9B-D9D7FF77B62A}"/>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05130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0B398-F915-5505-94AD-921630506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308474-9A63-8164-7B1F-EBD2D248E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8716F-C3C6-E5B9-1F33-4B5C86ACB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23734610-798B-63E0-7549-3F2DB92C5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ICT Academy</a:t>
            </a:r>
          </a:p>
        </p:txBody>
      </p:sp>
      <p:sp>
        <p:nvSpPr>
          <p:cNvPr id="6" name="Slide Number Placeholder 5">
            <a:extLst>
              <a:ext uri="{FF2B5EF4-FFF2-40B4-BE49-F238E27FC236}">
                <a16:creationId xmlns:a16="http://schemas.microsoft.com/office/drawing/2014/main" id="{E2EA51D3-7D0E-183B-C878-0D8222E9E1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B5482-D393-4E2D-8FB7-B68A06B80F1E}" type="slidenum">
              <a:rPr lang="en-IN" smtClean="0"/>
              <a:t>‹#›</a:t>
            </a:fld>
            <a:endParaRPr lang="en-IN"/>
          </a:p>
        </p:txBody>
      </p:sp>
    </p:spTree>
    <p:extLst>
      <p:ext uri="{BB962C8B-B14F-4D97-AF65-F5344CB8AC3E}">
        <p14:creationId xmlns:p14="http://schemas.microsoft.com/office/powerpoint/2010/main" val="1477458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47" Type="http://schemas.openxmlformats.org/officeDocument/2006/relationships/image" Target="../media/image27.png"/><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30.png"/><Relationship Id="rId4" Type="http://schemas.openxmlformats.org/officeDocument/2006/relationships/customXml" Target="../ink/ink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7.xml"/><Relationship Id="rId47" Type="http://schemas.openxmlformats.org/officeDocument/2006/relationships/customXml" Target="../ink/ink11.xml"/><Relationship Id="rId89" Type="http://schemas.openxmlformats.org/officeDocument/2006/relationships/image" Target="../media/image165.png"/><Relationship Id="rId7" Type="http://schemas.openxmlformats.org/officeDocument/2006/relationships/customXml" Target="../ink/ink9.xml"/><Relationship Id="rId46" Type="http://schemas.openxmlformats.org/officeDocument/2006/relationships/image" Target="../media/image27.png"/><Relationship Id="rId2" Type="http://schemas.openxmlformats.org/officeDocument/2006/relationships/image" Target="../media/image5.png"/><Relationship Id="rId91" Type="http://schemas.openxmlformats.org/officeDocument/2006/relationships/customXml" Target="../ink/ink14.xml"/><Relationship Id="rId96"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8.xml"/><Relationship Id="rId49" Type="http://schemas.openxmlformats.org/officeDocument/2006/relationships/customXml" Target="../ink/ink12.xml"/><Relationship Id="rId90" Type="http://schemas.openxmlformats.org/officeDocument/2006/relationships/customXml" Target="../ink/ink13.xml"/><Relationship Id="rId95" Type="http://schemas.openxmlformats.org/officeDocument/2006/relationships/customXml" Target="../ink/ink15.xml"/><Relationship Id="rId94" Type="http://schemas.openxmlformats.org/officeDocument/2006/relationships/image" Target="../media/image167.png"/><Relationship Id="rId4" Type="http://schemas.openxmlformats.org/officeDocument/2006/relationships/image" Target="../media/image50.png"/><Relationship Id="rId9" Type="http://schemas.openxmlformats.org/officeDocument/2006/relationships/customXml" Target="../ink/ink10.xml"/><Relationship Id="rId48"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customXml" Target="../ink/ink19.xml"/><Relationship Id="rId3" Type="http://schemas.openxmlformats.org/officeDocument/2006/relationships/image" Target="../media/image6.png"/><Relationship Id="rId120" Type="http://schemas.openxmlformats.org/officeDocument/2006/relationships/customXml" Target="../ink/ink21.xml"/><Relationship Id="rId133" Type="http://schemas.openxmlformats.org/officeDocument/2006/relationships/image" Target="../media/image233.png"/><Relationship Id="rId7" Type="http://schemas.openxmlformats.org/officeDocument/2006/relationships/image" Target="../media/image27.png"/><Relationship Id="rId2" Type="http://schemas.openxmlformats.org/officeDocument/2006/relationships/customXml" Target="../ink/ink16.xml"/><Relationship Id="rId140" Type="http://schemas.openxmlformats.org/officeDocument/2006/relationships/customXml" Target="../ink/ink23.xml"/><Relationship Id="rId1" Type="http://schemas.openxmlformats.org/officeDocument/2006/relationships/slideLayout" Target="../slideLayouts/slideLayout2.xml"/><Relationship Id="rId6" Type="http://schemas.openxmlformats.org/officeDocument/2006/relationships/customXml" Target="../ink/ink18.xml"/><Relationship Id="rId5" Type="http://schemas.openxmlformats.org/officeDocument/2006/relationships/image" Target="../media/image10.png"/><Relationship Id="rId119" Type="http://schemas.openxmlformats.org/officeDocument/2006/relationships/image" Target="../media/image226.png"/><Relationship Id="rId10" Type="http://schemas.openxmlformats.org/officeDocument/2006/relationships/customXml" Target="../ink/ink20.xml"/><Relationship Id="rId4" Type="http://schemas.openxmlformats.org/officeDocument/2006/relationships/customXml" Target="../ink/ink17.xml"/><Relationship Id="rId9" Type="http://schemas.openxmlformats.org/officeDocument/2006/relationships/image" Target="../media/image11.png"/><Relationship Id="rId134" Type="http://schemas.openxmlformats.org/officeDocument/2006/relationships/customXml" Target="../ink/ink22.xml"/><Relationship Id="rId139" Type="http://schemas.openxmlformats.org/officeDocument/2006/relationships/image" Target="../media/image236.png"/><Relationship Id="rId147" Type="http://schemas.openxmlformats.org/officeDocument/2006/relationships/image" Target="../media/image240.png"/></Relationships>
</file>

<file path=ppt/slides/_rels/slide19.xml.rels><?xml version="1.0" encoding="UTF-8" standalone="yes"?>
<Relationships xmlns="http://schemas.openxmlformats.org/package/2006/relationships"><Relationship Id="rId13" Type="http://schemas.openxmlformats.org/officeDocument/2006/relationships/image" Target="../media/image27.png"/><Relationship Id="rId12" Type="http://schemas.openxmlformats.org/officeDocument/2006/relationships/customXml" Target="../ink/ink26.xml"/><Relationship Id="rId2" Type="http://schemas.openxmlformats.org/officeDocument/2006/relationships/customXml" Target="../ink/ink24.xml"/><Relationship Id="rId1" Type="http://schemas.openxmlformats.org/officeDocument/2006/relationships/slideLayout" Target="../slideLayouts/slideLayout2.xml"/><Relationship Id="rId11" Type="http://schemas.openxmlformats.org/officeDocument/2006/relationships/image" Target="../media/image12.png"/><Relationship Id="rId45" Type="http://schemas.openxmlformats.org/officeDocument/2006/relationships/image" Target="../media/image261.png"/><Relationship Id="rId10" Type="http://schemas.openxmlformats.org/officeDocument/2006/relationships/customXml" Target="../ink/ink25.xml"/><Relationship Id="rId9" Type="http://schemas.openxmlformats.org/officeDocument/2006/relationships/image" Target="../media/image244.png"/><Relationship Id="rId14" Type="http://schemas.openxmlformats.org/officeDocument/2006/relationships/customXml" Target="../ink/ink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customXml" Target="../ink/ink31.xml"/><Relationship Id="rId3" Type="http://schemas.openxmlformats.org/officeDocument/2006/relationships/image" Target="../media/image273.png"/><Relationship Id="rId7" Type="http://schemas.openxmlformats.org/officeDocument/2006/relationships/image" Target="../media/image27.png"/><Relationship Id="rId2" Type="http://schemas.openxmlformats.org/officeDocument/2006/relationships/customXml" Target="../ink/ink28.xml"/><Relationship Id="rId1" Type="http://schemas.openxmlformats.org/officeDocument/2006/relationships/slideLayout" Target="../slideLayouts/slideLayout2.xml"/><Relationship Id="rId6" Type="http://schemas.openxmlformats.org/officeDocument/2006/relationships/customXml" Target="../ink/ink30.xml"/><Relationship Id="rId5" Type="http://schemas.openxmlformats.org/officeDocument/2006/relationships/image" Target="../media/image274.png"/><Relationship Id="rId4" Type="http://schemas.openxmlformats.org/officeDocument/2006/relationships/customXml" Target="../ink/ink29.xml"/><Relationship Id="rId9" Type="http://schemas.openxmlformats.org/officeDocument/2006/relationships/image" Target="../media/image27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3" Type="http://schemas.openxmlformats.org/officeDocument/2006/relationships/image" Target="../media/image293.png"/><Relationship Id="rId3" Type="http://schemas.openxmlformats.org/officeDocument/2006/relationships/image" Target="../media/image13.png"/><Relationship Id="rId2" Type="http://schemas.openxmlformats.org/officeDocument/2006/relationships/customXml" Target="../ink/ink32.xml"/><Relationship Id="rId1" Type="http://schemas.openxmlformats.org/officeDocument/2006/relationships/slideLayout" Target="../slideLayouts/slideLayout2.xml"/><Relationship Id="rId6" Type="http://schemas.openxmlformats.org/officeDocument/2006/relationships/customXml" Target="../ink/ink34.xml"/><Relationship Id="rId5" Type="http://schemas.openxmlformats.org/officeDocument/2006/relationships/image" Target="../media/image14.png"/><Relationship Id="rId4" Type="http://schemas.openxmlformats.org/officeDocument/2006/relationships/customXml" Target="../ink/ink3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66.png"/><Relationship Id="rId7" Type="http://schemas.openxmlformats.org/officeDocument/2006/relationships/image" Target="../media/image468.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467.png"/><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E152D-EEE3-296E-769C-3DA1DEAD813F}"/>
              </a:ext>
            </a:extLst>
          </p:cNvPr>
          <p:cNvSpPr>
            <a:spLocks noGrp="1"/>
          </p:cNvSpPr>
          <p:nvPr>
            <p:ph type="ctrTitle"/>
          </p:nvPr>
        </p:nvSpPr>
        <p:spPr/>
        <p:txBody>
          <a:bodyPr/>
          <a:lstStyle/>
          <a:p>
            <a:r>
              <a:rPr lang="en-US" dirty="0"/>
              <a:t>Decision Tree and Random Forest</a:t>
            </a:r>
            <a:endParaRPr lang="en-IN" dirty="0"/>
          </a:p>
        </p:txBody>
      </p:sp>
      <p:sp>
        <p:nvSpPr>
          <p:cNvPr id="4" name="Footer Placeholder 3">
            <a:extLst>
              <a:ext uri="{FF2B5EF4-FFF2-40B4-BE49-F238E27FC236}">
                <a16:creationId xmlns:a16="http://schemas.microsoft.com/office/drawing/2014/main" id="{2D1CB79B-EDFD-C8B4-7A41-0F25D5C75BA4}"/>
              </a:ext>
            </a:extLst>
          </p:cNvPr>
          <p:cNvSpPr>
            <a:spLocks noGrp="1"/>
          </p:cNvSpPr>
          <p:nvPr>
            <p:ph type="ftr" sz="quarter" idx="11"/>
          </p:nvPr>
        </p:nvSpPr>
        <p:spPr/>
        <p:txBody>
          <a:bodyPr/>
          <a:lstStyle/>
          <a:p>
            <a:r>
              <a:rPr lang="en-IN"/>
              <a:t>ICT Academy</a:t>
            </a:r>
            <a:endParaRPr lang="en-IN" dirty="0"/>
          </a:p>
        </p:txBody>
      </p:sp>
      <p:sp>
        <p:nvSpPr>
          <p:cNvPr id="5" name="Slide Number Placeholder 4">
            <a:extLst>
              <a:ext uri="{FF2B5EF4-FFF2-40B4-BE49-F238E27FC236}">
                <a16:creationId xmlns:a16="http://schemas.microsoft.com/office/drawing/2014/main" id="{CDB0F86D-E36C-6C60-F613-1ED0E227C83D}"/>
              </a:ext>
            </a:extLst>
          </p:cNvPr>
          <p:cNvSpPr>
            <a:spLocks noGrp="1"/>
          </p:cNvSpPr>
          <p:nvPr>
            <p:ph type="sldNum" sz="quarter" idx="12"/>
          </p:nvPr>
        </p:nvSpPr>
        <p:spPr/>
        <p:txBody>
          <a:bodyPr/>
          <a:lstStyle/>
          <a:p>
            <a:fld id="{FACB5482-D393-4E2D-8FB7-B68A06B80F1E}" type="slidenum">
              <a:rPr lang="en-IN" smtClean="0"/>
              <a:t>1</a:t>
            </a:fld>
            <a:endParaRPr lang="en-IN" dirty="0"/>
          </a:p>
        </p:txBody>
      </p:sp>
    </p:spTree>
    <p:extLst>
      <p:ext uri="{BB962C8B-B14F-4D97-AF65-F5344CB8AC3E}">
        <p14:creationId xmlns:p14="http://schemas.microsoft.com/office/powerpoint/2010/main" val="2805143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8D5DE5-0D5F-C624-C4CA-70368970DB5B}"/>
              </a:ext>
            </a:extLst>
          </p:cNvPr>
          <p:cNvSpPr>
            <a:spLocks noGrp="1"/>
          </p:cNvSpPr>
          <p:nvPr>
            <p:ph idx="1"/>
          </p:nvPr>
        </p:nvSpPr>
        <p:spPr>
          <a:xfrm>
            <a:off x="581192" y="819150"/>
            <a:ext cx="11029615" cy="5962650"/>
          </a:xfrm>
        </p:spPr>
        <p:txBody>
          <a:bodyPr/>
          <a:lstStyle/>
          <a:p>
            <a:pPr marL="0" indent="0">
              <a:buNone/>
            </a:pPr>
            <a:r>
              <a:rPr lang="en-IN" dirty="0"/>
              <a:t>%matplotlib inline</a:t>
            </a:r>
          </a:p>
          <a:p>
            <a:pPr marL="0" indent="0">
              <a:buNone/>
            </a:pPr>
            <a:r>
              <a:rPr lang="en-IN" dirty="0"/>
              <a:t>import </a:t>
            </a:r>
            <a:r>
              <a:rPr lang="en-IN" dirty="0" err="1"/>
              <a:t>matplotlib.pyplot</a:t>
            </a:r>
            <a:r>
              <a:rPr lang="en-IN" dirty="0"/>
              <a:t> as </a:t>
            </a:r>
            <a:r>
              <a:rPr lang="en-IN" dirty="0" err="1"/>
              <a:t>plt</a:t>
            </a:r>
            <a:endParaRPr lang="en-IN" dirty="0"/>
          </a:p>
          <a:p>
            <a:pPr marL="0" indent="0">
              <a:buNone/>
            </a:pPr>
            <a:r>
              <a:rPr lang="en-IN" dirty="0"/>
              <a:t>import seaborn as </a:t>
            </a:r>
            <a:r>
              <a:rPr lang="en-IN" dirty="0" err="1"/>
              <a:t>sns</a:t>
            </a:r>
            <a:r>
              <a:rPr lang="en-IN" dirty="0"/>
              <a:t>; </a:t>
            </a:r>
            <a:r>
              <a:rPr lang="en-IN" dirty="0" err="1"/>
              <a:t>sns.set</a:t>
            </a:r>
            <a:r>
              <a:rPr lang="en-IN" dirty="0"/>
              <a:t>()</a:t>
            </a:r>
          </a:p>
          <a:p>
            <a:pPr marL="0" indent="0">
              <a:buNone/>
            </a:pPr>
            <a:r>
              <a:rPr lang="en-IN" dirty="0"/>
              <a:t>import </a:t>
            </a:r>
            <a:r>
              <a:rPr lang="en-IN" dirty="0" err="1"/>
              <a:t>numpy</a:t>
            </a:r>
            <a:r>
              <a:rPr lang="en-IN" dirty="0"/>
              <a:t> as np</a:t>
            </a:r>
          </a:p>
          <a:p>
            <a:pPr marL="0" indent="0">
              <a:buNone/>
            </a:pPr>
            <a:r>
              <a:rPr lang="en-IN" dirty="0"/>
              <a:t>from </a:t>
            </a:r>
            <a:r>
              <a:rPr lang="en-IN" dirty="0" err="1"/>
              <a:t>sklearn.cluster</a:t>
            </a:r>
            <a:r>
              <a:rPr lang="en-IN" dirty="0"/>
              <a:t> import </a:t>
            </a:r>
            <a:r>
              <a:rPr lang="en-IN" dirty="0" err="1"/>
              <a:t>KMeans</a:t>
            </a:r>
            <a:endParaRPr lang="en-IN" dirty="0"/>
          </a:p>
          <a:p>
            <a:pPr marL="0" indent="0">
              <a:buNone/>
            </a:pPr>
            <a:r>
              <a:rPr lang="en-IN" dirty="0"/>
              <a:t>from </a:t>
            </a:r>
            <a:r>
              <a:rPr lang="en-IN" dirty="0" err="1"/>
              <a:t>sklearn.datasets</a:t>
            </a:r>
            <a:r>
              <a:rPr lang="en-IN" dirty="0"/>
              <a:t> import </a:t>
            </a:r>
            <a:r>
              <a:rPr lang="en-IN" dirty="0" err="1"/>
              <a:t>load_digits</a:t>
            </a:r>
            <a:endParaRPr lang="en-IN" dirty="0"/>
          </a:p>
          <a:p>
            <a:pPr marL="0" indent="0">
              <a:buNone/>
            </a:pPr>
            <a:r>
              <a:rPr lang="en-IN" dirty="0"/>
              <a:t>digits = </a:t>
            </a:r>
            <a:r>
              <a:rPr lang="en-IN" dirty="0" err="1"/>
              <a:t>load_digits</a:t>
            </a:r>
            <a:r>
              <a:rPr lang="en-IN" dirty="0"/>
              <a:t>()</a:t>
            </a:r>
          </a:p>
          <a:p>
            <a:pPr marL="0" indent="0">
              <a:buNone/>
            </a:pPr>
            <a:r>
              <a:rPr lang="en-IN" dirty="0" err="1"/>
              <a:t>digits.data.shape</a:t>
            </a:r>
            <a:endParaRPr lang="en-IN" dirty="0"/>
          </a:p>
          <a:p>
            <a:pPr marL="0" indent="0">
              <a:buNone/>
            </a:pPr>
            <a:r>
              <a:rPr lang="en-IN" dirty="0" err="1"/>
              <a:t>kmeans</a:t>
            </a:r>
            <a:r>
              <a:rPr lang="en-IN" dirty="0"/>
              <a:t> = </a:t>
            </a:r>
            <a:r>
              <a:rPr lang="en-IN" dirty="0" err="1"/>
              <a:t>KMeans</a:t>
            </a:r>
            <a:r>
              <a:rPr lang="en-IN" dirty="0"/>
              <a:t>(</a:t>
            </a:r>
            <a:r>
              <a:rPr lang="en-IN" dirty="0" err="1"/>
              <a:t>n_clusters</a:t>
            </a:r>
            <a:r>
              <a:rPr lang="en-IN" dirty="0"/>
              <a:t> = 10, </a:t>
            </a:r>
            <a:r>
              <a:rPr lang="en-IN" dirty="0" err="1"/>
              <a:t>random_state</a:t>
            </a:r>
            <a:r>
              <a:rPr lang="en-IN" dirty="0"/>
              <a:t> = 0)</a:t>
            </a:r>
          </a:p>
          <a:p>
            <a:pPr marL="0" indent="0">
              <a:buNone/>
            </a:pPr>
            <a:r>
              <a:rPr lang="en-IN" dirty="0"/>
              <a:t>clusters = </a:t>
            </a:r>
            <a:r>
              <a:rPr lang="en-IN" dirty="0" err="1"/>
              <a:t>kmeans.fit_predict</a:t>
            </a:r>
            <a:r>
              <a:rPr lang="en-IN" dirty="0"/>
              <a:t>(</a:t>
            </a:r>
            <a:r>
              <a:rPr lang="en-IN" dirty="0" err="1"/>
              <a:t>digits.data</a:t>
            </a:r>
            <a:r>
              <a:rPr lang="en-IN" dirty="0"/>
              <a:t>)</a:t>
            </a:r>
          </a:p>
          <a:p>
            <a:pPr marL="0" indent="0">
              <a:buNone/>
            </a:pPr>
            <a:r>
              <a:rPr lang="en-IN" dirty="0"/>
              <a:t>kmeans.cluster_</a:t>
            </a:r>
            <a:r>
              <a:rPr lang="en-IN" dirty="0" err="1"/>
              <a:t>centers</a:t>
            </a:r>
            <a:r>
              <a:rPr lang="en-IN" dirty="0"/>
              <a:t>_.shape</a:t>
            </a:r>
          </a:p>
        </p:txBody>
      </p:sp>
      <p:sp>
        <p:nvSpPr>
          <p:cNvPr id="2" name="Footer Placeholder 1">
            <a:extLst>
              <a:ext uri="{FF2B5EF4-FFF2-40B4-BE49-F238E27FC236}">
                <a16:creationId xmlns:a16="http://schemas.microsoft.com/office/drawing/2014/main" id="{C0809A05-FD2F-5CAD-BF7B-6A6610646B78}"/>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13AFFAF3-E3F8-7AD6-F3B1-E76CBC2A6B77}"/>
              </a:ext>
            </a:extLst>
          </p:cNvPr>
          <p:cNvSpPr>
            <a:spLocks noGrp="1"/>
          </p:cNvSpPr>
          <p:nvPr>
            <p:ph type="sldNum" sz="quarter" idx="12"/>
          </p:nvPr>
        </p:nvSpPr>
        <p:spPr/>
        <p:txBody>
          <a:bodyPr/>
          <a:lstStyle/>
          <a:p>
            <a:fld id="{FACB5482-D393-4E2D-8FB7-B68A06B80F1E}" type="slidenum">
              <a:rPr lang="en-IN" smtClean="0"/>
              <a:t>10</a:t>
            </a:fld>
            <a:endParaRPr lang="en-IN"/>
          </a:p>
        </p:txBody>
      </p:sp>
    </p:spTree>
    <p:extLst>
      <p:ext uri="{BB962C8B-B14F-4D97-AF65-F5344CB8AC3E}">
        <p14:creationId xmlns:p14="http://schemas.microsoft.com/office/powerpoint/2010/main" val="1078401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683C4-3F1E-861E-9E9A-84FC7BA87D19}"/>
              </a:ext>
            </a:extLst>
          </p:cNvPr>
          <p:cNvSpPr>
            <a:spLocks noGrp="1"/>
          </p:cNvSpPr>
          <p:nvPr>
            <p:ph type="title"/>
          </p:nvPr>
        </p:nvSpPr>
        <p:spPr>
          <a:xfrm>
            <a:off x="504992" y="114300"/>
            <a:ext cx="11029616" cy="647699"/>
          </a:xfrm>
        </p:spPr>
        <p:txBody>
          <a:bodyPr>
            <a:normAutofit/>
          </a:bodyPr>
          <a:lstStyle/>
          <a:p>
            <a:pPr algn="ctr"/>
            <a:r>
              <a:rPr lang="en-IN" sz="3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Decision tree</a:t>
            </a:r>
          </a:p>
        </p:txBody>
      </p:sp>
      <p:sp>
        <p:nvSpPr>
          <p:cNvPr id="3" name="Content Placeholder 2">
            <a:extLst>
              <a:ext uri="{FF2B5EF4-FFF2-40B4-BE49-F238E27FC236}">
                <a16:creationId xmlns:a16="http://schemas.microsoft.com/office/drawing/2014/main" id="{D13F86E9-E7C5-B648-2E0A-212E0526B8E6}"/>
              </a:ext>
            </a:extLst>
          </p:cNvPr>
          <p:cNvSpPr>
            <a:spLocks noGrp="1"/>
          </p:cNvSpPr>
          <p:nvPr>
            <p:ph idx="1"/>
          </p:nvPr>
        </p:nvSpPr>
        <p:spPr>
          <a:xfrm>
            <a:off x="247650" y="1171575"/>
            <a:ext cx="11801475" cy="5572125"/>
          </a:xfrm>
        </p:spPr>
        <p:txBody>
          <a:bodyPr>
            <a:normAutofit fontScale="77500" lnSpcReduction="20000"/>
          </a:bodyPr>
          <a:lstStyle/>
          <a:p>
            <a:pPr>
              <a:buFont typeface="Wingdings" panose="05000000000000000000" pitchFamily="2" charset="2"/>
              <a:buChar char="q"/>
            </a:pPr>
            <a:r>
              <a:rPr lang="en-US" dirty="0">
                <a:latin typeface="Georgia" panose="02040502050405020303" pitchFamily="18" charset="0"/>
              </a:rPr>
              <a:t>Decision Tree is a Supervised learning technique that can be used for both classification and Regression problems, but mostly it is preferred for solving Classification problems.</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It is a tree-structured classifier, where internal nodes represent the features of a dataset, branches represent the decision rules and each leaf node represents the outcome.</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In a Decision tree, there are two nodes, which are the Decision Node and Leaf Node. </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Decision nodes are used to make any decision and have multiple branches, whereas Leaf nodes are the output of those decisions and do not contain any further branches.</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The decisions or the test are performed on the basis of features of the given dataset.</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It is a graphical representation for getting all the possible solutions to a problem/decision based on given conditions.</a:t>
            </a:r>
          </a:p>
        </p:txBody>
      </p:sp>
      <p:sp>
        <p:nvSpPr>
          <p:cNvPr id="4" name="Footer Placeholder 3">
            <a:extLst>
              <a:ext uri="{FF2B5EF4-FFF2-40B4-BE49-F238E27FC236}">
                <a16:creationId xmlns:a16="http://schemas.microsoft.com/office/drawing/2014/main" id="{846C1DC5-D2D6-3B37-1FE9-F084E006A9E1}"/>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42B4323F-E380-00E2-D207-8FB4604F9F95}"/>
              </a:ext>
            </a:extLst>
          </p:cNvPr>
          <p:cNvSpPr>
            <a:spLocks noGrp="1"/>
          </p:cNvSpPr>
          <p:nvPr>
            <p:ph type="sldNum" sz="quarter" idx="12"/>
          </p:nvPr>
        </p:nvSpPr>
        <p:spPr/>
        <p:txBody>
          <a:bodyPr/>
          <a:lstStyle/>
          <a:p>
            <a:fld id="{FACB5482-D393-4E2D-8FB7-B68A06B80F1E}" type="slidenum">
              <a:rPr lang="en-IN" smtClean="0"/>
              <a:t>11</a:t>
            </a:fld>
            <a:endParaRPr lang="en-IN"/>
          </a:p>
        </p:txBody>
      </p:sp>
    </p:spTree>
    <p:extLst>
      <p:ext uri="{BB962C8B-B14F-4D97-AF65-F5344CB8AC3E}">
        <p14:creationId xmlns:p14="http://schemas.microsoft.com/office/powerpoint/2010/main" val="2669132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75DAD6-537E-CBAB-0918-85DBE288A377}"/>
              </a:ext>
            </a:extLst>
          </p:cNvPr>
          <p:cNvSpPr>
            <a:spLocks noGrp="1"/>
          </p:cNvSpPr>
          <p:nvPr>
            <p:ph idx="1"/>
          </p:nvPr>
        </p:nvSpPr>
        <p:spPr>
          <a:xfrm>
            <a:off x="200026" y="609600"/>
            <a:ext cx="11687174" cy="2343150"/>
          </a:xfrm>
        </p:spPr>
        <p:txBody>
          <a:bodyPr>
            <a:normAutofit fontScale="70000" lnSpcReduction="20000"/>
          </a:bodyPr>
          <a:lstStyle/>
          <a:p>
            <a:pPr>
              <a:buFont typeface="Wingdings" panose="05000000000000000000" pitchFamily="2" charset="2"/>
              <a:buChar char="q"/>
            </a:pPr>
            <a:r>
              <a:rPr lang="en-US" dirty="0">
                <a:latin typeface="Georgia" panose="02040502050405020303" pitchFamily="18" charset="0"/>
              </a:rPr>
              <a:t>It is called a decision tree because, similar to a tree, it starts with the root node, which expands on further branches and constructs a tree-like structure.</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In order to build a tree, we use the CART algorithm, which stands for Classification and Regression Tree algorithm.</a:t>
            </a:r>
          </a:p>
          <a:p>
            <a:pPr marL="0" indent="0">
              <a:buNone/>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A decision tree simply asks a question, and based on the answer (Yes/No), it further split the tree into subtrees.</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F39D4A6F-8E0A-5C53-27AC-740874717ED4}"/>
              </a:ext>
            </a:extLst>
          </p:cNvPr>
          <p:cNvPicPr>
            <a:picLocks noChangeAspect="1"/>
          </p:cNvPicPr>
          <p:nvPr/>
        </p:nvPicPr>
        <p:blipFill>
          <a:blip r:embed="rId2"/>
          <a:stretch>
            <a:fillRect/>
          </a:stretch>
        </p:blipFill>
        <p:spPr>
          <a:xfrm>
            <a:off x="3028950" y="2952750"/>
            <a:ext cx="5715000" cy="3810000"/>
          </a:xfrm>
          <a:prstGeom prst="rect">
            <a:avLst/>
          </a:prstGeom>
        </p:spPr>
      </p:pic>
      <p:sp>
        <p:nvSpPr>
          <p:cNvPr id="2" name="Footer Placeholder 1">
            <a:extLst>
              <a:ext uri="{FF2B5EF4-FFF2-40B4-BE49-F238E27FC236}">
                <a16:creationId xmlns:a16="http://schemas.microsoft.com/office/drawing/2014/main" id="{77A04D5C-57B0-C792-DA7B-8FD6C6605230}"/>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75BEBAEF-DCE7-DD38-9634-56200CEED31C}"/>
              </a:ext>
            </a:extLst>
          </p:cNvPr>
          <p:cNvSpPr>
            <a:spLocks noGrp="1"/>
          </p:cNvSpPr>
          <p:nvPr>
            <p:ph type="sldNum" sz="quarter" idx="12"/>
          </p:nvPr>
        </p:nvSpPr>
        <p:spPr/>
        <p:txBody>
          <a:bodyPr/>
          <a:lstStyle/>
          <a:p>
            <a:fld id="{FACB5482-D393-4E2D-8FB7-B68A06B80F1E}" type="slidenum">
              <a:rPr lang="en-IN" smtClean="0"/>
              <a:t>12</a:t>
            </a:fld>
            <a:endParaRPr lang="en-IN"/>
          </a:p>
        </p:txBody>
      </p:sp>
    </p:spTree>
    <p:extLst>
      <p:ext uri="{BB962C8B-B14F-4D97-AF65-F5344CB8AC3E}">
        <p14:creationId xmlns:p14="http://schemas.microsoft.com/office/powerpoint/2010/main" val="2990054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0184D-6EF0-3431-9B04-567F1E812EC8}"/>
              </a:ext>
            </a:extLst>
          </p:cNvPr>
          <p:cNvSpPr>
            <a:spLocks noGrp="1"/>
          </p:cNvSpPr>
          <p:nvPr>
            <p:ph idx="1"/>
          </p:nvPr>
        </p:nvSpPr>
        <p:spPr>
          <a:xfrm>
            <a:off x="323850" y="762000"/>
            <a:ext cx="11458575" cy="5886450"/>
          </a:xfrm>
        </p:spPr>
        <p:txBody>
          <a:bodyPr/>
          <a:lstStyle/>
          <a:p>
            <a:pPr marL="0" indent="0">
              <a:buNone/>
            </a:pPr>
            <a:r>
              <a:rPr lang="en-US" sz="2000" dirty="0">
                <a:solidFill>
                  <a:schemeClr val="accent3">
                    <a:lumMod val="75000"/>
                  </a:schemeClr>
                </a:solidFill>
                <a:latin typeface="Georgia" panose="02040502050405020303" pitchFamily="18" charset="0"/>
              </a:rPr>
              <a:t>Why use Decision Trees?</a:t>
            </a:r>
          </a:p>
          <a:p>
            <a:pPr marL="0" indent="0">
              <a:buNone/>
            </a:pPr>
            <a:r>
              <a:rPr lang="en-US" dirty="0">
                <a:latin typeface="Georgia" panose="02040502050405020303" pitchFamily="18" charset="0"/>
              </a:rPr>
              <a:t>There are various algorithms in Machine learning, so choosing the best algorithm for the given dataset and problem is the main point to remember while creating a machine learning model. Below are the two reasons for using the Decision tree:</a:t>
            </a:r>
          </a:p>
          <a:p>
            <a:pPr marL="0" indent="0">
              <a:buNone/>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Decision Trees usually mimic human thinking ability while making a decision, so it is easy to understand.</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The logic behind the decision tree can be easily understood because it shows a tree-like structure.</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92887CDD-2773-902A-A1B7-95A392EE38F4}"/>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7CB29CFD-1C8F-C9BF-A227-8001CDBCBC12}"/>
              </a:ext>
            </a:extLst>
          </p:cNvPr>
          <p:cNvSpPr>
            <a:spLocks noGrp="1"/>
          </p:cNvSpPr>
          <p:nvPr>
            <p:ph type="sldNum" sz="quarter" idx="12"/>
          </p:nvPr>
        </p:nvSpPr>
        <p:spPr/>
        <p:txBody>
          <a:bodyPr/>
          <a:lstStyle/>
          <a:p>
            <a:fld id="{FACB5482-D393-4E2D-8FB7-B68A06B80F1E}" type="slidenum">
              <a:rPr lang="en-IN" smtClean="0"/>
              <a:t>13</a:t>
            </a:fld>
            <a:endParaRPr lang="en-IN"/>
          </a:p>
        </p:txBody>
      </p:sp>
    </p:spTree>
    <p:extLst>
      <p:ext uri="{BB962C8B-B14F-4D97-AF65-F5344CB8AC3E}">
        <p14:creationId xmlns:p14="http://schemas.microsoft.com/office/powerpoint/2010/main" val="3504943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86705-F20B-4F28-A046-6CA05A5C1ECF}"/>
              </a:ext>
            </a:extLst>
          </p:cNvPr>
          <p:cNvSpPr>
            <a:spLocks noGrp="1"/>
          </p:cNvSpPr>
          <p:nvPr>
            <p:ph idx="1"/>
          </p:nvPr>
        </p:nvSpPr>
        <p:spPr>
          <a:xfrm>
            <a:off x="257175" y="809625"/>
            <a:ext cx="11734799" cy="5876925"/>
          </a:xfrm>
        </p:spPr>
        <p:txBody>
          <a:bodyPr>
            <a:normAutofit fontScale="85000" lnSpcReduction="20000"/>
          </a:bodyPr>
          <a:lstStyle/>
          <a:p>
            <a:pPr marL="0" indent="0">
              <a:buNone/>
            </a:pPr>
            <a:r>
              <a:rPr lang="en-US" sz="2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Decision Tree Terminologies</a:t>
            </a:r>
          </a:p>
          <a:p>
            <a:pPr marL="0" indent="0">
              <a:buNone/>
            </a:pPr>
            <a:r>
              <a:rPr lang="en-US" dirty="0">
                <a:latin typeface="Georgia" panose="02040502050405020303" pitchFamily="18" charset="0"/>
              </a:rPr>
              <a:t>Root Node: Root node is from where the decision tree starts. It represents the entire dataset, which further gets divided into two or more homogeneous sets.</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Leaf Node: Leaf nodes are the final output node, and the tree cannot be segregated further after getting a leaf node.</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Splitting: Splitting is the process of dividing the decision node/root node into sub-nodes according to the given conditions.</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Branch/Sub Tree: A tree formed by splitting the tree.</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Pruning: Pruning is the process of removing the unwanted branches from the tree.</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Parent/Child node: The root node of the tree is called the parent node, and other nodes are called the child nodes.</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C8612BA7-A669-C493-5C21-7E975F9E1D3A}"/>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A2FA7AE5-33F3-6F9A-4951-651A1E76A45E}"/>
              </a:ext>
            </a:extLst>
          </p:cNvPr>
          <p:cNvSpPr>
            <a:spLocks noGrp="1"/>
          </p:cNvSpPr>
          <p:nvPr>
            <p:ph type="sldNum" sz="quarter" idx="12"/>
          </p:nvPr>
        </p:nvSpPr>
        <p:spPr/>
        <p:txBody>
          <a:bodyPr/>
          <a:lstStyle/>
          <a:p>
            <a:fld id="{FACB5482-D393-4E2D-8FB7-B68A06B80F1E}" type="slidenum">
              <a:rPr lang="en-IN" smtClean="0"/>
              <a:t>14</a:t>
            </a:fld>
            <a:endParaRPr lang="en-IN"/>
          </a:p>
        </p:txBody>
      </p:sp>
    </p:spTree>
    <p:extLst>
      <p:ext uri="{BB962C8B-B14F-4D97-AF65-F5344CB8AC3E}">
        <p14:creationId xmlns:p14="http://schemas.microsoft.com/office/powerpoint/2010/main" val="2150818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BA68DF-B08E-354A-30CC-9475D403FF10}"/>
              </a:ext>
            </a:extLst>
          </p:cNvPr>
          <p:cNvSpPr>
            <a:spLocks noGrp="1"/>
          </p:cNvSpPr>
          <p:nvPr>
            <p:ph idx="1"/>
          </p:nvPr>
        </p:nvSpPr>
        <p:spPr>
          <a:xfrm>
            <a:off x="323850" y="771525"/>
            <a:ext cx="11591925" cy="5857875"/>
          </a:xfrm>
        </p:spPr>
        <p:txBody>
          <a:bodyPr/>
          <a:lstStyle/>
          <a:p>
            <a:pPr marL="0" indent="0">
              <a:buNone/>
            </a:pPr>
            <a:r>
              <a:rPr lang="en-US" sz="20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How does the Decision Tree algorithm Work?</a:t>
            </a:r>
          </a:p>
          <a:p>
            <a:pPr marL="0" indent="0">
              <a:buNone/>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In a decision tree, for predicting the class of the given dataset, the algorithm starts from the root node of the tree.</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This algorithm compares the values of root attribute with the record (real dataset) attribute and, based on the comparison, follows the branch and jumps to the next node.</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For the next node, the algorithm again compares the attribute value with the other sub-nodes and move further. It continues the process until it reaches the leaf node of the tree.</a:t>
            </a:r>
            <a:endParaRPr lang="en-IN" dirty="0">
              <a:latin typeface="Georgia" panose="02040502050405020303" pitchFamily="18" charset="0"/>
            </a:endParaRPr>
          </a:p>
        </p:txBody>
      </p:sp>
      <p:grpSp>
        <p:nvGrpSpPr>
          <p:cNvPr id="27" name="Group 26">
            <a:extLst>
              <a:ext uri="{FF2B5EF4-FFF2-40B4-BE49-F238E27FC236}">
                <a16:creationId xmlns:a16="http://schemas.microsoft.com/office/drawing/2014/main" id="{FCF7A850-1F8A-24EC-B191-A2AB02F3548F}"/>
              </a:ext>
            </a:extLst>
          </p:cNvPr>
          <p:cNvGrpSpPr/>
          <p:nvPr/>
        </p:nvGrpSpPr>
        <p:grpSpPr>
          <a:xfrm>
            <a:off x="7654395" y="682050"/>
            <a:ext cx="1640160" cy="1495800"/>
            <a:chOff x="7654395" y="682050"/>
            <a:chExt cx="1640160" cy="1495800"/>
          </a:xfrm>
        </p:grpSpPr>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46DFF890-2957-25D3-BD7B-5AB43872D3F4}"/>
                    </a:ext>
                  </a:extLst>
                </p14:cNvPr>
                <p14:cNvContentPartPr/>
                <p14:nvPr/>
              </p14:nvContentPartPr>
              <p14:xfrm>
                <a:off x="7654395" y="1301250"/>
                <a:ext cx="7920" cy="18000"/>
              </p14:xfrm>
            </p:contentPart>
          </mc:Choice>
          <mc:Fallback xmlns="">
            <p:pic>
              <p:nvPicPr>
                <p:cNvPr id="15" name="Ink 14">
                  <a:extLst>
                    <a:ext uri="{FF2B5EF4-FFF2-40B4-BE49-F238E27FC236}">
                      <a16:creationId xmlns:a16="http://schemas.microsoft.com/office/drawing/2014/main" id="{46DFF890-2957-25D3-BD7B-5AB43872D3F4}"/>
                    </a:ext>
                  </a:extLst>
                </p:cNvPr>
                <p:cNvPicPr/>
                <p:nvPr/>
              </p:nvPicPr>
              <p:blipFill>
                <a:blip r:embed="rId3"/>
                <a:stretch>
                  <a:fillRect/>
                </a:stretch>
              </p:blipFill>
              <p:spPr>
                <a:xfrm>
                  <a:off x="7645395" y="1292250"/>
                  <a:ext cx="255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7EAD15BC-8909-E640-3ED8-45A976AADDEA}"/>
                    </a:ext>
                  </a:extLst>
                </p14:cNvPr>
                <p14:cNvContentPartPr/>
                <p14:nvPr/>
              </p14:nvContentPartPr>
              <p14:xfrm>
                <a:off x="9289155" y="682050"/>
                <a:ext cx="5400" cy="17640"/>
              </p14:xfrm>
            </p:contentPart>
          </mc:Choice>
          <mc:Fallback xmlns="">
            <p:pic>
              <p:nvPicPr>
                <p:cNvPr id="28" name="Ink 27">
                  <a:extLst>
                    <a:ext uri="{FF2B5EF4-FFF2-40B4-BE49-F238E27FC236}">
                      <a16:creationId xmlns:a16="http://schemas.microsoft.com/office/drawing/2014/main" id="{7EAD15BC-8909-E640-3ED8-45A976AADDEA}"/>
                    </a:ext>
                  </a:extLst>
                </p:cNvPr>
                <p:cNvPicPr/>
                <p:nvPr/>
              </p:nvPicPr>
              <p:blipFill>
                <a:blip r:embed="rId5"/>
                <a:stretch>
                  <a:fillRect/>
                </a:stretch>
              </p:blipFill>
              <p:spPr>
                <a:xfrm>
                  <a:off x="9279898" y="673230"/>
                  <a:ext cx="24300" cy="3564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6" name="Ink 25">
                  <a:extLst>
                    <a:ext uri="{FF2B5EF4-FFF2-40B4-BE49-F238E27FC236}">
                      <a16:creationId xmlns:a16="http://schemas.microsoft.com/office/drawing/2014/main" id="{76CF414C-3C72-38F3-E9C3-DC4752BC453E}"/>
                    </a:ext>
                  </a:extLst>
                </p14:cNvPr>
                <p14:cNvContentPartPr/>
                <p14:nvPr/>
              </p14:nvContentPartPr>
              <p14:xfrm>
                <a:off x="9272595" y="2177490"/>
                <a:ext cx="360" cy="360"/>
              </p14:xfrm>
            </p:contentPart>
          </mc:Choice>
          <mc:Fallback xmlns="">
            <p:pic>
              <p:nvPicPr>
                <p:cNvPr id="26" name="Ink 25">
                  <a:extLst>
                    <a:ext uri="{FF2B5EF4-FFF2-40B4-BE49-F238E27FC236}">
                      <a16:creationId xmlns:a16="http://schemas.microsoft.com/office/drawing/2014/main" id="{76CF414C-3C72-38F3-E9C3-DC4752BC453E}"/>
                    </a:ext>
                  </a:extLst>
                </p:cNvPr>
                <p:cNvPicPr/>
                <p:nvPr/>
              </p:nvPicPr>
              <p:blipFill>
                <a:blip r:embed="rId47"/>
                <a:stretch>
                  <a:fillRect/>
                </a:stretch>
              </p:blipFill>
              <p:spPr>
                <a:xfrm>
                  <a:off x="9263955" y="2168850"/>
                  <a:ext cx="18000" cy="18000"/>
                </a:xfrm>
                <a:prstGeom prst="rect">
                  <a:avLst/>
                </a:prstGeom>
              </p:spPr>
            </p:pic>
          </mc:Fallback>
        </mc:AlternateContent>
      </p:grpSp>
      <p:sp>
        <p:nvSpPr>
          <p:cNvPr id="2" name="Footer Placeholder 1">
            <a:extLst>
              <a:ext uri="{FF2B5EF4-FFF2-40B4-BE49-F238E27FC236}">
                <a16:creationId xmlns:a16="http://schemas.microsoft.com/office/drawing/2014/main" id="{3E88CB14-A5BD-A8E3-ACB4-CD9534302325}"/>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CB4AF17D-E02A-6BA8-318C-6EC97B572ED9}"/>
              </a:ext>
            </a:extLst>
          </p:cNvPr>
          <p:cNvSpPr>
            <a:spLocks noGrp="1"/>
          </p:cNvSpPr>
          <p:nvPr>
            <p:ph type="sldNum" sz="quarter" idx="12"/>
          </p:nvPr>
        </p:nvSpPr>
        <p:spPr/>
        <p:txBody>
          <a:bodyPr/>
          <a:lstStyle/>
          <a:p>
            <a:fld id="{FACB5482-D393-4E2D-8FB7-B68A06B80F1E}" type="slidenum">
              <a:rPr lang="en-IN" smtClean="0"/>
              <a:t>15</a:t>
            </a:fld>
            <a:endParaRPr lang="en-IN"/>
          </a:p>
        </p:txBody>
      </p:sp>
    </p:spTree>
    <p:extLst>
      <p:ext uri="{BB962C8B-B14F-4D97-AF65-F5344CB8AC3E}">
        <p14:creationId xmlns:p14="http://schemas.microsoft.com/office/powerpoint/2010/main" val="337927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C061E3-FC89-8430-6202-BFD20A8AE1D5}"/>
              </a:ext>
            </a:extLst>
          </p:cNvPr>
          <p:cNvSpPr>
            <a:spLocks noGrp="1"/>
          </p:cNvSpPr>
          <p:nvPr>
            <p:ph idx="1"/>
          </p:nvPr>
        </p:nvSpPr>
        <p:spPr>
          <a:xfrm>
            <a:off x="304800" y="714375"/>
            <a:ext cx="11601450" cy="5981700"/>
          </a:xfrm>
        </p:spPr>
        <p:txBody>
          <a:bodyPr>
            <a:normAutofit fontScale="92500" lnSpcReduction="10000"/>
          </a:bodyPr>
          <a:lstStyle/>
          <a:p>
            <a:pPr>
              <a:buFont typeface="Wingdings" panose="05000000000000000000" pitchFamily="2" charset="2"/>
              <a:buChar char="q"/>
            </a:pPr>
            <a:r>
              <a:rPr lang="en-US" dirty="0">
                <a:latin typeface="Georgia" panose="02040502050405020303" pitchFamily="18" charset="0"/>
              </a:rPr>
              <a:t>Step-1: Begin the tree with the root node, says S, which contains the complete dataset.</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Step-2: Find the best attribute in the dataset using Attribute Selection Measure (ASM).</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Step-3: Divide the S into subsets that contains possible values for the best attributes.</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Step-4: Generate the decision tree node, which contains the best attribute.</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Step-5: Recursively make new decision trees using the subsets of the dataset created in step -3. Continue this process until a stage is reached where you cannot further classify the nodes and called the final node as a leaf node.</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6819A6BB-5813-F418-C93A-8522DDF53933}"/>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2C2361D6-C0FF-2A36-6FE7-2A130E78FE41}"/>
              </a:ext>
            </a:extLst>
          </p:cNvPr>
          <p:cNvSpPr>
            <a:spLocks noGrp="1"/>
          </p:cNvSpPr>
          <p:nvPr>
            <p:ph type="sldNum" sz="quarter" idx="12"/>
          </p:nvPr>
        </p:nvSpPr>
        <p:spPr/>
        <p:txBody>
          <a:bodyPr/>
          <a:lstStyle/>
          <a:p>
            <a:fld id="{FACB5482-D393-4E2D-8FB7-B68A06B80F1E}" type="slidenum">
              <a:rPr lang="en-IN" smtClean="0"/>
              <a:t>16</a:t>
            </a:fld>
            <a:endParaRPr lang="en-IN"/>
          </a:p>
        </p:txBody>
      </p:sp>
    </p:spTree>
    <p:extLst>
      <p:ext uri="{BB962C8B-B14F-4D97-AF65-F5344CB8AC3E}">
        <p14:creationId xmlns:p14="http://schemas.microsoft.com/office/powerpoint/2010/main" val="1641063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67FF4C-7878-20CA-B6E0-E12CA1499775}"/>
              </a:ext>
            </a:extLst>
          </p:cNvPr>
          <p:cNvSpPr>
            <a:spLocks noGrp="1"/>
          </p:cNvSpPr>
          <p:nvPr>
            <p:ph idx="1"/>
          </p:nvPr>
        </p:nvSpPr>
        <p:spPr>
          <a:xfrm>
            <a:off x="204788" y="438149"/>
            <a:ext cx="11782424" cy="2609851"/>
          </a:xfrm>
        </p:spPr>
        <p:txBody>
          <a:bodyPr>
            <a:normAutofit fontScale="70000" lnSpcReduction="20000"/>
          </a:bodyPr>
          <a:lstStyle/>
          <a:p>
            <a:pPr>
              <a:buFont typeface="Wingdings" panose="05000000000000000000" pitchFamily="2" charset="2"/>
              <a:buChar char="q"/>
            </a:pPr>
            <a:r>
              <a:rPr lang="en-US" dirty="0">
                <a:latin typeface="Georgia" panose="02040502050405020303" pitchFamily="18" charset="0"/>
              </a:rPr>
              <a:t>Example: Suppose there is a candidate who has a job offer and wants to decide whether he should accept the offer or Not.</a:t>
            </a:r>
          </a:p>
          <a:p>
            <a:pPr>
              <a:buFont typeface="Wingdings" panose="05000000000000000000" pitchFamily="2" charset="2"/>
              <a:buChar char="q"/>
            </a:pPr>
            <a:r>
              <a:rPr lang="en-US" dirty="0">
                <a:latin typeface="Georgia" panose="02040502050405020303" pitchFamily="18" charset="0"/>
              </a:rPr>
              <a:t>So, to solve this problem, the decision tree starts with the root node (Salary attribute by ASM). </a:t>
            </a:r>
          </a:p>
          <a:p>
            <a:pPr>
              <a:buFont typeface="Wingdings" panose="05000000000000000000" pitchFamily="2" charset="2"/>
              <a:buChar char="q"/>
            </a:pPr>
            <a:r>
              <a:rPr lang="en-US" dirty="0">
                <a:latin typeface="Georgia" panose="02040502050405020303" pitchFamily="18" charset="0"/>
              </a:rPr>
              <a:t>The root node splits further into the next decision node (distance from the office) and one leaf node based on the corresponding labels. </a:t>
            </a:r>
          </a:p>
          <a:p>
            <a:pPr>
              <a:buFont typeface="Wingdings" panose="05000000000000000000" pitchFamily="2" charset="2"/>
              <a:buChar char="q"/>
            </a:pPr>
            <a:r>
              <a:rPr lang="en-US" dirty="0">
                <a:latin typeface="Georgia" panose="02040502050405020303" pitchFamily="18" charset="0"/>
              </a:rPr>
              <a:t>The next decision node further gets split into one decision node (Cab facility) and one leaf node. </a:t>
            </a:r>
          </a:p>
          <a:p>
            <a:pPr>
              <a:buFont typeface="Wingdings" panose="05000000000000000000" pitchFamily="2" charset="2"/>
              <a:buChar char="q"/>
            </a:pPr>
            <a:r>
              <a:rPr lang="en-US" dirty="0">
                <a:latin typeface="Georgia" panose="02040502050405020303" pitchFamily="18" charset="0"/>
              </a:rPr>
              <a:t>Finally, the decision node splits into two leaf nodes (Accepted offers and Declined offer). </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C6F9E1F1-A096-FFDB-61E9-D90E7F35ABDF}"/>
              </a:ext>
            </a:extLst>
          </p:cNvPr>
          <p:cNvPicPr>
            <a:picLocks noChangeAspect="1"/>
          </p:cNvPicPr>
          <p:nvPr/>
        </p:nvPicPr>
        <p:blipFill>
          <a:blip r:embed="rId2"/>
          <a:stretch>
            <a:fillRect/>
          </a:stretch>
        </p:blipFill>
        <p:spPr>
          <a:xfrm>
            <a:off x="3286125" y="2962275"/>
            <a:ext cx="4762500" cy="3810000"/>
          </a:xfrm>
          <a:prstGeom prst="rect">
            <a:avLst/>
          </a:prstGeom>
        </p:spPr>
      </p:pic>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5AD8D25A-0BD8-DEAF-A281-70A72BE8EFA0}"/>
                  </a:ext>
                </a:extLst>
              </p14:cNvPr>
              <p14:cNvContentPartPr/>
              <p14:nvPr/>
            </p14:nvContentPartPr>
            <p14:xfrm>
              <a:off x="6179835" y="2877690"/>
              <a:ext cx="30960" cy="76320"/>
            </p14:xfrm>
          </p:contentPart>
        </mc:Choice>
        <mc:Fallback xmlns="">
          <p:pic>
            <p:nvPicPr>
              <p:cNvPr id="25" name="Ink 24">
                <a:extLst>
                  <a:ext uri="{FF2B5EF4-FFF2-40B4-BE49-F238E27FC236}">
                    <a16:creationId xmlns:a16="http://schemas.microsoft.com/office/drawing/2014/main" id="{5AD8D25A-0BD8-DEAF-A281-70A72BE8EFA0}"/>
                  </a:ext>
                </a:extLst>
              </p:cNvPr>
              <p:cNvPicPr/>
              <p:nvPr/>
            </p:nvPicPr>
            <p:blipFill>
              <a:blip r:embed="rId4"/>
              <a:stretch>
                <a:fillRect/>
              </a:stretch>
            </p:blipFill>
            <p:spPr>
              <a:xfrm>
                <a:off x="6170835" y="2868690"/>
                <a:ext cx="4860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7" name="Ink 26">
                <a:extLst>
                  <a:ext uri="{FF2B5EF4-FFF2-40B4-BE49-F238E27FC236}">
                    <a16:creationId xmlns:a16="http://schemas.microsoft.com/office/drawing/2014/main" id="{B8C1EBBF-5D2D-6497-7090-0A8ADED3B092}"/>
                  </a:ext>
                </a:extLst>
              </p14:cNvPr>
              <p14:cNvContentPartPr/>
              <p14:nvPr/>
            </p14:nvContentPartPr>
            <p14:xfrm>
              <a:off x="11432235" y="3515610"/>
              <a:ext cx="360" cy="360"/>
            </p14:xfrm>
          </p:contentPart>
        </mc:Choice>
        <mc:Fallback xmlns="">
          <p:pic>
            <p:nvPicPr>
              <p:cNvPr id="27" name="Ink 26">
                <a:extLst>
                  <a:ext uri="{FF2B5EF4-FFF2-40B4-BE49-F238E27FC236}">
                    <a16:creationId xmlns:a16="http://schemas.microsoft.com/office/drawing/2014/main" id="{B8C1EBBF-5D2D-6497-7090-0A8ADED3B092}"/>
                  </a:ext>
                </a:extLst>
              </p:cNvPr>
              <p:cNvPicPr/>
              <p:nvPr/>
            </p:nvPicPr>
            <p:blipFill>
              <a:blip r:embed="rId6"/>
              <a:stretch>
                <a:fillRect/>
              </a:stretch>
            </p:blipFill>
            <p:spPr>
              <a:xfrm>
                <a:off x="11423235" y="35066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4" name="Ink 43">
                <a:extLst>
                  <a:ext uri="{FF2B5EF4-FFF2-40B4-BE49-F238E27FC236}">
                    <a16:creationId xmlns:a16="http://schemas.microsoft.com/office/drawing/2014/main" id="{03327471-0F93-E588-15DC-BAF4C6AC07A3}"/>
                  </a:ext>
                </a:extLst>
              </p14:cNvPr>
              <p14:cNvContentPartPr/>
              <p14:nvPr/>
            </p14:nvContentPartPr>
            <p14:xfrm>
              <a:off x="10597395" y="5893410"/>
              <a:ext cx="6480" cy="4680"/>
            </p14:xfrm>
          </p:contentPart>
        </mc:Choice>
        <mc:Fallback xmlns="">
          <p:pic>
            <p:nvPicPr>
              <p:cNvPr id="44" name="Ink 43">
                <a:extLst>
                  <a:ext uri="{FF2B5EF4-FFF2-40B4-BE49-F238E27FC236}">
                    <a16:creationId xmlns:a16="http://schemas.microsoft.com/office/drawing/2014/main" id="{03327471-0F93-E588-15DC-BAF4C6AC07A3}"/>
                  </a:ext>
                </a:extLst>
              </p:cNvPr>
              <p:cNvPicPr/>
              <p:nvPr/>
            </p:nvPicPr>
            <p:blipFill>
              <a:blip r:embed="rId8"/>
              <a:stretch>
                <a:fillRect/>
              </a:stretch>
            </p:blipFill>
            <p:spPr>
              <a:xfrm>
                <a:off x="10588395" y="5884410"/>
                <a:ext cx="2412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6" name="Ink 45">
                <a:extLst>
                  <a:ext uri="{FF2B5EF4-FFF2-40B4-BE49-F238E27FC236}">
                    <a16:creationId xmlns:a16="http://schemas.microsoft.com/office/drawing/2014/main" id="{D601AC33-6249-76FB-D597-0BAFEF49175A}"/>
                  </a:ext>
                </a:extLst>
              </p14:cNvPr>
              <p14:cNvContentPartPr/>
              <p14:nvPr/>
            </p14:nvContentPartPr>
            <p14:xfrm>
              <a:off x="3472635" y="2676810"/>
              <a:ext cx="360" cy="360"/>
            </p14:xfrm>
          </p:contentPart>
        </mc:Choice>
        <mc:Fallback xmlns="">
          <p:pic>
            <p:nvPicPr>
              <p:cNvPr id="46" name="Ink 45">
                <a:extLst>
                  <a:ext uri="{FF2B5EF4-FFF2-40B4-BE49-F238E27FC236}">
                    <a16:creationId xmlns:a16="http://schemas.microsoft.com/office/drawing/2014/main" id="{D601AC33-6249-76FB-D597-0BAFEF49175A}"/>
                  </a:ext>
                </a:extLst>
              </p:cNvPr>
              <p:cNvPicPr/>
              <p:nvPr/>
            </p:nvPicPr>
            <p:blipFill>
              <a:blip r:embed="rId46"/>
              <a:stretch>
                <a:fillRect/>
              </a:stretch>
            </p:blipFill>
            <p:spPr>
              <a:xfrm>
                <a:off x="3463635" y="26678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0" name="Ink 49">
                <a:extLst>
                  <a:ext uri="{FF2B5EF4-FFF2-40B4-BE49-F238E27FC236}">
                    <a16:creationId xmlns:a16="http://schemas.microsoft.com/office/drawing/2014/main" id="{9220630C-2292-F4B9-3C6B-F7B195CCF472}"/>
                  </a:ext>
                </a:extLst>
              </p14:cNvPr>
              <p14:cNvContentPartPr/>
              <p14:nvPr/>
            </p14:nvContentPartPr>
            <p14:xfrm>
              <a:off x="7555755" y="2703810"/>
              <a:ext cx="12240" cy="5760"/>
            </p14:xfrm>
          </p:contentPart>
        </mc:Choice>
        <mc:Fallback xmlns="">
          <p:pic>
            <p:nvPicPr>
              <p:cNvPr id="50" name="Ink 49">
                <a:extLst>
                  <a:ext uri="{FF2B5EF4-FFF2-40B4-BE49-F238E27FC236}">
                    <a16:creationId xmlns:a16="http://schemas.microsoft.com/office/drawing/2014/main" id="{9220630C-2292-F4B9-3C6B-F7B195CCF472}"/>
                  </a:ext>
                </a:extLst>
              </p:cNvPr>
              <p:cNvPicPr/>
              <p:nvPr/>
            </p:nvPicPr>
            <p:blipFill>
              <a:blip r:embed="rId48"/>
              <a:stretch>
                <a:fillRect/>
              </a:stretch>
            </p:blipFill>
            <p:spPr>
              <a:xfrm>
                <a:off x="7546755" y="2694810"/>
                <a:ext cx="29880" cy="23400"/>
              </a:xfrm>
              <a:prstGeom prst="rect">
                <a:avLst/>
              </a:prstGeom>
            </p:spPr>
          </p:pic>
        </mc:Fallback>
      </mc:AlternateContent>
      <p:grpSp>
        <p:nvGrpSpPr>
          <p:cNvPr id="56" name="Group 55">
            <a:extLst>
              <a:ext uri="{FF2B5EF4-FFF2-40B4-BE49-F238E27FC236}">
                <a16:creationId xmlns:a16="http://schemas.microsoft.com/office/drawing/2014/main" id="{CCBAF54C-DB0C-C88B-6E5B-3E66AFEE820A}"/>
              </a:ext>
            </a:extLst>
          </p:cNvPr>
          <p:cNvGrpSpPr/>
          <p:nvPr/>
        </p:nvGrpSpPr>
        <p:grpSpPr>
          <a:xfrm>
            <a:off x="8609835" y="2691930"/>
            <a:ext cx="360" cy="11160"/>
            <a:chOff x="8609835" y="2691930"/>
            <a:chExt cx="360" cy="11160"/>
          </a:xfrm>
        </p:grpSpPr>
        <mc:AlternateContent xmlns:mc="http://schemas.openxmlformats.org/markup-compatibility/2006" xmlns:p14="http://schemas.microsoft.com/office/powerpoint/2010/main">
          <mc:Choice Requires="p14">
            <p:contentPart p14:bwMode="auto" r:id="rId49">
              <p14:nvContentPartPr>
                <p14:cNvPr id="52" name="Ink 51">
                  <a:extLst>
                    <a:ext uri="{FF2B5EF4-FFF2-40B4-BE49-F238E27FC236}">
                      <a16:creationId xmlns:a16="http://schemas.microsoft.com/office/drawing/2014/main" id="{91DEA605-BD4C-3B39-F898-55CD5F070013}"/>
                    </a:ext>
                  </a:extLst>
                </p14:cNvPr>
                <p14:cNvContentPartPr/>
                <p14:nvPr/>
              </p14:nvContentPartPr>
              <p14:xfrm>
                <a:off x="8609835" y="2691930"/>
                <a:ext cx="360" cy="11160"/>
              </p14:xfrm>
            </p:contentPart>
          </mc:Choice>
          <mc:Fallback xmlns="">
            <p:pic>
              <p:nvPicPr>
                <p:cNvPr id="52" name="Ink 51">
                  <a:extLst>
                    <a:ext uri="{FF2B5EF4-FFF2-40B4-BE49-F238E27FC236}">
                      <a16:creationId xmlns:a16="http://schemas.microsoft.com/office/drawing/2014/main" id="{91DEA605-BD4C-3B39-F898-55CD5F070013}"/>
                    </a:ext>
                  </a:extLst>
                </p:cNvPr>
                <p:cNvPicPr/>
                <p:nvPr/>
              </p:nvPicPr>
              <p:blipFill>
                <a:blip r:embed="rId89"/>
                <a:stretch>
                  <a:fillRect/>
                </a:stretch>
              </p:blipFill>
              <p:spPr>
                <a:xfrm>
                  <a:off x="8600835" y="2682930"/>
                  <a:ext cx="1800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3" name="Ink 52">
                  <a:extLst>
                    <a:ext uri="{FF2B5EF4-FFF2-40B4-BE49-F238E27FC236}">
                      <a16:creationId xmlns:a16="http://schemas.microsoft.com/office/drawing/2014/main" id="{FD435B76-8DC3-3EA6-A323-C325E6E1212C}"/>
                    </a:ext>
                  </a:extLst>
                </p14:cNvPr>
                <p14:cNvContentPartPr/>
                <p14:nvPr/>
              </p14:nvContentPartPr>
              <p14:xfrm>
                <a:off x="8609835" y="2702730"/>
                <a:ext cx="360" cy="360"/>
              </p14:xfrm>
            </p:contentPart>
          </mc:Choice>
          <mc:Fallback xmlns="">
            <p:pic>
              <p:nvPicPr>
                <p:cNvPr id="53" name="Ink 52">
                  <a:extLst>
                    <a:ext uri="{FF2B5EF4-FFF2-40B4-BE49-F238E27FC236}">
                      <a16:creationId xmlns:a16="http://schemas.microsoft.com/office/drawing/2014/main" id="{FD435B76-8DC3-3EA6-A323-C325E6E1212C}"/>
                    </a:ext>
                  </a:extLst>
                </p:cNvPr>
                <p:cNvPicPr/>
                <p:nvPr/>
              </p:nvPicPr>
              <p:blipFill>
                <a:blip r:embed="rId46"/>
                <a:stretch>
                  <a:fillRect/>
                </a:stretch>
              </p:blipFill>
              <p:spPr>
                <a:xfrm>
                  <a:off x="8600835" y="269373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1">
            <p14:nvContentPartPr>
              <p14:cNvPr id="55" name="Ink 54">
                <a:extLst>
                  <a:ext uri="{FF2B5EF4-FFF2-40B4-BE49-F238E27FC236}">
                    <a16:creationId xmlns:a16="http://schemas.microsoft.com/office/drawing/2014/main" id="{8B908343-9551-777A-7520-13763027DE1F}"/>
                  </a:ext>
                </a:extLst>
              </p14:cNvPr>
              <p14:cNvContentPartPr/>
              <p14:nvPr/>
            </p14:nvContentPartPr>
            <p14:xfrm>
              <a:off x="6679875" y="5438730"/>
              <a:ext cx="87120" cy="37080"/>
            </p14:xfrm>
          </p:contentPart>
        </mc:Choice>
        <mc:Fallback xmlns="">
          <p:pic>
            <p:nvPicPr>
              <p:cNvPr id="55" name="Ink 54">
                <a:extLst>
                  <a:ext uri="{FF2B5EF4-FFF2-40B4-BE49-F238E27FC236}">
                    <a16:creationId xmlns:a16="http://schemas.microsoft.com/office/drawing/2014/main" id="{8B908343-9551-777A-7520-13763027DE1F}"/>
                  </a:ext>
                </a:extLst>
              </p:cNvPr>
              <p:cNvPicPr/>
              <p:nvPr/>
            </p:nvPicPr>
            <p:blipFill>
              <a:blip r:embed="rId94"/>
              <a:stretch>
                <a:fillRect/>
              </a:stretch>
            </p:blipFill>
            <p:spPr>
              <a:xfrm>
                <a:off x="6671235" y="5429730"/>
                <a:ext cx="10476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57" name="Ink 56">
                <a:extLst>
                  <a:ext uri="{FF2B5EF4-FFF2-40B4-BE49-F238E27FC236}">
                    <a16:creationId xmlns:a16="http://schemas.microsoft.com/office/drawing/2014/main" id="{1FEA3BEA-6A0A-045A-F822-16FD50090741}"/>
                  </a:ext>
                </a:extLst>
              </p14:cNvPr>
              <p14:cNvContentPartPr/>
              <p14:nvPr/>
            </p14:nvContentPartPr>
            <p14:xfrm>
              <a:off x="5689875" y="3411930"/>
              <a:ext cx="25920" cy="1440"/>
            </p14:xfrm>
          </p:contentPart>
        </mc:Choice>
        <mc:Fallback xmlns="">
          <p:pic>
            <p:nvPicPr>
              <p:cNvPr id="57" name="Ink 56">
                <a:extLst>
                  <a:ext uri="{FF2B5EF4-FFF2-40B4-BE49-F238E27FC236}">
                    <a16:creationId xmlns:a16="http://schemas.microsoft.com/office/drawing/2014/main" id="{1FEA3BEA-6A0A-045A-F822-16FD50090741}"/>
                  </a:ext>
                </a:extLst>
              </p:cNvPr>
              <p:cNvPicPr/>
              <p:nvPr/>
            </p:nvPicPr>
            <p:blipFill>
              <a:blip r:embed="rId96"/>
              <a:stretch>
                <a:fillRect/>
              </a:stretch>
            </p:blipFill>
            <p:spPr>
              <a:xfrm>
                <a:off x="5680748" y="3402930"/>
                <a:ext cx="43808" cy="19080"/>
              </a:xfrm>
              <a:prstGeom prst="rect">
                <a:avLst/>
              </a:prstGeom>
            </p:spPr>
          </p:pic>
        </mc:Fallback>
      </mc:AlternateContent>
      <p:sp>
        <p:nvSpPr>
          <p:cNvPr id="2" name="Footer Placeholder 1">
            <a:extLst>
              <a:ext uri="{FF2B5EF4-FFF2-40B4-BE49-F238E27FC236}">
                <a16:creationId xmlns:a16="http://schemas.microsoft.com/office/drawing/2014/main" id="{1EB6553E-7DC7-8F5F-FE05-E30631485C70}"/>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C879F41B-3A3A-0569-6741-D400491FC569}"/>
              </a:ext>
            </a:extLst>
          </p:cNvPr>
          <p:cNvSpPr>
            <a:spLocks noGrp="1"/>
          </p:cNvSpPr>
          <p:nvPr>
            <p:ph type="sldNum" sz="quarter" idx="12"/>
          </p:nvPr>
        </p:nvSpPr>
        <p:spPr/>
        <p:txBody>
          <a:bodyPr/>
          <a:lstStyle/>
          <a:p>
            <a:fld id="{FACB5482-D393-4E2D-8FB7-B68A06B80F1E}" type="slidenum">
              <a:rPr lang="en-IN" smtClean="0"/>
              <a:t>17</a:t>
            </a:fld>
            <a:endParaRPr lang="en-IN"/>
          </a:p>
        </p:txBody>
      </p:sp>
    </p:spTree>
    <p:extLst>
      <p:ext uri="{BB962C8B-B14F-4D97-AF65-F5344CB8AC3E}">
        <p14:creationId xmlns:p14="http://schemas.microsoft.com/office/powerpoint/2010/main" val="1972537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9432B4-7F6E-1E1A-C414-7D21585194A8}"/>
              </a:ext>
            </a:extLst>
          </p:cNvPr>
          <p:cNvSpPr>
            <a:spLocks noGrp="1"/>
          </p:cNvSpPr>
          <p:nvPr>
            <p:ph idx="1"/>
          </p:nvPr>
        </p:nvSpPr>
        <p:spPr>
          <a:xfrm>
            <a:off x="200026" y="523875"/>
            <a:ext cx="11744324" cy="6219825"/>
          </a:xfrm>
        </p:spPr>
        <p:txBody>
          <a:bodyPr>
            <a:normAutofit fontScale="77500" lnSpcReduction="20000"/>
          </a:bodyPr>
          <a:lstStyle/>
          <a:p>
            <a:pPr marL="0" indent="0">
              <a:buNone/>
            </a:pPr>
            <a:r>
              <a:rPr lang="en-US" sz="2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Attribute Selection Measures</a:t>
            </a:r>
          </a:p>
          <a:p>
            <a:pPr>
              <a:buFont typeface="Wingdings" panose="05000000000000000000" pitchFamily="2" charset="2"/>
              <a:buChar char="q"/>
            </a:pPr>
            <a:r>
              <a:rPr lang="en-US" dirty="0">
                <a:latin typeface="Georgia" panose="02040502050405020303" pitchFamily="18" charset="0"/>
              </a:rPr>
              <a:t>While implementing a Decision tree, the main issue arises that how to select the best attribute for the root node and for sub-nodes.</a:t>
            </a:r>
          </a:p>
          <a:p>
            <a:pPr>
              <a:buFont typeface="Wingdings" panose="05000000000000000000" pitchFamily="2" charset="2"/>
              <a:buChar char="q"/>
            </a:pPr>
            <a:r>
              <a:rPr lang="en-US" dirty="0">
                <a:latin typeface="Georgia" panose="02040502050405020303" pitchFamily="18" charset="0"/>
              </a:rPr>
              <a:t>So, to solve such problems there is a technique which is called as Attribute selection measure or ASM.</a:t>
            </a:r>
          </a:p>
          <a:p>
            <a:pPr>
              <a:buFont typeface="Wingdings" panose="05000000000000000000" pitchFamily="2" charset="2"/>
              <a:buChar char="q"/>
            </a:pPr>
            <a:r>
              <a:rPr lang="en-US" dirty="0">
                <a:latin typeface="Georgia" panose="02040502050405020303" pitchFamily="18" charset="0"/>
              </a:rPr>
              <a:t>By this measurement, we can easily select the best attribute for the nodes of the tree. </a:t>
            </a:r>
          </a:p>
          <a:p>
            <a:pPr marL="0" indent="0">
              <a:buNone/>
            </a:pPr>
            <a:r>
              <a:rPr lang="en-US" dirty="0">
                <a:latin typeface="Georgia" panose="02040502050405020303" pitchFamily="18" charset="0"/>
              </a:rPr>
              <a:t>There are two popular techniques for ASM, which are:</a:t>
            </a:r>
          </a:p>
          <a:p>
            <a:pPr>
              <a:buFont typeface="Wingdings" panose="05000000000000000000" pitchFamily="2" charset="2"/>
              <a:buChar char="q"/>
            </a:pPr>
            <a:r>
              <a:rPr lang="en-US" dirty="0">
                <a:solidFill>
                  <a:schemeClr val="tx1">
                    <a:lumMod val="65000"/>
                    <a:lumOff val="35000"/>
                  </a:schemeClr>
                </a:solidFill>
                <a:latin typeface="Georgia" panose="02040502050405020303" pitchFamily="18" charset="0"/>
              </a:rPr>
              <a:t>Information Gain</a:t>
            </a:r>
          </a:p>
          <a:p>
            <a:pPr>
              <a:buFont typeface="Wingdings" panose="05000000000000000000" pitchFamily="2" charset="2"/>
              <a:buChar char="q"/>
            </a:pPr>
            <a:r>
              <a:rPr lang="en-US" dirty="0">
                <a:solidFill>
                  <a:schemeClr val="tx1">
                    <a:lumMod val="65000"/>
                    <a:lumOff val="35000"/>
                  </a:schemeClr>
                </a:solidFill>
                <a:latin typeface="Georgia" panose="02040502050405020303" pitchFamily="18" charset="0"/>
              </a:rPr>
              <a:t>Gini Index</a:t>
            </a:r>
          </a:p>
          <a:p>
            <a:pPr marL="0" indent="0">
              <a:buNone/>
            </a:pPr>
            <a:r>
              <a:rPr lang="en-US" sz="20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Information Gain:</a:t>
            </a:r>
          </a:p>
          <a:p>
            <a:pPr>
              <a:buFont typeface="Wingdings" panose="05000000000000000000" pitchFamily="2" charset="2"/>
              <a:buChar char="q"/>
            </a:pPr>
            <a:r>
              <a:rPr lang="en-US" dirty="0">
                <a:solidFill>
                  <a:schemeClr val="tx1">
                    <a:lumMod val="65000"/>
                    <a:lumOff val="35000"/>
                  </a:schemeClr>
                </a:solidFill>
                <a:latin typeface="Georgia" panose="02040502050405020303" pitchFamily="18" charset="0"/>
              </a:rPr>
              <a:t>Information gain is the measurement of changes in entropy after the segmentation of a dataset based on an attribute.</a:t>
            </a:r>
          </a:p>
          <a:p>
            <a:pPr>
              <a:buFont typeface="Wingdings" panose="05000000000000000000" pitchFamily="2" charset="2"/>
              <a:buChar char="q"/>
            </a:pPr>
            <a:r>
              <a:rPr lang="en-US" dirty="0">
                <a:solidFill>
                  <a:schemeClr val="tx1">
                    <a:lumMod val="65000"/>
                    <a:lumOff val="35000"/>
                  </a:schemeClr>
                </a:solidFill>
                <a:latin typeface="Georgia" panose="02040502050405020303" pitchFamily="18" charset="0"/>
              </a:rPr>
              <a:t>It calculates how much information a feature provides us about a class.</a:t>
            </a:r>
          </a:p>
          <a:p>
            <a:pPr>
              <a:buFont typeface="Wingdings" panose="05000000000000000000" pitchFamily="2" charset="2"/>
              <a:buChar char="q"/>
            </a:pPr>
            <a:r>
              <a:rPr lang="en-US" dirty="0">
                <a:solidFill>
                  <a:schemeClr val="tx1">
                    <a:lumMod val="65000"/>
                    <a:lumOff val="35000"/>
                  </a:schemeClr>
                </a:solidFill>
                <a:latin typeface="Georgia" panose="02040502050405020303" pitchFamily="18" charset="0"/>
              </a:rPr>
              <a:t>According to the value of information gain, we split the node and build the decision tree.</a:t>
            </a:r>
          </a:p>
          <a:p>
            <a:pPr>
              <a:buFont typeface="Wingdings" panose="05000000000000000000" pitchFamily="2" charset="2"/>
              <a:buChar char="q"/>
            </a:pPr>
            <a:r>
              <a:rPr lang="en-US" dirty="0">
                <a:solidFill>
                  <a:schemeClr val="tx1">
                    <a:lumMod val="65000"/>
                    <a:lumOff val="35000"/>
                  </a:schemeClr>
                </a:solidFill>
                <a:latin typeface="Georgia" panose="02040502050405020303" pitchFamily="18" charset="0"/>
              </a:rPr>
              <a:t>A decision tree algorithm always tries to maximize the value of information gain, and a node/attribute having the highest information gain is split first. It can be calculated using the below formula:</a:t>
            </a:r>
          </a:p>
          <a:p>
            <a:pPr marL="0" indent="0">
              <a:buNone/>
            </a:pPr>
            <a:r>
              <a:rPr lang="en-US" dirty="0">
                <a:solidFill>
                  <a:schemeClr val="tx1">
                    <a:lumMod val="65000"/>
                    <a:lumOff val="35000"/>
                  </a:schemeClr>
                </a:solidFill>
                <a:latin typeface="Georgia" panose="02040502050405020303" pitchFamily="18" charset="0"/>
              </a:rPr>
              <a:t>			Information Gain= Entropy(S)- [(Weighted Avg) *Entropy(each feature)  </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792D8D8-8414-C112-E1FC-4EE6BA5F7110}"/>
                  </a:ext>
                </a:extLst>
              </p14:cNvPr>
              <p14:cNvContentPartPr/>
              <p14:nvPr/>
            </p14:nvContentPartPr>
            <p14:xfrm>
              <a:off x="2281755" y="3128250"/>
              <a:ext cx="360" cy="360"/>
            </p14:xfrm>
          </p:contentPart>
        </mc:Choice>
        <mc:Fallback xmlns="">
          <p:pic>
            <p:nvPicPr>
              <p:cNvPr id="6" name="Ink 5">
                <a:extLst>
                  <a:ext uri="{FF2B5EF4-FFF2-40B4-BE49-F238E27FC236}">
                    <a16:creationId xmlns:a16="http://schemas.microsoft.com/office/drawing/2014/main" id="{A792D8D8-8414-C112-E1FC-4EE6BA5F7110}"/>
                  </a:ext>
                </a:extLst>
              </p:cNvPr>
              <p:cNvPicPr/>
              <p:nvPr/>
            </p:nvPicPr>
            <p:blipFill>
              <a:blip r:embed="rId3"/>
              <a:stretch>
                <a:fillRect/>
              </a:stretch>
            </p:blipFill>
            <p:spPr>
              <a:xfrm>
                <a:off x="2272755" y="311925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010CDFDC-16CF-12F2-BD1A-DE36718F0058}"/>
                  </a:ext>
                </a:extLst>
              </p14:cNvPr>
              <p14:cNvContentPartPr/>
              <p14:nvPr/>
            </p14:nvContentPartPr>
            <p14:xfrm>
              <a:off x="1684875" y="3747810"/>
              <a:ext cx="13680" cy="48600"/>
            </p14:xfrm>
          </p:contentPart>
        </mc:Choice>
        <mc:Fallback xmlns="">
          <p:pic>
            <p:nvPicPr>
              <p:cNvPr id="14" name="Ink 13">
                <a:extLst>
                  <a:ext uri="{FF2B5EF4-FFF2-40B4-BE49-F238E27FC236}">
                    <a16:creationId xmlns:a16="http://schemas.microsoft.com/office/drawing/2014/main" id="{010CDFDC-16CF-12F2-BD1A-DE36718F0058}"/>
                  </a:ext>
                </a:extLst>
              </p:cNvPr>
              <p:cNvPicPr/>
              <p:nvPr/>
            </p:nvPicPr>
            <p:blipFill>
              <a:blip r:embed="rId5"/>
              <a:stretch>
                <a:fillRect/>
              </a:stretch>
            </p:blipFill>
            <p:spPr>
              <a:xfrm>
                <a:off x="1675875" y="3738810"/>
                <a:ext cx="3132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3" name="Ink 52">
                <a:extLst>
                  <a:ext uri="{FF2B5EF4-FFF2-40B4-BE49-F238E27FC236}">
                    <a16:creationId xmlns:a16="http://schemas.microsoft.com/office/drawing/2014/main" id="{B3F9B995-9260-7B5A-6501-BCC30E704240}"/>
                  </a:ext>
                </a:extLst>
              </p14:cNvPr>
              <p14:cNvContentPartPr/>
              <p14:nvPr/>
            </p14:nvContentPartPr>
            <p14:xfrm>
              <a:off x="5574315" y="5315250"/>
              <a:ext cx="360" cy="360"/>
            </p14:xfrm>
          </p:contentPart>
        </mc:Choice>
        <mc:Fallback xmlns="">
          <p:pic>
            <p:nvPicPr>
              <p:cNvPr id="53" name="Ink 52">
                <a:extLst>
                  <a:ext uri="{FF2B5EF4-FFF2-40B4-BE49-F238E27FC236}">
                    <a16:creationId xmlns:a16="http://schemas.microsoft.com/office/drawing/2014/main" id="{B3F9B995-9260-7B5A-6501-BCC30E704240}"/>
                  </a:ext>
                </a:extLst>
              </p:cNvPr>
              <p:cNvPicPr/>
              <p:nvPr/>
            </p:nvPicPr>
            <p:blipFill>
              <a:blip r:embed="rId7"/>
              <a:stretch>
                <a:fillRect/>
              </a:stretch>
            </p:blipFill>
            <p:spPr>
              <a:xfrm>
                <a:off x="5565675" y="530625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202AE5C9-D5A6-3025-6608-4A51ACC9F9A0}"/>
                  </a:ext>
                </a:extLst>
              </p14:cNvPr>
              <p14:cNvContentPartPr/>
              <p14:nvPr/>
            </p14:nvContentPartPr>
            <p14:xfrm>
              <a:off x="4362555" y="6518730"/>
              <a:ext cx="128520" cy="167400"/>
            </p14:xfrm>
          </p:contentPart>
        </mc:Choice>
        <mc:Fallback xmlns="">
          <p:pic>
            <p:nvPicPr>
              <p:cNvPr id="5" name="Ink 4">
                <a:extLst>
                  <a:ext uri="{FF2B5EF4-FFF2-40B4-BE49-F238E27FC236}">
                    <a16:creationId xmlns:a16="http://schemas.microsoft.com/office/drawing/2014/main" id="{202AE5C9-D5A6-3025-6608-4A51ACC9F9A0}"/>
                  </a:ext>
                </a:extLst>
              </p:cNvPr>
              <p:cNvPicPr/>
              <p:nvPr/>
            </p:nvPicPr>
            <p:blipFill>
              <a:blip r:embed="rId9"/>
              <a:stretch>
                <a:fillRect/>
              </a:stretch>
            </p:blipFill>
            <p:spPr>
              <a:xfrm>
                <a:off x="4353555" y="6509730"/>
                <a:ext cx="14616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3" name="Ink 72">
                <a:extLst>
                  <a:ext uri="{FF2B5EF4-FFF2-40B4-BE49-F238E27FC236}">
                    <a16:creationId xmlns:a16="http://schemas.microsoft.com/office/drawing/2014/main" id="{7B82FF3E-1BE3-6CDA-CD69-F4580F3915E9}"/>
                  </a:ext>
                </a:extLst>
              </p14:cNvPr>
              <p14:cNvContentPartPr/>
              <p14:nvPr/>
            </p14:nvContentPartPr>
            <p14:xfrm>
              <a:off x="5291715" y="6570210"/>
              <a:ext cx="13680" cy="33840"/>
            </p14:xfrm>
          </p:contentPart>
        </mc:Choice>
        <mc:Fallback xmlns="">
          <p:pic>
            <p:nvPicPr>
              <p:cNvPr id="73" name="Ink 72">
                <a:extLst>
                  <a:ext uri="{FF2B5EF4-FFF2-40B4-BE49-F238E27FC236}">
                    <a16:creationId xmlns:a16="http://schemas.microsoft.com/office/drawing/2014/main" id="{7B82FF3E-1BE3-6CDA-CD69-F4580F3915E9}"/>
                  </a:ext>
                </a:extLst>
              </p:cNvPr>
              <p:cNvPicPr/>
              <p:nvPr/>
            </p:nvPicPr>
            <p:blipFill>
              <a:blip r:embed="rId119"/>
              <a:stretch>
                <a:fillRect/>
              </a:stretch>
            </p:blipFill>
            <p:spPr>
              <a:xfrm>
                <a:off x="5282715" y="6561210"/>
                <a:ext cx="31320" cy="51480"/>
              </a:xfrm>
              <a:prstGeom prst="rect">
                <a:avLst/>
              </a:prstGeom>
            </p:spPr>
          </p:pic>
        </mc:Fallback>
      </mc:AlternateContent>
      <p:grpSp>
        <p:nvGrpSpPr>
          <p:cNvPr id="91" name="Group 90">
            <a:extLst>
              <a:ext uri="{FF2B5EF4-FFF2-40B4-BE49-F238E27FC236}">
                <a16:creationId xmlns:a16="http://schemas.microsoft.com/office/drawing/2014/main" id="{71FA6B0F-B970-333A-CE98-1CD91577E0EC}"/>
              </a:ext>
            </a:extLst>
          </p:cNvPr>
          <p:cNvGrpSpPr/>
          <p:nvPr/>
        </p:nvGrpSpPr>
        <p:grpSpPr>
          <a:xfrm>
            <a:off x="4112715" y="6522330"/>
            <a:ext cx="445320" cy="104760"/>
            <a:chOff x="4112715" y="6522330"/>
            <a:chExt cx="445320" cy="104760"/>
          </a:xfrm>
        </p:grpSpPr>
        <mc:AlternateContent xmlns:mc="http://schemas.openxmlformats.org/markup-compatibility/2006" xmlns:p14="http://schemas.microsoft.com/office/powerpoint/2010/main">
          <mc:Choice Requires="p14">
            <p:contentPart p14:bwMode="auto" r:id="rId120">
              <p14:nvContentPartPr>
                <p14:cNvPr id="85" name="Ink 84">
                  <a:extLst>
                    <a:ext uri="{FF2B5EF4-FFF2-40B4-BE49-F238E27FC236}">
                      <a16:creationId xmlns:a16="http://schemas.microsoft.com/office/drawing/2014/main" id="{769CC045-2689-2DAE-507C-A9552236F617}"/>
                    </a:ext>
                  </a:extLst>
                </p14:cNvPr>
                <p14:cNvContentPartPr/>
                <p14:nvPr/>
              </p14:nvContentPartPr>
              <p14:xfrm>
                <a:off x="4112715" y="6522330"/>
                <a:ext cx="23040" cy="28440"/>
              </p14:xfrm>
            </p:contentPart>
          </mc:Choice>
          <mc:Fallback xmlns="">
            <p:pic>
              <p:nvPicPr>
                <p:cNvPr id="85" name="Ink 84">
                  <a:extLst>
                    <a:ext uri="{FF2B5EF4-FFF2-40B4-BE49-F238E27FC236}">
                      <a16:creationId xmlns:a16="http://schemas.microsoft.com/office/drawing/2014/main" id="{769CC045-2689-2DAE-507C-A9552236F617}"/>
                    </a:ext>
                  </a:extLst>
                </p:cNvPr>
                <p:cNvPicPr/>
                <p:nvPr/>
              </p:nvPicPr>
              <p:blipFill>
                <a:blip r:embed="rId133"/>
                <a:stretch>
                  <a:fillRect/>
                </a:stretch>
              </p:blipFill>
              <p:spPr>
                <a:xfrm>
                  <a:off x="4103715" y="6513690"/>
                  <a:ext cx="4068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8" name="Ink 87">
                  <a:extLst>
                    <a:ext uri="{FF2B5EF4-FFF2-40B4-BE49-F238E27FC236}">
                      <a16:creationId xmlns:a16="http://schemas.microsoft.com/office/drawing/2014/main" id="{622D55FB-ACC0-4F39-2CB9-D7B538174FC1}"/>
                    </a:ext>
                  </a:extLst>
                </p14:cNvPr>
                <p14:cNvContentPartPr/>
                <p14:nvPr/>
              </p14:nvContentPartPr>
              <p14:xfrm>
                <a:off x="4518075" y="6585330"/>
                <a:ext cx="39960" cy="41760"/>
              </p14:xfrm>
            </p:contentPart>
          </mc:Choice>
          <mc:Fallback xmlns="">
            <p:pic>
              <p:nvPicPr>
                <p:cNvPr id="88" name="Ink 87">
                  <a:extLst>
                    <a:ext uri="{FF2B5EF4-FFF2-40B4-BE49-F238E27FC236}">
                      <a16:creationId xmlns:a16="http://schemas.microsoft.com/office/drawing/2014/main" id="{622D55FB-ACC0-4F39-2CB9-D7B538174FC1}"/>
                    </a:ext>
                  </a:extLst>
                </p:cNvPr>
                <p:cNvPicPr/>
                <p:nvPr/>
              </p:nvPicPr>
              <p:blipFill>
                <a:blip r:embed="rId139"/>
                <a:stretch>
                  <a:fillRect/>
                </a:stretch>
              </p:blipFill>
              <p:spPr>
                <a:xfrm>
                  <a:off x="4509435" y="6576330"/>
                  <a:ext cx="57600" cy="59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0">
            <p14:nvContentPartPr>
              <p14:cNvPr id="92" name="Ink 91">
                <a:extLst>
                  <a:ext uri="{FF2B5EF4-FFF2-40B4-BE49-F238E27FC236}">
                    <a16:creationId xmlns:a16="http://schemas.microsoft.com/office/drawing/2014/main" id="{100960B9-4E32-FBDA-2586-EE11AA1F7F71}"/>
                  </a:ext>
                </a:extLst>
              </p14:cNvPr>
              <p14:cNvContentPartPr/>
              <p14:nvPr/>
            </p14:nvContentPartPr>
            <p14:xfrm>
              <a:off x="7483755" y="4927530"/>
              <a:ext cx="64440" cy="45720"/>
            </p14:xfrm>
          </p:contentPart>
        </mc:Choice>
        <mc:Fallback xmlns="">
          <p:pic>
            <p:nvPicPr>
              <p:cNvPr id="92" name="Ink 91">
                <a:extLst>
                  <a:ext uri="{FF2B5EF4-FFF2-40B4-BE49-F238E27FC236}">
                    <a16:creationId xmlns:a16="http://schemas.microsoft.com/office/drawing/2014/main" id="{100960B9-4E32-FBDA-2586-EE11AA1F7F71}"/>
                  </a:ext>
                </a:extLst>
              </p:cNvPr>
              <p:cNvPicPr/>
              <p:nvPr/>
            </p:nvPicPr>
            <p:blipFill>
              <a:blip r:embed="rId147"/>
              <a:stretch>
                <a:fillRect/>
              </a:stretch>
            </p:blipFill>
            <p:spPr>
              <a:xfrm>
                <a:off x="7474755" y="4918890"/>
                <a:ext cx="82080" cy="63360"/>
              </a:xfrm>
              <a:prstGeom prst="rect">
                <a:avLst/>
              </a:prstGeom>
            </p:spPr>
          </p:pic>
        </mc:Fallback>
      </mc:AlternateContent>
      <p:sp>
        <p:nvSpPr>
          <p:cNvPr id="2" name="Footer Placeholder 1">
            <a:extLst>
              <a:ext uri="{FF2B5EF4-FFF2-40B4-BE49-F238E27FC236}">
                <a16:creationId xmlns:a16="http://schemas.microsoft.com/office/drawing/2014/main" id="{857E8B78-CF7B-1869-D130-0F2F40334B6B}"/>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61700844-0B1F-91DA-2411-37C5C5E512D1}"/>
              </a:ext>
            </a:extLst>
          </p:cNvPr>
          <p:cNvSpPr>
            <a:spLocks noGrp="1"/>
          </p:cNvSpPr>
          <p:nvPr>
            <p:ph type="sldNum" sz="quarter" idx="12"/>
          </p:nvPr>
        </p:nvSpPr>
        <p:spPr/>
        <p:txBody>
          <a:bodyPr/>
          <a:lstStyle/>
          <a:p>
            <a:fld id="{FACB5482-D393-4E2D-8FB7-B68A06B80F1E}" type="slidenum">
              <a:rPr lang="en-IN" smtClean="0"/>
              <a:t>18</a:t>
            </a:fld>
            <a:endParaRPr lang="en-IN"/>
          </a:p>
        </p:txBody>
      </p:sp>
    </p:spTree>
    <p:extLst>
      <p:ext uri="{BB962C8B-B14F-4D97-AF65-F5344CB8AC3E}">
        <p14:creationId xmlns:p14="http://schemas.microsoft.com/office/powerpoint/2010/main" val="1563698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9A83E-39F4-5651-4156-3DFBCC18BD6B}"/>
              </a:ext>
            </a:extLst>
          </p:cNvPr>
          <p:cNvSpPr>
            <a:spLocks noGrp="1"/>
          </p:cNvSpPr>
          <p:nvPr>
            <p:ph idx="1"/>
          </p:nvPr>
        </p:nvSpPr>
        <p:spPr>
          <a:xfrm>
            <a:off x="180976" y="514351"/>
            <a:ext cx="11763374" cy="6076950"/>
          </a:xfrm>
        </p:spPr>
        <p:txBody>
          <a:bodyPr>
            <a:normAutofit fontScale="77500" lnSpcReduction="20000"/>
          </a:bodyPr>
          <a:lstStyle/>
          <a:p>
            <a:pPr marL="0" indent="0">
              <a:buNone/>
            </a:pPr>
            <a:r>
              <a:rPr lang="en-US" sz="20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Gini Index</a:t>
            </a:r>
          </a:p>
          <a:p>
            <a:pPr>
              <a:buFont typeface="Wingdings" panose="05000000000000000000" pitchFamily="2" charset="2"/>
              <a:buChar char="q"/>
            </a:pPr>
            <a:r>
              <a:rPr lang="en-US" dirty="0">
                <a:latin typeface="Georgia" panose="02040502050405020303" pitchFamily="18" charset="0"/>
              </a:rPr>
              <a:t>Gini index is a measure of impurity or purity used while creating a decision tree in the CART(Classification and Regression Tree) algorithm.</a:t>
            </a:r>
          </a:p>
          <a:p>
            <a:pPr>
              <a:buFont typeface="Wingdings" panose="05000000000000000000" pitchFamily="2" charset="2"/>
              <a:buChar char="q"/>
            </a:pPr>
            <a:r>
              <a:rPr lang="en-US" dirty="0">
                <a:latin typeface="Georgia" panose="02040502050405020303" pitchFamily="18" charset="0"/>
              </a:rPr>
              <a:t>An attribute with the low Gini index should be preferred as compared to the high Gini index.</a:t>
            </a:r>
          </a:p>
          <a:p>
            <a:pPr>
              <a:buFont typeface="Wingdings" panose="05000000000000000000" pitchFamily="2" charset="2"/>
              <a:buChar char="q"/>
            </a:pPr>
            <a:r>
              <a:rPr lang="en-US" dirty="0">
                <a:latin typeface="Georgia" panose="02040502050405020303" pitchFamily="18" charset="0"/>
              </a:rPr>
              <a:t>It only creates binary splits, and the CART algorithm uses the Gini index to create binary splits.</a:t>
            </a:r>
          </a:p>
          <a:p>
            <a:pPr marL="0" indent="0">
              <a:buNone/>
            </a:pPr>
            <a:r>
              <a:rPr lang="en-US" dirty="0">
                <a:latin typeface="Georgia" panose="02040502050405020303" pitchFamily="18" charset="0"/>
              </a:rPr>
              <a:t>Gini index can be calculated using the below formula:</a:t>
            </a:r>
          </a:p>
          <a:p>
            <a:pPr marL="0" indent="0">
              <a:buNone/>
            </a:pPr>
            <a:r>
              <a:rPr lang="en-US" dirty="0">
                <a:latin typeface="Georgia" panose="02040502050405020303" pitchFamily="18" charset="0"/>
              </a:rPr>
              <a:t>		Gini Index= 1- ∑jPj2</a:t>
            </a:r>
          </a:p>
          <a:p>
            <a:pPr marL="0" indent="0">
              <a:buNone/>
            </a:pPr>
            <a:r>
              <a:rPr lang="en-US" sz="20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Pruning: Getting an Optimal Decision tree</a:t>
            </a:r>
          </a:p>
          <a:p>
            <a:pPr>
              <a:buFont typeface="Wingdings" panose="05000000000000000000" pitchFamily="2" charset="2"/>
              <a:buChar char="q"/>
            </a:pPr>
            <a:r>
              <a:rPr lang="en-US" dirty="0">
                <a:latin typeface="Georgia" panose="02040502050405020303" pitchFamily="18" charset="0"/>
              </a:rPr>
              <a:t>Pruning is a process of deleting the unnecessary nodes from a tree in order to get the optimal decision tree.</a:t>
            </a:r>
          </a:p>
          <a:p>
            <a:pPr>
              <a:buFont typeface="Wingdings" panose="05000000000000000000" pitchFamily="2" charset="2"/>
              <a:buChar char="q"/>
            </a:pPr>
            <a:r>
              <a:rPr lang="en-US" dirty="0">
                <a:latin typeface="Georgia" panose="02040502050405020303" pitchFamily="18" charset="0"/>
              </a:rPr>
              <a:t>A too-large tree increases the risk of overfitting, and a small tree may not capture all the important features of the dataset. </a:t>
            </a:r>
          </a:p>
          <a:p>
            <a:pPr>
              <a:buFont typeface="Wingdings" panose="05000000000000000000" pitchFamily="2" charset="2"/>
              <a:buChar char="q"/>
            </a:pPr>
            <a:r>
              <a:rPr lang="en-US" dirty="0">
                <a:latin typeface="Georgia" panose="02040502050405020303" pitchFamily="18" charset="0"/>
              </a:rPr>
              <a:t>Therefore, a technique that decreases the size of the learning tree without reducing accuracy is known as Pruning. There are mainly two types of tree pruning technology used:</a:t>
            </a:r>
          </a:p>
          <a:p>
            <a:pPr marL="0" indent="0">
              <a:buNone/>
            </a:pPr>
            <a:r>
              <a:rPr lang="en-US" dirty="0">
                <a:latin typeface="Georgia" panose="02040502050405020303" pitchFamily="18" charset="0"/>
              </a:rPr>
              <a:t>			Cost Complexity Pruning</a:t>
            </a:r>
          </a:p>
          <a:p>
            <a:pPr marL="0" indent="0">
              <a:buNone/>
            </a:pPr>
            <a:r>
              <a:rPr lang="en-US" dirty="0">
                <a:latin typeface="Georgia" panose="02040502050405020303" pitchFamily="18" charset="0"/>
              </a:rPr>
              <a:t>			Reduced Error Pruning</a:t>
            </a:r>
            <a:endParaRPr lang="en-IN" dirty="0">
              <a:latin typeface="Georgia" panose="02040502050405020303" pitchFamily="18" charset="0"/>
            </a:endParaRP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705F460B-3F70-C51B-BE9A-1DA3FA67D9D5}"/>
                  </a:ext>
                </a:extLst>
              </p14:cNvPr>
              <p14:cNvContentPartPr/>
              <p14:nvPr/>
            </p14:nvContentPartPr>
            <p14:xfrm>
              <a:off x="8756715" y="1537770"/>
              <a:ext cx="37800" cy="1440"/>
            </p14:xfrm>
          </p:contentPart>
        </mc:Choice>
        <mc:Fallback xmlns="">
          <p:pic>
            <p:nvPicPr>
              <p:cNvPr id="7" name="Ink 6">
                <a:extLst>
                  <a:ext uri="{FF2B5EF4-FFF2-40B4-BE49-F238E27FC236}">
                    <a16:creationId xmlns:a16="http://schemas.microsoft.com/office/drawing/2014/main" id="{705F460B-3F70-C51B-BE9A-1DA3FA67D9D5}"/>
                  </a:ext>
                </a:extLst>
              </p:cNvPr>
              <p:cNvPicPr/>
              <p:nvPr/>
            </p:nvPicPr>
            <p:blipFill>
              <a:blip r:embed="rId9"/>
              <a:stretch>
                <a:fillRect/>
              </a:stretch>
            </p:blipFill>
            <p:spPr>
              <a:xfrm>
                <a:off x="8747715" y="1528770"/>
                <a:ext cx="55440" cy="19080"/>
              </a:xfrm>
              <a:prstGeom prst="rect">
                <a:avLst/>
              </a:prstGeom>
            </p:spPr>
          </p:pic>
        </mc:Fallback>
      </mc:AlternateContent>
      <p:grpSp>
        <p:nvGrpSpPr>
          <p:cNvPr id="10" name="Group 9">
            <a:extLst>
              <a:ext uri="{FF2B5EF4-FFF2-40B4-BE49-F238E27FC236}">
                <a16:creationId xmlns:a16="http://schemas.microsoft.com/office/drawing/2014/main" id="{CC05D630-1E5C-26D6-85C6-71D45B9D5E36}"/>
              </a:ext>
            </a:extLst>
          </p:cNvPr>
          <p:cNvGrpSpPr/>
          <p:nvPr/>
        </p:nvGrpSpPr>
        <p:grpSpPr>
          <a:xfrm>
            <a:off x="7924035" y="2112690"/>
            <a:ext cx="1213200" cy="52200"/>
            <a:chOff x="7924035" y="2112690"/>
            <a:chExt cx="1213200" cy="52200"/>
          </a:xfrm>
        </p:grpSpPr>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4F3D5048-ADEB-C3E6-37B4-4DF1971813AF}"/>
                    </a:ext>
                  </a:extLst>
                </p14:cNvPr>
                <p14:cNvContentPartPr/>
                <p14:nvPr/>
              </p14:nvContentPartPr>
              <p14:xfrm>
                <a:off x="7924035" y="2143650"/>
                <a:ext cx="44640" cy="21240"/>
              </p14:xfrm>
            </p:contentPart>
          </mc:Choice>
          <mc:Fallback xmlns="">
            <p:pic>
              <p:nvPicPr>
                <p:cNvPr id="17" name="Ink 16">
                  <a:extLst>
                    <a:ext uri="{FF2B5EF4-FFF2-40B4-BE49-F238E27FC236}">
                      <a16:creationId xmlns:a16="http://schemas.microsoft.com/office/drawing/2014/main" id="{4F3D5048-ADEB-C3E6-37B4-4DF1971813AF}"/>
                    </a:ext>
                  </a:extLst>
                </p:cNvPr>
                <p:cNvPicPr/>
                <p:nvPr/>
              </p:nvPicPr>
              <p:blipFill>
                <a:blip r:embed="rId11"/>
                <a:stretch>
                  <a:fillRect/>
                </a:stretch>
              </p:blipFill>
              <p:spPr>
                <a:xfrm>
                  <a:off x="7915107" y="2134495"/>
                  <a:ext cx="62139" cy="3918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2F45A285-0A6E-9967-C3F6-B093F73B91C7}"/>
                    </a:ext>
                  </a:extLst>
                </p14:cNvPr>
                <p14:cNvContentPartPr/>
                <p14:nvPr/>
              </p14:nvContentPartPr>
              <p14:xfrm>
                <a:off x="9136875" y="2112690"/>
                <a:ext cx="360" cy="360"/>
              </p14:xfrm>
            </p:contentPart>
          </mc:Choice>
          <mc:Fallback xmlns="">
            <p:pic>
              <p:nvPicPr>
                <p:cNvPr id="9" name="Ink 8">
                  <a:extLst>
                    <a:ext uri="{FF2B5EF4-FFF2-40B4-BE49-F238E27FC236}">
                      <a16:creationId xmlns:a16="http://schemas.microsoft.com/office/drawing/2014/main" id="{2F45A285-0A6E-9967-C3F6-B093F73B91C7}"/>
                    </a:ext>
                  </a:extLst>
                </p:cNvPr>
                <p:cNvPicPr/>
                <p:nvPr/>
              </p:nvPicPr>
              <p:blipFill>
                <a:blip r:embed="rId13"/>
                <a:stretch>
                  <a:fillRect/>
                </a:stretch>
              </p:blipFill>
              <p:spPr>
                <a:xfrm>
                  <a:off x="9127875" y="210369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29" name="Ink 28">
                <a:extLst>
                  <a:ext uri="{FF2B5EF4-FFF2-40B4-BE49-F238E27FC236}">
                    <a16:creationId xmlns:a16="http://schemas.microsoft.com/office/drawing/2014/main" id="{5752287A-2401-9150-7715-7EA37546F5DF}"/>
                  </a:ext>
                </a:extLst>
              </p14:cNvPr>
              <p14:cNvContentPartPr/>
              <p14:nvPr/>
            </p14:nvContentPartPr>
            <p14:xfrm>
              <a:off x="5999115" y="5654010"/>
              <a:ext cx="25560" cy="4680"/>
            </p14:xfrm>
          </p:contentPart>
        </mc:Choice>
        <mc:Fallback xmlns="">
          <p:pic>
            <p:nvPicPr>
              <p:cNvPr id="29" name="Ink 28">
                <a:extLst>
                  <a:ext uri="{FF2B5EF4-FFF2-40B4-BE49-F238E27FC236}">
                    <a16:creationId xmlns:a16="http://schemas.microsoft.com/office/drawing/2014/main" id="{5752287A-2401-9150-7715-7EA37546F5DF}"/>
                  </a:ext>
                </a:extLst>
              </p:cNvPr>
              <p:cNvPicPr/>
              <p:nvPr/>
            </p:nvPicPr>
            <p:blipFill>
              <a:blip r:embed="rId45"/>
              <a:stretch>
                <a:fillRect/>
              </a:stretch>
            </p:blipFill>
            <p:spPr>
              <a:xfrm>
                <a:off x="5990115" y="5645370"/>
                <a:ext cx="43200" cy="22320"/>
              </a:xfrm>
              <a:prstGeom prst="rect">
                <a:avLst/>
              </a:prstGeom>
            </p:spPr>
          </p:pic>
        </mc:Fallback>
      </mc:AlternateContent>
      <p:sp>
        <p:nvSpPr>
          <p:cNvPr id="2" name="Footer Placeholder 1">
            <a:extLst>
              <a:ext uri="{FF2B5EF4-FFF2-40B4-BE49-F238E27FC236}">
                <a16:creationId xmlns:a16="http://schemas.microsoft.com/office/drawing/2014/main" id="{95858795-9C68-6FDC-A1E6-5E49CB59A7AD}"/>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A2AE3EE5-37EA-4315-B895-5F09DCA3AFF0}"/>
              </a:ext>
            </a:extLst>
          </p:cNvPr>
          <p:cNvSpPr>
            <a:spLocks noGrp="1"/>
          </p:cNvSpPr>
          <p:nvPr>
            <p:ph type="sldNum" sz="quarter" idx="12"/>
          </p:nvPr>
        </p:nvSpPr>
        <p:spPr/>
        <p:txBody>
          <a:bodyPr/>
          <a:lstStyle/>
          <a:p>
            <a:fld id="{FACB5482-D393-4E2D-8FB7-B68A06B80F1E}" type="slidenum">
              <a:rPr lang="en-IN" smtClean="0"/>
              <a:t>19</a:t>
            </a:fld>
            <a:endParaRPr lang="en-IN"/>
          </a:p>
        </p:txBody>
      </p:sp>
    </p:spTree>
    <p:extLst>
      <p:ext uri="{BB962C8B-B14F-4D97-AF65-F5344CB8AC3E}">
        <p14:creationId xmlns:p14="http://schemas.microsoft.com/office/powerpoint/2010/main" val="87145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D24ECF-070C-481B-BBF1-50405687FBED}"/>
              </a:ext>
            </a:extLst>
          </p:cNvPr>
          <p:cNvSpPr>
            <a:spLocks noGrp="1"/>
          </p:cNvSpPr>
          <p:nvPr>
            <p:ph idx="1"/>
          </p:nvPr>
        </p:nvSpPr>
        <p:spPr>
          <a:xfrm>
            <a:off x="504826" y="914399"/>
            <a:ext cx="11344274" cy="5781675"/>
          </a:xfrm>
        </p:spPr>
        <p:txBody>
          <a:bodyPr>
            <a:normAutofit fontScale="92500" lnSpcReduction="10000"/>
          </a:bodyPr>
          <a:lstStyle/>
          <a:p>
            <a:pPr marL="0" indent="0">
              <a:buNone/>
            </a:pPr>
            <a:r>
              <a:rPr lang="en-US" sz="2000" b="1" dirty="0">
                <a:solidFill>
                  <a:srgbClr val="803063"/>
                </a:solidFill>
                <a:latin typeface="Georgia" panose="02040502050405020303" pitchFamily="18" charset="0"/>
              </a:rPr>
              <a:t>Decision Tree Regression:</a:t>
            </a:r>
          </a:p>
          <a:p>
            <a:pPr>
              <a:buFont typeface="Wingdings" panose="05000000000000000000" pitchFamily="2" charset="2"/>
              <a:buChar char="Ø"/>
            </a:pPr>
            <a:r>
              <a:rPr lang="en-US" dirty="0">
                <a:latin typeface="Georgia" panose="02040502050405020303" pitchFamily="18" charset="0"/>
              </a:rPr>
              <a:t>Decision Tree is a supervised learning algorithm which can be used for solving both classification and regression problems.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can solve problems for both categorical and numerical data.</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Decision Tree regression builds a tree-like structure in which each internal node represents the "test" for an attribute, each branch represent the result of the test, and each leaf node represents the final decision or result.</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A decision tree is constructed starting from the root node/parent node (dataset), which splits into left and right child nodes (subsets of dataset). These child nodes are further divided into their children node, and themselves become the parent node of those nodes.</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EEF67361-3A01-EC73-FFF5-23DF69DE1DBA}"/>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7EAA27E-6D77-1695-B049-0BF4E34B3FFF}"/>
              </a:ext>
            </a:extLst>
          </p:cNvPr>
          <p:cNvSpPr>
            <a:spLocks noGrp="1"/>
          </p:cNvSpPr>
          <p:nvPr>
            <p:ph type="sldNum" sz="quarter" idx="12"/>
          </p:nvPr>
        </p:nvSpPr>
        <p:spPr/>
        <p:txBody>
          <a:bodyPr/>
          <a:lstStyle/>
          <a:p>
            <a:fld id="{FACB5482-D393-4E2D-8FB7-B68A06B80F1E}" type="slidenum">
              <a:rPr lang="en-IN" smtClean="0"/>
              <a:t>2</a:t>
            </a:fld>
            <a:endParaRPr lang="en-IN"/>
          </a:p>
        </p:txBody>
      </p:sp>
    </p:spTree>
    <p:extLst>
      <p:ext uri="{BB962C8B-B14F-4D97-AF65-F5344CB8AC3E}">
        <p14:creationId xmlns:p14="http://schemas.microsoft.com/office/powerpoint/2010/main" val="104036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55115D-ABCA-0F10-ED28-5B66003F3BE8}"/>
              </a:ext>
            </a:extLst>
          </p:cNvPr>
          <p:cNvSpPr>
            <a:spLocks noGrp="1"/>
          </p:cNvSpPr>
          <p:nvPr>
            <p:ph idx="1"/>
          </p:nvPr>
        </p:nvSpPr>
        <p:spPr>
          <a:xfrm>
            <a:off x="257175" y="685800"/>
            <a:ext cx="11868149" cy="6038850"/>
          </a:xfrm>
        </p:spPr>
        <p:txBody>
          <a:bodyPr>
            <a:normAutofit lnSpcReduction="10000"/>
          </a:bodyPr>
          <a:lstStyle/>
          <a:p>
            <a:pPr marL="0" indent="0">
              <a:buNone/>
            </a:pPr>
            <a:r>
              <a:rPr lang="en-US" sz="20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Advantages of the Decision Tree</a:t>
            </a:r>
          </a:p>
          <a:p>
            <a:pPr>
              <a:buFont typeface="Wingdings" panose="05000000000000000000" pitchFamily="2" charset="2"/>
              <a:buChar char="q"/>
            </a:pPr>
            <a:r>
              <a:rPr lang="en-US" dirty="0">
                <a:latin typeface="Georgia" panose="02040502050405020303" pitchFamily="18" charset="0"/>
              </a:rPr>
              <a:t>It is simple to understand as it follows the same process which a human follow while making any decision in real-life.</a:t>
            </a:r>
          </a:p>
          <a:p>
            <a:pPr>
              <a:buFont typeface="Wingdings" panose="05000000000000000000" pitchFamily="2" charset="2"/>
              <a:buChar char="q"/>
            </a:pPr>
            <a:r>
              <a:rPr lang="en-US" dirty="0">
                <a:latin typeface="Georgia" panose="02040502050405020303" pitchFamily="18" charset="0"/>
              </a:rPr>
              <a:t>It can be very useful for solving decision-related problems.</a:t>
            </a:r>
          </a:p>
          <a:p>
            <a:pPr>
              <a:buFont typeface="Wingdings" panose="05000000000000000000" pitchFamily="2" charset="2"/>
              <a:buChar char="q"/>
            </a:pPr>
            <a:r>
              <a:rPr lang="en-US" dirty="0">
                <a:latin typeface="Georgia" panose="02040502050405020303" pitchFamily="18" charset="0"/>
              </a:rPr>
              <a:t>It helps to think about all the possible outcomes for a problem.</a:t>
            </a:r>
          </a:p>
          <a:p>
            <a:pPr>
              <a:buFont typeface="Wingdings" panose="05000000000000000000" pitchFamily="2" charset="2"/>
              <a:buChar char="q"/>
            </a:pPr>
            <a:r>
              <a:rPr lang="en-US" dirty="0">
                <a:latin typeface="Georgia" panose="02040502050405020303" pitchFamily="18" charset="0"/>
              </a:rPr>
              <a:t>There is less requirement of data cleaning compared to other algorithms.</a:t>
            </a:r>
          </a:p>
          <a:p>
            <a:pPr marL="0" indent="0">
              <a:buNone/>
            </a:pPr>
            <a:endParaRPr lang="en-US" dirty="0">
              <a:latin typeface="Georgia" panose="02040502050405020303" pitchFamily="18" charset="0"/>
            </a:endParaRPr>
          </a:p>
          <a:p>
            <a:pPr marL="0" indent="0">
              <a:buNone/>
            </a:pPr>
            <a:r>
              <a:rPr lang="en-US" sz="20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Disadvantages of the Decision Tree</a:t>
            </a:r>
          </a:p>
          <a:p>
            <a:pPr>
              <a:buFont typeface="Wingdings" panose="05000000000000000000" pitchFamily="2" charset="2"/>
              <a:buChar char="q"/>
            </a:pPr>
            <a:r>
              <a:rPr lang="en-US" dirty="0">
                <a:latin typeface="Georgia" panose="02040502050405020303" pitchFamily="18" charset="0"/>
              </a:rPr>
              <a:t>The decision tree contains lots of layers, which makes it complex.</a:t>
            </a:r>
          </a:p>
          <a:p>
            <a:pPr>
              <a:buFont typeface="Wingdings" panose="05000000000000000000" pitchFamily="2" charset="2"/>
              <a:buChar char="q"/>
            </a:pPr>
            <a:r>
              <a:rPr lang="en-US" dirty="0">
                <a:latin typeface="Georgia" panose="02040502050405020303" pitchFamily="18" charset="0"/>
              </a:rPr>
              <a:t>It may have an overfitting issue, which can be resolved using the Random Forest algorithm.</a:t>
            </a:r>
          </a:p>
          <a:p>
            <a:pPr>
              <a:buFont typeface="Wingdings" panose="05000000000000000000" pitchFamily="2" charset="2"/>
              <a:buChar char="q"/>
            </a:pPr>
            <a:r>
              <a:rPr lang="en-US" dirty="0">
                <a:latin typeface="Georgia" panose="02040502050405020303" pitchFamily="18" charset="0"/>
              </a:rPr>
              <a:t>For more class labels, the computational complexity of the decision tree may increase.</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A4DA465A-36C6-2AD4-735D-AE563E117AC3}"/>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59C635A0-8D7D-C874-6AD8-83BE83DC2F24}"/>
              </a:ext>
            </a:extLst>
          </p:cNvPr>
          <p:cNvSpPr>
            <a:spLocks noGrp="1"/>
          </p:cNvSpPr>
          <p:nvPr>
            <p:ph type="sldNum" sz="quarter" idx="12"/>
          </p:nvPr>
        </p:nvSpPr>
        <p:spPr/>
        <p:txBody>
          <a:bodyPr/>
          <a:lstStyle/>
          <a:p>
            <a:fld id="{FACB5482-D393-4E2D-8FB7-B68A06B80F1E}" type="slidenum">
              <a:rPr lang="en-IN" smtClean="0"/>
              <a:t>20</a:t>
            </a:fld>
            <a:endParaRPr lang="en-IN"/>
          </a:p>
        </p:txBody>
      </p:sp>
    </p:spTree>
    <p:extLst>
      <p:ext uri="{BB962C8B-B14F-4D97-AF65-F5344CB8AC3E}">
        <p14:creationId xmlns:p14="http://schemas.microsoft.com/office/powerpoint/2010/main" val="818191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3F4F74-8E0A-F6DA-D393-7CAC0B5C19FA}"/>
              </a:ext>
            </a:extLst>
          </p:cNvPr>
          <p:cNvSpPr>
            <a:spLocks noGrp="1"/>
          </p:cNvSpPr>
          <p:nvPr>
            <p:ph idx="1"/>
          </p:nvPr>
        </p:nvSpPr>
        <p:spPr>
          <a:xfrm>
            <a:off x="228600" y="647699"/>
            <a:ext cx="11753850" cy="6105525"/>
          </a:xfrm>
        </p:spPr>
        <p:txBody>
          <a:bodyPr>
            <a:normAutofit fontScale="92500" lnSpcReduction="20000"/>
          </a:bodyPr>
          <a:lstStyle/>
          <a:p>
            <a:pPr marL="0" indent="0">
              <a:buNone/>
            </a:pPr>
            <a:r>
              <a:rPr lang="en-IN" dirty="0">
                <a:latin typeface="Georgia" panose="02040502050405020303" pitchFamily="18" charset="0"/>
              </a:rPr>
              <a:t> </a:t>
            </a:r>
            <a:r>
              <a:rPr lang="en-IN" sz="2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Implementation of Decision Tree</a:t>
            </a:r>
          </a:p>
          <a:p>
            <a:pPr marL="0" indent="0">
              <a:buNone/>
            </a:pPr>
            <a:r>
              <a:rPr lang="en-IN" sz="20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Data Pre-Processing Step:</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nm  </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mtp</a:t>
            </a:r>
            <a:r>
              <a:rPr lang="en-IN" dirty="0">
                <a:latin typeface="Georgia" panose="02040502050405020303" pitchFamily="18" charset="0"/>
              </a:rPr>
              <a:t>  </a:t>
            </a:r>
          </a:p>
          <a:p>
            <a:pPr marL="0" indent="0">
              <a:buNone/>
            </a:pPr>
            <a:r>
              <a:rPr lang="en-IN" dirty="0">
                <a:latin typeface="Georgia" panose="02040502050405020303" pitchFamily="18" charset="0"/>
              </a:rPr>
              <a:t>import pandas as pd  </a:t>
            </a:r>
          </a:p>
          <a:p>
            <a:pPr marL="0" indent="0">
              <a:buNone/>
            </a:pPr>
            <a:r>
              <a:rPr lang="en-IN" dirty="0" err="1">
                <a:latin typeface="Georgia" panose="02040502050405020303" pitchFamily="18" charset="0"/>
              </a:rPr>
              <a:t>data_set</a:t>
            </a:r>
            <a:r>
              <a:rPr lang="en-IN" dirty="0">
                <a:latin typeface="Georgia" panose="02040502050405020303" pitchFamily="18" charset="0"/>
              </a:rPr>
              <a:t>= </a:t>
            </a:r>
            <a:r>
              <a:rPr lang="en-IN" dirty="0" err="1">
                <a:latin typeface="Georgia" panose="02040502050405020303" pitchFamily="18" charset="0"/>
              </a:rPr>
              <a:t>pd.read_csv</a:t>
            </a:r>
            <a:r>
              <a:rPr lang="en-IN" dirty="0">
                <a:latin typeface="Georgia" panose="02040502050405020303" pitchFamily="18" charset="0"/>
              </a:rPr>
              <a:t>(‘tips.csv')  </a:t>
            </a:r>
          </a:p>
          <a:p>
            <a:pPr marL="0" indent="0">
              <a:buNone/>
            </a:pPr>
            <a:r>
              <a:rPr lang="en-IN" dirty="0">
                <a:latin typeface="Georgia" panose="02040502050405020303" pitchFamily="18" charset="0"/>
              </a:rPr>
              <a:t>x= </a:t>
            </a:r>
            <a:r>
              <a:rPr lang="en-IN" dirty="0" err="1">
                <a:latin typeface="Georgia" panose="02040502050405020303" pitchFamily="18" charset="0"/>
              </a:rPr>
              <a:t>data_set.iloc</a:t>
            </a:r>
            <a:r>
              <a:rPr lang="en-IN" dirty="0">
                <a:latin typeface="Georgia" panose="02040502050405020303" pitchFamily="18" charset="0"/>
              </a:rPr>
              <a:t>[:, [0,1]].values  </a:t>
            </a:r>
          </a:p>
          <a:p>
            <a:pPr marL="0" indent="0">
              <a:buNone/>
            </a:pPr>
            <a:r>
              <a:rPr lang="en-IN" dirty="0">
                <a:latin typeface="Georgia" panose="02040502050405020303" pitchFamily="18" charset="0"/>
              </a:rPr>
              <a:t>y= </a:t>
            </a:r>
            <a:r>
              <a:rPr lang="en-IN" dirty="0" err="1">
                <a:latin typeface="Georgia" panose="02040502050405020303" pitchFamily="18" charset="0"/>
              </a:rPr>
              <a:t>data_set.iloc</a:t>
            </a:r>
            <a:r>
              <a:rPr lang="en-IN" dirty="0">
                <a:latin typeface="Georgia" panose="02040502050405020303" pitchFamily="18" charset="0"/>
              </a:rPr>
              <a:t>[:, 1].values  </a:t>
            </a:r>
          </a:p>
          <a:p>
            <a:pPr marL="0" indent="0">
              <a:buNone/>
            </a:pPr>
            <a:r>
              <a:rPr lang="en-IN" dirty="0">
                <a:latin typeface="Georgia" panose="02040502050405020303" pitchFamily="18" charset="0"/>
              </a:rPr>
              <a:t>from </a:t>
            </a:r>
            <a:r>
              <a:rPr lang="en-IN" dirty="0" err="1">
                <a:latin typeface="Georgia" panose="02040502050405020303" pitchFamily="18" charset="0"/>
              </a:rPr>
              <a:t>sklearn.model_selection</a:t>
            </a:r>
            <a:r>
              <a:rPr lang="en-IN" dirty="0">
                <a:latin typeface="Georgia" panose="02040502050405020303" pitchFamily="18" charset="0"/>
              </a:rPr>
              <a:t> import </a:t>
            </a:r>
            <a:r>
              <a:rPr lang="en-IN" dirty="0" err="1">
                <a:latin typeface="Georgia" panose="02040502050405020303" pitchFamily="18" charset="0"/>
              </a:rPr>
              <a:t>train_test_split</a:t>
            </a:r>
            <a:r>
              <a:rPr lang="en-IN" dirty="0">
                <a:latin typeface="Georgia" panose="02040502050405020303" pitchFamily="18" charset="0"/>
              </a:rPr>
              <a:t>  </a:t>
            </a:r>
          </a:p>
          <a:p>
            <a:pPr marL="0" indent="0">
              <a:buNone/>
            </a:pPr>
            <a:r>
              <a:rPr lang="en-IN" dirty="0" err="1">
                <a:latin typeface="Georgia" panose="02040502050405020303" pitchFamily="18" charset="0"/>
              </a:rPr>
              <a:t>x_train</a:t>
            </a:r>
            <a:r>
              <a:rPr lang="en-IN" dirty="0">
                <a:latin typeface="Georgia" panose="02040502050405020303" pitchFamily="18" charset="0"/>
              </a:rPr>
              <a:t>, </a:t>
            </a:r>
            <a:r>
              <a:rPr lang="en-IN" dirty="0" err="1">
                <a:latin typeface="Georgia" panose="02040502050405020303" pitchFamily="18" charset="0"/>
              </a:rPr>
              <a:t>x_test</a:t>
            </a:r>
            <a:r>
              <a:rPr lang="en-IN" dirty="0">
                <a:latin typeface="Georgia" panose="02040502050405020303" pitchFamily="18" charset="0"/>
              </a:rPr>
              <a:t>, </a:t>
            </a:r>
            <a:r>
              <a:rPr lang="en-IN" dirty="0" err="1">
                <a:latin typeface="Georgia" panose="02040502050405020303" pitchFamily="18" charset="0"/>
              </a:rPr>
              <a:t>y_train</a:t>
            </a:r>
            <a:r>
              <a:rPr lang="en-IN" dirty="0">
                <a:latin typeface="Georgia" panose="02040502050405020303" pitchFamily="18" charset="0"/>
              </a:rPr>
              <a:t>, </a:t>
            </a:r>
            <a:r>
              <a:rPr lang="en-IN" dirty="0" err="1">
                <a:latin typeface="Georgia" panose="02040502050405020303" pitchFamily="18" charset="0"/>
              </a:rPr>
              <a:t>y_test</a:t>
            </a:r>
            <a:r>
              <a:rPr lang="en-IN" dirty="0">
                <a:latin typeface="Georgia" panose="02040502050405020303" pitchFamily="18" charset="0"/>
              </a:rPr>
              <a:t>= </a:t>
            </a:r>
            <a:r>
              <a:rPr lang="en-IN" dirty="0" err="1">
                <a:latin typeface="Georgia" panose="02040502050405020303" pitchFamily="18" charset="0"/>
              </a:rPr>
              <a:t>train_test_split</a:t>
            </a:r>
            <a:r>
              <a:rPr lang="en-IN" dirty="0">
                <a:latin typeface="Georgia" panose="02040502050405020303" pitchFamily="18" charset="0"/>
              </a:rPr>
              <a:t>(x, y, </a:t>
            </a:r>
            <a:r>
              <a:rPr lang="en-IN" dirty="0" err="1">
                <a:latin typeface="Georgia" panose="02040502050405020303" pitchFamily="18" charset="0"/>
              </a:rPr>
              <a:t>test_size</a:t>
            </a:r>
            <a:r>
              <a:rPr lang="en-IN" dirty="0">
                <a:latin typeface="Georgia" panose="02040502050405020303" pitchFamily="18" charset="0"/>
              </a:rPr>
              <a:t>= 0.25, </a:t>
            </a:r>
            <a:r>
              <a:rPr lang="en-IN" dirty="0" err="1">
                <a:latin typeface="Georgia" panose="02040502050405020303" pitchFamily="18" charset="0"/>
              </a:rPr>
              <a:t>random_state</a:t>
            </a:r>
            <a:r>
              <a:rPr lang="en-IN" dirty="0">
                <a:latin typeface="Georgia" panose="02040502050405020303" pitchFamily="18" charset="0"/>
              </a:rPr>
              <a:t>=0)  </a:t>
            </a:r>
          </a:p>
          <a:p>
            <a:pPr marL="0" indent="0">
              <a:buNone/>
            </a:pPr>
            <a:r>
              <a:rPr lang="en-IN" dirty="0">
                <a:latin typeface="Georgia" panose="02040502050405020303" pitchFamily="18" charset="0"/>
              </a:rPr>
              <a:t>from </a:t>
            </a:r>
            <a:r>
              <a:rPr lang="en-IN" dirty="0" err="1">
                <a:latin typeface="Georgia" panose="02040502050405020303" pitchFamily="18" charset="0"/>
              </a:rPr>
              <a:t>sklearn.preprocessing</a:t>
            </a:r>
            <a:r>
              <a:rPr lang="en-IN" dirty="0">
                <a:latin typeface="Georgia" panose="02040502050405020303" pitchFamily="18" charset="0"/>
              </a:rPr>
              <a:t> import </a:t>
            </a:r>
            <a:r>
              <a:rPr lang="en-IN" dirty="0" err="1">
                <a:latin typeface="Georgia" panose="02040502050405020303" pitchFamily="18" charset="0"/>
              </a:rPr>
              <a:t>StandardScaler</a:t>
            </a:r>
            <a:r>
              <a:rPr lang="en-IN" dirty="0">
                <a:latin typeface="Georgia" panose="02040502050405020303" pitchFamily="18" charset="0"/>
              </a:rPr>
              <a:t>    </a:t>
            </a:r>
          </a:p>
          <a:p>
            <a:pPr marL="0" indent="0">
              <a:buNone/>
            </a:pPr>
            <a:r>
              <a:rPr lang="en-IN" dirty="0" err="1">
                <a:latin typeface="Georgia" panose="02040502050405020303" pitchFamily="18" charset="0"/>
              </a:rPr>
              <a:t>st_x</a:t>
            </a:r>
            <a:r>
              <a:rPr lang="en-IN" dirty="0">
                <a:latin typeface="Georgia" panose="02040502050405020303" pitchFamily="18" charset="0"/>
              </a:rPr>
              <a:t>= </a:t>
            </a:r>
            <a:r>
              <a:rPr lang="en-IN" dirty="0" err="1">
                <a:latin typeface="Georgia" panose="02040502050405020303" pitchFamily="18" charset="0"/>
              </a:rPr>
              <a:t>StandardScaler</a:t>
            </a:r>
            <a:r>
              <a:rPr lang="en-IN" dirty="0">
                <a:latin typeface="Georgia" panose="02040502050405020303" pitchFamily="18" charset="0"/>
              </a:rPr>
              <a:t>()  </a:t>
            </a:r>
          </a:p>
          <a:p>
            <a:pPr marL="0" indent="0">
              <a:buNone/>
            </a:pPr>
            <a:r>
              <a:rPr lang="en-IN" dirty="0" err="1">
                <a:latin typeface="Georgia" panose="02040502050405020303" pitchFamily="18" charset="0"/>
              </a:rPr>
              <a:t>x_train</a:t>
            </a:r>
            <a:r>
              <a:rPr lang="en-IN" dirty="0">
                <a:latin typeface="Georgia" panose="02040502050405020303" pitchFamily="18" charset="0"/>
              </a:rPr>
              <a:t>= </a:t>
            </a:r>
            <a:r>
              <a:rPr lang="en-IN" dirty="0" err="1">
                <a:latin typeface="Georgia" panose="02040502050405020303" pitchFamily="18" charset="0"/>
              </a:rPr>
              <a:t>st_x.fit_transform</a:t>
            </a:r>
            <a:r>
              <a:rPr lang="en-IN" dirty="0">
                <a:latin typeface="Georgia" panose="02040502050405020303" pitchFamily="18" charset="0"/>
              </a:rPr>
              <a:t>(</a:t>
            </a:r>
            <a:r>
              <a:rPr lang="en-IN" dirty="0" err="1">
                <a:latin typeface="Georgia" panose="02040502050405020303" pitchFamily="18" charset="0"/>
              </a:rPr>
              <a:t>x_train</a:t>
            </a:r>
            <a:r>
              <a:rPr lang="en-IN" dirty="0">
                <a:latin typeface="Georgia" panose="02040502050405020303" pitchFamily="18" charset="0"/>
              </a:rPr>
              <a:t>)    </a:t>
            </a:r>
          </a:p>
          <a:p>
            <a:pPr marL="0" indent="0">
              <a:buNone/>
            </a:pPr>
            <a:r>
              <a:rPr lang="en-IN" dirty="0" err="1">
                <a:latin typeface="Georgia" panose="02040502050405020303" pitchFamily="18" charset="0"/>
              </a:rPr>
              <a:t>x_test</a:t>
            </a:r>
            <a:r>
              <a:rPr lang="en-IN" dirty="0">
                <a:latin typeface="Georgia" panose="02040502050405020303" pitchFamily="18" charset="0"/>
              </a:rPr>
              <a:t>= </a:t>
            </a:r>
            <a:r>
              <a:rPr lang="en-IN" dirty="0" err="1">
                <a:latin typeface="Georgia" panose="02040502050405020303" pitchFamily="18" charset="0"/>
              </a:rPr>
              <a:t>st_x.transform</a:t>
            </a:r>
            <a:r>
              <a:rPr lang="en-IN" dirty="0">
                <a:latin typeface="Georgia" panose="02040502050405020303" pitchFamily="18" charset="0"/>
              </a:rPr>
              <a:t>(</a:t>
            </a:r>
            <a:r>
              <a:rPr lang="en-IN" dirty="0" err="1">
                <a:latin typeface="Georgia" panose="02040502050405020303" pitchFamily="18" charset="0"/>
              </a:rPr>
              <a:t>x_test</a:t>
            </a:r>
            <a:r>
              <a:rPr lang="en-IN" dirty="0">
                <a:latin typeface="Georgia" panose="02040502050405020303" pitchFamily="18" charset="0"/>
              </a:rPr>
              <a:t>) </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A9833A1-4DD3-125F-EF5D-FD61B9A3E708}"/>
                  </a:ext>
                </a:extLst>
              </p14:cNvPr>
              <p14:cNvContentPartPr/>
              <p14:nvPr/>
            </p14:nvContentPartPr>
            <p14:xfrm>
              <a:off x="2399475" y="3200610"/>
              <a:ext cx="5040" cy="106560"/>
            </p14:xfrm>
          </p:contentPart>
        </mc:Choice>
        <mc:Fallback xmlns="">
          <p:pic>
            <p:nvPicPr>
              <p:cNvPr id="2" name="Ink 1">
                <a:extLst>
                  <a:ext uri="{FF2B5EF4-FFF2-40B4-BE49-F238E27FC236}">
                    <a16:creationId xmlns:a16="http://schemas.microsoft.com/office/drawing/2014/main" id="{EA9833A1-4DD3-125F-EF5D-FD61B9A3E708}"/>
                  </a:ext>
                </a:extLst>
              </p:cNvPr>
              <p:cNvPicPr/>
              <p:nvPr/>
            </p:nvPicPr>
            <p:blipFill>
              <a:blip r:embed="rId3"/>
              <a:stretch>
                <a:fillRect/>
              </a:stretch>
            </p:blipFill>
            <p:spPr>
              <a:xfrm>
                <a:off x="2390835" y="3191970"/>
                <a:ext cx="2268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98B833F5-B990-7A1E-94ED-9DE096932681}"/>
                  </a:ext>
                </a:extLst>
              </p14:cNvPr>
              <p14:cNvContentPartPr/>
              <p14:nvPr/>
            </p14:nvContentPartPr>
            <p14:xfrm>
              <a:off x="4163115" y="4608210"/>
              <a:ext cx="3960" cy="2520"/>
            </p14:xfrm>
          </p:contentPart>
        </mc:Choice>
        <mc:Fallback xmlns="">
          <p:pic>
            <p:nvPicPr>
              <p:cNvPr id="4" name="Ink 3">
                <a:extLst>
                  <a:ext uri="{FF2B5EF4-FFF2-40B4-BE49-F238E27FC236}">
                    <a16:creationId xmlns:a16="http://schemas.microsoft.com/office/drawing/2014/main" id="{98B833F5-B990-7A1E-94ED-9DE096932681}"/>
                  </a:ext>
                </a:extLst>
              </p:cNvPr>
              <p:cNvPicPr/>
              <p:nvPr/>
            </p:nvPicPr>
            <p:blipFill>
              <a:blip r:embed="rId5"/>
              <a:stretch>
                <a:fillRect/>
              </a:stretch>
            </p:blipFill>
            <p:spPr>
              <a:xfrm>
                <a:off x="4154475" y="4599570"/>
                <a:ext cx="2160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8A44E85B-84F5-24FC-A474-E015E71143CD}"/>
                  </a:ext>
                </a:extLst>
              </p14:cNvPr>
              <p14:cNvContentPartPr/>
              <p14:nvPr/>
            </p14:nvContentPartPr>
            <p14:xfrm>
              <a:off x="4728675" y="4583370"/>
              <a:ext cx="360" cy="360"/>
            </p14:xfrm>
          </p:contentPart>
        </mc:Choice>
        <mc:Fallback xmlns="">
          <p:pic>
            <p:nvPicPr>
              <p:cNvPr id="5" name="Ink 4">
                <a:extLst>
                  <a:ext uri="{FF2B5EF4-FFF2-40B4-BE49-F238E27FC236}">
                    <a16:creationId xmlns:a16="http://schemas.microsoft.com/office/drawing/2014/main" id="{8A44E85B-84F5-24FC-A474-E015E71143CD}"/>
                  </a:ext>
                </a:extLst>
              </p:cNvPr>
              <p:cNvPicPr/>
              <p:nvPr/>
            </p:nvPicPr>
            <p:blipFill>
              <a:blip r:embed="rId7"/>
              <a:stretch>
                <a:fillRect/>
              </a:stretch>
            </p:blipFill>
            <p:spPr>
              <a:xfrm>
                <a:off x="4719675" y="457437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1779268C-45A9-FE7E-BD47-C7859F764BCE}"/>
                  </a:ext>
                </a:extLst>
              </p14:cNvPr>
              <p14:cNvContentPartPr/>
              <p14:nvPr/>
            </p14:nvContentPartPr>
            <p14:xfrm>
              <a:off x="5308635" y="4497690"/>
              <a:ext cx="47160" cy="16560"/>
            </p14:xfrm>
          </p:contentPart>
        </mc:Choice>
        <mc:Fallback xmlns="">
          <p:pic>
            <p:nvPicPr>
              <p:cNvPr id="6" name="Ink 5">
                <a:extLst>
                  <a:ext uri="{FF2B5EF4-FFF2-40B4-BE49-F238E27FC236}">
                    <a16:creationId xmlns:a16="http://schemas.microsoft.com/office/drawing/2014/main" id="{1779268C-45A9-FE7E-BD47-C7859F764BCE}"/>
                  </a:ext>
                </a:extLst>
              </p:cNvPr>
              <p:cNvPicPr/>
              <p:nvPr/>
            </p:nvPicPr>
            <p:blipFill>
              <a:blip r:embed="rId9"/>
              <a:stretch>
                <a:fillRect/>
              </a:stretch>
            </p:blipFill>
            <p:spPr>
              <a:xfrm>
                <a:off x="5299635" y="4489050"/>
                <a:ext cx="64800" cy="34200"/>
              </a:xfrm>
              <a:prstGeom prst="rect">
                <a:avLst/>
              </a:prstGeom>
            </p:spPr>
          </p:pic>
        </mc:Fallback>
      </mc:AlternateContent>
      <p:sp>
        <p:nvSpPr>
          <p:cNvPr id="7" name="Footer Placeholder 6">
            <a:extLst>
              <a:ext uri="{FF2B5EF4-FFF2-40B4-BE49-F238E27FC236}">
                <a16:creationId xmlns:a16="http://schemas.microsoft.com/office/drawing/2014/main" id="{FCF3D1A4-B0B2-8DE4-5414-BB593596F83E}"/>
              </a:ext>
            </a:extLst>
          </p:cNvPr>
          <p:cNvSpPr>
            <a:spLocks noGrp="1"/>
          </p:cNvSpPr>
          <p:nvPr>
            <p:ph type="ftr" sz="quarter" idx="11"/>
          </p:nvPr>
        </p:nvSpPr>
        <p:spPr/>
        <p:txBody>
          <a:bodyPr/>
          <a:lstStyle/>
          <a:p>
            <a:r>
              <a:rPr lang="en-IN"/>
              <a:t>ICT Academy</a:t>
            </a:r>
          </a:p>
        </p:txBody>
      </p:sp>
      <p:sp>
        <p:nvSpPr>
          <p:cNvPr id="8" name="Slide Number Placeholder 7">
            <a:extLst>
              <a:ext uri="{FF2B5EF4-FFF2-40B4-BE49-F238E27FC236}">
                <a16:creationId xmlns:a16="http://schemas.microsoft.com/office/drawing/2014/main" id="{72A9DDAE-87AA-7D92-D783-CD64301655B2}"/>
              </a:ext>
            </a:extLst>
          </p:cNvPr>
          <p:cNvSpPr>
            <a:spLocks noGrp="1"/>
          </p:cNvSpPr>
          <p:nvPr>
            <p:ph type="sldNum" sz="quarter" idx="12"/>
          </p:nvPr>
        </p:nvSpPr>
        <p:spPr/>
        <p:txBody>
          <a:bodyPr/>
          <a:lstStyle/>
          <a:p>
            <a:fld id="{FACB5482-D393-4E2D-8FB7-B68A06B80F1E}" type="slidenum">
              <a:rPr lang="en-IN" smtClean="0"/>
              <a:t>21</a:t>
            </a:fld>
            <a:endParaRPr lang="en-IN"/>
          </a:p>
        </p:txBody>
      </p:sp>
    </p:spTree>
    <p:extLst>
      <p:ext uri="{BB962C8B-B14F-4D97-AF65-F5344CB8AC3E}">
        <p14:creationId xmlns:p14="http://schemas.microsoft.com/office/powerpoint/2010/main" val="4197462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C07062-2ADD-C6E0-6C54-EE1BA8B4C15F}"/>
              </a:ext>
            </a:extLst>
          </p:cNvPr>
          <p:cNvSpPr>
            <a:spLocks noGrp="1"/>
          </p:cNvSpPr>
          <p:nvPr>
            <p:ph idx="1"/>
          </p:nvPr>
        </p:nvSpPr>
        <p:spPr>
          <a:xfrm>
            <a:off x="285750" y="704849"/>
            <a:ext cx="11649075" cy="5991225"/>
          </a:xfrm>
        </p:spPr>
        <p:txBody>
          <a:bodyPr>
            <a:normAutofit fontScale="92500" lnSpcReduction="10000"/>
          </a:bodyPr>
          <a:lstStyle/>
          <a:p>
            <a:pPr marL="0" indent="0">
              <a:buNone/>
            </a:pPr>
            <a:r>
              <a:rPr lang="en-US" dirty="0">
                <a:latin typeface="Georgia" panose="02040502050405020303" pitchFamily="18" charset="0"/>
              </a:rPr>
              <a:t>Fitting a Decision-Tree algorithm to the Training set</a:t>
            </a:r>
          </a:p>
          <a:p>
            <a:pPr marL="0" indent="0">
              <a:buNone/>
            </a:pPr>
            <a:r>
              <a:rPr lang="en-US" dirty="0">
                <a:latin typeface="Georgia" panose="02040502050405020303" pitchFamily="18" charset="0"/>
              </a:rPr>
              <a:t>Now we will fit the model to the training set. For this, we will import the </a:t>
            </a:r>
            <a:r>
              <a:rPr lang="en-US" dirty="0" err="1">
                <a:latin typeface="Georgia" panose="02040502050405020303" pitchFamily="18" charset="0"/>
              </a:rPr>
              <a:t>DecisionTreeClassifier</a:t>
            </a:r>
            <a:r>
              <a:rPr lang="en-US" dirty="0">
                <a:latin typeface="Georgia" panose="02040502050405020303" pitchFamily="18" charset="0"/>
              </a:rPr>
              <a:t> class from </a:t>
            </a:r>
            <a:r>
              <a:rPr lang="en-US" dirty="0" err="1">
                <a:latin typeface="Georgia" panose="02040502050405020303" pitchFamily="18" charset="0"/>
              </a:rPr>
              <a:t>sklearn.tree</a:t>
            </a:r>
            <a:r>
              <a:rPr lang="en-US" dirty="0">
                <a:latin typeface="Georgia" panose="02040502050405020303" pitchFamily="18" charset="0"/>
              </a:rPr>
              <a:t> library. </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from </a:t>
            </a:r>
            <a:r>
              <a:rPr lang="en-US" dirty="0" err="1">
                <a:latin typeface="Georgia" panose="02040502050405020303" pitchFamily="18" charset="0"/>
              </a:rPr>
              <a:t>sklearn.tree</a:t>
            </a:r>
            <a:r>
              <a:rPr lang="en-US" dirty="0">
                <a:latin typeface="Georgia" panose="02040502050405020303" pitchFamily="18" charset="0"/>
              </a:rPr>
              <a:t> import </a:t>
            </a:r>
            <a:r>
              <a:rPr lang="en-US" dirty="0" err="1">
                <a:latin typeface="Georgia" panose="02040502050405020303" pitchFamily="18" charset="0"/>
              </a:rPr>
              <a:t>DecisionTreeClassifier</a:t>
            </a:r>
            <a:r>
              <a:rPr lang="en-US" dirty="0">
                <a:latin typeface="Georgia" panose="02040502050405020303" pitchFamily="18" charset="0"/>
              </a:rPr>
              <a:t>  </a:t>
            </a:r>
          </a:p>
          <a:p>
            <a:pPr marL="0" indent="0">
              <a:buNone/>
            </a:pPr>
            <a:r>
              <a:rPr lang="en-US" dirty="0">
                <a:latin typeface="Georgia" panose="02040502050405020303" pitchFamily="18" charset="0"/>
              </a:rPr>
              <a:t>classifier= </a:t>
            </a:r>
            <a:r>
              <a:rPr lang="en-US" dirty="0" err="1">
                <a:latin typeface="Georgia" panose="02040502050405020303" pitchFamily="18" charset="0"/>
              </a:rPr>
              <a:t>DecisionTreeClassifier</a:t>
            </a:r>
            <a:r>
              <a:rPr lang="en-US" dirty="0">
                <a:latin typeface="Georgia" panose="02040502050405020303" pitchFamily="18" charset="0"/>
              </a:rPr>
              <a:t>(criterion='entropy', </a:t>
            </a:r>
            <a:r>
              <a:rPr lang="en-US" dirty="0" err="1">
                <a:latin typeface="Georgia" panose="02040502050405020303" pitchFamily="18" charset="0"/>
              </a:rPr>
              <a:t>random_state</a:t>
            </a:r>
            <a:r>
              <a:rPr lang="en-US" dirty="0">
                <a:latin typeface="Georgia" panose="02040502050405020303" pitchFamily="18" charset="0"/>
              </a:rPr>
              <a:t>=0)  </a:t>
            </a:r>
          </a:p>
          <a:p>
            <a:pPr marL="0" indent="0">
              <a:buNone/>
            </a:pPr>
            <a:r>
              <a:rPr lang="en-US" dirty="0" err="1">
                <a:latin typeface="Georgia" panose="02040502050405020303" pitchFamily="18" charset="0"/>
              </a:rPr>
              <a:t>classifier.fit</a:t>
            </a:r>
            <a:r>
              <a:rPr lang="en-US" dirty="0">
                <a:latin typeface="Georgia" panose="02040502050405020303" pitchFamily="18" charset="0"/>
              </a:rPr>
              <a:t>(</a:t>
            </a:r>
            <a:r>
              <a:rPr lang="en-US" dirty="0" err="1">
                <a:latin typeface="Georgia" panose="02040502050405020303" pitchFamily="18" charset="0"/>
              </a:rPr>
              <a:t>x_train</a:t>
            </a:r>
            <a:r>
              <a:rPr lang="en-US" dirty="0">
                <a:latin typeface="Georgia" panose="02040502050405020303" pitchFamily="18" charset="0"/>
              </a:rPr>
              <a:t>, </a:t>
            </a:r>
            <a:r>
              <a:rPr lang="en-US" dirty="0" err="1">
                <a:latin typeface="Georgia" panose="02040502050405020303" pitchFamily="18" charset="0"/>
              </a:rPr>
              <a:t>y_train</a:t>
            </a:r>
            <a:r>
              <a:rPr lang="en-US" dirty="0">
                <a:latin typeface="Georgia" panose="02040502050405020303" pitchFamily="18" charset="0"/>
              </a:rPr>
              <a:t>)  </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we have created a classifier object, in which we have passed two main parameters;</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"criterion='entropy': Criterion is used to measure the quality of split, which is calculated by information gain given by entropy.</a:t>
            </a:r>
          </a:p>
          <a:p>
            <a:pPr marL="0" indent="0">
              <a:buNone/>
            </a:pPr>
            <a:r>
              <a:rPr lang="en-US" dirty="0" err="1">
                <a:latin typeface="Georgia" panose="02040502050405020303" pitchFamily="18" charset="0"/>
              </a:rPr>
              <a:t>random_state</a:t>
            </a:r>
            <a:r>
              <a:rPr lang="en-US" dirty="0">
                <a:latin typeface="Georgia" panose="02040502050405020303" pitchFamily="18" charset="0"/>
              </a:rPr>
              <a:t>=0": For generating the random states.</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76499C76-6C44-1A26-DC3D-8C4275EAE749}"/>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2398B6F7-1634-4FED-AE30-23FAEC41C634}"/>
              </a:ext>
            </a:extLst>
          </p:cNvPr>
          <p:cNvSpPr>
            <a:spLocks noGrp="1"/>
          </p:cNvSpPr>
          <p:nvPr>
            <p:ph type="sldNum" sz="quarter" idx="12"/>
          </p:nvPr>
        </p:nvSpPr>
        <p:spPr/>
        <p:txBody>
          <a:bodyPr/>
          <a:lstStyle/>
          <a:p>
            <a:fld id="{FACB5482-D393-4E2D-8FB7-B68A06B80F1E}" type="slidenum">
              <a:rPr lang="en-IN" smtClean="0"/>
              <a:t>22</a:t>
            </a:fld>
            <a:endParaRPr lang="en-IN"/>
          </a:p>
        </p:txBody>
      </p:sp>
    </p:spTree>
    <p:extLst>
      <p:ext uri="{BB962C8B-B14F-4D97-AF65-F5344CB8AC3E}">
        <p14:creationId xmlns:p14="http://schemas.microsoft.com/office/powerpoint/2010/main" val="384259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BB86D-80CE-E875-0DCC-B41DA942C971}"/>
              </a:ext>
            </a:extLst>
          </p:cNvPr>
          <p:cNvSpPr>
            <a:spLocks noGrp="1"/>
          </p:cNvSpPr>
          <p:nvPr>
            <p:ph idx="1"/>
          </p:nvPr>
        </p:nvSpPr>
        <p:spPr>
          <a:xfrm>
            <a:off x="295276" y="800099"/>
            <a:ext cx="11315532" cy="5838825"/>
          </a:xfrm>
        </p:spPr>
        <p:txBody>
          <a:bodyPr/>
          <a:lstStyle/>
          <a:p>
            <a:pPr marL="0" indent="0">
              <a:buNone/>
            </a:pPr>
            <a:r>
              <a:rPr lang="en-US" sz="2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Predicting the test result</a:t>
            </a:r>
          </a:p>
          <a:p>
            <a:pPr marL="0" indent="0">
              <a:buNone/>
            </a:pPr>
            <a:r>
              <a:rPr lang="en-US" dirty="0">
                <a:latin typeface="Georgia" panose="02040502050405020303" pitchFamily="18" charset="0"/>
              </a:rPr>
              <a:t>Now we will predict the test set result. We will create a new prediction vector </a:t>
            </a:r>
            <a:r>
              <a:rPr lang="en-US" dirty="0" err="1">
                <a:latin typeface="Georgia" panose="02040502050405020303" pitchFamily="18" charset="0"/>
              </a:rPr>
              <a:t>y_pred</a:t>
            </a:r>
            <a:r>
              <a:rPr lang="en-US" dirty="0">
                <a:latin typeface="Georgia" panose="02040502050405020303" pitchFamily="18" charset="0"/>
              </a:rPr>
              <a:t>. Below is the code for it:</a:t>
            </a:r>
          </a:p>
          <a:p>
            <a:pPr marL="0" indent="0">
              <a:buNone/>
            </a:pPr>
            <a:r>
              <a:rPr lang="en-US" dirty="0" err="1">
                <a:latin typeface="Georgia" panose="02040502050405020303" pitchFamily="18" charset="0"/>
              </a:rPr>
              <a:t>y_pred</a:t>
            </a:r>
            <a:r>
              <a:rPr lang="en-US" dirty="0">
                <a:latin typeface="Georgia" panose="02040502050405020303" pitchFamily="18" charset="0"/>
              </a:rPr>
              <a:t>= </a:t>
            </a:r>
            <a:r>
              <a:rPr lang="en-US" dirty="0" err="1">
                <a:latin typeface="Georgia" panose="02040502050405020303" pitchFamily="18" charset="0"/>
              </a:rPr>
              <a:t>classifier.predict</a:t>
            </a:r>
            <a:r>
              <a:rPr lang="en-US" dirty="0">
                <a:latin typeface="Georgia" panose="02040502050405020303" pitchFamily="18" charset="0"/>
              </a:rPr>
              <a:t>(</a:t>
            </a:r>
            <a:r>
              <a:rPr lang="en-US" dirty="0" err="1">
                <a:latin typeface="Georgia" panose="02040502050405020303" pitchFamily="18" charset="0"/>
              </a:rPr>
              <a:t>x_test</a:t>
            </a:r>
            <a:r>
              <a:rPr lang="en-US" dirty="0">
                <a:latin typeface="Georgia" panose="02040502050405020303" pitchFamily="18" charset="0"/>
              </a:rPr>
              <a:t>) </a:t>
            </a:r>
          </a:p>
          <a:p>
            <a:pPr marL="0" indent="0">
              <a:buNone/>
            </a:pPr>
            <a:r>
              <a:rPr lang="en-US" sz="2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Test accuracy of the result (Creation of Confusion matrix)</a:t>
            </a:r>
          </a:p>
          <a:p>
            <a:pPr marL="0" indent="0">
              <a:buNone/>
            </a:pPr>
            <a:r>
              <a:rPr lang="en-US" dirty="0">
                <a:latin typeface="Georgia" panose="02040502050405020303" pitchFamily="18" charset="0"/>
              </a:rPr>
              <a:t>We have seen that there were some incorrect predictions, so if we want to know the number of correct and incorrect predictions, we need to use the confusion matrix. </a:t>
            </a:r>
          </a:p>
          <a:p>
            <a:pPr marL="0" indent="0">
              <a:buNone/>
            </a:pPr>
            <a:r>
              <a:rPr lang="en-US" dirty="0">
                <a:latin typeface="Georgia" panose="02040502050405020303" pitchFamily="18" charset="0"/>
              </a:rPr>
              <a:t>from </a:t>
            </a:r>
            <a:r>
              <a:rPr lang="en-US" dirty="0" err="1">
                <a:latin typeface="Georgia" panose="02040502050405020303" pitchFamily="18" charset="0"/>
              </a:rPr>
              <a:t>sklearn.metrics</a:t>
            </a:r>
            <a:r>
              <a:rPr lang="en-US" dirty="0">
                <a:latin typeface="Georgia" panose="02040502050405020303" pitchFamily="18" charset="0"/>
              </a:rPr>
              <a:t> import </a:t>
            </a:r>
            <a:r>
              <a:rPr lang="en-US" dirty="0" err="1">
                <a:latin typeface="Georgia" panose="02040502050405020303" pitchFamily="18" charset="0"/>
              </a:rPr>
              <a:t>confusion_matrix</a:t>
            </a:r>
            <a:r>
              <a:rPr lang="en-US" dirty="0">
                <a:latin typeface="Georgia" panose="02040502050405020303" pitchFamily="18" charset="0"/>
              </a:rPr>
              <a:t>  </a:t>
            </a:r>
          </a:p>
          <a:p>
            <a:pPr marL="0" indent="0">
              <a:buNone/>
            </a:pPr>
            <a:r>
              <a:rPr lang="en-US" dirty="0">
                <a:latin typeface="Georgia" panose="02040502050405020303" pitchFamily="18" charset="0"/>
              </a:rPr>
              <a:t>cm= </a:t>
            </a:r>
            <a:r>
              <a:rPr lang="en-US" dirty="0" err="1">
                <a:latin typeface="Georgia" panose="02040502050405020303" pitchFamily="18" charset="0"/>
              </a:rPr>
              <a:t>confusion_matrix</a:t>
            </a:r>
            <a:r>
              <a:rPr lang="en-US" dirty="0">
                <a:latin typeface="Georgia" panose="02040502050405020303" pitchFamily="18" charset="0"/>
              </a:rPr>
              <a:t>(</a:t>
            </a:r>
            <a:r>
              <a:rPr lang="en-US" dirty="0" err="1">
                <a:latin typeface="Georgia" panose="02040502050405020303" pitchFamily="18" charset="0"/>
              </a:rPr>
              <a:t>y_test</a:t>
            </a:r>
            <a:r>
              <a:rPr lang="en-US" dirty="0">
                <a:latin typeface="Georgia" panose="02040502050405020303" pitchFamily="18" charset="0"/>
              </a:rPr>
              <a:t>, </a:t>
            </a:r>
            <a:r>
              <a:rPr lang="en-US" dirty="0" err="1">
                <a:latin typeface="Georgia" panose="02040502050405020303" pitchFamily="18" charset="0"/>
              </a:rPr>
              <a:t>y_pred</a:t>
            </a:r>
            <a:r>
              <a:rPr lang="en-US" dirty="0">
                <a:latin typeface="Georgia" panose="02040502050405020303" pitchFamily="18" charset="0"/>
              </a:rPr>
              <a:t>) </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62F159EB-0B00-1AAD-7D74-EA9A7071AA8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7F43B94-445B-B908-A82F-1F85A4B5CF84}"/>
              </a:ext>
            </a:extLst>
          </p:cNvPr>
          <p:cNvSpPr>
            <a:spLocks noGrp="1"/>
          </p:cNvSpPr>
          <p:nvPr>
            <p:ph type="sldNum" sz="quarter" idx="12"/>
          </p:nvPr>
        </p:nvSpPr>
        <p:spPr/>
        <p:txBody>
          <a:bodyPr/>
          <a:lstStyle/>
          <a:p>
            <a:fld id="{FACB5482-D393-4E2D-8FB7-B68A06B80F1E}" type="slidenum">
              <a:rPr lang="en-IN" smtClean="0"/>
              <a:t>23</a:t>
            </a:fld>
            <a:endParaRPr lang="en-IN"/>
          </a:p>
        </p:txBody>
      </p:sp>
    </p:spTree>
    <p:extLst>
      <p:ext uri="{BB962C8B-B14F-4D97-AF65-F5344CB8AC3E}">
        <p14:creationId xmlns:p14="http://schemas.microsoft.com/office/powerpoint/2010/main" val="90871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A58ED-BEBC-DA06-DDBA-1EEBD479B4ED}"/>
              </a:ext>
            </a:extLst>
          </p:cNvPr>
          <p:cNvSpPr>
            <a:spLocks noGrp="1"/>
          </p:cNvSpPr>
          <p:nvPr>
            <p:ph idx="1"/>
          </p:nvPr>
        </p:nvSpPr>
        <p:spPr>
          <a:xfrm>
            <a:off x="171450" y="762000"/>
            <a:ext cx="11630025" cy="5981700"/>
          </a:xfrm>
        </p:spPr>
        <p:txBody>
          <a:bodyPr>
            <a:normAutofit fontScale="85000" lnSpcReduction="20000"/>
          </a:bodyPr>
          <a:lstStyle/>
          <a:p>
            <a:pPr marL="0" indent="0">
              <a:buNone/>
            </a:pPr>
            <a:r>
              <a:rPr lang="en-IN" dirty="0">
                <a:latin typeface="Georgia" panose="02040502050405020303" pitchFamily="18" charset="0"/>
              </a:rPr>
              <a:t>Visualizing the training set result:</a:t>
            </a:r>
          </a:p>
          <a:p>
            <a:pPr marL="0" indent="0">
              <a:buNone/>
            </a:pPr>
            <a:r>
              <a:rPr lang="en-IN" dirty="0">
                <a:latin typeface="Georgia" panose="02040502050405020303" pitchFamily="18" charset="0"/>
              </a:rPr>
              <a:t>Here we will visualize the training set result. To visualize the training set result we will plot a graph for the decision tree classifier. The classifier will predict yes or No for the users who have either Purchased or Not purchased the SUV car as we did in Logistic Regression.</a:t>
            </a:r>
          </a:p>
          <a:p>
            <a:pPr marL="0" indent="0">
              <a:buNone/>
            </a:pPr>
            <a:r>
              <a:rPr lang="en-IN" dirty="0">
                <a:latin typeface="Georgia" panose="02040502050405020303" pitchFamily="18" charset="0"/>
              </a:rPr>
              <a:t>from </a:t>
            </a:r>
            <a:r>
              <a:rPr lang="en-IN" dirty="0" err="1">
                <a:latin typeface="Georgia" panose="02040502050405020303" pitchFamily="18" charset="0"/>
              </a:rPr>
              <a:t>matplotlib.colors</a:t>
            </a:r>
            <a:r>
              <a:rPr lang="en-IN" dirty="0">
                <a:latin typeface="Georgia" panose="02040502050405020303" pitchFamily="18" charset="0"/>
              </a:rPr>
              <a:t> import </a:t>
            </a:r>
            <a:r>
              <a:rPr lang="en-IN" dirty="0" err="1">
                <a:latin typeface="Georgia" panose="02040502050405020303" pitchFamily="18" charset="0"/>
              </a:rPr>
              <a:t>ListedColormap</a:t>
            </a:r>
            <a:r>
              <a:rPr lang="en-IN" dirty="0">
                <a:latin typeface="Georgia" panose="02040502050405020303" pitchFamily="18" charset="0"/>
              </a:rPr>
              <a:t>  </a:t>
            </a:r>
          </a:p>
          <a:p>
            <a:pPr marL="0" indent="0">
              <a:buNone/>
            </a:pPr>
            <a:r>
              <a:rPr lang="en-IN" dirty="0" err="1">
                <a:latin typeface="Georgia" panose="02040502050405020303" pitchFamily="18" charset="0"/>
              </a:rPr>
              <a:t>x_set</a:t>
            </a:r>
            <a:r>
              <a:rPr lang="en-IN" dirty="0">
                <a:latin typeface="Georgia" panose="02040502050405020303" pitchFamily="18" charset="0"/>
              </a:rPr>
              <a:t>, </a:t>
            </a:r>
            <a:r>
              <a:rPr lang="en-IN" dirty="0" err="1">
                <a:latin typeface="Georgia" panose="02040502050405020303" pitchFamily="18" charset="0"/>
              </a:rPr>
              <a:t>y_set</a:t>
            </a:r>
            <a:r>
              <a:rPr lang="en-IN" dirty="0">
                <a:latin typeface="Georgia" panose="02040502050405020303" pitchFamily="18" charset="0"/>
              </a:rPr>
              <a:t> = </a:t>
            </a:r>
            <a:r>
              <a:rPr lang="en-IN" dirty="0" err="1">
                <a:latin typeface="Georgia" panose="02040502050405020303" pitchFamily="18" charset="0"/>
              </a:rPr>
              <a:t>x_train</a:t>
            </a:r>
            <a:r>
              <a:rPr lang="en-IN" dirty="0">
                <a:latin typeface="Georgia" panose="02040502050405020303" pitchFamily="18" charset="0"/>
              </a:rPr>
              <a:t>, </a:t>
            </a:r>
            <a:r>
              <a:rPr lang="en-IN" dirty="0" err="1">
                <a:latin typeface="Georgia" panose="02040502050405020303" pitchFamily="18" charset="0"/>
              </a:rPr>
              <a:t>y_train</a:t>
            </a:r>
            <a:r>
              <a:rPr lang="en-IN" dirty="0">
                <a:latin typeface="Georgia" panose="02040502050405020303" pitchFamily="18" charset="0"/>
              </a:rPr>
              <a:t>  </a:t>
            </a:r>
          </a:p>
          <a:p>
            <a:pPr marL="0" indent="0">
              <a:buNone/>
            </a:pPr>
            <a:r>
              <a:rPr lang="en-IN" dirty="0">
                <a:latin typeface="Georgia" panose="02040502050405020303" pitchFamily="18" charset="0"/>
              </a:rPr>
              <a:t>x1, x2 = </a:t>
            </a:r>
            <a:r>
              <a:rPr lang="en-IN" dirty="0" err="1">
                <a:latin typeface="Georgia" panose="02040502050405020303" pitchFamily="18" charset="0"/>
              </a:rPr>
              <a:t>nm.meshgrid</a:t>
            </a:r>
            <a:r>
              <a:rPr lang="en-IN" dirty="0">
                <a:latin typeface="Georgia" panose="02040502050405020303" pitchFamily="18" charset="0"/>
              </a:rPr>
              <a:t>(</a:t>
            </a:r>
            <a:r>
              <a:rPr lang="en-IN" dirty="0" err="1">
                <a:latin typeface="Georgia" panose="02040502050405020303" pitchFamily="18" charset="0"/>
              </a:rPr>
              <a:t>nm.arange</a:t>
            </a:r>
            <a:r>
              <a:rPr lang="en-IN" dirty="0">
                <a:latin typeface="Georgia" panose="02040502050405020303" pitchFamily="18" charset="0"/>
              </a:rPr>
              <a:t>(start = </a:t>
            </a:r>
            <a:r>
              <a:rPr lang="en-IN" dirty="0" err="1">
                <a:latin typeface="Georgia" panose="02040502050405020303" pitchFamily="18" charset="0"/>
              </a:rPr>
              <a:t>x_set</a:t>
            </a:r>
            <a:r>
              <a:rPr lang="en-IN" dirty="0">
                <a:latin typeface="Georgia" panose="02040502050405020303" pitchFamily="18" charset="0"/>
              </a:rPr>
              <a:t>[:, 0].min() - 1, stop = </a:t>
            </a:r>
            <a:r>
              <a:rPr lang="en-IN" dirty="0" err="1">
                <a:latin typeface="Georgia" panose="02040502050405020303" pitchFamily="18" charset="0"/>
              </a:rPr>
              <a:t>x_set</a:t>
            </a:r>
            <a:r>
              <a:rPr lang="en-IN" dirty="0">
                <a:latin typeface="Georgia" panose="02040502050405020303" pitchFamily="18" charset="0"/>
              </a:rPr>
              <a:t>[:, 0].max() + 1, step  =0.01),  </a:t>
            </a:r>
          </a:p>
          <a:p>
            <a:pPr marL="0" indent="0">
              <a:buNone/>
            </a:pPr>
            <a:r>
              <a:rPr lang="en-IN" dirty="0" err="1">
                <a:latin typeface="Georgia" panose="02040502050405020303" pitchFamily="18" charset="0"/>
              </a:rPr>
              <a:t>nm.arange</a:t>
            </a:r>
            <a:r>
              <a:rPr lang="en-IN" dirty="0">
                <a:latin typeface="Georgia" panose="02040502050405020303" pitchFamily="18" charset="0"/>
              </a:rPr>
              <a:t>(start = </a:t>
            </a:r>
            <a:r>
              <a:rPr lang="en-IN" dirty="0" err="1">
                <a:latin typeface="Georgia" panose="02040502050405020303" pitchFamily="18" charset="0"/>
              </a:rPr>
              <a:t>x_set</a:t>
            </a:r>
            <a:r>
              <a:rPr lang="en-IN" dirty="0">
                <a:latin typeface="Georgia" panose="02040502050405020303" pitchFamily="18" charset="0"/>
              </a:rPr>
              <a:t>[:, 1].min() - 1, stop = </a:t>
            </a:r>
            <a:r>
              <a:rPr lang="en-IN" dirty="0" err="1">
                <a:latin typeface="Georgia" panose="02040502050405020303" pitchFamily="18" charset="0"/>
              </a:rPr>
              <a:t>x_set</a:t>
            </a:r>
            <a:r>
              <a:rPr lang="en-IN" dirty="0">
                <a:latin typeface="Georgia" panose="02040502050405020303" pitchFamily="18" charset="0"/>
              </a:rPr>
              <a:t>[:, 1].max() + 1, step = 0.01))  </a:t>
            </a:r>
          </a:p>
          <a:p>
            <a:pPr marL="0" indent="0">
              <a:buNone/>
            </a:pPr>
            <a:r>
              <a:rPr lang="en-IN" dirty="0" err="1">
                <a:latin typeface="Georgia" panose="02040502050405020303" pitchFamily="18" charset="0"/>
              </a:rPr>
              <a:t>mtp.contourf</a:t>
            </a:r>
            <a:r>
              <a:rPr lang="en-IN" dirty="0">
                <a:latin typeface="Georgia" panose="02040502050405020303" pitchFamily="18" charset="0"/>
              </a:rPr>
              <a:t>(x1, x2, </a:t>
            </a:r>
            <a:r>
              <a:rPr lang="en-IN" dirty="0" err="1">
                <a:latin typeface="Georgia" panose="02040502050405020303" pitchFamily="18" charset="0"/>
              </a:rPr>
              <a:t>classifier.predict</a:t>
            </a:r>
            <a:r>
              <a:rPr lang="en-IN" dirty="0">
                <a:latin typeface="Georgia" panose="02040502050405020303" pitchFamily="18" charset="0"/>
              </a:rPr>
              <a:t>(</a:t>
            </a:r>
            <a:r>
              <a:rPr lang="en-IN" dirty="0" err="1">
                <a:latin typeface="Georgia" panose="02040502050405020303" pitchFamily="18" charset="0"/>
              </a:rPr>
              <a:t>nm.array</a:t>
            </a:r>
            <a:r>
              <a:rPr lang="en-IN" dirty="0">
                <a:latin typeface="Georgia" panose="02040502050405020303" pitchFamily="18" charset="0"/>
              </a:rPr>
              <a:t>([x1.ravel(), x2.ravel()]).T).reshape(x1.shape),  </a:t>
            </a:r>
          </a:p>
          <a:p>
            <a:pPr marL="0" indent="0">
              <a:buNone/>
            </a:pPr>
            <a:r>
              <a:rPr lang="en-IN" dirty="0">
                <a:latin typeface="Georgia" panose="02040502050405020303" pitchFamily="18" charset="0"/>
              </a:rPr>
              <a:t>alpha = 0.75, </a:t>
            </a:r>
            <a:r>
              <a:rPr lang="en-IN" dirty="0" err="1">
                <a:latin typeface="Georgia" panose="02040502050405020303" pitchFamily="18" charset="0"/>
              </a:rPr>
              <a:t>cmap</a:t>
            </a:r>
            <a:r>
              <a:rPr lang="en-IN" dirty="0">
                <a:latin typeface="Georgia" panose="02040502050405020303" pitchFamily="18" charset="0"/>
              </a:rPr>
              <a:t> = </a:t>
            </a:r>
            <a:r>
              <a:rPr lang="en-IN" dirty="0" err="1">
                <a:latin typeface="Georgia" panose="02040502050405020303" pitchFamily="18" charset="0"/>
              </a:rPr>
              <a:t>ListedColormap</a:t>
            </a:r>
            <a:r>
              <a:rPr lang="en-IN" dirty="0">
                <a:latin typeface="Georgia" panose="02040502050405020303" pitchFamily="18" charset="0"/>
              </a:rPr>
              <a:t>(('</a:t>
            </a:r>
            <a:r>
              <a:rPr lang="en-IN" dirty="0" err="1">
                <a:latin typeface="Georgia" panose="02040502050405020303" pitchFamily="18" charset="0"/>
              </a:rPr>
              <a:t>purple','green</a:t>
            </a:r>
            <a:r>
              <a:rPr lang="en-IN" dirty="0">
                <a:latin typeface="Georgia" panose="02040502050405020303" pitchFamily="18" charset="0"/>
              </a:rPr>
              <a:t>' )))  </a:t>
            </a:r>
          </a:p>
          <a:p>
            <a:pPr marL="0" indent="0">
              <a:buNone/>
            </a:pPr>
            <a:r>
              <a:rPr lang="en-IN" dirty="0" err="1">
                <a:latin typeface="Georgia" panose="02040502050405020303" pitchFamily="18" charset="0"/>
              </a:rPr>
              <a:t>mtp.xlim</a:t>
            </a:r>
            <a:r>
              <a:rPr lang="en-IN" dirty="0">
                <a:latin typeface="Georgia" panose="02040502050405020303" pitchFamily="18" charset="0"/>
              </a:rPr>
              <a:t>(x1.min(), x1.max())  </a:t>
            </a:r>
          </a:p>
          <a:p>
            <a:pPr marL="0" indent="0">
              <a:buNone/>
            </a:pPr>
            <a:r>
              <a:rPr lang="en-IN" dirty="0" err="1">
                <a:latin typeface="Georgia" panose="02040502050405020303" pitchFamily="18" charset="0"/>
              </a:rPr>
              <a:t>mtp.ylim</a:t>
            </a:r>
            <a:r>
              <a:rPr lang="en-IN" dirty="0">
                <a:latin typeface="Georgia" panose="02040502050405020303" pitchFamily="18" charset="0"/>
              </a:rPr>
              <a:t>(x2.min(), x2.max())  </a:t>
            </a:r>
          </a:p>
          <a:p>
            <a:pPr marL="0" indent="0">
              <a:buNone/>
            </a:pPr>
            <a:r>
              <a:rPr lang="en-IN" dirty="0" err="1">
                <a:latin typeface="Georgia" panose="02040502050405020303" pitchFamily="18" charset="0"/>
              </a:rPr>
              <a:t>fori</a:t>
            </a:r>
            <a:r>
              <a:rPr lang="en-IN" dirty="0">
                <a:latin typeface="Georgia" panose="02040502050405020303" pitchFamily="18" charset="0"/>
              </a:rPr>
              <a:t>, j in enumerate(</a:t>
            </a:r>
            <a:r>
              <a:rPr lang="en-IN" dirty="0" err="1">
                <a:latin typeface="Georgia" panose="02040502050405020303" pitchFamily="18" charset="0"/>
              </a:rPr>
              <a:t>nm.unique</a:t>
            </a:r>
            <a:r>
              <a:rPr lang="en-IN" dirty="0">
                <a:latin typeface="Georgia" panose="02040502050405020303" pitchFamily="18" charset="0"/>
              </a:rPr>
              <a:t>(</a:t>
            </a:r>
            <a:r>
              <a:rPr lang="en-IN" dirty="0" err="1">
                <a:latin typeface="Georgia" panose="02040502050405020303" pitchFamily="18" charset="0"/>
              </a:rPr>
              <a:t>y_set</a:t>
            </a:r>
            <a:r>
              <a:rPr lang="en-IN" dirty="0">
                <a:latin typeface="Georgia" panose="02040502050405020303" pitchFamily="18" charset="0"/>
              </a:rPr>
              <a:t>)):  </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9400C579-D2FC-6D22-12E3-FD4D548389E0}"/>
                  </a:ext>
                </a:extLst>
              </p14:cNvPr>
              <p14:cNvContentPartPr/>
              <p14:nvPr/>
            </p14:nvContentPartPr>
            <p14:xfrm>
              <a:off x="2001495" y="1944030"/>
              <a:ext cx="10440" cy="46440"/>
            </p14:xfrm>
          </p:contentPart>
        </mc:Choice>
        <mc:Fallback xmlns="">
          <p:pic>
            <p:nvPicPr>
              <p:cNvPr id="13" name="Ink 12">
                <a:extLst>
                  <a:ext uri="{FF2B5EF4-FFF2-40B4-BE49-F238E27FC236}">
                    <a16:creationId xmlns:a16="http://schemas.microsoft.com/office/drawing/2014/main" id="{9400C579-D2FC-6D22-12E3-FD4D548389E0}"/>
                  </a:ext>
                </a:extLst>
              </p:cNvPr>
              <p:cNvPicPr/>
              <p:nvPr/>
            </p:nvPicPr>
            <p:blipFill>
              <a:blip r:embed="rId3"/>
              <a:stretch>
                <a:fillRect/>
              </a:stretch>
            </p:blipFill>
            <p:spPr>
              <a:xfrm>
                <a:off x="1992495" y="1935030"/>
                <a:ext cx="28080" cy="64080"/>
              </a:xfrm>
              <a:prstGeom prst="rect">
                <a:avLst/>
              </a:prstGeom>
            </p:spPr>
          </p:pic>
        </mc:Fallback>
      </mc:AlternateContent>
      <p:grpSp>
        <p:nvGrpSpPr>
          <p:cNvPr id="9" name="Group 8">
            <a:extLst>
              <a:ext uri="{FF2B5EF4-FFF2-40B4-BE49-F238E27FC236}">
                <a16:creationId xmlns:a16="http://schemas.microsoft.com/office/drawing/2014/main" id="{657B2494-82F1-8FDC-0277-7C516B80818E}"/>
              </a:ext>
            </a:extLst>
          </p:cNvPr>
          <p:cNvGrpSpPr/>
          <p:nvPr/>
        </p:nvGrpSpPr>
        <p:grpSpPr>
          <a:xfrm>
            <a:off x="1149735" y="3057690"/>
            <a:ext cx="1964520" cy="122400"/>
            <a:chOff x="1012755" y="3593010"/>
            <a:chExt cx="1964520" cy="122400"/>
          </a:xfrm>
        </p:grpSpPr>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408B2F8A-A907-7775-5A0E-438BB869747D}"/>
                    </a:ext>
                  </a:extLst>
                </p14:cNvPr>
                <p14:cNvContentPartPr/>
                <p14:nvPr/>
              </p14:nvContentPartPr>
              <p14:xfrm>
                <a:off x="1012755" y="3593010"/>
                <a:ext cx="26280" cy="8640"/>
              </p14:xfrm>
            </p:contentPart>
          </mc:Choice>
          <mc:Fallback xmlns="">
            <p:pic>
              <p:nvPicPr>
                <p:cNvPr id="12" name="Ink 11">
                  <a:extLst>
                    <a:ext uri="{FF2B5EF4-FFF2-40B4-BE49-F238E27FC236}">
                      <a16:creationId xmlns:a16="http://schemas.microsoft.com/office/drawing/2014/main" id="{408B2F8A-A907-7775-5A0E-438BB869747D}"/>
                    </a:ext>
                  </a:extLst>
                </p:cNvPr>
                <p:cNvPicPr/>
                <p:nvPr/>
              </p:nvPicPr>
              <p:blipFill>
                <a:blip r:embed="rId5"/>
                <a:stretch>
                  <a:fillRect/>
                </a:stretch>
              </p:blipFill>
              <p:spPr>
                <a:xfrm>
                  <a:off x="1003877" y="3584010"/>
                  <a:ext cx="43682"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C272ECCC-7E57-4BE3-D92A-5B10173AFA45}"/>
                    </a:ext>
                  </a:extLst>
                </p14:cNvPr>
                <p14:cNvContentPartPr/>
                <p14:nvPr/>
              </p14:nvContentPartPr>
              <p14:xfrm>
                <a:off x="2959995" y="3712890"/>
                <a:ext cx="17280" cy="2520"/>
              </p14:xfrm>
            </p:contentPart>
          </mc:Choice>
          <mc:Fallback xmlns="">
            <p:pic>
              <p:nvPicPr>
                <p:cNvPr id="8" name="Ink 7">
                  <a:extLst>
                    <a:ext uri="{FF2B5EF4-FFF2-40B4-BE49-F238E27FC236}">
                      <a16:creationId xmlns:a16="http://schemas.microsoft.com/office/drawing/2014/main" id="{C272ECCC-7E57-4BE3-D92A-5B10173AFA45}"/>
                    </a:ext>
                  </a:extLst>
                </p:cNvPr>
                <p:cNvPicPr/>
                <p:nvPr/>
              </p:nvPicPr>
              <p:blipFill>
                <a:blip r:embed="rId13"/>
                <a:stretch>
                  <a:fillRect/>
                </a:stretch>
              </p:blipFill>
              <p:spPr>
                <a:xfrm>
                  <a:off x="2951355" y="3704250"/>
                  <a:ext cx="34920" cy="20160"/>
                </a:xfrm>
                <a:prstGeom prst="rect">
                  <a:avLst/>
                </a:prstGeom>
              </p:spPr>
            </p:pic>
          </mc:Fallback>
        </mc:AlternateContent>
      </p:grpSp>
      <p:sp>
        <p:nvSpPr>
          <p:cNvPr id="2" name="Footer Placeholder 1">
            <a:extLst>
              <a:ext uri="{FF2B5EF4-FFF2-40B4-BE49-F238E27FC236}">
                <a16:creationId xmlns:a16="http://schemas.microsoft.com/office/drawing/2014/main" id="{9F1C1032-FE07-4C2A-34F5-46996FE75C18}"/>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76AE1F11-09F7-6318-A116-9E3247B4C2FF}"/>
              </a:ext>
            </a:extLst>
          </p:cNvPr>
          <p:cNvSpPr>
            <a:spLocks noGrp="1"/>
          </p:cNvSpPr>
          <p:nvPr>
            <p:ph type="sldNum" sz="quarter" idx="12"/>
          </p:nvPr>
        </p:nvSpPr>
        <p:spPr/>
        <p:txBody>
          <a:bodyPr/>
          <a:lstStyle/>
          <a:p>
            <a:fld id="{FACB5482-D393-4E2D-8FB7-B68A06B80F1E}" type="slidenum">
              <a:rPr lang="en-IN" smtClean="0"/>
              <a:t>24</a:t>
            </a:fld>
            <a:endParaRPr lang="en-IN"/>
          </a:p>
        </p:txBody>
      </p:sp>
    </p:spTree>
    <p:extLst>
      <p:ext uri="{BB962C8B-B14F-4D97-AF65-F5344CB8AC3E}">
        <p14:creationId xmlns:p14="http://schemas.microsoft.com/office/powerpoint/2010/main" val="958598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BC52BD-FAD6-A471-CCAD-FDCC24CD98BC}"/>
              </a:ext>
            </a:extLst>
          </p:cNvPr>
          <p:cNvSpPr>
            <a:spLocks noGrp="1"/>
          </p:cNvSpPr>
          <p:nvPr>
            <p:ph idx="1"/>
          </p:nvPr>
        </p:nvSpPr>
        <p:spPr>
          <a:xfrm>
            <a:off x="228600" y="752475"/>
            <a:ext cx="11715750" cy="5886450"/>
          </a:xfrm>
        </p:spPr>
        <p:txBody>
          <a:bodyPr/>
          <a:lstStyle/>
          <a:p>
            <a:pPr marL="0" indent="0">
              <a:buNone/>
            </a:pPr>
            <a:r>
              <a:rPr lang="en-IN" dirty="0" err="1">
                <a:latin typeface="Georgia" panose="02040502050405020303" pitchFamily="18" charset="0"/>
              </a:rPr>
              <a:t>mtp.scatter</a:t>
            </a:r>
            <a:r>
              <a:rPr lang="en-IN" dirty="0">
                <a:latin typeface="Georgia" panose="02040502050405020303" pitchFamily="18" charset="0"/>
              </a:rPr>
              <a:t>(</a:t>
            </a:r>
            <a:r>
              <a:rPr lang="en-IN" dirty="0" err="1">
                <a:latin typeface="Georgia" panose="02040502050405020303" pitchFamily="18" charset="0"/>
              </a:rPr>
              <a:t>x_set</a:t>
            </a:r>
            <a:r>
              <a:rPr lang="en-IN" dirty="0">
                <a:latin typeface="Georgia" panose="02040502050405020303" pitchFamily="18" charset="0"/>
              </a:rPr>
              <a:t>[</a:t>
            </a:r>
            <a:r>
              <a:rPr lang="en-IN" dirty="0" err="1">
                <a:latin typeface="Georgia" panose="02040502050405020303" pitchFamily="18" charset="0"/>
              </a:rPr>
              <a:t>y_set</a:t>
            </a:r>
            <a:r>
              <a:rPr lang="en-IN" dirty="0">
                <a:latin typeface="Georgia" panose="02040502050405020303" pitchFamily="18" charset="0"/>
              </a:rPr>
              <a:t> == j, 0], </a:t>
            </a:r>
            <a:r>
              <a:rPr lang="en-IN" dirty="0" err="1">
                <a:latin typeface="Georgia" panose="02040502050405020303" pitchFamily="18" charset="0"/>
              </a:rPr>
              <a:t>x_set</a:t>
            </a:r>
            <a:r>
              <a:rPr lang="en-IN" dirty="0">
                <a:latin typeface="Georgia" panose="02040502050405020303" pitchFamily="18" charset="0"/>
              </a:rPr>
              <a:t>[</a:t>
            </a:r>
            <a:r>
              <a:rPr lang="en-IN" dirty="0" err="1">
                <a:latin typeface="Georgia" panose="02040502050405020303" pitchFamily="18" charset="0"/>
              </a:rPr>
              <a:t>y_set</a:t>
            </a:r>
            <a:r>
              <a:rPr lang="en-IN" dirty="0">
                <a:latin typeface="Georgia" panose="02040502050405020303" pitchFamily="18" charset="0"/>
              </a:rPr>
              <a:t> == j, 1],  </a:t>
            </a:r>
          </a:p>
          <a:p>
            <a:pPr marL="0" indent="0">
              <a:buNone/>
            </a:pPr>
            <a:r>
              <a:rPr lang="en-IN" dirty="0">
                <a:latin typeface="Georgia" panose="02040502050405020303" pitchFamily="18" charset="0"/>
              </a:rPr>
              <a:t>        c = </a:t>
            </a:r>
            <a:r>
              <a:rPr lang="en-IN" dirty="0" err="1">
                <a:latin typeface="Georgia" panose="02040502050405020303" pitchFamily="18" charset="0"/>
              </a:rPr>
              <a:t>ListedColormap</a:t>
            </a:r>
            <a:r>
              <a:rPr lang="en-IN" dirty="0">
                <a:latin typeface="Georgia" panose="02040502050405020303" pitchFamily="18" charset="0"/>
              </a:rPr>
              <a:t>(('purple', 'green'))(</a:t>
            </a:r>
            <a:r>
              <a:rPr lang="en-IN" dirty="0" err="1">
                <a:latin typeface="Georgia" panose="02040502050405020303" pitchFamily="18" charset="0"/>
              </a:rPr>
              <a:t>i</a:t>
            </a:r>
            <a:r>
              <a:rPr lang="en-IN" dirty="0">
                <a:latin typeface="Georgia" panose="02040502050405020303" pitchFamily="18" charset="0"/>
              </a:rPr>
              <a:t>), label = j)  </a:t>
            </a:r>
          </a:p>
          <a:p>
            <a:pPr marL="0" indent="0">
              <a:buNone/>
            </a:pPr>
            <a:r>
              <a:rPr lang="en-IN" dirty="0" err="1">
                <a:latin typeface="Georgia" panose="02040502050405020303" pitchFamily="18" charset="0"/>
              </a:rPr>
              <a:t>mtp.title</a:t>
            </a:r>
            <a:r>
              <a:rPr lang="en-IN" dirty="0">
                <a:latin typeface="Georgia" panose="02040502050405020303" pitchFamily="18" charset="0"/>
              </a:rPr>
              <a:t>('Decision Tree Algorithm (Training set)')  </a:t>
            </a:r>
          </a:p>
          <a:p>
            <a:pPr marL="0" indent="0">
              <a:buNone/>
            </a:pPr>
            <a:r>
              <a:rPr lang="en-IN" dirty="0" err="1">
                <a:latin typeface="Georgia" panose="02040502050405020303" pitchFamily="18" charset="0"/>
              </a:rPr>
              <a:t>mtp.xlabel</a:t>
            </a:r>
            <a:r>
              <a:rPr lang="en-IN" dirty="0">
                <a:latin typeface="Georgia" panose="02040502050405020303" pitchFamily="18" charset="0"/>
              </a:rPr>
              <a:t>(‘Total Bill')  </a:t>
            </a:r>
          </a:p>
          <a:p>
            <a:pPr marL="0" indent="0">
              <a:buNone/>
            </a:pPr>
            <a:r>
              <a:rPr lang="en-IN" dirty="0" err="1">
                <a:latin typeface="Georgia" panose="02040502050405020303" pitchFamily="18" charset="0"/>
              </a:rPr>
              <a:t>mtp.ylabel</a:t>
            </a:r>
            <a:r>
              <a:rPr lang="en-IN" dirty="0">
                <a:latin typeface="Georgia" panose="02040502050405020303" pitchFamily="18" charset="0"/>
              </a:rPr>
              <a:t>(‘Tips')  </a:t>
            </a:r>
          </a:p>
          <a:p>
            <a:pPr marL="0" indent="0">
              <a:buNone/>
            </a:pPr>
            <a:r>
              <a:rPr lang="en-IN" dirty="0" err="1">
                <a:latin typeface="Georgia" panose="02040502050405020303" pitchFamily="18" charset="0"/>
              </a:rPr>
              <a:t>mtp.legend</a:t>
            </a:r>
            <a:r>
              <a:rPr lang="en-IN" dirty="0">
                <a:latin typeface="Georgia" panose="02040502050405020303" pitchFamily="18" charset="0"/>
              </a:rPr>
              <a:t>()  </a:t>
            </a:r>
          </a:p>
          <a:p>
            <a:pPr marL="0" indent="0">
              <a:buNone/>
            </a:pPr>
            <a:r>
              <a:rPr lang="en-IN" dirty="0" err="1">
                <a:latin typeface="Georgia" panose="02040502050405020303" pitchFamily="18" charset="0"/>
              </a:rPr>
              <a:t>mtp.show</a:t>
            </a:r>
            <a:r>
              <a:rPr lang="en-IN" dirty="0">
                <a:latin typeface="Georgia" panose="02040502050405020303" pitchFamily="18" charset="0"/>
              </a:rPr>
              <a:t>() </a:t>
            </a:r>
          </a:p>
          <a:p>
            <a:pPr marL="0" indent="0">
              <a:buNone/>
            </a:pP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EE76230F-AE21-A990-D2CA-E4D8987EB6DB}"/>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4D9A40C-9E73-B9A5-2517-E1EC0F0690C0}"/>
              </a:ext>
            </a:extLst>
          </p:cNvPr>
          <p:cNvSpPr>
            <a:spLocks noGrp="1"/>
          </p:cNvSpPr>
          <p:nvPr>
            <p:ph type="sldNum" sz="quarter" idx="12"/>
          </p:nvPr>
        </p:nvSpPr>
        <p:spPr/>
        <p:txBody>
          <a:bodyPr/>
          <a:lstStyle/>
          <a:p>
            <a:fld id="{FACB5482-D393-4E2D-8FB7-B68A06B80F1E}" type="slidenum">
              <a:rPr lang="en-IN" smtClean="0"/>
              <a:t>25</a:t>
            </a:fld>
            <a:endParaRPr lang="en-IN"/>
          </a:p>
        </p:txBody>
      </p:sp>
    </p:spTree>
    <p:extLst>
      <p:ext uri="{BB962C8B-B14F-4D97-AF65-F5344CB8AC3E}">
        <p14:creationId xmlns:p14="http://schemas.microsoft.com/office/powerpoint/2010/main" val="299507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0DD184-7CB3-83DF-3397-2071EC487846}"/>
              </a:ext>
            </a:extLst>
          </p:cNvPr>
          <p:cNvSpPr>
            <a:spLocks noGrp="1"/>
          </p:cNvSpPr>
          <p:nvPr>
            <p:ph idx="1"/>
          </p:nvPr>
        </p:nvSpPr>
        <p:spPr>
          <a:xfrm>
            <a:off x="190500" y="571500"/>
            <a:ext cx="11420308" cy="6286500"/>
          </a:xfrm>
        </p:spPr>
        <p:txBody>
          <a:bodyPr>
            <a:normAutofit fontScale="70000" lnSpcReduction="20000"/>
          </a:bodyPr>
          <a:lstStyle/>
          <a:p>
            <a:pPr marL="0" indent="0">
              <a:buNone/>
            </a:pPr>
            <a:r>
              <a:rPr lang="en-IN" sz="2200" dirty="0" err="1">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Visulaizing</a:t>
            </a:r>
            <a:r>
              <a:rPr lang="en-IN" sz="2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 the test set result  </a:t>
            </a:r>
          </a:p>
          <a:p>
            <a:pPr marL="0" indent="0">
              <a:buNone/>
            </a:pPr>
            <a:r>
              <a:rPr lang="en-IN" dirty="0">
                <a:latin typeface="Georgia" panose="02040502050405020303" pitchFamily="18" charset="0"/>
              </a:rPr>
              <a:t>from </a:t>
            </a:r>
            <a:r>
              <a:rPr lang="en-IN" dirty="0" err="1">
                <a:latin typeface="Georgia" panose="02040502050405020303" pitchFamily="18" charset="0"/>
              </a:rPr>
              <a:t>matplotlib.colors</a:t>
            </a:r>
            <a:r>
              <a:rPr lang="en-IN" dirty="0">
                <a:latin typeface="Georgia" panose="02040502050405020303" pitchFamily="18" charset="0"/>
              </a:rPr>
              <a:t> import </a:t>
            </a:r>
            <a:r>
              <a:rPr lang="en-IN" dirty="0" err="1">
                <a:latin typeface="Georgia" panose="02040502050405020303" pitchFamily="18" charset="0"/>
              </a:rPr>
              <a:t>ListedColormap</a:t>
            </a:r>
            <a:r>
              <a:rPr lang="en-IN" dirty="0">
                <a:latin typeface="Georgia" panose="02040502050405020303" pitchFamily="18" charset="0"/>
              </a:rPr>
              <a:t>  </a:t>
            </a:r>
          </a:p>
          <a:p>
            <a:pPr marL="0" indent="0">
              <a:buNone/>
            </a:pPr>
            <a:r>
              <a:rPr lang="en-IN" dirty="0" err="1">
                <a:latin typeface="Georgia" panose="02040502050405020303" pitchFamily="18" charset="0"/>
              </a:rPr>
              <a:t>x_set</a:t>
            </a:r>
            <a:r>
              <a:rPr lang="en-IN" dirty="0">
                <a:latin typeface="Georgia" panose="02040502050405020303" pitchFamily="18" charset="0"/>
              </a:rPr>
              <a:t>, </a:t>
            </a:r>
            <a:r>
              <a:rPr lang="en-IN" dirty="0" err="1">
                <a:latin typeface="Georgia" panose="02040502050405020303" pitchFamily="18" charset="0"/>
              </a:rPr>
              <a:t>y_set</a:t>
            </a:r>
            <a:r>
              <a:rPr lang="en-IN" dirty="0">
                <a:latin typeface="Georgia" panose="02040502050405020303" pitchFamily="18" charset="0"/>
              </a:rPr>
              <a:t> = </a:t>
            </a:r>
            <a:r>
              <a:rPr lang="en-IN" dirty="0" err="1">
                <a:latin typeface="Georgia" panose="02040502050405020303" pitchFamily="18" charset="0"/>
              </a:rPr>
              <a:t>x_test</a:t>
            </a:r>
            <a:r>
              <a:rPr lang="en-IN" dirty="0">
                <a:latin typeface="Georgia" panose="02040502050405020303" pitchFamily="18" charset="0"/>
              </a:rPr>
              <a:t>, </a:t>
            </a:r>
            <a:r>
              <a:rPr lang="en-IN" dirty="0" err="1">
                <a:latin typeface="Georgia" panose="02040502050405020303" pitchFamily="18" charset="0"/>
              </a:rPr>
              <a:t>y_test</a:t>
            </a:r>
            <a:r>
              <a:rPr lang="en-IN" dirty="0">
                <a:latin typeface="Georgia" panose="02040502050405020303" pitchFamily="18" charset="0"/>
              </a:rPr>
              <a:t>  </a:t>
            </a:r>
          </a:p>
          <a:p>
            <a:pPr marL="0" indent="0">
              <a:buNone/>
            </a:pPr>
            <a:r>
              <a:rPr lang="en-IN" dirty="0">
                <a:latin typeface="Georgia" panose="02040502050405020303" pitchFamily="18" charset="0"/>
              </a:rPr>
              <a:t>x1, x2 = </a:t>
            </a:r>
            <a:r>
              <a:rPr lang="en-IN" dirty="0" err="1">
                <a:latin typeface="Georgia" panose="02040502050405020303" pitchFamily="18" charset="0"/>
              </a:rPr>
              <a:t>nm.meshgrid</a:t>
            </a:r>
            <a:r>
              <a:rPr lang="en-IN" dirty="0">
                <a:latin typeface="Georgia" panose="02040502050405020303" pitchFamily="18" charset="0"/>
              </a:rPr>
              <a:t>(</a:t>
            </a:r>
            <a:r>
              <a:rPr lang="en-IN" dirty="0" err="1">
                <a:latin typeface="Georgia" panose="02040502050405020303" pitchFamily="18" charset="0"/>
              </a:rPr>
              <a:t>nm.arange</a:t>
            </a:r>
            <a:r>
              <a:rPr lang="en-IN" dirty="0">
                <a:latin typeface="Georgia" panose="02040502050405020303" pitchFamily="18" charset="0"/>
              </a:rPr>
              <a:t>(start = </a:t>
            </a:r>
            <a:r>
              <a:rPr lang="en-IN" dirty="0" err="1">
                <a:latin typeface="Georgia" panose="02040502050405020303" pitchFamily="18" charset="0"/>
              </a:rPr>
              <a:t>x_set</a:t>
            </a:r>
            <a:r>
              <a:rPr lang="en-IN" dirty="0">
                <a:latin typeface="Georgia" panose="02040502050405020303" pitchFamily="18" charset="0"/>
              </a:rPr>
              <a:t>[:, 0].min() - 1, stop = </a:t>
            </a:r>
            <a:r>
              <a:rPr lang="en-IN" dirty="0" err="1">
                <a:latin typeface="Georgia" panose="02040502050405020303" pitchFamily="18" charset="0"/>
              </a:rPr>
              <a:t>x_set</a:t>
            </a:r>
            <a:r>
              <a:rPr lang="en-IN" dirty="0">
                <a:latin typeface="Georgia" panose="02040502050405020303" pitchFamily="18" charset="0"/>
              </a:rPr>
              <a:t>[:, 0].max() + 1, step  =0.01),  </a:t>
            </a:r>
          </a:p>
          <a:p>
            <a:pPr marL="0" indent="0">
              <a:buNone/>
            </a:pPr>
            <a:r>
              <a:rPr lang="en-IN" dirty="0" err="1">
                <a:latin typeface="Georgia" panose="02040502050405020303" pitchFamily="18" charset="0"/>
              </a:rPr>
              <a:t>nm.arange</a:t>
            </a:r>
            <a:r>
              <a:rPr lang="en-IN" dirty="0">
                <a:latin typeface="Georgia" panose="02040502050405020303" pitchFamily="18" charset="0"/>
              </a:rPr>
              <a:t>(start = </a:t>
            </a:r>
            <a:r>
              <a:rPr lang="en-IN" dirty="0" err="1">
                <a:latin typeface="Georgia" panose="02040502050405020303" pitchFamily="18" charset="0"/>
              </a:rPr>
              <a:t>x_set</a:t>
            </a:r>
            <a:r>
              <a:rPr lang="en-IN" dirty="0">
                <a:latin typeface="Georgia" panose="02040502050405020303" pitchFamily="18" charset="0"/>
              </a:rPr>
              <a:t>[:, 1].min() - 1, stop = </a:t>
            </a:r>
            <a:r>
              <a:rPr lang="en-IN" dirty="0" err="1">
                <a:latin typeface="Georgia" panose="02040502050405020303" pitchFamily="18" charset="0"/>
              </a:rPr>
              <a:t>x_set</a:t>
            </a:r>
            <a:r>
              <a:rPr lang="en-IN" dirty="0">
                <a:latin typeface="Georgia" panose="02040502050405020303" pitchFamily="18" charset="0"/>
              </a:rPr>
              <a:t>[:, 1].max() + 1, step = 0.01))  </a:t>
            </a:r>
          </a:p>
          <a:p>
            <a:pPr marL="0" indent="0">
              <a:buNone/>
            </a:pPr>
            <a:r>
              <a:rPr lang="en-IN" dirty="0" err="1">
                <a:latin typeface="Georgia" panose="02040502050405020303" pitchFamily="18" charset="0"/>
              </a:rPr>
              <a:t>mtp.contourf</a:t>
            </a:r>
            <a:r>
              <a:rPr lang="en-IN" dirty="0">
                <a:latin typeface="Georgia" panose="02040502050405020303" pitchFamily="18" charset="0"/>
              </a:rPr>
              <a:t>(x1, x2, </a:t>
            </a:r>
            <a:r>
              <a:rPr lang="en-IN" dirty="0" err="1">
                <a:latin typeface="Georgia" panose="02040502050405020303" pitchFamily="18" charset="0"/>
              </a:rPr>
              <a:t>classifier.predict</a:t>
            </a:r>
            <a:r>
              <a:rPr lang="en-IN" dirty="0">
                <a:latin typeface="Georgia" panose="02040502050405020303" pitchFamily="18" charset="0"/>
              </a:rPr>
              <a:t>(</a:t>
            </a:r>
            <a:r>
              <a:rPr lang="en-IN" dirty="0" err="1">
                <a:latin typeface="Georgia" panose="02040502050405020303" pitchFamily="18" charset="0"/>
              </a:rPr>
              <a:t>nm.array</a:t>
            </a:r>
            <a:r>
              <a:rPr lang="en-IN" dirty="0">
                <a:latin typeface="Georgia" panose="02040502050405020303" pitchFamily="18" charset="0"/>
              </a:rPr>
              <a:t>([x1.ravel(), x2.ravel()]).T).reshape(x1.shape),  </a:t>
            </a:r>
          </a:p>
          <a:p>
            <a:pPr marL="0" indent="0">
              <a:buNone/>
            </a:pPr>
            <a:r>
              <a:rPr lang="en-IN" dirty="0">
                <a:latin typeface="Georgia" panose="02040502050405020303" pitchFamily="18" charset="0"/>
              </a:rPr>
              <a:t>alpha = 0.75, </a:t>
            </a:r>
            <a:r>
              <a:rPr lang="en-IN" dirty="0" err="1">
                <a:latin typeface="Georgia" panose="02040502050405020303" pitchFamily="18" charset="0"/>
              </a:rPr>
              <a:t>cmap</a:t>
            </a:r>
            <a:r>
              <a:rPr lang="en-IN" dirty="0">
                <a:latin typeface="Georgia" panose="02040502050405020303" pitchFamily="18" charset="0"/>
              </a:rPr>
              <a:t> = </a:t>
            </a:r>
            <a:r>
              <a:rPr lang="en-IN" dirty="0" err="1">
                <a:latin typeface="Georgia" panose="02040502050405020303" pitchFamily="18" charset="0"/>
              </a:rPr>
              <a:t>ListedColormap</a:t>
            </a:r>
            <a:r>
              <a:rPr lang="en-IN" dirty="0">
                <a:latin typeface="Georgia" panose="02040502050405020303" pitchFamily="18" charset="0"/>
              </a:rPr>
              <a:t>(('</a:t>
            </a:r>
            <a:r>
              <a:rPr lang="en-IN" dirty="0" err="1">
                <a:latin typeface="Georgia" panose="02040502050405020303" pitchFamily="18" charset="0"/>
              </a:rPr>
              <a:t>purple','green</a:t>
            </a:r>
            <a:r>
              <a:rPr lang="en-IN" dirty="0">
                <a:latin typeface="Georgia" panose="02040502050405020303" pitchFamily="18" charset="0"/>
              </a:rPr>
              <a:t>' )))  </a:t>
            </a:r>
          </a:p>
          <a:p>
            <a:pPr marL="0" indent="0">
              <a:buNone/>
            </a:pPr>
            <a:r>
              <a:rPr lang="en-IN" dirty="0" err="1">
                <a:latin typeface="Georgia" panose="02040502050405020303" pitchFamily="18" charset="0"/>
              </a:rPr>
              <a:t>mtp.xlim</a:t>
            </a:r>
            <a:r>
              <a:rPr lang="en-IN" dirty="0">
                <a:latin typeface="Georgia" panose="02040502050405020303" pitchFamily="18" charset="0"/>
              </a:rPr>
              <a:t>(x1.min(), x1.max())  </a:t>
            </a:r>
          </a:p>
          <a:p>
            <a:pPr marL="0" indent="0">
              <a:buNone/>
            </a:pPr>
            <a:r>
              <a:rPr lang="en-IN" dirty="0" err="1">
                <a:latin typeface="Georgia" panose="02040502050405020303" pitchFamily="18" charset="0"/>
              </a:rPr>
              <a:t>mtp.ylim</a:t>
            </a:r>
            <a:r>
              <a:rPr lang="en-IN" dirty="0">
                <a:latin typeface="Georgia" panose="02040502050405020303" pitchFamily="18" charset="0"/>
              </a:rPr>
              <a:t>(x2.min(), x2.max())  </a:t>
            </a:r>
          </a:p>
          <a:p>
            <a:pPr marL="0" indent="0">
              <a:buNone/>
            </a:pPr>
            <a:r>
              <a:rPr lang="en-IN" dirty="0" err="1">
                <a:latin typeface="Georgia" panose="02040502050405020303" pitchFamily="18" charset="0"/>
              </a:rPr>
              <a:t>fori</a:t>
            </a:r>
            <a:r>
              <a:rPr lang="en-IN" dirty="0">
                <a:latin typeface="Georgia" panose="02040502050405020303" pitchFamily="18" charset="0"/>
              </a:rPr>
              <a:t>, j in enumerate(</a:t>
            </a:r>
            <a:r>
              <a:rPr lang="en-IN" dirty="0" err="1">
                <a:latin typeface="Georgia" panose="02040502050405020303" pitchFamily="18" charset="0"/>
              </a:rPr>
              <a:t>nm.unique</a:t>
            </a:r>
            <a:r>
              <a:rPr lang="en-IN" dirty="0">
                <a:latin typeface="Georgia" panose="02040502050405020303" pitchFamily="18" charset="0"/>
              </a:rPr>
              <a:t>(</a:t>
            </a:r>
            <a:r>
              <a:rPr lang="en-IN" dirty="0" err="1">
                <a:latin typeface="Georgia" panose="02040502050405020303" pitchFamily="18" charset="0"/>
              </a:rPr>
              <a:t>y_set</a:t>
            </a:r>
            <a:r>
              <a:rPr lang="en-IN" dirty="0">
                <a:latin typeface="Georgia" panose="02040502050405020303" pitchFamily="18" charset="0"/>
              </a:rPr>
              <a:t>)):  </a:t>
            </a:r>
          </a:p>
          <a:p>
            <a:pPr marL="0" indent="0">
              <a:buNone/>
            </a:pPr>
            <a:r>
              <a:rPr lang="en-IN" dirty="0" err="1">
                <a:latin typeface="Georgia" panose="02040502050405020303" pitchFamily="18" charset="0"/>
              </a:rPr>
              <a:t>mtp.scatter</a:t>
            </a:r>
            <a:r>
              <a:rPr lang="en-IN" dirty="0">
                <a:latin typeface="Georgia" panose="02040502050405020303" pitchFamily="18" charset="0"/>
              </a:rPr>
              <a:t>(</a:t>
            </a:r>
            <a:r>
              <a:rPr lang="en-IN" dirty="0" err="1">
                <a:latin typeface="Georgia" panose="02040502050405020303" pitchFamily="18" charset="0"/>
              </a:rPr>
              <a:t>x_set</a:t>
            </a:r>
            <a:r>
              <a:rPr lang="en-IN" dirty="0">
                <a:latin typeface="Georgia" panose="02040502050405020303" pitchFamily="18" charset="0"/>
              </a:rPr>
              <a:t>[</a:t>
            </a:r>
            <a:r>
              <a:rPr lang="en-IN" dirty="0" err="1">
                <a:latin typeface="Georgia" panose="02040502050405020303" pitchFamily="18" charset="0"/>
              </a:rPr>
              <a:t>y_set</a:t>
            </a:r>
            <a:r>
              <a:rPr lang="en-IN" dirty="0">
                <a:latin typeface="Georgia" panose="02040502050405020303" pitchFamily="18" charset="0"/>
              </a:rPr>
              <a:t> == j, 0], </a:t>
            </a:r>
            <a:r>
              <a:rPr lang="en-IN" dirty="0" err="1">
                <a:latin typeface="Georgia" panose="02040502050405020303" pitchFamily="18" charset="0"/>
              </a:rPr>
              <a:t>x_set</a:t>
            </a:r>
            <a:r>
              <a:rPr lang="en-IN" dirty="0">
                <a:latin typeface="Georgia" panose="02040502050405020303" pitchFamily="18" charset="0"/>
              </a:rPr>
              <a:t>[</a:t>
            </a:r>
            <a:r>
              <a:rPr lang="en-IN" dirty="0" err="1">
                <a:latin typeface="Georgia" panose="02040502050405020303" pitchFamily="18" charset="0"/>
              </a:rPr>
              <a:t>y_set</a:t>
            </a:r>
            <a:r>
              <a:rPr lang="en-IN" dirty="0">
                <a:latin typeface="Georgia" panose="02040502050405020303" pitchFamily="18" charset="0"/>
              </a:rPr>
              <a:t> == j, 1],  </a:t>
            </a:r>
          </a:p>
          <a:p>
            <a:pPr marL="0" indent="0">
              <a:buNone/>
            </a:pPr>
            <a:r>
              <a:rPr lang="en-IN" dirty="0">
                <a:latin typeface="Georgia" panose="02040502050405020303" pitchFamily="18" charset="0"/>
              </a:rPr>
              <a:t>        c = </a:t>
            </a:r>
            <a:r>
              <a:rPr lang="en-IN" dirty="0" err="1">
                <a:latin typeface="Georgia" panose="02040502050405020303" pitchFamily="18" charset="0"/>
              </a:rPr>
              <a:t>ListedColormap</a:t>
            </a:r>
            <a:r>
              <a:rPr lang="en-IN" dirty="0">
                <a:latin typeface="Georgia" panose="02040502050405020303" pitchFamily="18" charset="0"/>
              </a:rPr>
              <a:t>(('purple', 'green'))(</a:t>
            </a:r>
            <a:r>
              <a:rPr lang="en-IN" dirty="0" err="1">
                <a:latin typeface="Georgia" panose="02040502050405020303" pitchFamily="18" charset="0"/>
              </a:rPr>
              <a:t>i</a:t>
            </a:r>
            <a:r>
              <a:rPr lang="en-IN" dirty="0">
                <a:latin typeface="Georgia" panose="02040502050405020303" pitchFamily="18" charset="0"/>
              </a:rPr>
              <a:t>), label = j)  </a:t>
            </a:r>
          </a:p>
          <a:p>
            <a:pPr marL="0" indent="0">
              <a:buNone/>
            </a:pPr>
            <a:r>
              <a:rPr lang="en-IN" dirty="0" err="1">
                <a:latin typeface="Georgia" panose="02040502050405020303" pitchFamily="18" charset="0"/>
              </a:rPr>
              <a:t>mtp.title</a:t>
            </a:r>
            <a:r>
              <a:rPr lang="en-IN" dirty="0">
                <a:latin typeface="Georgia" panose="02040502050405020303" pitchFamily="18" charset="0"/>
              </a:rPr>
              <a:t>('Decision Tree Algorithm(Test set)')  </a:t>
            </a:r>
          </a:p>
          <a:p>
            <a:pPr marL="0" indent="0">
              <a:buNone/>
            </a:pPr>
            <a:r>
              <a:rPr lang="en-IN" dirty="0" err="1">
                <a:latin typeface="Georgia" panose="02040502050405020303" pitchFamily="18" charset="0"/>
              </a:rPr>
              <a:t>mtp.xlabel</a:t>
            </a:r>
            <a:r>
              <a:rPr lang="en-IN" dirty="0">
                <a:latin typeface="Georgia" panose="02040502050405020303" pitchFamily="18" charset="0"/>
              </a:rPr>
              <a:t>('Age')  </a:t>
            </a:r>
          </a:p>
          <a:p>
            <a:pPr marL="0" indent="0">
              <a:buNone/>
            </a:pPr>
            <a:r>
              <a:rPr lang="en-IN" dirty="0" err="1">
                <a:latin typeface="Georgia" panose="02040502050405020303" pitchFamily="18" charset="0"/>
              </a:rPr>
              <a:t>mtp.ylabel</a:t>
            </a:r>
            <a:r>
              <a:rPr lang="en-IN" dirty="0">
                <a:latin typeface="Georgia" panose="02040502050405020303" pitchFamily="18" charset="0"/>
              </a:rPr>
              <a:t>('Estimated Salary')  </a:t>
            </a:r>
          </a:p>
          <a:p>
            <a:pPr marL="0" indent="0">
              <a:buNone/>
            </a:pPr>
            <a:r>
              <a:rPr lang="en-IN" dirty="0" err="1">
                <a:latin typeface="Georgia" panose="02040502050405020303" pitchFamily="18" charset="0"/>
              </a:rPr>
              <a:t>mtp.legend</a:t>
            </a:r>
            <a:r>
              <a:rPr lang="en-IN" dirty="0">
                <a:latin typeface="Georgia" panose="02040502050405020303" pitchFamily="18" charset="0"/>
              </a:rPr>
              <a:t>()  </a:t>
            </a:r>
          </a:p>
          <a:p>
            <a:pPr marL="0" indent="0">
              <a:buNone/>
            </a:pPr>
            <a:r>
              <a:rPr lang="en-IN" dirty="0" err="1">
                <a:latin typeface="Georgia" panose="02040502050405020303" pitchFamily="18" charset="0"/>
              </a:rPr>
              <a:t>mtp.show</a:t>
            </a:r>
            <a:r>
              <a:rPr lang="en-IN" dirty="0">
                <a:latin typeface="Georgia" panose="02040502050405020303" pitchFamily="18" charset="0"/>
              </a:rPr>
              <a:t>() </a:t>
            </a:r>
          </a:p>
        </p:txBody>
      </p:sp>
      <p:sp>
        <p:nvSpPr>
          <p:cNvPr id="2" name="Footer Placeholder 1">
            <a:extLst>
              <a:ext uri="{FF2B5EF4-FFF2-40B4-BE49-F238E27FC236}">
                <a16:creationId xmlns:a16="http://schemas.microsoft.com/office/drawing/2014/main" id="{652A1F5E-584E-556B-589F-590EF6D4B492}"/>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7067C120-2E49-4F6F-773D-0F2ABEB36824}"/>
              </a:ext>
            </a:extLst>
          </p:cNvPr>
          <p:cNvSpPr>
            <a:spLocks noGrp="1"/>
          </p:cNvSpPr>
          <p:nvPr>
            <p:ph type="sldNum" sz="quarter" idx="12"/>
          </p:nvPr>
        </p:nvSpPr>
        <p:spPr/>
        <p:txBody>
          <a:bodyPr/>
          <a:lstStyle/>
          <a:p>
            <a:fld id="{FACB5482-D393-4E2D-8FB7-B68A06B80F1E}" type="slidenum">
              <a:rPr lang="en-IN" smtClean="0"/>
              <a:t>26</a:t>
            </a:fld>
            <a:endParaRPr lang="en-IN"/>
          </a:p>
        </p:txBody>
      </p:sp>
    </p:spTree>
    <p:extLst>
      <p:ext uri="{BB962C8B-B14F-4D97-AF65-F5344CB8AC3E}">
        <p14:creationId xmlns:p14="http://schemas.microsoft.com/office/powerpoint/2010/main" val="3862134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3B01C3-2B77-469F-4886-9FF760357B22}"/>
              </a:ext>
            </a:extLst>
          </p:cNvPr>
          <p:cNvSpPr>
            <a:spLocks noGrp="1"/>
          </p:cNvSpPr>
          <p:nvPr>
            <p:ph idx="1"/>
          </p:nvPr>
        </p:nvSpPr>
        <p:spPr>
          <a:xfrm>
            <a:off x="285750" y="704850"/>
            <a:ext cx="11668125" cy="6000750"/>
          </a:xfrm>
        </p:spPr>
        <p:txBody>
          <a:bodyPr>
            <a:normAutofit lnSpcReduction="10000"/>
          </a:bodyPr>
          <a:lstStyle/>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nm  </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mtp</a:t>
            </a:r>
            <a:r>
              <a:rPr lang="en-IN" dirty="0">
                <a:latin typeface="Georgia" panose="02040502050405020303" pitchFamily="18" charset="0"/>
              </a:rPr>
              <a:t>  </a:t>
            </a:r>
          </a:p>
          <a:p>
            <a:pPr marL="0" indent="0">
              <a:buNone/>
            </a:pPr>
            <a:r>
              <a:rPr lang="en-IN" dirty="0">
                <a:latin typeface="Georgia" panose="02040502050405020303" pitchFamily="18" charset="0"/>
              </a:rPr>
              <a:t>import pandas as pd  </a:t>
            </a:r>
          </a:p>
          <a:p>
            <a:pPr marL="0" indent="0">
              <a:buNone/>
            </a:pPr>
            <a:r>
              <a:rPr lang="en-IN" dirty="0" err="1">
                <a:latin typeface="Georgia" panose="02040502050405020303" pitchFamily="18" charset="0"/>
              </a:rPr>
              <a:t>data_set</a:t>
            </a:r>
            <a:r>
              <a:rPr lang="en-IN" dirty="0">
                <a:latin typeface="Georgia" panose="02040502050405020303" pitchFamily="18" charset="0"/>
              </a:rPr>
              <a:t>= </a:t>
            </a:r>
            <a:r>
              <a:rPr lang="en-IN" dirty="0" err="1">
                <a:latin typeface="Georgia" panose="02040502050405020303" pitchFamily="18" charset="0"/>
              </a:rPr>
              <a:t>pd.read_csv</a:t>
            </a:r>
            <a:r>
              <a:rPr lang="en-IN" dirty="0">
                <a:latin typeface="Georgia" panose="02040502050405020303" pitchFamily="18" charset="0"/>
              </a:rPr>
              <a:t>('user_data.csv')  </a:t>
            </a:r>
          </a:p>
          <a:p>
            <a:pPr marL="0" indent="0">
              <a:buNone/>
            </a:pPr>
            <a:r>
              <a:rPr lang="en-IN" dirty="0">
                <a:latin typeface="Georgia" panose="02040502050405020303" pitchFamily="18" charset="0"/>
              </a:rPr>
              <a:t>x= </a:t>
            </a:r>
            <a:r>
              <a:rPr lang="en-IN" dirty="0" err="1">
                <a:latin typeface="Georgia" panose="02040502050405020303" pitchFamily="18" charset="0"/>
              </a:rPr>
              <a:t>data_set.iloc</a:t>
            </a:r>
            <a:r>
              <a:rPr lang="en-IN" dirty="0">
                <a:latin typeface="Georgia" panose="02040502050405020303" pitchFamily="18" charset="0"/>
              </a:rPr>
              <a:t>[:, [2,3]].values  </a:t>
            </a:r>
          </a:p>
          <a:p>
            <a:pPr marL="0" indent="0">
              <a:buNone/>
            </a:pPr>
            <a:r>
              <a:rPr lang="en-IN" dirty="0">
                <a:latin typeface="Georgia" panose="02040502050405020303" pitchFamily="18" charset="0"/>
              </a:rPr>
              <a:t>y= </a:t>
            </a:r>
            <a:r>
              <a:rPr lang="en-IN" dirty="0" err="1">
                <a:latin typeface="Georgia" panose="02040502050405020303" pitchFamily="18" charset="0"/>
              </a:rPr>
              <a:t>data_set.iloc</a:t>
            </a:r>
            <a:r>
              <a:rPr lang="en-IN" dirty="0">
                <a:latin typeface="Georgia" panose="02040502050405020303" pitchFamily="18" charset="0"/>
              </a:rPr>
              <a:t>[:, 4].values  </a:t>
            </a:r>
          </a:p>
          <a:p>
            <a:pPr marL="0" indent="0">
              <a:buNone/>
            </a:pPr>
            <a:r>
              <a:rPr lang="en-IN" dirty="0">
                <a:latin typeface="Georgia" panose="02040502050405020303" pitchFamily="18" charset="0"/>
              </a:rPr>
              <a:t>from </a:t>
            </a:r>
            <a:r>
              <a:rPr lang="en-IN" dirty="0" err="1">
                <a:latin typeface="Georgia" panose="02040502050405020303" pitchFamily="18" charset="0"/>
              </a:rPr>
              <a:t>sklearn.model_selection</a:t>
            </a:r>
            <a:r>
              <a:rPr lang="en-IN" dirty="0">
                <a:latin typeface="Georgia" panose="02040502050405020303" pitchFamily="18" charset="0"/>
              </a:rPr>
              <a:t> import </a:t>
            </a:r>
            <a:r>
              <a:rPr lang="en-IN" dirty="0" err="1">
                <a:latin typeface="Georgia" panose="02040502050405020303" pitchFamily="18" charset="0"/>
              </a:rPr>
              <a:t>train_test_split</a:t>
            </a:r>
            <a:r>
              <a:rPr lang="en-IN" dirty="0">
                <a:latin typeface="Georgia" panose="02040502050405020303" pitchFamily="18" charset="0"/>
              </a:rPr>
              <a:t>  </a:t>
            </a:r>
          </a:p>
          <a:p>
            <a:pPr marL="0" indent="0">
              <a:buNone/>
            </a:pPr>
            <a:r>
              <a:rPr lang="en-IN" dirty="0" err="1">
                <a:latin typeface="Georgia" panose="02040502050405020303" pitchFamily="18" charset="0"/>
              </a:rPr>
              <a:t>x_train</a:t>
            </a:r>
            <a:r>
              <a:rPr lang="en-IN" dirty="0">
                <a:latin typeface="Georgia" panose="02040502050405020303" pitchFamily="18" charset="0"/>
              </a:rPr>
              <a:t>, </a:t>
            </a:r>
            <a:r>
              <a:rPr lang="en-IN" dirty="0" err="1">
                <a:latin typeface="Georgia" panose="02040502050405020303" pitchFamily="18" charset="0"/>
              </a:rPr>
              <a:t>x_test</a:t>
            </a:r>
            <a:r>
              <a:rPr lang="en-IN" dirty="0">
                <a:latin typeface="Georgia" panose="02040502050405020303" pitchFamily="18" charset="0"/>
              </a:rPr>
              <a:t>, </a:t>
            </a:r>
            <a:r>
              <a:rPr lang="en-IN" dirty="0" err="1">
                <a:latin typeface="Georgia" panose="02040502050405020303" pitchFamily="18" charset="0"/>
              </a:rPr>
              <a:t>y_train</a:t>
            </a:r>
            <a:r>
              <a:rPr lang="en-IN" dirty="0">
                <a:latin typeface="Georgia" panose="02040502050405020303" pitchFamily="18" charset="0"/>
              </a:rPr>
              <a:t>, </a:t>
            </a:r>
            <a:r>
              <a:rPr lang="en-IN" dirty="0" err="1">
                <a:latin typeface="Georgia" panose="02040502050405020303" pitchFamily="18" charset="0"/>
              </a:rPr>
              <a:t>y_test</a:t>
            </a:r>
            <a:r>
              <a:rPr lang="en-IN" dirty="0">
                <a:latin typeface="Georgia" panose="02040502050405020303" pitchFamily="18" charset="0"/>
              </a:rPr>
              <a:t>= </a:t>
            </a:r>
            <a:r>
              <a:rPr lang="en-IN" dirty="0" err="1">
                <a:latin typeface="Georgia" panose="02040502050405020303" pitchFamily="18" charset="0"/>
              </a:rPr>
              <a:t>train_test_split</a:t>
            </a:r>
            <a:r>
              <a:rPr lang="en-IN" dirty="0">
                <a:latin typeface="Georgia" panose="02040502050405020303" pitchFamily="18" charset="0"/>
              </a:rPr>
              <a:t>(x, y, </a:t>
            </a:r>
            <a:r>
              <a:rPr lang="en-IN" dirty="0" err="1">
                <a:latin typeface="Georgia" panose="02040502050405020303" pitchFamily="18" charset="0"/>
              </a:rPr>
              <a:t>test_size</a:t>
            </a:r>
            <a:r>
              <a:rPr lang="en-IN" dirty="0">
                <a:latin typeface="Georgia" panose="02040502050405020303" pitchFamily="18" charset="0"/>
              </a:rPr>
              <a:t>= 0.25, </a:t>
            </a:r>
            <a:r>
              <a:rPr lang="en-IN" dirty="0" err="1">
                <a:latin typeface="Georgia" panose="02040502050405020303" pitchFamily="18" charset="0"/>
              </a:rPr>
              <a:t>random_state</a:t>
            </a:r>
            <a:r>
              <a:rPr lang="en-IN" dirty="0">
                <a:latin typeface="Georgia" panose="02040502050405020303" pitchFamily="18" charset="0"/>
              </a:rPr>
              <a:t>=0)  </a:t>
            </a:r>
          </a:p>
          <a:p>
            <a:pPr marL="0" indent="0">
              <a:buNone/>
            </a:pPr>
            <a:r>
              <a:rPr lang="en-IN" dirty="0">
                <a:latin typeface="Georgia" panose="02040502050405020303" pitchFamily="18" charset="0"/>
              </a:rPr>
              <a:t>from </a:t>
            </a:r>
            <a:r>
              <a:rPr lang="en-IN" dirty="0" err="1">
                <a:latin typeface="Georgia" panose="02040502050405020303" pitchFamily="18" charset="0"/>
              </a:rPr>
              <a:t>sklearn.preprocessing</a:t>
            </a:r>
            <a:r>
              <a:rPr lang="en-IN" dirty="0">
                <a:latin typeface="Georgia" panose="02040502050405020303" pitchFamily="18" charset="0"/>
              </a:rPr>
              <a:t> import </a:t>
            </a:r>
            <a:r>
              <a:rPr lang="en-IN" dirty="0" err="1">
                <a:latin typeface="Georgia" panose="02040502050405020303" pitchFamily="18" charset="0"/>
              </a:rPr>
              <a:t>StandardScaler</a:t>
            </a:r>
            <a:r>
              <a:rPr lang="en-IN" dirty="0">
                <a:latin typeface="Georgia" panose="02040502050405020303" pitchFamily="18" charset="0"/>
              </a:rPr>
              <a:t>    </a:t>
            </a:r>
          </a:p>
          <a:p>
            <a:pPr marL="0" indent="0">
              <a:buNone/>
            </a:pPr>
            <a:r>
              <a:rPr lang="en-IN" dirty="0" err="1">
                <a:latin typeface="Georgia" panose="02040502050405020303" pitchFamily="18" charset="0"/>
              </a:rPr>
              <a:t>st_x</a:t>
            </a:r>
            <a:r>
              <a:rPr lang="en-IN" dirty="0">
                <a:latin typeface="Georgia" panose="02040502050405020303" pitchFamily="18" charset="0"/>
              </a:rPr>
              <a:t>= </a:t>
            </a:r>
            <a:r>
              <a:rPr lang="en-IN" dirty="0" err="1">
                <a:latin typeface="Georgia" panose="02040502050405020303" pitchFamily="18" charset="0"/>
              </a:rPr>
              <a:t>StandardScaler</a:t>
            </a:r>
            <a:r>
              <a:rPr lang="en-IN" dirty="0">
                <a:latin typeface="Georgia" panose="02040502050405020303" pitchFamily="18" charset="0"/>
              </a:rPr>
              <a:t>()    </a:t>
            </a:r>
          </a:p>
          <a:p>
            <a:pPr marL="0" indent="0">
              <a:buNone/>
            </a:pPr>
            <a:r>
              <a:rPr lang="en-IN" dirty="0" err="1">
                <a:latin typeface="Georgia" panose="02040502050405020303" pitchFamily="18" charset="0"/>
              </a:rPr>
              <a:t>x_train</a:t>
            </a:r>
            <a:r>
              <a:rPr lang="en-IN" dirty="0">
                <a:latin typeface="Georgia" panose="02040502050405020303" pitchFamily="18" charset="0"/>
              </a:rPr>
              <a:t>= </a:t>
            </a:r>
            <a:r>
              <a:rPr lang="en-IN" dirty="0" err="1">
                <a:latin typeface="Georgia" panose="02040502050405020303" pitchFamily="18" charset="0"/>
              </a:rPr>
              <a:t>st_x.fit_transform</a:t>
            </a:r>
            <a:r>
              <a:rPr lang="en-IN" dirty="0">
                <a:latin typeface="Georgia" panose="02040502050405020303" pitchFamily="18" charset="0"/>
              </a:rPr>
              <a:t>(</a:t>
            </a:r>
            <a:r>
              <a:rPr lang="en-IN" dirty="0" err="1">
                <a:latin typeface="Georgia" panose="02040502050405020303" pitchFamily="18" charset="0"/>
              </a:rPr>
              <a:t>x_train</a:t>
            </a:r>
            <a:r>
              <a:rPr lang="en-IN" dirty="0">
                <a:latin typeface="Georgia" panose="02040502050405020303" pitchFamily="18" charset="0"/>
              </a:rPr>
              <a:t>)    </a:t>
            </a:r>
          </a:p>
          <a:p>
            <a:pPr marL="0" indent="0">
              <a:buNone/>
            </a:pPr>
            <a:r>
              <a:rPr lang="en-IN" dirty="0" err="1">
                <a:latin typeface="Georgia" panose="02040502050405020303" pitchFamily="18" charset="0"/>
              </a:rPr>
              <a:t>x_test</a:t>
            </a:r>
            <a:r>
              <a:rPr lang="en-IN" dirty="0">
                <a:latin typeface="Georgia" panose="02040502050405020303" pitchFamily="18" charset="0"/>
              </a:rPr>
              <a:t>= </a:t>
            </a:r>
            <a:r>
              <a:rPr lang="en-IN" dirty="0" err="1">
                <a:latin typeface="Georgia" panose="02040502050405020303" pitchFamily="18" charset="0"/>
              </a:rPr>
              <a:t>st_x.transform</a:t>
            </a:r>
            <a:r>
              <a:rPr lang="en-IN" dirty="0">
                <a:latin typeface="Georgia" panose="02040502050405020303" pitchFamily="18" charset="0"/>
              </a:rPr>
              <a:t>(</a:t>
            </a:r>
            <a:r>
              <a:rPr lang="en-IN" dirty="0" err="1">
                <a:latin typeface="Georgia" panose="02040502050405020303" pitchFamily="18" charset="0"/>
              </a:rPr>
              <a:t>x_test</a:t>
            </a:r>
            <a:r>
              <a:rPr lang="en-IN" dirty="0">
                <a:latin typeface="Georgia" panose="02040502050405020303" pitchFamily="18" charset="0"/>
              </a:rPr>
              <a:t>) </a:t>
            </a:r>
          </a:p>
        </p:txBody>
      </p:sp>
      <p:sp>
        <p:nvSpPr>
          <p:cNvPr id="2" name="Footer Placeholder 1">
            <a:extLst>
              <a:ext uri="{FF2B5EF4-FFF2-40B4-BE49-F238E27FC236}">
                <a16:creationId xmlns:a16="http://schemas.microsoft.com/office/drawing/2014/main" id="{35771E5D-098D-49C6-53B7-834D8BE53205}"/>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D5E40F16-3A3B-48AA-5C26-5822502336D1}"/>
              </a:ext>
            </a:extLst>
          </p:cNvPr>
          <p:cNvSpPr>
            <a:spLocks noGrp="1"/>
          </p:cNvSpPr>
          <p:nvPr>
            <p:ph type="sldNum" sz="quarter" idx="12"/>
          </p:nvPr>
        </p:nvSpPr>
        <p:spPr/>
        <p:txBody>
          <a:bodyPr/>
          <a:lstStyle/>
          <a:p>
            <a:fld id="{FACB5482-D393-4E2D-8FB7-B68A06B80F1E}" type="slidenum">
              <a:rPr lang="en-IN" smtClean="0"/>
              <a:t>27</a:t>
            </a:fld>
            <a:endParaRPr lang="en-IN"/>
          </a:p>
        </p:txBody>
      </p:sp>
    </p:spTree>
    <p:extLst>
      <p:ext uri="{BB962C8B-B14F-4D97-AF65-F5344CB8AC3E}">
        <p14:creationId xmlns:p14="http://schemas.microsoft.com/office/powerpoint/2010/main" val="1680533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A8ED68-753C-0113-7870-FFB430F8D191}"/>
              </a:ext>
            </a:extLst>
          </p:cNvPr>
          <p:cNvSpPr>
            <a:spLocks noGrp="1"/>
          </p:cNvSpPr>
          <p:nvPr>
            <p:ph idx="1"/>
          </p:nvPr>
        </p:nvSpPr>
        <p:spPr>
          <a:xfrm>
            <a:off x="228600" y="619125"/>
            <a:ext cx="11849100" cy="6096000"/>
          </a:xfrm>
        </p:spPr>
        <p:txBody>
          <a:bodyPr>
            <a:normAutofit fontScale="92500" lnSpcReduction="10000"/>
          </a:bodyPr>
          <a:lstStyle/>
          <a:p>
            <a:pPr marL="0" indent="0">
              <a:buNone/>
            </a:pPr>
            <a:r>
              <a:rPr lang="en-IN" dirty="0">
                <a:latin typeface="Georgia" panose="02040502050405020303" pitchFamily="18" charset="0"/>
              </a:rPr>
              <a:t>#Fitting Decision Tree classifier to the training set  </a:t>
            </a:r>
          </a:p>
          <a:p>
            <a:pPr marL="0" indent="0">
              <a:buNone/>
            </a:pPr>
            <a:r>
              <a:rPr lang="en-IN" dirty="0">
                <a:latin typeface="Georgia" panose="02040502050405020303" pitchFamily="18" charset="0"/>
              </a:rPr>
              <a:t>from </a:t>
            </a:r>
            <a:r>
              <a:rPr lang="en-IN" dirty="0" err="1">
                <a:latin typeface="Georgia" panose="02040502050405020303" pitchFamily="18" charset="0"/>
              </a:rPr>
              <a:t>sklearn.ensemble</a:t>
            </a:r>
            <a:r>
              <a:rPr lang="en-IN" dirty="0">
                <a:latin typeface="Georgia" panose="02040502050405020303" pitchFamily="18" charset="0"/>
              </a:rPr>
              <a:t> import </a:t>
            </a:r>
            <a:r>
              <a:rPr lang="en-IN" dirty="0" err="1">
                <a:latin typeface="Georgia" panose="02040502050405020303" pitchFamily="18" charset="0"/>
              </a:rPr>
              <a:t>RandomForestClassifier</a:t>
            </a:r>
            <a:r>
              <a:rPr lang="en-IN" dirty="0">
                <a:latin typeface="Georgia" panose="02040502050405020303" pitchFamily="18" charset="0"/>
              </a:rPr>
              <a:t>  </a:t>
            </a:r>
          </a:p>
          <a:p>
            <a:pPr marL="0" indent="0">
              <a:buNone/>
            </a:pPr>
            <a:r>
              <a:rPr lang="en-IN" dirty="0">
                <a:latin typeface="Georgia" panose="02040502050405020303" pitchFamily="18" charset="0"/>
              </a:rPr>
              <a:t>classifier= </a:t>
            </a:r>
            <a:r>
              <a:rPr lang="en-IN" dirty="0" err="1">
                <a:latin typeface="Georgia" panose="02040502050405020303" pitchFamily="18" charset="0"/>
              </a:rPr>
              <a:t>RandomForestClassifier</a:t>
            </a:r>
            <a:r>
              <a:rPr lang="en-IN" dirty="0">
                <a:latin typeface="Georgia" panose="02040502050405020303" pitchFamily="18" charset="0"/>
              </a:rPr>
              <a:t>(</a:t>
            </a:r>
            <a:r>
              <a:rPr lang="en-IN" dirty="0" err="1">
                <a:latin typeface="Georgia" panose="02040502050405020303" pitchFamily="18" charset="0"/>
              </a:rPr>
              <a:t>n_estimators</a:t>
            </a:r>
            <a:r>
              <a:rPr lang="en-IN" dirty="0">
                <a:latin typeface="Georgia" panose="02040502050405020303" pitchFamily="18" charset="0"/>
              </a:rPr>
              <a:t>= 10, criterion="entropy")  </a:t>
            </a:r>
          </a:p>
          <a:p>
            <a:pPr marL="0" indent="0">
              <a:buNone/>
            </a:pPr>
            <a:r>
              <a:rPr lang="en-IN" dirty="0" err="1">
                <a:latin typeface="Georgia" panose="02040502050405020303" pitchFamily="18" charset="0"/>
              </a:rPr>
              <a:t>classifier.fit</a:t>
            </a:r>
            <a:r>
              <a:rPr lang="en-IN" dirty="0">
                <a:latin typeface="Georgia" panose="02040502050405020303" pitchFamily="18" charset="0"/>
              </a:rPr>
              <a:t>(</a:t>
            </a:r>
            <a:r>
              <a:rPr lang="en-IN" dirty="0" err="1">
                <a:latin typeface="Georgia" panose="02040502050405020303" pitchFamily="18" charset="0"/>
              </a:rPr>
              <a:t>x_train</a:t>
            </a:r>
            <a:r>
              <a:rPr lang="en-IN" dirty="0">
                <a:latin typeface="Georgia" panose="02040502050405020303" pitchFamily="18" charset="0"/>
              </a:rPr>
              <a:t>, </a:t>
            </a:r>
            <a:r>
              <a:rPr lang="en-IN" dirty="0" err="1">
                <a:latin typeface="Georgia" panose="02040502050405020303" pitchFamily="18" charset="0"/>
              </a:rPr>
              <a:t>y_train</a:t>
            </a:r>
            <a:r>
              <a:rPr lang="en-IN" dirty="0">
                <a:latin typeface="Georgia" panose="02040502050405020303" pitchFamily="18" charset="0"/>
              </a:rPr>
              <a:t>) </a:t>
            </a:r>
          </a:p>
          <a:p>
            <a:pPr marL="0" indent="0">
              <a:buNone/>
            </a:pPr>
            <a:r>
              <a:rPr lang="en-US" dirty="0" err="1">
                <a:latin typeface="Georgia" panose="02040502050405020303" pitchFamily="18" charset="0"/>
              </a:rPr>
              <a:t>n_estimators</a:t>
            </a:r>
            <a:r>
              <a:rPr lang="en-US" dirty="0">
                <a:latin typeface="Georgia" panose="02040502050405020303" pitchFamily="18" charset="0"/>
              </a:rPr>
              <a:t>= The required number of trees in the Random Forest. The default value is 10. We can choose any number but need to take care of the overfitting issue.</a:t>
            </a:r>
          </a:p>
          <a:p>
            <a:pPr marL="0" indent="0">
              <a:buNone/>
            </a:pPr>
            <a:r>
              <a:rPr lang="en-US" dirty="0">
                <a:latin typeface="Georgia" panose="02040502050405020303" pitchFamily="18" charset="0"/>
              </a:rPr>
              <a:t>criterion= It is a function to analyze the accuracy of the split. Here we have taken "entropy" for the information gain.</a:t>
            </a:r>
          </a:p>
          <a:p>
            <a:pPr marL="0" indent="0">
              <a:buNone/>
            </a:pPr>
            <a:r>
              <a:rPr lang="en-US" dirty="0">
                <a:latin typeface="Georgia" panose="02040502050405020303" pitchFamily="18" charset="0"/>
              </a:rPr>
              <a:t>#Predicting the test set result  </a:t>
            </a:r>
          </a:p>
          <a:p>
            <a:pPr marL="0" indent="0">
              <a:buNone/>
            </a:pPr>
            <a:r>
              <a:rPr lang="en-US" dirty="0" err="1">
                <a:latin typeface="Georgia" panose="02040502050405020303" pitchFamily="18" charset="0"/>
              </a:rPr>
              <a:t>y_pred</a:t>
            </a:r>
            <a:r>
              <a:rPr lang="en-US" dirty="0">
                <a:latin typeface="Georgia" panose="02040502050405020303" pitchFamily="18" charset="0"/>
              </a:rPr>
              <a:t>= </a:t>
            </a:r>
            <a:r>
              <a:rPr lang="en-US" dirty="0" err="1">
                <a:latin typeface="Georgia" panose="02040502050405020303" pitchFamily="18" charset="0"/>
              </a:rPr>
              <a:t>classifier.predict</a:t>
            </a:r>
            <a:r>
              <a:rPr lang="en-US" dirty="0">
                <a:latin typeface="Georgia" panose="02040502050405020303" pitchFamily="18" charset="0"/>
              </a:rPr>
              <a:t>(</a:t>
            </a:r>
            <a:r>
              <a:rPr lang="en-US" dirty="0" err="1">
                <a:latin typeface="Georgia" panose="02040502050405020303" pitchFamily="18" charset="0"/>
              </a:rPr>
              <a:t>x_test</a:t>
            </a:r>
            <a:r>
              <a:rPr lang="en-US" dirty="0">
                <a:latin typeface="Georgia" panose="02040502050405020303" pitchFamily="18" charset="0"/>
              </a:rPr>
              <a:t>) </a:t>
            </a:r>
          </a:p>
          <a:p>
            <a:pPr marL="0" indent="0">
              <a:buNone/>
            </a:pPr>
            <a:r>
              <a:rPr lang="en-IN" dirty="0">
                <a:latin typeface="Georgia" panose="02040502050405020303" pitchFamily="18" charset="0"/>
              </a:rPr>
              <a:t>#Creating the Confusion matrix  </a:t>
            </a:r>
          </a:p>
          <a:p>
            <a:pPr marL="0" indent="0">
              <a:buNone/>
            </a:pPr>
            <a:r>
              <a:rPr lang="en-IN" dirty="0">
                <a:latin typeface="Georgia" panose="02040502050405020303" pitchFamily="18" charset="0"/>
              </a:rPr>
              <a:t>from </a:t>
            </a:r>
            <a:r>
              <a:rPr lang="en-IN" dirty="0" err="1">
                <a:latin typeface="Georgia" panose="02040502050405020303" pitchFamily="18" charset="0"/>
              </a:rPr>
              <a:t>sklearn.metrics</a:t>
            </a:r>
            <a:r>
              <a:rPr lang="en-IN" dirty="0">
                <a:latin typeface="Georgia" panose="02040502050405020303" pitchFamily="18" charset="0"/>
              </a:rPr>
              <a:t> import </a:t>
            </a:r>
            <a:r>
              <a:rPr lang="en-IN" dirty="0" err="1">
                <a:latin typeface="Georgia" panose="02040502050405020303" pitchFamily="18" charset="0"/>
              </a:rPr>
              <a:t>confusion_matrix</a:t>
            </a:r>
            <a:r>
              <a:rPr lang="en-IN" dirty="0">
                <a:latin typeface="Georgia" panose="02040502050405020303" pitchFamily="18" charset="0"/>
              </a:rPr>
              <a:t>  </a:t>
            </a:r>
          </a:p>
          <a:p>
            <a:pPr marL="0" indent="0">
              <a:buNone/>
            </a:pPr>
            <a:r>
              <a:rPr lang="en-IN" dirty="0">
                <a:latin typeface="Georgia" panose="02040502050405020303" pitchFamily="18" charset="0"/>
              </a:rPr>
              <a:t>cm= </a:t>
            </a:r>
            <a:r>
              <a:rPr lang="en-IN" dirty="0" err="1">
                <a:latin typeface="Georgia" panose="02040502050405020303" pitchFamily="18" charset="0"/>
              </a:rPr>
              <a:t>confusion_matrix</a:t>
            </a:r>
            <a:r>
              <a:rPr lang="en-IN" dirty="0">
                <a:latin typeface="Georgia" panose="02040502050405020303" pitchFamily="18" charset="0"/>
              </a:rPr>
              <a:t>(</a:t>
            </a:r>
            <a:r>
              <a:rPr lang="en-IN" dirty="0" err="1">
                <a:latin typeface="Georgia" panose="02040502050405020303" pitchFamily="18" charset="0"/>
              </a:rPr>
              <a:t>y_test</a:t>
            </a:r>
            <a:r>
              <a:rPr lang="en-IN" dirty="0">
                <a:latin typeface="Georgia" panose="02040502050405020303" pitchFamily="18" charset="0"/>
              </a:rPr>
              <a:t>, </a:t>
            </a:r>
            <a:r>
              <a:rPr lang="en-IN" dirty="0" err="1">
                <a:latin typeface="Georgia" panose="02040502050405020303" pitchFamily="18" charset="0"/>
              </a:rPr>
              <a:t>y_pred</a:t>
            </a:r>
            <a:r>
              <a:rPr lang="en-IN" dirty="0">
                <a:latin typeface="Georgia" panose="02040502050405020303" pitchFamily="18" charset="0"/>
              </a:rPr>
              <a:t>) </a:t>
            </a:r>
          </a:p>
        </p:txBody>
      </p:sp>
      <p:sp>
        <p:nvSpPr>
          <p:cNvPr id="2" name="Footer Placeholder 1">
            <a:extLst>
              <a:ext uri="{FF2B5EF4-FFF2-40B4-BE49-F238E27FC236}">
                <a16:creationId xmlns:a16="http://schemas.microsoft.com/office/drawing/2014/main" id="{A6998732-170D-5C96-7270-7156FAF2FB4C}"/>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1C83EEA0-2ACF-DF20-C2E1-BF3387EFC90F}"/>
              </a:ext>
            </a:extLst>
          </p:cNvPr>
          <p:cNvSpPr>
            <a:spLocks noGrp="1"/>
          </p:cNvSpPr>
          <p:nvPr>
            <p:ph type="sldNum" sz="quarter" idx="12"/>
          </p:nvPr>
        </p:nvSpPr>
        <p:spPr/>
        <p:txBody>
          <a:bodyPr/>
          <a:lstStyle/>
          <a:p>
            <a:fld id="{FACB5482-D393-4E2D-8FB7-B68A06B80F1E}" type="slidenum">
              <a:rPr lang="en-IN" smtClean="0"/>
              <a:t>28</a:t>
            </a:fld>
            <a:endParaRPr lang="en-IN"/>
          </a:p>
        </p:txBody>
      </p:sp>
    </p:spTree>
    <p:extLst>
      <p:ext uri="{BB962C8B-B14F-4D97-AF65-F5344CB8AC3E}">
        <p14:creationId xmlns:p14="http://schemas.microsoft.com/office/powerpoint/2010/main" val="2796932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EC539F-82BB-17A4-BC09-325A8CD2B7F8}"/>
              </a:ext>
            </a:extLst>
          </p:cNvPr>
          <p:cNvSpPr>
            <a:spLocks noGrp="1"/>
          </p:cNvSpPr>
          <p:nvPr>
            <p:ph idx="1"/>
          </p:nvPr>
        </p:nvSpPr>
        <p:spPr>
          <a:xfrm>
            <a:off x="228600" y="714375"/>
            <a:ext cx="11715750" cy="5915025"/>
          </a:xfrm>
        </p:spPr>
        <p:txBody>
          <a:bodyPr>
            <a:normAutofit fontScale="70000" lnSpcReduction="20000"/>
          </a:bodyPr>
          <a:lstStyle/>
          <a:p>
            <a:pPr marL="0" indent="0">
              <a:buNone/>
            </a:pPr>
            <a:r>
              <a:rPr lang="en-IN" dirty="0">
                <a:latin typeface="Georgia" panose="02040502050405020303" pitchFamily="18" charset="0"/>
              </a:rPr>
              <a:t>from </a:t>
            </a:r>
            <a:r>
              <a:rPr lang="en-IN" dirty="0" err="1">
                <a:latin typeface="Georgia" panose="02040502050405020303" pitchFamily="18" charset="0"/>
              </a:rPr>
              <a:t>matplotlib.colors</a:t>
            </a:r>
            <a:r>
              <a:rPr lang="en-IN" dirty="0">
                <a:latin typeface="Georgia" panose="02040502050405020303" pitchFamily="18" charset="0"/>
              </a:rPr>
              <a:t> import </a:t>
            </a:r>
            <a:r>
              <a:rPr lang="en-IN" dirty="0" err="1">
                <a:latin typeface="Georgia" panose="02040502050405020303" pitchFamily="18" charset="0"/>
              </a:rPr>
              <a:t>ListedColormap</a:t>
            </a:r>
            <a:r>
              <a:rPr lang="en-IN" dirty="0">
                <a:latin typeface="Georgia" panose="02040502050405020303" pitchFamily="18" charset="0"/>
              </a:rPr>
              <a:t>  </a:t>
            </a:r>
          </a:p>
          <a:p>
            <a:pPr marL="0" indent="0">
              <a:buNone/>
            </a:pPr>
            <a:r>
              <a:rPr lang="en-IN" dirty="0" err="1">
                <a:latin typeface="Georgia" panose="02040502050405020303" pitchFamily="18" charset="0"/>
              </a:rPr>
              <a:t>x_set</a:t>
            </a:r>
            <a:r>
              <a:rPr lang="en-IN" dirty="0">
                <a:latin typeface="Georgia" panose="02040502050405020303" pitchFamily="18" charset="0"/>
              </a:rPr>
              <a:t>, </a:t>
            </a:r>
            <a:r>
              <a:rPr lang="en-IN" dirty="0" err="1">
                <a:latin typeface="Georgia" panose="02040502050405020303" pitchFamily="18" charset="0"/>
              </a:rPr>
              <a:t>y_set</a:t>
            </a:r>
            <a:r>
              <a:rPr lang="en-IN" dirty="0">
                <a:latin typeface="Georgia" panose="02040502050405020303" pitchFamily="18" charset="0"/>
              </a:rPr>
              <a:t> = </a:t>
            </a:r>
            <a:r>
              <a:rPr lang="en-IN" dirty="0" err="1">
                <a:latin typeface="Georgia" panose="02040502050405020303" pitchFamily="18" charset="0"/>
              </a:rPr>
              <a:t>x_train</a:t>
            </a:r>
            <a:r>
              <a:rPr lang="en-IN" dirty="0">
                <a:latin typeface="Georgia" panose="02040502050405020303" pitchFamily="18" charset="0"/>
              </a:rPr>
              <a:t>, </a:t>
            </a:r>
            <a:r>
              <a:rPr lang="en-IN" dirty="0" err="1">
                <a:latin typeface="Georgia" panose="02040502050405020303" pitchFamily="18" charset="0"/>
              </a:rPr>
              <a:t>y_train</a:t>
            </a:r>
            <a:r>
              <a:rPr lang="en-IN" dirty="0">
                <a:latin typeface="Georgia" panose="02040502050405020303" pitchFamily="18" charset="0"/>
              </a:rPr>
              <a:t>  </a:t>
            </a:r>
          </a:p>
          <a:p>
            <a:pPr marL="0" indent="0">
              <a:buNone/>
            </a:pPr>
            <a:r>
              <a:rPr lang="en-IN" dirty="0">
                <a:latin typeface="Georgia" panose="02040502050405020303" pitchFamily="18" charset="0"/>
              </a:rPr>
              <a:t>x1, x2 = </a:t>
            </a:r>
            <a:r>
              <a:rPr lang="en-IN" dirty="0" err="1">
                <a:latin typeface="Georgia" panose="02040502050405020303" pitchFamily="18" charset="0"/>
              </a:rPr>
              <a:t>nm.meshgrid</a:t>
            </a:r>
            <a:r>
              <a:rPr lang="en-IN" dirty="0">
                <a:latin typeface="Georgia" panose="02040502050405020303" pitchFamily="18" charset="0"/>
              </a:rPr>
              <a:t>(</a:t>
            </a:r>
            <a:r>
              <a:rPr lang="en-IN" dirty="0" err="1">
                <a:latin typeface="Georgia" panose="02040502050405020303" pitchFamily="18" charset="0"/>
              </a:rPr>
              <a:t>nm.arange</a:t>
            </a:r>
            <a:r>
              <a:rPr lang="en-IN" dirty="0">
                <a:latin typeface="Georgia" panose="02040502050405020303" pitchFamily="18" charset="0"/>
              </a:rPr>
              <a:t>(start = </a:t>
            </a:r>
            <a:r>
              <a:rPr lang="en-IN" dirty="0" err="1">
                <a:latin typeface="Georgia" panose="02040502050405020303" pitchFamily="18" charset="0"/>
              </a:rPr>
              <a:t>x_set</a:t>
            </a:r>
            <a:r>
              <a:rPr lang="en-IN" dirty="0">
                <a:latin typeface="Georgia" panose="02040502050405020303" pitchFamily="18" charset="0"/>
              </a:rPr>
              <a:t>[:, 0].min() - 1, stop = </a:t>
            </a:r>
            <a:r>
              <a:rPr lang="en-IN" dirty="0" err="1">
                <a:latin typeface="Georgia" panose="02040502050405020303" pitchFamily="18" charset="0"/>
              </a:rPr>
              <a:t>x_set</a:t>
            </a:r>
            <a:r>
              <a:rPr lang="en-IN" dirty="0">
                <a:latin typeface="Georgia" panose="02040502050405020303" pitchFamily="18" charset="0"/>
              </a:rPr>
              <a:t>[:, 0].max() + 1, step  =0.01),  </a:t>
            </a:r>
          </a:p>
          <a:p>
            <a:pPr marL="0" indent="0">
              <a:buNone/>
            </a:pPr>
            <a:r>
              <a:rPr lang="en-IN" dirty="0" err="1">
                <a:latin typeface="Georgia" panose="02040502050405020303" pitchFamily="18" charset="0"/>
              </a:rPr>
              <a:t>nm.arange</a:t>
            </a:r>
            <a:r>
              <a:rPr lang="en-IN" dirty="0">
                <a:latin typeface="Georgia" panose="02040502050405020303" pitchFamily="18" charset="0"/>
              </a:rPr>
              <a:t>(start = </a:t>
            </a:r>
            <a:r>
              <a:rPr lang="en-IN" dirty="0" err="1">
                <a:latin typeface="Georgia" panose="02040502050405020303" pitchFamily="18" charset="0"/>
              </a:rPr>
              <a:t>x_set</a:t>
            </a:r>
            <a:r>
              <a:rPr lang="en-IN" dirty="0">
                <a:latin typeface="Georgia" panose="02040502050405020303" pitchFamily="18" charset="0"/>
              </a:rPr>
              <a:t>[:, 1].min() - 1, stop = </a:t>
            </a:r>
            <a:r>
              <a:rPr lang="en-IN" dirty="0" err="1">
                <a:latin typeface="Georgia" panose="02040502050405020303" pitchFamily="18" charset="0"/>
              </a:rPr>
              <a:t>x_set</a:t>
            </a:r>
            <a:r>
              <a:rPr lang="en-IN" dirty="0">
                <a:latin typeface="Georgia" panose="02040502050405020303" pitchFamily="18" charset="0"/>
              </a:rPr>
              <a:t>[:, 1].max() + 1, step = 0.01))  </a:t>
            </a:r>
          </a:p>
          <a:p>
            <a:pPr marL="0" indent="0">
              <a:buNone/>
            </a:pPr>
            <a:r>
              <a:rPr lang="en-IN" dirty="0" err="1">
                <a:latin typeface="Georgia" panose="02040502050405020303" pitchFamily="18" charset="0"/>
              </a:rPr>
              <a:t>mtp.contourf</a:t>
            </a:r>
            <a:r>
              <a:rPr lang="en-IN" dirty="0">
                <a:latin typeface="Georgia" panose="02040502050405020303" pitchFamily="18" charset="0"/>
              </a:rPr>
              <a:t>(x1, x2, </a:t>
            </a:r>
            <a:r>
              <a:rPr lang="en-IN" dirty="0" err="1">
                <a:latin typeface="Georgia" panose="02040502050405020303" pitchFamily="18" charset="0"/>
              </a:rPr>
              <a:t>classifier.predict</a:t>
            </a:r>
            <a:r>
              <a:rPr lang="en-IN" dirty="0">
                <a:latin typeface="Georgia" panose="02040502050405020303" pitchFamily="18" charset="0"/>
              </a:rPr>
              <a:t>(</a:t>
            </a:r>
            <a:r>
              <a:rPr lang="en-IN" dirty="0" err="1">
                <a:latin typeface="Georgia" panose="02040502050405020303" pitchFamily="18" charset="0"/>
              </a:rPr>
              <a:t>nm.array</a:t>
            </a:r>
            <a:r>
              <a:rPr lang="en-IN" dirty="0">
                <a:latin typeface="Georgia" panose="02040502050405020303" pitchFamily="18" charset="0"/>
              </a:rPr>
              <a:t>([x1.ravel(), x2.ravel()]).T).reshape(x1.shape),  </a:t>
            </a:r>
          </a:p>
          <a:p>
            <a:pPr marL="0" indent="0">
              <a:buNone/>
            </a:pPr>
            <a:r>
              <a:rPr lang="en-IN" dirty="0">
                <a:latin typeface="Georgia" panose="02040502050405020303" pitchFamily="18" charset="0"/>
              </a:rPr>
              <a:t>alpha = 0.75, </a:t>
            </a:r>
            <a:r>
              <a:rPr lang="en-IN" dirty="0" err="1">
                <a:latin typeface="Georgia" panose="02040502050405020303" pitchFamily="18" charset="0"/>
              </a:rPr>
              <a:t>cmap</a:t>
            </a:r>
            <a:r>
              <a:rPr lang="en-IN" dirty="0">
                <a:latin typeface="Georgia" panose="02040502050405020303" pitchFamily="18" charset="0"/>
              </a:rPr>
              <a:t> = </a:t>
            </a:r>
            <a:r>
              <a:rPr lang="en-IN" dirty="0" err="1">
                <a:latin typeface="Georgia" panose="02040502050405020303" pitchFamily="18" charset="0"/>
              </a:rPr>
              <a:t>ListedColormap</a:t>
            </a:r>
            <a:r>
              <a:rPr lang="en-IN" dirty="0">
                <a:latin typeface="Georgia" panose="02040502050405020303" pitchFamily="18" charset="0"/>
              </a:rPr>
              <a:t>(('</a:t>
            </a:r>
            <a:r>
              <a:rPr lang="en-IN" dirty="0" err="1">
                <a:latin typeface="Georgia" panose="02040502050405020303" pitchFamily="18" charset="0"/>
              </a:rPr>
              <a:t>purple','green</a:t>
            </a:r>
            <a:r>
              <a:rPr lang="en-IN" dirty="0">
                <a:latin typeface="Georgia" panose="02040502050405020303" pitchFamily="18" charset="0"/>
              </a:rPr>
              <a:t>' )))  </a:t>
            </a:r>
          </a:p>
          <a:p>
            <a:pPr marL="0" indent="0">
              <a:buNone/>
            </a:pPr>
            <a:r>
              <a:rPr lang="en-IN" dirty="0" err="1">
                <a:latin typeface="Georgia" panose="02040502050405020303" pitchFamily="18" charset="0"/>
              </a:rPr>
              <a:t>mtp.xlim</a:t>
            </a:r>
            <a:r>
              <a:rPr lang="en-IN" dirty="0">
                <a:latin typeface="Georgia" panose="02040502050405020303" pitchFamily="18" charset="0"/>
              </a:rPr>
              <a:t>(x1.min(), x1.max())  </a:t>
            </a:r>
          </a:p>
          <a:p>
            <a:pPr marL="0" indent="0">
              <a:buNone/>
            </a:pPr>
            <a:r>
              <a:rPr lang="en-IN" dirty="0" err="1">
                <a:latin typeface="Georgia" panose="02040502050405020303" pitchFamily="18" charset="0"/>
              </a:rPr>
              <a:t>mtp.ylim</a:t>
            </a:r>
            <a:r>
              <a:rPr lang="en-IN" dirty="0">
                <a:latin typeface="Georgia" panose="02040502050405020303" pitchFamily="18" charset="0"/>
              </a:rPr>
              <a:t>(x2.min(), x2.max())  </a:t>
            </a:r>
          </a:p>
          <a:p>
            <a:pPr marL="0" indent="0">
              <a:buNone/>
            </a:pPr>
            <a:r>
              <a:rPr lang="en-IN" dirty="0">
                <a:latin typeface="Georgia" panose="02040502050405020303" pitchFamily="18" charset="0"/>
              </a:rPr>
              <a:t>for </a:t>
            </a:r>
            <a:r>
              <a:rPr lang="en-IN" dirty="0" err="1">
                <a:latin typeface="Georgia" panose="02040502050405020303" pitchFamily="18" charset="0"/>
              </a:rPr>
              <a:t>i</a:t>
            </a:r>
            <a:r>
              <a:rPr lang="en-IN" dirty="0">
                <a:latin typeface="Georgia" panose="02040502050405020303" pitchFamily="18" charset="0"/>
              </a:rPr>
              <a:t>, j in enumerate(</a:t>
            </a:r>
            <a:r>
              <a:rPr lang="en-IN" dirty="0" err="1">
                <a:latin typeface="Georgia" panose="02040502050405020303" pitchFamily="18" charset="0"/>
              </a:rPr>
              <a:t>nm.unique</a:t>
            </a:r>
            <a:r>
              <a:rPr lang="en-IN" dirty="0">
                <a:latin typeface="Georgia" panose="02040502050405020303" pitchFamily="18" charset="0"/>
              </a:rPr>
              <a:t>(</a:t>
            </a:r>
            <a:r>
              <a:rPr lang="en-IN" dirty="0" err="1">
                <a:latin typeface="Georgia" panose="02040502050405020303" pitchFamily="18" charset="0"/>
              </a:rPr>
              <a:t>y_set</a:t>
            </a:r>
            <a:r>
              <a:rPr lang="en-IN" dirty="0">
                <a:latin typeface="Georgia" panose="02040502050405020303" pitchFamily="18" charset="0"/>
              </a:rPr>
              <a:t>)):  </a:t>
            </a:r>
          </a:p>
          <a:p>
            <a:pPr marL="0" indent="0">
              <a:buNone/>
            </a:pPr>
            <a:r>
              <a:rPr lang="en-IN" dirty="0">
                <a:latin typeface="Georgia" panose="02040502050405020303" pitchFamily="18" charset="0"/>
              </a:rPr>
              <a:t>    </a:t>
            </a:r>
            <a:r>
              <a:rPr lang="en-IN" dirty="0" err="1">
                <a:latin typeface="Georgia" panose="02040502050405020303" pitchFamily="18" charset="0"/>
              </a:rPr>
              <a:t>mtp.scatter</a:t>
            </a:r>
            <a:r>
              <a:rPr lang="en-IN" dirty="0">
                <a:latin typeface="Georgia" panose="02040502050405020303" pitchFamily="18" charset="0"/>
              </a:rPr>
              <a:t>(</a:t>
            </a:r>
            <a:r>
              <a:rPr lang="en-IN" dirty="0" err="1">
                <a:latin typeface="Georgia" panose="02040502050405020303" pitchFamily="18" charset="0"/>
              </a:rPr>
              <a:t>x_set</a:t>
            </a:r>
            <a:r>
              <a:rPr lang="en-IN" dirty="0">
                <a:latin typeface="Georgia" panose="02040502050405020303" pitchFamily="18" charset="0"/>
              </a:rPr>
              <a:t>[</a:t>
            </a:r>
            <a:r>
              <a:rPr lang="en-IN" dirty="0" err="1">
                <a:latin typeface="Georgia" panose="02040502050405020303" pitchFamily="18" charset="0"/>
              </a:rPr>
              <a:t>y_set</a:t>
            </a:r>
            <a:r>
              <a:rPr lang="en-IN" dirty="0">
                <a:latin typeface="Georgia" panose="02040502050405020303" pitchFamily="18" charset="0"/>
              </a:rPr>
              <a:t> == j, 0], </a:t>
            </a:r>
            <a:r>
              <a:rPr lang="en-IN" dirty="0" err="1">
                <a:latin typeface="Georgia" panose="02040502050405020303" pitchFamily="18" charset="0"/>
              </a:rPr>
              <a:t>x_set</a:t>
            </a:r>
            <a:r>
              <a:rPr lang="en-IN" dirty="0">
                <a:latin typeface="Georgia" panose="02040502050405020303" pitchFamily="18" charset="0"/>
              </a:rPr>
              <a:t>[</a:t>
            </a:r>
            <a:r>
              <a:rPr lang="en-IN" dirty="0" err="1">
                <a:latin typeface="Georgia" panose="02040502050405020303" pitchFamily="18" charset="0"/>
              </a:rPr>
              <a:t>y_set</a:t>
            </a:r>
            <a:r>
              <a:rPr lang="en-IN" dirty="0">
                <a:latin typeface="Georgia" panose="02040502050405020303" pitchFamily="18" charset="0"/>
              </a:rPr>
              <a:t> == j, 1],  </a:t>
            </a:r>
          </a:p>
          <a:p>
            <a:pPr marL="0" indent="0">
              <a:buNone/>
            </a:pPr>
            <a:r>
              <a:rPr lang="en-IN" dirty="0">
                <a:latin typeface="Georgia" panose="02040502050405020303" pitchFamily="18" charset="0"/>
              </a:rPr>
              <a:t>        c = </a:t>
            </a:r>
            <a:r>
              <a:rPr lang="en-IN" dirty="0" err="1">
                <a:latin typeface="Georgia" panose="02040502050405020303" pitchFamily="18" charset="0"/>
              </a:rPr>
              <a:t>ListedColormap</a:t>
            </a:r>
            <a:r>
              <a:rPr lang="en-IN" dirty="0">
                <a:latin typeface="Georgia" panose="02040502050405020303" pitchFamily="18" charset="0"/>
              </a:rPr>
              <a:t>(('purple', 'green'))(</a:t>
            </a:r>
            <a:r>
              <a:rPr lang="en-IN" dirty="0" err="1">
                <a:latin typeface="Georgia" panose="02040502050405020303" pitchFamily="18" charset="0"/>
              </a:rPr>
              <a:t>i</a:t>
            </a:r>
            <a:r>
              <a:rPr lang="en-IN" dirty="0">
                <a:latin typeface="Georgia" panose="02040502050405020303" pitchFamily="18" charset="0"/>
              </a:rPr>
              <a:t>), label = j)  </a:t>
            </a:r>
          </a:p>
          <a:p>
            <a:pPr marL="0" indent="0">
              <a:buNone/>
            </a:pPr>
            <a:r>
              <a:rPr lang="en-IN" dirty="0" err="1">
                <a:latin typeface="Georgia" panose="02040502050405020303" pitchFamily="18" charset="0"/>
              </a:rPr>
              <a:t>mtp.title</a:t>
            </a:r>
            <a:r>
              <a:rPr lang="en-IN" dirty="0">
                <a:latin typeface="Georgia" panose="02040502050405020303" pitchFamily="18" charset="0"/>
              </a:rPr>
              <a:t>('Random Forest Algorithm (Training set)')  </a:t>
            </a:r>
          </a:p>
          <a:p>
            <a:pPr marL="0" indent="0">
              <a:buNone/>
            </a:pPr>
            <a:r>
              <a:rPr lang="en-IN" dirty="0" err="1">
                <a:latin typeface="Georgia" panose="02040502050405020303" pitchFamily="18" charset="0"/>
              </a:rPr>
              <a:t>mtp.xlabel</a:t>
            </a:r>
            <a:r>
              <a:rPr lang="en-IN" dirty="0">
                <a:latin typeface="Georgia" panose="02040502050405020303" pitchFamily="18" charset="0"/>
              </a:rPr>
              <a:t>(‘Total Bill)  </a:t>
            </a:r>
          </a:p>
          <a:p>
            <a:pPr marL="0" indent="0">
              <a:buNone/>
            </a:pPr>
            <a:r>
              <a:rPr lang="en-IN" dirty="0" err="1">
                <a:latin typeface="Georgia" panose="02040502050405020303" pitchFamily="18" charset="0"/>
              </a:rPr>
              <a:t>mtp.ylabel</a:t>
            </a:r>
            <a:r>
              <a:rPr lang="en-IN">
                <a:latin typeface="Georgia" panose="02040502050405020303" pitchFamily="18" charset="0"/>
              </a:rPr>
              <a:t>(‘Tips')  </a:t>
            </a:r>
            <a:endParaRPr lang="en-IN" dirty="0">
              <a:latin typeface="Georgia" panose="02040502050405020303" pitchFamily="18" charset="0"/>
            </a:endParaRPr>
          </a:p>
          <a:p>
            <a:pPr marL="0" indent="0">
              <a:buNone/>
            </a:pPr>
            <a:r>
              <a:rPr lang="en-IN" dirty="0" err="1">
                <a:latin typeface="Georgia" panose="02040502050405020303" pitchFamily="18" charset="0"/>
              </a:rPr>
              <a:t>mtp.legend</a:t>
            </a:r>
            <a:r>
              <a:rPr lang="en-IN" dirty="0">
                <a:latin typeface="Georgia" panose="02040502050405020303" pitchFamily="18" charset="0"/>
              </a:rPr>
              <a:t>()  </a:t>
            </a:r>
          </a:p>
          <a:p>
            <a:pPr marL="0" indent="0">
              <a:buNone/>
            </a:pPr>
            <a:r>
              <a:rPr lang="en-IN" dirty="0" err="1">
                <a:latin typeface="Georgia" panose="02040502050405020303" pitchFamily="18" charset="0"/>
              </a:rPr>
              <a:t>mtp.show</a:t>
            </a:r>
            <a:r>
              <a:rPr lang="en-IN" dirty="0">
                <a:latin typeface="Georgia" panose="02040502050405020303" pitchFamily="18" charset="0"/>
              </a:rPr>
              <a:t>() </a:t>
            </a:r>
          </a:p>
        </p:txBody>
      </p:sp>
      <p:sp>
        <p:nvSpPr>
          <p:cNvPr id="2" name="Footer Placeholder 1">
            <a:extLst>
              <a:ext uri="{FF2B5EF4-FFF2-40B4-BE49-F238E27FC236}">
                <a16:creationId xmlns:a16="http://schemas.microsoft.com/office/drawing/2014/main" id="{EE82C90D-CF05-D99F-116D-87ABBFC443C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CBA8FA53-5AD7-5E65-0194-4E3121A115B7}"/>
              </a:ext>
            </a:extLst>
          </p:cNvPr>
          <p:cNvSpPr>
            <a:spLocks noGrp="1"/>
          </p:cNvSpPr>
          <p:nvPr>
            <p:ph type="sldNum" sz="quarter" idx="12"/>
          </p:nvPr>
        </p:nvSpPr>
        <p:spPr/>
        <p:txBody>
          <a:bodyPr/>
          <a:lstStyle/>
          <a:p>
            <a:fld id="{FACB5482-D393-4E2D-8FB7-B68A06B80F1E}" type="slidenum">
              <a:rPr lang="en-IN" smtClean="0"/>
              <a:t>29</a:t>
            </a:fld>
            <a:endParaRPr lang="en-IN"/>
          </a:p>
        </p:txBody>
      </p:sp>
    </p:spTree>
    <p:extLst>
      <p:ext uri="{BB962C8B-B14F-4D97-AF65-F5344CB8AC3E}">
        <p14:creationId xmlns:p14="http://schemas.microsoft.com/office/powerpoint/2010/main" val="1969911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166DE5-BE17-4F3E-A45A-42B70B1E6F39}"/>
              </a:ext>
            </a:extLst>
          </p:cNvPr>
          <p:cNvSpPr>
            <a:spLocks noGrp="1"/>
          </p:cNvSpPr>
          <p:nvPr>
            <p:ph idx="1"/>
          </p:nvPr>
        </p:nvSpPr>
        <p:spPr>
          <a:xfrm>
            <a:off x="114467" y="819150"/>
            <a:ext cx="7753183" cy="5848350"/>
          </a:xfrm>
        </p:spPr>
        <p:txBody>
          <a:bodyPr>
            <a:normAutofit fontScale="85000" lnSpcReduction="10000"/>
          </a:bodyPr>
          <a:lstStyle/>
          <a:p>
            <a:pPr>
              <a:buFont typeface="Wingdings" panose="05000000000000000000" pitchFamily="2" charset="2"/>
              <a:buChar char="Ø"/>
            </a:pPr>
            <a:r>
              <a:rPr lang="en-US" dirty="0">
                <a:latin typeface="Georgia" panose="02040502050405020303" pitchFamily="18" charset="0"/>
              </a:rPr>
              <a:t>Above image showing the example of Decision Tee regression, here, the model is trying to predict the choice of a person between Sports cars or Luxury car.</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Random forest is one of the most powerful supervised learning algorithms which is capable of performing regression as well as classification tasks.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Random Forest regression is an ensemble learning method which combines multiple decision trees and predicts the final output based on the average of each tree output. </a:t>
            </a:r>
          </a:p>
          <a:p>
            <a:pPr marL="0" indent="0">
              <a:buNone/>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combined decision trees are called as base models, and it can be represented more formally as:</a:t>
            </a:r>
          </a:p>
          <a:p>
            <a:pPr marL="0" indent="0">
              <a:buNone/>
            </a:pPr>
            <a:r>
              <a:rPr lang="en-US" dirty="0">
                <a:latin typeface="Georgia" panose="02040502050405020303" pitchFamily="18" charset="0"/>
              </a:rPr>
              <a:t>                                      g(x)= f0(x)+ f1(x)+ f2(x)+....</a:t>
            </a:r>
          </a:p>
          <a:p>
            <a:pPr>
              <a:buFont typeface="Wingdings" panose="05000000000000000000" pitchFamily="2" charset="2"/>
              <a:buChar char="Ø"/>
            </a:pP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4CC82165-A65C-46D6-8C0B-DF9F3C092A3D}"/>
              </a:ext>
            </a:extLst>
          </p:cNvPr>
          <p:cNvPicPr>
            <a:picLocks noChangeAspect="1"/>
          </p:cNvPicPr>
          <p:nvPr/>
        </p:nvPicPr>
        <p:blipFill>
          <a:blip r:embed="rId2"/>
          <a:stretch>
            <a:fillRect/>
          </a:stretch>
        </p:blipFill>
        <p:spPr>
          <a:xfrm>
            <a:off x="7981950" y="1724025"/>
            <a:ext cx="3810000" cy="3810000"/>
          </a:xfrm>
          <a:prstGeom prst="rect">
            <a:avLst/>
          </a:prstGeom>
        </p:spPr>
      </p:pic>
      <p:sp>
        <p:nvSpPr>
          <p:cNvPr id="2" name="Footer Placeholder 1">
            <a:extLst>
              <a:ext uri="{FF2B5EF4-FFF2-40B4-BE49-F238E27FC236}">
                <a16:creationId xmlns:a16="http://schemas.microsoft.com/office/drawing/2014/main" id="{DFF59FE7-52CB-F8D6-FBD4-8C88CF61C52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EEF5B0F5-2227-2B9A-2C5D-02E2623DCB5A}"/>
              </a:ext>
            </a:extLst>
          </p:cNvPr>
          <p:cNvSpPr>
            <a:spLocks noGrp="1"/>
          </p:cNvSpPr>
          <p:nvPr>
            <p:ph type="sldNum" sz="quarter" idx="12"/>
          </p:nvPr>
        </p:nvSpPr>
        <p:spPr/>
        <p:txBody>
          <a:bodyPr/>
          <a:lstStyle/>
          <a:p>
            <a:fld id="{FACB5482-D393-4E2D-8FB7-B68A06B80F1E}" type="slidenum">
              <a:rPr lang="en-IN" smtClean="0"/>
              <a:t>3</a:t>
            </a:fld>
            <a:endParaRPr lang="en-IN"/>
          </a:p>
        </p:txBody>
      </p:sp>
    </p:spTree>
    <p:extLst>
      <p:ext uri="{BB962C8B-B14F-4D97-AF65-F5344CB8AC3E}">
        <p14:creationId xmlns:p14="http://schemas.microsoft.com/office/powerpoint/2010/main" val="1674512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DC9E0-074D-54D5-4528-A8F4FEBB773F}"/>
              </a:ext>
            </a:extLst>
          </p:cNvPr>
          <p:cNvSpPr>
            <a:spLocks noGrp="1"/>
          </p:cNvSpPr>
          <p:nvPr>
            <p:ph idx="1"/>
          </p:nvPr>
        </p:nvSpPr>
        <p:spPr>
          <a:xfrm>
            <a:off x="295276" y="781049"/>
            <a:ext cx="11782424" cy="5953125"/>
          </a:xfrm>
        </p:spPr>
        <p:txBody>
          <a:bodyPr>
            <a:normAutofit lnSpcReduction="10000"/>
          </a:bodyPr>
          <a:lstStyle/>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nm  </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mtp</a:t>
            </a:r>
            <a:r>
              <a:rPr lang="en-IN" dirty="0">
                <a:latin typeface="Georgia" panose="02040502050405020303" pitchFamily="18" charset="0"/>
              </a:rPr>
              <a:t>  </a:t>
            </a:r>
          </a:p>
          <a:p>
            <a:pPr marL="0" indent="0">
              <a:buNone/>
            </a:pPr>
            <a:r>
              <a:rPr lang="en-IN" dirty="0">
                <a:latin typeface="Georgia" panose="02040502050405020303" pitchFamily="18" charset="0"/>
              </a:rPr>
              <a:t>import pandas as pd  </a:t>
            </a:r>
          </a:p>
          <a:p>
            <a:pPr marL="0" indent="0">
              <a:buNone/>
            </a:pPr>
            <a:r>
              <a:rPr lang="en-IN" dirty="0" err="1">
                <a:latin typeface="Georgia" panose="02040502050405020303" pitchFamily="18" charset="0"/>
              </a:rPr>
              <a:t>data_set</a:t>
            </a:r>
            <a:r>
              <a:rPr lang="en-IN" dirty="0">
                <a:latin typeface="Georgia" panose="02040502050405020303" pitchFamily="18" charset="0"/>
              </a:rPr>
              <a:t>= </a:t>
            </a:r>
            <a:r>
              <a:rPr lang="en-IN" dirty="0" err="1">
                <a:latin typeface="Georgia" panose="02040502050405020303" pitchFamily="18" charset="0"/>
              </a:rPr>
              <a:t>pd.read_csv</a:t>
            </a:r>
            <a:r>
              <a:rPr lang="en-IN" dirty="0">
                <a:latin typeface="Georgia" panose="02040502050405020303" pitchFamily="18" charset="0"/>
              </a:rPr>
              <a:t>('user_data.csv')  </a:t>
            </a:r>
          </a:p>
          <a:p>
            <a:pPr marL="0" indent="0">
              <a:buNone/>
            </a:pPr>
            <a:r>
              <a:rPr lang="en-IN" dirty="0">
                <a:latin typeface="Georgia" panose="02040502050405020303" pitchFamily="18" charset="0"/>
              </a:rPr>
              <a:t>x= </a:t>
            </a:r>
            <a:r>
              <a:rPr lang="en-IN" dirty="0" err="1">
                <a:latin typeface="Georgia" panose="02040502050405020303" pitchFamily="18" charset="0"/>
              </a:rPr>
              <a:t>data_set.iloc</a:t>
            </a:r>
            <a:r>
              <a:rPr lang="en-IN" dirty="0">
                <a:latin typeface="Georgia" panose="02040502050405020303" pitchFamily="18" charset="0"/>
              </a:rPr>
              <a:t>[:, [2,3]].values  </a:t>
            </a:r>
          </a:p>
          <a:p>
            <a:pPr marL="0" indent="0">
              <a:buNone/>
            </a:pPr>
            <a:r>
              <a:rPr lang="en-IN" dirty="0">
                <a:latin typeface="Georgia" panose="02040502050405020303" pitchFamily="18" charset="0"/>
              </a:rPr>
              <a:t>y= </a:t>
            </a:r>
            <a:r>
              <a:rPr lang="en-IN" dirty="0" err="1">
                <a:latin typeface="Georgia" panose="02040502050405020303" pitchFamily="18" charset="0"/>
              </a:rPr>
              <a:t>data_set.iloc</a:t>
            </a:r>
            <a:r>
              <a:rPr lang="en-IN" dirty="0">
                <a:latin typeface="Georgia" panose="02040502050405020303" pitchFamily="18" charset="0"/>
              </a:rPr>
              <a:t>[:, 4].values  </a:t>
            </a:r>
          </a:p>
          <a:p>
            <a:pPr marL="0" indent="0">
              <a:buNone/>
            </a:pPr>
            <a:r>
              <a:rPr lang="en-IN" dirty="0">
                <a:latin typeface="Georgia" panose="02040502050405020303" pitchFamily="18" charset="0"/>
              </a:rPr>
              <a:t>from </a:t>
            </a:r>
            <a:r>
              <a:rPr lang="en-IN" dirty="0" err="1">
                <a:latin typeface="Georgia" panose="02040502050405020303" pitchFamily="18" charset="0"/>
              </a:rPr>
              <a:t>sklearn.model_selection</a:t>
            </a:r>
            <a:r>
              <a:rPr lang="en-IN" dirty="0">
                <a:latin typeface="Georgia" panose="02040502050405020303" pitchFamily="18" charset="0"/>
              </a:rPr>
              <a:t> import </a:t>
            </a:r>
            <a:r>
              <a:rPr lang="en-IN" dirty="0" err="1">
                <a:latin typeface="Georgia" panose="02040502050405020303" pitchFamily="18" charset="0"/>
              </a:rPr>
              <a:t>train_test_split</a:t>
            </a:r>
            <a:r>
              <a:rPr lang="en-IN" dirty="0">
                <a:latin typeface="Georgia" panose="02040502050405020303" pitchFamily="18" charset="0"/>
              </a:rPr>
              <a:t>  </a:t>
            </a:r>
          </a:p>
          <a:p>
            <a:pPr marL="0" indent="0">
              <a:buNone/>
            </a:pPr>
            <a:r>
              <a:rPr lang="en-IN" dirty="0" err="1">
                <a:latin typeface="Georgia" panose="02040502050405020303" pitchFamily="18" charset="0"/>
              </a:rPr>
              <a:t>x_train</a:t>
            </a:r>
            <a:r>
              <a:rPr lang="en-IN" dirty="0">
                <a:latin typeface="Georgia" panose="02040502050405020303" pitchFamily="18" charset="0"/>
              </a:rPr>
              <a:t>, </a:t>
            </a:r>
            <a:r>
              <a:rPr lang="en-IN" dirty="0" err="1">
                <a:latin typeface="Georgia" panose="02040502050405020303" pitchFamily="18" charset="0"/>
              </a:rPr>
              <a:t>x_test</a:t>
            </a:r>
            <a:r>
              <a:rPr lang="en-IN" dirty="0">
                <a:latin typeface="Georgia" panose="02040502050405020303" pitchFamily="18" charset="0"/>
              </a:rPr>
              <a:t>, </a:t>
            </a:r>
            <a:r>
              <a:rPr lang="en-IN" dirty="0" err="1">
                <a:latin typeface="Georgia" panose="02040502050405020303" pitchFamily="18" charset="0"/>
              </a:rPr>
              <a:t>y_train</a:t>
            </a:r>
            <a:r>
              <a:rPr lang="en-IN" dirty="0">
                <a:latin typeface="Georgia" panose="02040502050405020303" pitchFamily="18" charset="0"/>
              </a:rPr>
              <a:t>, </a:t>
            </a:r>
            <a:r>
              <a:rPr lang="en-IN" dirty="0" err="1">
                <a:latin typeface="Georgia" panose="02040502050405020303" pitchFamily="18" charset="0"/>
              </a:rPr>
              <a:t>y_test</a:t>
            </a:r>
            <a:r>
              <a:rPr lang="en-IN" dirty="0">
                <a:latin typeface="Georgia" panose="02040502050405020303" pitchFamily="18" charset="0"/>
              </a:rPr>
              <a:t>= </a:t>
            </a:r>
            <a:r>
              <a:rPr lang="en-IN" dirty="0" err="1">
                <a:latin typeface="Georgia" panose="02040502050405020303" pitchFamily="18" charset="0"/>
              </a:rPr>
              <a:t>train_test_split</a:t>
            </a:r>
            <a:r>
              <a:rPr lang="en-IN" dirty="0">
                <a:latin typeface="Georgia" panose="02040502050405020303" pitchFamily="18" charset="0"/>
              </a:rPr>
              <a:t>(x, y, </a:t>
            </a:r>
            <a:r>
              <a:rPr lang="en-IN" dirty="0" err="1">
                <a:latin typeface="Georgia" panose="02040502050405020303" pitchFamily="18" charset="0"/>
              </a:rPr>
              <a:t>test_size</a:t>
            </a:r>
            <a:r>
              <a:rPr lang="en-IN" dirty="0">
                <a:latin typeface="Georgia" panose="02040502050405020303" pitchFamily="18" charset="0"/>
              </a:rPr>
              <a:t>= 0.25, </a:t>
            </a:r>
            <a:r>
              <a:rPr lang="en-IN" dirty="0" err="1">
                <a:latin typeface="Georgia" panose="02040502050405020303" pitchFamily="18" charset="0"/>
              </a:rPr>
              <a:t>random_state</a:t>
            </a:r>
            <a:r>
              <a:rPr lang="en-IN" dirty="0">
                <a:latin typeface="Georgia" panose="02040502050405020303" pitchFamily="18" charset="0"/>
              </a:rPr>
              <a:t>=0)  </a:t>
            </a:r>
          </a:p>
          <a:p>
            <a:pPr marL="0" indent="0">
              <a:buNone/>
            </a:pPr>
            <a:r>
              <a:rPr lang="en-IN" dirty="0">
                <a:latin typeface="Georgia" panose="02040502050405020303" pitchFamily="18" charset="0"/>
              </a:rPr>
              <a:t>from </a:t>
            </a:r>
            <a:r>
              <a:rPr lang="en-IN" dirty="0" err="1">
                <a:latin typeface="Georgia" panose="02040502050405020303" pitchFamily="18" charset="0"/>
              </a:rPr>
              <a:t>sklearn.preprocessing</a:t>
            </a:r>
            <a:r>
              <a:rPr lang="en-IN" dirty="0">
                <a:latin typeface="Georgia" panose="02040502050405020303" pitchFamily="18" charset="0"/>
              </a:rPr>
              <a:t> import </a:t>
            </a:r>
            <a:r>
              <a:rPr lang="en-IN" dirty="0" err="1">
                <a:latin typeface="Georgia" panose="02040502050405020303" pitchFamily="18" charset="0"/>
              </a:rPr>
              <a:t>StandardScaler</a:t>
            </a:r>
            <a:r>
              <a:rPr lang="en-IN" dirty="0">
                <a:latin typeface="Georgia" panose="02040502050405020303" pitchFamily="18" charset="0"/>
              </a:rPr>
              <a:t>    </a:t>
            </a:r>
          </a:p>
          <a:p>
            <a:pPr marL="0" indent="0">
              <a:buNone/>
            </a:pPr>
            <a:r>
              <a:rPr lang="en-IN" dirty="0" err="1">
                <a:latin typeface="Georgia" panose="02040502050405020303" pitchFamily="18" charset="0"/>
              </a:rPr>
              <a:t>st_x</a:t>
            </a:r>
            <a:r>
              <a:rPr lang="en-IN" dirty="0">
                <a:latin typeface="Georgia" panose="02040502050405020303" pitchFamily="18" charset="0"/>
              </a:rPr>
              <a:t>= </a:t>
            </a:r>
            <a:r>
              <a:rPr lang="en-IN" dirty="0" err="1">
                <a:latin typeface="Georgia" panose="02040502050405020303" pitchFamily="18" charset="0"/>
              </a:rPr>
              <a:t>StandardScaler</a:t>
            </a:r>
            <a:r>
              <a:rPr lang="en-IN" dirty="0">
                <a:latin typeface="Georgia" panose="02040502050405020303" pitchFamily="18" charset="0"/>
              </a:rPr>
              <a:t>()    </a:t>
            </a:r>
          </a:p>
          <a:p>
            <a:pPr marL="0" indent="0">
              <a:buNone/>
            </a:pPr>
            <a:r>
              <a:rPr lang="en-IN" dirty="0" err="1">
                <a:latin typeface="Georgia" panose="02040502050405020303" pitchFamily="18" charset="0"/>
              </a:rPr>
              <a:t>x_train</a:t>
            </a:r>
            <a:r>
              <a:rPr lang="en-IN" dirty="0">
                <a:latin typeface="Georgia" panose="02040502050405020303" pitchFamily="18" charset="0"/>
              </a:rPr>
              <a:t>= </a:t>
            </a:r>
            <a:r>
              <a:rPr lang="en-IN" dirty="0" err="1">
                <a:latin typeface="Georgia" panose="02040502050405020303" pitchFamily="18" charset="0"/>
              </a:rPr>
              <a:t>st_x.fit_transform</a:t>
            </a:r>
            <a:r>
              <a:rPr lang="en-IN" dirty="0">
                <a:latin typeface="Georgia" panose="02040502050405020303" pitchFamily="18" charset="0"/>
              </a:rPr>
              <a:t>(</a:t>
            </a:r>
            <a:r>
              <a:rPr lang="en-IN" dirty="0" err="1">
                <a:latin typeface="Georgia" panose="02040502050405020303" pitchFamily="18" charset="0"/>
              </a:rPr>
              <a:t>x_train</a:t>
            </a:r>
            <a:r>
              <a:rPr lang="en-IN" dirty="0">
                <a:latin typeface="Georgia" panose="02040502050405020303" pitchFamily="18" charset="0"/>
              </a:rPr>
              <a:t>)    </a:t>
            </a:r>
          </a:p>
          <a:p>
            <a:pPr marL="0" indent="0">
              <a:buNone/>
            </a:pPr>
            <a:r>
              <a:rPr lang="en-IN" dirty="0" err="1">
                <a:latin typeface="Georgia" panose="02040502050405020303" pitchFamily="18" charset="0"/>
              </a:rPr>
              <a:t>x_test</a:t>
            </a:r>
            <a:r>
              <a:rPr lang="en-IN" dirty="0">
                <a:latin typeface="Georgia" panose="02040502050405020303" pitchFamily="18" charset="0"/>
              </a:rPr>
              <a:t>= </a:t>
            </a:r>
            <a:r>
              <a:rPr lang="en-IN" dirty="0" err="1">
                <a:latin typeface="Georgia" panose="02040502050405020303" pitchFamily="18" charset="0"/>
              </a:rPr>
              <a:t>st_x.transform</a:t>
            </a:r>
            <a:r>
              <a:rPr lang="en-IN" dirty="0">
                <a:latin typeface="Georgia" panose="02040502050405020303" pitchFamily="18" charset="0"/>
              </a:rPr>
              <a:t>(</a:t>
            </a:r>
            <a:r>
              <a:rPr lang="en-IN" dirty="0" err="1">
                <a:latin typeface="Georgia" panose="02040502050405020303" pitchFamily="18" charset="0"/>
              </a:rPr>
              <a:t>x_test</a:t>
            </a:r>
            <a:r>
              <a:rPr lang="en-IN" dirty="0">
                <a:latin typeface="Georgia" panose="02040502050405020303" pitchFamily="18" charset="0"/>
              </a:rPr>
              <a:t>) </a:t>
            </a:r>
          </a:p>
        </p:txBody>
      </p:sp>
      <p:sp>
        <p:nvSpPr>
          <p:cNvPr id="2" name="Footer Placeholder 1">
            <a:extLst>
              <a:ext uri="{FF2B5EF4-FFF2-40B4-BE49-F238E27FC236}">
                <a16:creationId xmlns:a16="http://schemas.microsoft.com/office/drawing/2014/main" id="{1C5AB579-BC4B-4A9D-AEBE-453A279CAE2C}"/>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4D79C47C-82EC-BC61-D20F-57FDA76DFBF0}"/>
              </a:ext>
            </a:extLst>
          </p:cNvPr>
          <p:cNvSpPr>
            <a:spLocks noGrp="1"/>
          </p:cNvSpPr>
          <p:nvPr>
            <p:ph type="sldNum" sz="quarter" idx="12"/>
          </p:nvPr>
        </p:nvSpPr>
        <p:spPr/>
        <p:txBody>
          <a:bodyPr/>
          <a:lstStyle/>
          <a:p>
            <a:fld id="{FACB5482-D393-4E2D-8FB7-B68A06B80F1E}" type="slidenum">
              <a:rPr lang="en-IN" smtClean="0"/>
              <a:t>30</a:t>
            </a:fld>
            <a:endParaRPr lang="en-IN"/>
          </a:p>
        </p:txBody>
      </p:sp>
    </p:spTree>
    <p:extLst>
      <p:ext uri="{BB962C8B-B14F-4D97-AF65-F5344CB8AC3E}">
        <p14:creationId xmlns:p14="http://schemas.microsoft.com/office/powerpoint/2010/main" val="1564376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33DE7B-414C-6387-BBDC-0694BE47EA97}"/>
              </a:ext>
            </a:extLst>
          </p:cNvPr>
          <p:cNvSpPr>
            <a:spLocks noGrp="1"/>
          </p:cNvSpPr>
          <p:nvPr>
            <p:ph idx="1"/>
          </p:nvPr>
        </p:nvSpPr>
        <p:spPr>
          <a:xfrm>
            <a:off x="152400" y="590549"/>
            <a:ext cx="11906250" cy="6105525"/>
          </a:xfrm>
        </p:spPr>
        <p:txBody>
          <a:bodyPr/>
          <a:lstStyle/>
          <a:p>
            <a:pPr marL="0" indent="0">
              <a:buNone/>
            </a:pPr>
            <a:r>
              <a:rPr lang="en-IN" dirty="0">
                <a:latin typeface="Georgia" panose="02040502050405020303" pitchFamily="18" charset="0"/>
              </a:rPr>
              <a:t>#Fitting Decision Tree classifier to the training set  </a:t>
            </a:r>
          </a:p>
          <a:p>
            <a:pPr marL="0" indent="0">
              <a:buNone/>
            </a:pPr>
            <a:r>
              <a:rPr lang="en-IN" dirty="0">
                <a:latin typeface="Georgia" panose="02040502050405020303" pitchFamily="18" charset="0"/>
              </a:rPr>
              <a:t>from </a:t>
            </a:r>
            <a:r>
              <a:rPr lang="en-IN" dirty="0" err="1">
                <a:latin typeface="Georgia" panose="02040502050405020303" pitchFamily="18" charset="0"/>
              </a:rPr>
              <a:t>sklearn.ensemble</a:t>
            </a:r>
            <a:r>
              <a:rPr lang="en-IN" dirty="0">
                <a:latin typeface="Georgia" panose="02040502050405020303" pitchFamily="18" charset="0"/>
              </a:rPr>
              <a:t> import </a:t>
            </a:r>
            <a:r>
              <a:rPr lang="en-IN" dirty="0" err="1">
                <a:latin typeface="Georgia" panose="02040502050405020303" pitchFamily="18" charset="0"/>
              </a:rPr>
              <a:t>RandomForestClassifier</a:t>
            </a:r>
            <a:r>
              <a:rPr lang="en-IN" dirty="0">
                <a:latin typeface="Georgia" panose="02040502050405020303" pitchFamily="18" charset="0"/>
              </a:rPr>
              <a:t>  </a:t>
            </a:r>
          </a:p>
          <a:p>
            <a:pPr marL="0" indent="0">
              <a:buNone/>
            </a:pPr>
            <a:r>
              <a:rPr lang="en-IN" dirty="0">
                <a:latin typeface="Georgia" panose="02040502050405020303" pitchFamily="18" charset="0"/>
              </a:rPr>
              <a:t>classifier= </a:t>
            </a:r>
            <a:r>
              <a:rPr lang="en-IN" dirty="0" err="1">
                <a:latin typeface="Georgia" panose="02040502050405020303" pitchFamily="18" charset="0"/>
              </a:rPr>
              <a:t>RandomForestClassifier</a:t>
            </a:r>
            <a:r>
              <a:rPr lang="en-IN" dirty="0">
                <a:latin typeface="Georgia" panose="02040502050405020303" pitchFamily="18" charset="0"/>
              </a:rPr>
              <a:t>(</a:t>
            </a:r>
            <a:r>
              <a:rPr lang="en-IN" dirty="0" err="1">
                <a:latin typeface="Georgia" panose="02040502050405020303" pitchFamily="18" charset="0"/>
              </a:rPr>
              <a:t>n_estimators</a:t>
            </a:r>
            <a:r>
              <a:rPr lang="en-IN" dirty="0">
                <a:latin typeface="Georgia" panose="02040502050405020303" pitchFamily="18" charset="0"/>
              </a:rPr>
              <a:t>= 10, criterion="entropy")  </a:t>
            </a:r>
          </a:p>
          <a:p>
            <a:pPr marL="0" indent="0">
              <a:buNone/>
            </a:pPr>
            <a:r>
              <a:rPr lang="en-IN" dirty="0" err="1">
                <a:latin typeface="Georgia" panose="02040502050405020303" pitchFamily="18" charset="0"/>
              </a:rPr>
              <a:t>classifier.fit</a:t>
            </a:r>
            <a:r>
              <a:rPr lang="en-IN" dirty="0">
                <a:latin typeface="Georgia" panose="02040502050405020303" pitchFamily="18" charset="0"/>
              </a:rPr>
              <a:t>(</a:t>
            </a:r>
            <a:r>
              <a:rPr lang="en-IN" dirty="0" err="1">
                <a:latin typeface="Georgia" panose="02040502050405020303" pitchFamily="18" charset="0"/>
              </a:rPr>
              <a:t>x_train</a:t>
            </a:r>
            <a:r>
              <a:rPr lang="en-IN" dirty="0">
                <a:latin typeface="Georgia" panose="02040502050405020303" pitchFamily="18" charset="0"/>
              </a:rPr>
              <a:t>, </a:t>
            </a:r>
            <a:r>
              <a:rPr lang="en-IN" dirty="0" err="1">
                <a:latin typeface="Georgia" panose="02040502050405020303" pitchFamily="18" charset="0"/>
              </a:rPr>
              <a:t>y_train</a:t>
            </a:r>
            <a:r>
              <a:rPr lang="en-IN" dirty="0">
                <a:latin typeface="Georgia" panose="02040502050405020303" pitchFamily="18" charset="0"/>
              </a:rPr>
              <a:t>) </a:t>
            </a:r>
          </a:p>
          <a:p>
            <a:pPr marL="0" indent="0">
              <a:buNone/>
            </a:pPr>
            <a:r>
              <a:rPr lang="en-IN" dirty="0">
                <a:latin typeface="Georgia" panose="02040502050405020303" pitchFamily="18" charset="0"/>
              </a:rPr>
              <a:t>#Creating the Confusion matrix  </a:t>
            </a:r>
          </a:p>
          <a:p>
            <a:pPr marL="0" indent="0">
              <a:buNone/>
            </a:pPr>
            <a:r>
              <a:rPr lang="en-IN" dirty="0">
                <a:latin typeface="Georgia" panose="02040502050405020303" pitchFamily="18" charset="0"/>
              </a:rPr>
              <a:t>from </a:t>
            </a:r>
            <a:r>
              <a:rPr lang="en-IN" dirty="0" err="1">
                <a:latin typeface="Georgia" panose="02040502050405020303" pitchFamily="18" charset="0"/>
              </a:rPr>
              <a:t>sklearn.metrics</a:t>
            </a:r>
            <a:r>
              <a:rPr lang="en-IN" dirty="0">
                <a:latin typeface="Georgia" panose="02040502050405020303" pitchFamily="18" charset="0"/>
              </a:rPr>
              <a:t> import </a:t>
            </a:r>
            <a:r>
              <a:rPr lang="en-IN" dirty="0" err="1">
                <a:latin typeface="Georgia" panose="02040502050405020303" pitchFamily="18" charset="0"/>
              </a:rPr>
              <a:t>confusion_matrix</a:t>
            </a:r>
            <a:r>
              <a:rPr lang="en-IN" dirty="0">
                <a:latin typeface="Georgia" panose="02040502050405020303" pitchFamily="18" charset="0"/>
              </a:rPr>
              <a:t>  </a:t>
            </a:r>
          </a:p>
          <a:p>
            <a:pPr marL="0" indent="0">
              <a:buNone/>
            </a:pPr>
            <a:r>
              <a:rPr lang="en-IN" dirty="0">
                <a:latin typeface="Georgia" panose="02040502050405020303" pitchFamily="18" charset="0"/>
              </a:rPr>
              <a:t>cm= </a:t>
            </a:r>
            <a:r>
              <a:rPr lang="en-IN" dirty="0" err="1">
                <a:latin typeface="Georgia" panose="02040502050405020303" pitchFamily="18" charset="0"/>
              </a:rPr>
              <a:t>confusion_matrix</a:t>
            </a:r>
            <a:r>
              <a:rPr lang="en-IN" dirty="0">
                <a:latin typeface="Georgia" panose="02040502050405020303" pitchFamily="18" charset="0"/>
              </a:rPr>
              <a:t>(</a:t>
            </a:r>
            <a:r>
              <a:rPr lang="en-IN" dirty="0" err="1">
                <a:latin typeface="Georgia" panose="02040502050405020303" pitchFamily="18" charset="0"/>
              </a:rPr>
              <a:t>y_test</a:t>
            </a:r>
            <a:r>
              <a:rPr lang="en-IN" dirty="0">
                <a:latin typeface="Georgia" panose="02040502050405020303" pitchFamily="18" charset="0"/>
              </a:rPr>
              <a:t>, </a:t>
            </a:r>
            <a:r>
              <a:rPr lang="en-IN" dirty="0" err="1">
                <a:latin typeface="Georgia" panose="02040502050405020303" pitchFamily="18" charset="0"/>
              </a:rPr>
              <a:t>y_pred</a:t>
            </a:r>
            <a:r>
              <a:rPr lang="en-IN" dirty="0">
                <a:latin typeface="Georgia" panose="02040502050405020303" pitchFamily="18" charset="0"/>
              </a:rPr>
              <a:t>) </a:t>
            </a:r>
          </a:p>
        </p:txBody>
      </p:sp>
      <p:sp>
        <p:nvSpPr>
          <p:cNvPr id="2" name="Footer Placeholder 1">
            <a:extLst>
              <a:ext uri="{FF2B5EF4-FFF2-40B4-BE49-F238E27FC236}">
                <a16:creationId xmlns:a16="http://schemas.microsoft.com/office/drawing/2014/main" id="{5DBF0111-C6FC-0A5A-C7CB-F2A6A00188F2}"/>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22776997-9B80-6E54-EE29-97ED6016E492}"/>
              </a:ext>
            </a:extLst>
          </p:cNvPr>
          <p:cNvSpPr>
            <a:spLocks noGrp="1"/>
          </p:cNvSpPr>
          <p:nvPr>
            <p:ph type="sldNum" sz="quarter" idx="12"/>
          </p:nvPr>
        </p:nvSpPr>
        <p:spPr/>
        <p:txBody>
          <a:bodyPr/>
          <a:lstStyle/>
          <a:p>
            <a:fld id="{FACB5482-D393-4E2D-8FB7-B68A06B80F1E}" type="slidenum">
              <a:rPr lang="en-IN" smtClean="0"/>
              <a:t>31</a:t>
            </a:fld>
            <a:endParaRPr lang="en-IN"/>
          </a:p>
        </p:txBody>
      </p:sp>
    </p:spTree>
    <p:extLst>
      <p:ext uri="{BB962C8B-B14F-4D97-AF65-F5344CB8AC3E}">
        <p14:creationId xmlns:p14="http://schemas.microsoft.com/office/powerpoint/2010/main" val="1829707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EA14B2-674F-11D8-A0D9-67D2DFE1242F}"/>
              </a:ext>
            </a:extLst>
          </p:cNvPr>
          <p:cNvSpPr>
            <a:spLocks noGrp="1"/>
          </p:cNvSpPr>
          <p:nvPr>
            <p:ph idx="1"/>
          </p:nvPr>
        </p:nvSpPr>
        <p:spPr>
          <a:xfrm>
            <a:off x="257176" y="752475"/>
            <a:ext cx="11610974" cy="6000750"/>
          </a:xfrm>
        </p:spPr>
        <p:txBody>
          <a:bodyPr>
            <a:normAutofit fontScale="70000" lnSpcReduction="20000"/>
          </a:bodyPr>
          <a:lstStyle/>
          <a:p>
            <a:pPr marL="0" indent="0">
              <a:buNone/>
            </a:pPr>
            <a:r>
              <a:rPr lang="en-IN" dirty="0">
                <a:latin typeface="Georgia" panose="02040502050405020303" pitchFamily="18" charset="0"/>
              </a:rPr>
              <a:t>from </a:t>
            </a:r>
            <a:r>
              <a:rPr lang="en-IN" dirty="0" err="1">
                <a:latin typeface="Georgia" panose="02040502050405020303" pitchFamily="18" charset="0"/>
              </a:rPr>
              <a:t>matplotlib.colors</a:t>
            </a:r>
            <a:r>
              <a:rPr lang="en-IN" dirty="0">
                <a:latin typeface="Georgia" panose="02040502050405020303" pitchFamily="18" charset="0"/>
              </a:rPr>
              <a:t> import </a:t>
            </a:r>
            <a:r>
              <a:rPr lang="en-IN" dirty="0" err="1">
                <a:latin typeface="Georgia" panose="02040502050405020303" pitchFamily="18" charset="0"/>
              </a:rPr>
              <a:t>ListedColormap</a:t>
            </a:r>
            <a:r>
              <a:rPr lang="en-IN" dirty="0">
                <a:latin typeface="Georgia" panose="02040502050405020303" pitchFamily="18" charset="0"/>
              </a:rPr>
              <a:t>  </a:t>
            </a:r>
          </a:p>
          <a:p>
            <a:pPr marL="0" indent="0">
              <a:buNone/>
            </a:pPr>
            <a:r>
              <a:rPr lang="en-IN" dirty="0" err="1">
                <a:latin typeface="Georgia" panose="02040502050405020303" pitchFamily="18" charset="0"/>
              </a:rPr>
              <a:t>x_set</a:t>
            </a:r>
            <a:r>
              <a:rPr lang="en-IN" dirty="0">
                <a:latin typeface="Georgia" panose="02040502050405020303" pitchFamily="18" charset="0"/>
              </a:rPr>
              <a:t>, </a:t>
            </a:r>
            <a:r>
              <a:rPr lang="en-IN" dirty="0" err="1">
                <a:latin typeface="Georgia" panose="02040502050405020303" pitchFamily="18" charset="0"/>
              </a:rPr>
              <a:t>y_set</a:t>
            </a:r>
            <a:r>
              <a:rPr lang="en-IN" dirty="0">
                <a:latin typeface="Georgia" panose="02040502050405020303" pitchFamily="18" charset="0"/>
              </a:rPr>
              <a:t> = </a:t>
            </a:r>
            <a:r>
              <a:rPr lang="en-IN" dirty="0" err="1">
                <a:latin typeface="Georgia" panose="02040502050405020303" pitchFamily="18" charset="0"/>
              </a:rPr>
              <a:t>x_train</a:t>
            </a:r>
            <a:r>
              <a:rPr lang="en-IN" dirty="0">
                <a:latin typeface="Georgia" panose="02040502050405020303" pitchFamily="18" charset="0"/>
              </a:rPr>
              <a:t>, </a:t>
            </a:r>
            <a:r>
              <a:rPr lang="en-IN" dirty="0" err="1">
                <a:latin typeface="Georgia" panose="02040502050405020303" pitchFamily="18" charset="0"/>
              </a:rPr>
              <a:t>y_train</a:t>
            </a:r>
            <a:r>
              <a:rPr lang="en-IN" dirty="0">
                <a:latin typeface="Georgia" panose="02040502050405020303" pitchFamily="18" charset="0"/>
              </a:rPr>
              <a:t>  </a:t>
            </a:r>
          </a:p>
          <a:p>
            <a:pPr marL="0" indent="0">
              <a:buNone/>
            </a:pPr>
            <a:r>
              <a:rPr lang="en-IN" dirty="0">
                <a:latin typeface="Georgia" panose="02040502050405020303" pitchFamily="18" charset="0"/>
              </a:rPr>
              <a:t>x1, x2 = </a:t>
            </a:r>
            <a:r>
              <a:rPr lang="en-IN" dirty="0" err="1">
                <a:latin typeface="Georgia" panose="02040502050405020303" pitchFamily="18" charset="0"/>
              </a:rPr>
              <a:t>nm.meshgrid</a:t>
            </a:r>
            <a:r>
              <a:rPr lang="en-IN" dirty="0">
                <a:latin typeface="Georgia" panose="02040502050405020303" pitchFamily="18" charset="0"/>
              </a:rPr>
              <a:t>(</a:t>
            </a:r>
            <a:r>
              <a:rPr lang="en-IN" dirty="0" err="1">
                <a:latin typeface="Georgia" panose="02040502050405020303" pitchFamily="18" charset="0"/>
              </a:rPr>
              <a:t>nm.arange</a:t>
            </a:r>
            <a:r>
              <a:rPr lang="en-IN" dirty="0">
                <a:latin typeface="Georgia" panose="02040502050405020303" pitchFamily="18" charset="0"/>
              </a:rPr>
              <a:t>(start = </a:t>
            </a:r>
            <a:r>
              <a:rPr lang="en-IN" dirty="0" err="1">
                <a:latin typeface="Georgia" panose="02040502050405020303" pitchFamily="18" charset="0"/>
              </a:rPr>
              <a:t>x_set</a:t>
            </a:r>
            <a:r>
              <a:rPr lang="en-IN" dirty="0">
                <a:latin typeface="Georgia" panose="02040502050405020303" pitchFamily="18" charset="0"/>
              </a:rPr>
              <a:t>[:, 0].min() - 1, stop = </a:t>
            </a:r>
            <a:r>
              <a:rPr lang="en-IN" dirty="0" err="1">
                <a:latin typeface="Georgia" panose="02040502050405020303" pitchFamily="18" charset="0"/>
              </a:rPr>
              <a:t>x_set</a:t>
            </a:r>
            <a:r>
              <a:rPr lang="en-IN" dirty="0">
                <a:latin typeface="Georgia" panose="02040502050405020303" pitchFamily="18" charset="0"/>
              </a:rPr>
              <a:t>[:, 0].max() + 1, step  =0.01),  </a:t>
            </a:r>
          </a:p>
          <a:p>
            <a:pPr marL="0" indent="0">
              <a:buNone/>
            </a:pPr>
            <a:r>
              <a:rPr lang="en-IN" dirty="0" err="1">
                <a:latin typeface="Georgia" panose="02040502050405020303" pitchFamily="18" charset="0"/>
              </a:rPr>
              <a:t>nm.arange</a:t>
            </a:r>
            <a:r>
              <a:rPr lang="en-IN" dirty="0">
                <a:latin typeface="Georgia" panose="02040502050405020303" pitchFamily="18" charset="0"/>
              </a:rPr>
              <a:t>(start = </a:t>
            </a:r>
            <a:r>
              <a:rPr lang="en-IN" dirty="0" err="1">
                <a:latin typeface="Georgia" panose="02040502050405020303" pitchFamily="18" charset="0"/>
              </a:rPr>
              <a:t>x_set</a:t>
            </a:r>
            <a:r>
              <a:rPr lang="en-IN" dirty="0">
                <a:latin typeface="Georgia" panose="02040502050405020303" pitchFamily="18" charset="0"/>
              </a:rPr>
              <a:t>[:, 1].min() - 1, stop = </a:t>
            </a:r>
            <a:r>
              <a:rPr lang="en-IN" dirty="0" err="1">
                <a:latin typeface="Georgia" panose="02040502050405020303" pitchFamily="18" charset="0"/>
              </a:rPr>
              <a:t>x_set</a:t>
            </a:r>
            <a:r>
              <a:rPr lang="en-IN" dirty="0">
                <a:latin typeface="Georgia" panose="02040502050405020303" pitchFamily="18" charset="0"/>
              </a:rPr>
              <a:t>[:, 1].max() + 1, step = 0.01))  </a:t>
            </a:r>
          </a:p>
          <a:p>
            <a:pPr marL="0" indent="0">
              <a:buNone/>
            </a:pPr>
            <a:r>
              <a:rPr lang="en-IN" dirty="0" err="1">
                <a:latin typeface="Georgia" panose="02040502050405020303" pitchFamily="18" charset="0"/>
              </a:rPr>
              <a:t>mtp.contourf</a:t>
            </a:r>
            <a:r>
              <a:rPr lang="en-IN" dirty="0">
                <a:latin typeface="Georgia" panose="02040502050405020303" pitchFamily="18" charset="0"/>
              </a:rPr>
              <a:t>(x1, x2, </a:t>
            </a:r>
            <a:r>
              <a:rPr lang="en-IN" dirty="0" err="1">
                <a:latin typeface="Georgia" panose="02040502050405020303" pitchFamily="18" charset="0"/>
              </a:rPr>
              <a:t>classifier.predict</a:t>
            </a:r>
            <a:r>
              <a:rPr lang="en-IN" dirty="0">
                <a:latin typeface="Georgia" panose="02040502050405020303" pitchFamily="18" charset="0"/>
              </a:rPr>
              <a:t>(</a:t>
            </a:r>
            <a:r>
              <a:rPr lang="en-IN" dirty="0" err="1">
                <a:latin typeface="Georgia" panose="02040502050405020303" pitchFamily="18" charset="0"/>
              </a:rPr>
              <a:t>nm.array</a:t>
            </a:r>
            <a:r>
              <a:rPr lang="en-IN" dirty="0">
                <a:latin typeface="Georgia" panose="02040502050405020303" pitchFamily="18" charset="0"/>
              </a:rPr>
              <a:t>([x1.ravel(), x2.ravel()]).T).reshape(x1.shape),  </a:t>
            </a:r>
          </a:p>
          <a:p>
            <a:pPr marL="0" indent="0">
              <a:buNone/>
            </a:pPr>
            <a:r>
              <a:rPr lang="en-IN" dirty="0">
                <a:latin typeface="Georgia" panose="02040502050405020303" pitchFamily="18" charset="0"/>
              </a:rPr>
              <a:t>alpha = 0.75, </a:t>
            </a:r>
            <a:r>
              <a:rPr lang="en-IN" dirty="0" err="1">
                <a:latin typeface="Georgia" panose="02040502050405020303" pitchFamily="18" charset="0"/>
              </a:rPr>
              <a:t>cmap</a:t>
            </a:r>
            <a:r>
              <a:rPr lang="en-IN" dirty="0">
                <a:latin typeface="Georgia" panose="02040502050405020303" pitchFamily="18" charset="0"/>
              </a:rPr>
              <a:t> = </a:t>
            </a:r>
            <a:r>
              <a:rPr lang="en-IN" dirty="0" err="1">
                <a:latin typeface="Georgia" panose="02040502050405020303" pitchFamily="18" charset="0"/>
              </a:rPr>
              <a:t>ListedColormap</a:t>
            </a:r>
            <a:r>
              <a:rPr lang="en-IN" dirty="0">
                <a:latin typeface="Georgia" panose="02040502050405020303" pitchFamily="18" charset="0"/>
              </a:rPr>
              <a:t>(('</a:t>
            </a:r>
            <a:r>
              <a:rPr lang="en-IN" dirty="0" err="1">
                <a:latin typeface="Georgia" panose="02040502050405020303" pitchFamily="18" charset="0"/>
              </a:rPr>
              <a:t>purple','green</a:t>
            </a:r>
            <a:r>
              <a:rPr lang="en-IN" dirty="0">
                <a:latin typeface="Georgia" panose="02040502050405020303" pitchFamily="18" charset="0"/>
              </a:rPr>
              <a:t>' )))  </a:t>
            </a:r>
          </a:p>
          <a:p>
            <a:pPr marL="0" indent="0">
              <a:buNone/>
            </a:pPr>
            <a:r>
              <a:rPr lang="en-IN" dirty="0" err="1">
                <a:latin typeface="Georgia" panose="02040502050405020303" pitchFamily="18" charset="0"/>
              </a:rPr>
              <a:t>mtp.xlim</a:t>
            </a:r>
            <a:r>
              <a:rPr lang="en-IN" dirty="0">
                <a:latin typeface="Georgia" panose="02040502050405020303" pitchFamily="18" charset="0"/>
              </a:rPr>
              <a:t>(x1.min(), x1.max())  </a:t>
            </a:r>
          </a:p>
          <a:p>
            <a:pPr marL="0" indent="0">
              <a:buNone/>
            </a:pPr>
            <a:r>
              <a:rPr lang="en-IN" dirty="0" err="1">
                <a:latin typeface="Georgia" panose="02040502050405020303" pitchFamily="18" charset="0"/>
              </a:rPr>
              <a:t>mtp.ylim</a:t>
            </a:r>
            <a:r>
              <a:rPr lang="en-IN" dirty="0">
                <a:latin typeface="Georgia" panose="02040502050405020303" pitchFamily="18" charset="0"/>
              </a:rPr>
              <a:t>(x2.min(), x2.max())  </a:t>
            </a:r>
          </a:p>
          <a:p>
            <a:pPr marL="0" indent="0">
              <a:buNone/>
            </a:pPr>
            <a:r>
              <a:rPr lang="en-IN" dirty="0">
                <a:latin typeface="Georgia" panose="02040502050405020303" pitchFamily="18" charset="0"/>
              </a:rPr>
              <a:t>for </a:t>
            </a:r>
            <a:r>
              <a:rPr lang="en-IN" dirty="0" err="1">
                <a:latin typeface="Georgia" panose="02040502050405020303" pitchFamily="18" charset="0"/>
              </a:rPr>
              <a:t>i</a:t>
            </a:r>
            <a:r>
              <a:rPr lang="en-IN" dirty="0">
                <a:latin typeface="Georgia" panose="02040502050405020303" pitchFamily="18" charset="0"/>
              </a:rPr>
              <a:t>, j in enumerate(</a:t>
            </a:r>
            <a:r>
              <a:rPr lang="en-IN" dirty="0" err="1">
                <a:latin typeface="Georgia" panose="02040502050405020303" pitchFamily="18" charset="0"/>
              </a:rPr>
              <a:t>nm.unique</a:t>
            </a:r>
            <a:r>
              <a:rPr lang="en-IN" dirty="0">
                <a:latin typeface="Georgia" panose="02040502050405020303" pitchFamily="18" charset="0"/>
              </a:rPr>
              <a:t>(</a:t>
            </a:r>
            <a:r>
              <a:rPr lang="en-IN" dirty="0" err="1">
                <a:latin typeface="Georgia" panose="02040502050405020303" pitchFamily="18" charset="0"/>
              </a:rPr>
              <a:t>y_set</a:t>
            </a:r>
            <a:r>
              <a:rPr lang="en-IN" dirty="0">
                <a:latin typeface="Georgia" panose="02040502050405020303" pitchFamily="18" charset="0"/>
              </a:rPr>
              <a:t>)):  </a:t>
            </a:r>
          </a:p>
          <a:p>
            <a:pPr marL="0" indent="0">
              <a:buNone/>
            </a:pPr>
            <a:r>
              <a:rPr lang="en-IN" dirty="0">
                <a:latin typeface="Georgia" panose="02040502050405020303" pitchFamily="18" charset="0"/>
              </a:rPr>
              <a:t>    </a:t>
            </a:r>
            <a:r>
              <a:rPr lang="en-IN" dirty="0" err="1">
                <a:latin typeface="Georgia" panose="02040502050405020303" pitchFamily="18" charset="0"/>
              </a:rPr>
              <a:t>mtp.scatter</a:t>
            </a:r>
            <a:r>
              <a:rPr lang="en-IN" dirty="0">
                <a:latin typeface="Georgia" panose="02040502050405020303" pitchFamily="18" charset="0"/>
              </a:rPr>
              <a:t>(</a:t>
            </a:r>
            <a:r>
              <a:rPr lang="en-IN" dirty="0" err="1">
                <a:latin typeface="Georgia" panose="02040502050405020303" pitchFamily="18" charset="0"/>
              </a:rPr>
              <a:t>x_set</a:t>
            </a:r>
            <a:r>
              <a:rPr lang="en-IN" dirty="0">
                <a:latin typeface="Georgia" panose="02040502050405020303" pitchFamily="18" charset="0"/>
              </a:rPr>
              <a:t>[</a:t>
            </a:r>
            <a:r>
              <a:rPr lang="en-IN" dirty="0" err="1">
                <a:latin typeface="Georgia" panose="02040502050405020303" pitchFamily="18" charset="0"/>
              </a:rPr>
              <a:t>y_set</a:t>
            </a:r>
            <a:r>
              <a:rPr lang="en-IN" dirty="0">
                <a:latin typeface="Georgia" panose="02040502050405020303" pitchFamily="18" charset="0"/>
              </a:rPr>
              <a:t> == j, 0], </a:t>
            </a:r>
            <a:r>
              <a:rPr lang="en-IN" dirty="0" err="1">
                <a:latin typeface="Georgia" panose="02040502050405020303" pitchFamily="18" charset="0"/>
              </a:rPr>
              <a:t>x_set</a:t>
            </a:r>
            <a:r>
              <a:rPr lang="en-IN" dirty="0">
                <a:latin typeface="Georgia" panose="02040502050405020303" pitchFamily="18" charset="0"/>
              </a:rPr>
              <a:t>[</a:t>
            </a:r>
            <a:r>
              <a:rPr lang="en-IN" dirty="0" err="1">
                <a:latin typeface="Georgia" panose="02040502050405020303" pitchFamily="18" charset="0"/>
              </a:rPr>
              <a:t>y_set</a:t>
            </a:r>
            <a:r>
              <a:rPr lang="en-IN" dirty="0">
                <a:latin typeface="Georgia" panose="02040502050405020303" pitchFamily="18" charset="0"/>
              </a:rPr>
              <a:t> == j, 1],  </a:t>
            </a:r>
          </a:p>
          <a:p>
            <a:pPr marL="0" indent="0">
              <a:buNone/>
            </a:pPr>
            <a:r>
              <a:rPr lang="en-IN" dirty="0">
                <a:latin typeface="Georgia" panose="02040502050405020303" pitchFamily="18" charset="0"/>
              </a:rPr>
              <a:t>        c = </a:t>
            </a:r>
            <a:r>
              <a:rPr lang="en-IN" dirty="0" err="1">
                <a:latin typeface="Georgia" panose="02040502050405020303" pitchFamily="18" charset="0"/>
              </a:rPr>
              <a:t>ListedColormap</a:t>
            </a:r>
            <a:r>
              <a:rPr lang="en-IN" dirty="0">
                <a:latin typeface="Georgia" panose="02040502050405020303" pitchFamily="18" charset="0"/>
              </a:rPr>
              <a:t>(('purple', 'green'))(</a:t>
            </a:r>
            <a:r>
              <a:rPr lang="en-IN" dirty="0" err="1">
                <a:latin typeface="Georgia" panose="02040502050405020303" pitchFamily="18" charset="0"/>
              </a:rPr>
              <a:t>i</a:t>
            </a:r>
            <a:r>
              <a:rPr lang="en-IN" dirty="0">
                <a:latin typeface="Georgia" panose="02040502050405020303" pitchFamily="18" charset="0"/>
              </a:rPr>
              <a:t>), label = j)  </a:t>
            </a:r>
          </a:p>
          <a:p>
            <a:pPr marL="0" indent="0">
              <a:buNone/>
            </a:pPr>
            <a:r>
              <a:rPr lang="en-IN" dirty="0" err="1">
                <a:latin typeface="Georgia" panose="02040502050405020303" pitchFamily="18" charset="0"/>
              </a:rPr>
              <a:t>mtp.title</a:t>
            </a:r>
            <a:r>
              <a:rPr lang="en-IN" dirty="0">
                <a:latin typeface="Georgia" panose="02040502050405020303" pitchFamily="18" charset="0"/>
              </a:rPr>
              <a:t>('Random Forest Algorithm (Training set)')  </a:t>
            </a:r>
          </a:p>
          <a:p>
            <a:pPr marL="0" indent="0">
              <a:buNone/>
            </a:pPr>
            <a:r>
              <a:rPr lang="en-IN" dirty="0" err="1">
                <a:latin typeface="Georgia" panose="02040502050405020303" pitchFamily="18" charset="0"/>
              </a:rPr>
              <a:t>mtp.xlabel</a:t>
            </a:r>
            <a:r>
              <a:rPr lang="en-IN" dirty="0">
                <a:latin typeface="Georgia" panose="02040502050405020303" pitchFamily="18" charset="0"/>
              </a:rPr>
              <a:t>(‘Total Bill’)  </a:t>
            </a:r>
          </a:p>
          <a:p>
            <a:pPr marL="0" indent="0">
              <a:buNone/>
            </a:pPr>
            <a:r>
              <a:rPr lang="en-IN" dirty="0" err="1">
                <a:latin typeface="Georgia" panose="02040502050405020303" pitchFamily="18" charset="0"/>
              </a:rPr>
              <a:t>mtp.ylabel</a:t>
            </a:r>
            <a:r>
              <a:rPr lang="en-IN" dirty="0">
                <a:latin typeface="Georgia" panose="02040502050405020303" pitchFamily="18" charset="0"/>
              </a:rPr>
              <a:t>(‘Tips')  </a:t>
            </a:r>
          </a:p>
          <a:p>
            <a:pPr marL="0" indent="0">
              <a:buNone/>
            </a:pPr>
            <a:r>
              <a:rPr lang="en-IN" dirty="0" err="1">
                <a:latin typeface="Georgia" panose="02040502050405020303" pitchFamily="18" charset="0"/>
              </a:rPr>
              <a:t>mtp.legend</a:t>
            </a:r>
            <a:r>
              <a:rPr lang="en-IN" dirty="0">
                <a:latin typeface="Georgia" panose="02040502050405020303" pitchFamily="18" charset="0"/>
              </a:rPr>
              <a:t>()  </a:t>
            </a:r>
          </a:p>
          <a:p>
            <a:pPr marL="0" indent="0">
              <a:buNone/>
            </a:pPr>
            <a:r>
              <a:rPr lang="en-IN" dirty="0" err="1">
                <a:latin typeface="Georgia" panose="02040502050405020303" pitchFamily="18" charset="0"/>
              </a:rPr>
              <a:t>mtp.show</a:t>
            </a:r>
            <a:r>
              <a:rPr lang="en-IN" dirty="0">
                <a:latin typeface="Georgia" panose="02040502050405020303" pitchFamily="18" charset="0"/>
              </a:rPr>
              <a:t>() </a:t>
            </a:r>
          </a:p>
        </p:txBody>
      </p:sp>
      <p:sp>
        <p:nvSpPr>
          <p:cNvPr id="2" name="Footer Placeholder 1">
            <a:extLst>
              <a:ext uri="{FF2B5EF4-FFF2-40B4-BE49-F238E27FC236}">
                <a16:creationId xmlns:a16="http://schemas.microsoft.com/office/drawing/2014/main" id="{BAC56BFE-7891-FF63-F5F6-7A800C719874}"/>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9722EA03-9E48-8043-32E3-AF30222E4871}"/>
              </a:ext>
            </a:extLst>
          </p:cNvPr>
          <p:cNvSpPr>
            <a:spLocks noGrp="1"/>
          </p:cNvSpPr>
          <p:nvPr>
            <p:ph type="sldNum" sz="quarter" idx="12"/>
          </p:nvPr>
        </p:nvSpPr>
        <p:spPr/>
        <p:txBody>
          <a:bodyPr/>
          <a:lstStyle/>
          <a:p>
            <a:fld id="{FACB5482-D393-4E2D-8FB7-B68A06B80F1E}" type="slidenum">
              <a:rPr lang="en-IN" smtClean="0"/>
              <a:t>32</a:t>
            </a:fld>
            <a:endParaRPr lang="en-IN"/>
          </a:p>
        </p:txBody>
      </p:sp>
    </p:spTree>
    <p:extLst>
      <p:ext uri="{BB962C8B-B14F-4D97-AF65-F5344CB8AC3E}">
        <p14:creationId xmlns:p14="http://schemas.microsoft.com/office/powerpoint/2010/main" val="1280794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FBBC3C-8E7B-A507-944B-3216B0560DF2}"/>
              </a:ext>
            </a:extLst>
          </p:cNvPr>
          <p:cNvSpPr>
            <a:spLocks noGrp="1"/>
          </p:cNvSpPr>
          <p:nvPr>
            <p:ph idx="1"/>
          </p:nvPr>
        </p:nvSpPr>
        <p:spPr>
          <a:xfrm>
            <a:off x="85726" y="485775"/>
            <a:ext cx="11868150" cy="6296025"/>
          </a:xfrm>
        </p:spPr>
        <p:txBody>
          <a:bodyPr>
            <a:noAutofit/>
          </a:bodyPr>
          <a:lstStyle/>
          <a:p>
            <a:pPr marL="0" indent="0">
              <a:buNone/>
            </a:pPr>
            <a:r>
              <a:rPr lang="en-IN" sz="1600" dirty="0">
                <a:latin typeface="Georgia" panose="02040502050405020303" pitchFamily="18" charset="0"/>
              </a:rPr>
              <a:t>from </a:t>
            </a:r>
            <a:r>
              <a:rPr lang="en-IN" sz="1600" dirty="0" err="1">
                <a:latin typeface="Georgia" panose="02040502050405020303" pitchFamily="18" charset="0"/>
              </a:rPr>
              <a:t>matplotlib.colors</a:t>
            </a:r>
            <a:r>
              <a:rPr lang="en-IN" sz="1600" dirty="0">
                <a:latin typeface="Georgia" panose="02040502050405020303" pitchFamily="18" charset="0"/>
              </a:rPr>
              <a:t> import </a:t>
            </a:r>
            <a:r>
              <a:rPr lang="en-IN" sz="1600" dirty="0" err="1">
                <a:latin typeface="Georgia" panose="02040502050405020303" pitchFamily="18" charset="0"/>
              </a:rPr>
              <a:t>ListedColormap</a:t>
            </a:r>
            <a:r>
              <a:rPr lang="en-IN" sz="1600" dirty="0">
                <a:latin typeface="Georgia" panose="02040502050405020303" pitchFamily="18" charset="0"/>
              </a:rPr>
              <a:t>  </a:t>
            </a:r>
          </a:p>
          <a:p>
            <a:pPr marL="0" indent="0">
              <a:buNone/>
            </a:pPr>
            <a:r>
              <a:rPr lang="en-IN" sz="1600" dirty="0" err="1">
                <a:latin typeface="Georgia" panose="02040502050405020303" pitchFamily="18" charset="0"/>
              </a:rPr>
              <a:t>x_set</a:t>
            </a:r>
            <a:r>
              <a:rPr lang="en-IN" sz="1600" dirty="0">
                <a:latin typeface="Georgia" panose="02040502050405020303" pitchFamily="18" charset="0"/>
              </a:rPr>
              <a:t>, </a:t>
            </a:r>
            <a:r>
              <a:rPr lang="en-IN" sz="1600" dirty="0" err="1">
                <a:latin typeface="Georgia" panose="02040502050405020303" pitchFamily="18" charset="0"/>
              </a:rPr>
              <a:t>y_set</a:t>
            </a:r>
            <a:r>
              <a:rPr lang="en-IN" sz="1600" dirty="0">
                <a:latin typeface="Georgia" panose="02040502050405020303" pitchFamily="18" charset="0"/>
              </a:rPr>
              <a:t> = </a:t>
            </a:r>
            <a:r>
              <a:rPr lang="en-IN" sz="1600" dirty="0" err="1">
                <a:latin typeface="Georgia" panose="02040502050405020303" pitchFamily="18" charset="0"/>
              </a:rPr>
              <a:t>x_test</a:t>
            </a:r>
            <a:r>
              <a:rPr lang="en-IN" sz="1600" dirty="0">
                <a:latin typeface="Georgia" panose="02040502050405020303" pitchFamily="18" charset="0"/>
              </a:rPr>
              <a:t>, </a:t>
            </a:r>
            <a:r>
              <a:rPr lang="en-IN" sz="1600" dirty="0" err="1">
                <a:latin typeface="Georgia" panose="02040502050405020303" pitchFamily="18" charset="0"/>
              </a:rPr>
              <a:t>y_test</a:t>
            </a:r>
            <a:r>
              <a:rPr lang="en-IN" sz="1600" dirty="0">
                <a:latin typeface="Georgia" panose="02040502050405020303" pitchFamily="18" charset="0"/>
              </a:rPr>
              <a:t>  </a:t>
            </a:r>
          </a:p>
          <a:p>
            <a:pPr marL="0" indent="0">
              <a:buNone/>
            </a:pPr>
            <a:r>
              <a:rPr lang="en-IN" sz="1600" dirty="0">
                <a:latin typeface="Georgia" panose="02040502050405020303" pitchFamily="18" charset="0"/>
              </a:rPr>
              <a:t>x1, x2 = </a:t>
            </a:r>
            <a:r>
              <a:rPr lang="en-IN" sz="1600" dirty="0" err="1">
                <a:latin typeface="Georgia" panose="02040502050405020303" pitchFamily="18" charset="0"/>
              </a:rPr>
              <a:t>nm.meshgrid</a:t>
            </a:r>
            <a:r>
              <a:rPr lang="en-IN" sz="1600" dirty="0">
                <a:latin typeface="Georgia" panose="02040502050405020303" pitchFamily="18" charset="0"/>
              </a:rPr>
              <a:t>(</a:t>
            </a:r>
            <a:r>
              <a:rPr lang="en-IN" sz="1600" dirty="0" err="1">
                <a:latin typeface="Georgia" panose="02040502050405020303" pitchFamily="18" charset="0"/>
              </a:rPr>
              <a:t>nm.arange</a:t>
            </a:r>
            <a:r>
              <a:rPr lang="en-IN" sz="1600" dirty="0">
                <a:latin typeface="Georgia" panose="02040502050405020303" pitchFamily="18" charset="0"/>
              </a:rPr>
              <a:t>(start = </a:t>
            </a:r>
            <a:r>
              <a:rPr lang="en-IN" sz="1600" dirty="0" err="1">
                <a:latin typeface="Georgia" panose="02040502050405020303" pitchFamily="18" charset="0"/>
              </a:rPr>
              <a:t>x_set</a:t>
            </a:r>
            <a:r>
              <a:rPr lang="en-IN" sz="1600" dirty="0">
                <a:latin typeface="Georgia" panose="02040502050405020303" pitchFamily="18" charset="0"/>
              </a:rPr>
              <a:t>[:, 0].min() - 1, stop = </a:t>
            </a:r>
            <a:r>
              <a:rPr lang="en-IN" sz="1600" dirty="0" err="1">
                <a:latin typeface="Georgia" panose="02040502050405020303" pitchFamily="18" charset="0"/>
              </a:rPr>
              <a:t>x_set</a:t>
            </a:r>
            <a:r>
              <a:rPr lang="en-IN" sz="1600" dirty="0">
                <a:latin typeface="Georgia" panose="02040502050405020303" pitchFamily="18" charset="0"/>
              </a:rPr>
              <a:t>[:, 0].max() + 1, step  =0.01),  </a:t>
            </a:r>
          </a:p>
          <a:p>
            <a:pPr marL="0" indent="0">
              <a:buNone/>
            </a:pPr>
            <a:r>
              <a:rPr lang="en-IN" sz="1600" dirty="0" err="1">
                <a:latin typeface="Georgia" panose="02040502050405020303" pitchFamily="18" charset="0"/>
              </a:rPr>
              <a:t>nm.arange</a:t>
            </a:r>
            <a:r>
              <a:rPr lang="en-IN" sz="1600" dirty="0">
                <a:latin typeface="Georgia" panose="02040502050405020303" pitchFamily="18" charset="0"/>
              </a:rPr>
              <a:t>(start = </a:t>
            </a:r>
            <a:r>
              <a:rPr lang="en-IN" sz="1600" dirty="0" err="1">
                <a:latin typeface="Georgia" panose="02040502050405020303" pitchFamily="18" charset="0"/>
              </a:rPr>
              <a:t>x_set</a:t>
            </a:r>
            <a:r>
              <a:rPr lang="en-IN" sz="1600" dirty="0">
                <a:latin typeface="Georgia" panose="02040502050405020303" pitchFamily="18" charset="0"/>
              </a:rPr>
              <a:t>[:, 1].min() - 1, stop = </a:t>
            </a:r>
            <a:r>
              <a:rPr lang="en-IN" sz="1600" dirty="0" err="1">
                <a:latin typeface="Georgia" panose="02040502050405020303" pitchFamily="18" charset="0"/>
              </a:rPr>
              <a:t>x_set</a:t>
            </a:r>
            <a:r>
              <a:rPr lang="en-IN" sz="1600" dirty="0">
                <a:latin typeface="Georgia" panose="02040502050405020303" pitchFamily="18" charset="0"/>
              </a:rPr>
              <a:t>[:, 1].max() + 1, step = 0.01))  </a:t>
            </a:r>
          </a:p>
          <a:p>
            <a:pPr marL="0" indent="0">
              <a:buNone/>
            </a:pPr>
            <a:r>
              <a:rPr lang="en-IN" sz="1600" dirty="0" err="1">
                <a:latin typeface="Georgia" panose="02040502050405020303" pitchFamily="18" charset="0"/>
              </a:rPr>
              <a:t>mtp.contourf</a:t>
            </a:r>
            <a:r>
              <a:rPr lang="en-IN" sz="1600" dirty="0">
                <a:latin typeface="Georgia" panose="02040502050405020303" pitchFamily="18" charset="0"/>
              </a:rPr>
              <a:t>(x1, x2, </a:t>
            </a:r>
            <a:r>
              <a:rPr lang="en-IN" sz="1600" dirty="0" err="1">
                <a:latin typeface="Georgia" panose="02040502050405020303" pitchFamily="18" charset="0"/>
              </a:rPr>
              <a:t>classifier.predict</a:t>
            </a:r>
            <a:r>
              <a:rPr lang="en-IN" sz="1600" dirty="0">
                <a:latin typeface="Georgia" panose="02040502050405020303" pitchFamily="18" charset="0"/>
              </a:rPr>
              <a:t>(</a:t>
            </a:r>
            <a:r>
              <a:rPr lang="en-IN" sz="1600" dirty="0" err="1">
                <a:latin typeface="Georgia" panose="02040502050405020303" pitchFamily="18" charset="0"/>
              </a:rPr>
              <a:t>nm.array</a:t>
            </a:r>
            <a:r>
              <a:rPr lang="en-IN" sz="1600" dirty="0">
                <a:latin typeface="Georgia" panose="02040502050405020303" pitchFamily="18" charset="0"/>
              </a:rPr>
              <a:t>([x1.ravel(), x2.ravel()]).T).reshape(x1.shape),  </a:t>
            </a:r>
          </a:p>
          <a:p>
            <a:pPr marL="0" indent="0">
              <a:buNone/>
            </a:pPr>
            <a:r>
              <a:rPr lang="en-IN" sz="1600" dirty="0">
                <a:latin typeface="Georgia" panose="02040502050405020303" pitchFamily="18" charset="0"/>
              </a:rPr>
              <a:t>alpha = 0.75, </a:t>
            </a:r>
            <a:r>
              <a:rPr lang="en-IN" sz="1600" dirty="0" err="1">
                <a:latin typeface="Georgia" panose="02040502050405020303" pitchFamily="18" charset="0"/>
              </a:rPr>
              <a:t>cmap</a:t>
            </a:r>
            <a:r>
              <a:rPr lang="en-IN" sz="1600" dirty="0">
                <a:latin typeface="Georgia" panose="02040502050405020303" pitchFamily="18" charset="0"/>
              </a:rPr>
              <a:t> = </a:t>
            </a:r>
            <a:r>
              <a:rPr lang="en-IN" sz="1600" dirty="0" err="1">
                <a:latin typeface="Georgia" panose="02040502050405020303" pitchFamily="18" charset="0"/>
              </a:rPr>
              <a:t>ListedColormap</a:t>
            </a:r>
            <a:r>
              <a:rPr lang="en-IN" sz="1600" dirty="0">
                <a:latin typeface="Georgia" panose="02040502050405020303" pitchFamily="18" charset="0"/>
              </a:rPr>
              <a:t>(('</a:t>
            </a:r>
            <a:r>
              <a:rPr lang="en-IN" sz="1600" dirty="0" err="1">
                <a:latin typeface="Georgia" panose="02040502050405020303" pitchFamily="18" charset="0"/>
              </a:rPr>
              <a:t>purple','green</a:t>
            </a:r>
            <a:r>
              <a:rPr lang="en-IN" sz="1600" dirty="0">
                <a:latin typeface="Georgia" panose="02040502050405020303" pitchFamily="18" charset="0"/>
              </a:rPr>
              <a:t>' )))  </a:t>
            </a:r>
          </a:p>
          <a:p>
            <a:pPr marL="0" indent="0">
              <a:buNone/>
            </a:pPr>
            <a:r>
              <a:rPr lang="en-IN" sz="1600" dirty="0" err="1">
                <a:latin typeface="Georgia" panose="02040502050405020303" pitchFamily="18" charset="0"/>
              </a:rPr>
              <a:t>mtp.xlim</a:t>
            </a:r>
            <a:r>
              <a:rPr lang="en-IN" sz="1600" dirty="0">
                <a:latin typeface="Georgia" panose="02040502050405020303" pitchFamily="18" charset="0"/>
              </a:rPr>
              <a:t>(x1.min(), x1.max())  </a:t>
            </a:r>
          </a:p>
          <a:p>
            <a:pPr marL="0" indent="0">
              <a:buNone/>
            </a:pPr>
            <a:r>
              <a:rPr lang="en-IN" sz="1600" dirty="0" err="1">
                <a:latin typeface="Georgia" panose="02040502050405020303" pitchFamily="18" charset="0"/>
              </a:rPr>
              <a:t>mtp.ylim</a:t>
            </a:r>
            <a:r>
              <a:rPr lang="en-IN" sz="1600" dirty="0">
                <a:latin typeface="Georgia" panose="02040502050405020303" pitchFamily="18" charset="0"/>
              </a:rPr>
              <a:t>(x2.min(), x2.max())  </a:t>
            </a:r>
          </a:p>
          <a:p>
            <a:pPr marL="0" indent="0">
              <a:buNone/>
            </a:pPr>
            <a:r>
              <a:rPr lang="en-IN" sz="1600" dirty="0">
                <a:latin typeface="Georgia" panose="02040502050405020303" pitchFamily="18" charset="0"/>
              </a:rPr>
              <a:t>for </a:t>
            </a:r>
            <a:r>
              <a:rPr lang="en-IN" sz="1600" dirty="0" err="1">
                <a:latin typeface="Georgia" panose="02040502050405020303" pitchFamily="18" charset="0"/>
              </a:rPr>
              <a:t>i</a:t>
            </a:r>
            <a:r>
              <a:rPr lang="en-IN" sz="1600" dirty="0">
                <a:latin typeface="Georgia" panose="02040502050405020303" pitchFamily="18" charset="0"/>
              </a:rPr>
              <a:t>, j in enumerate(</a:t>
            </a:r>
            <a:r>
              <a:rPr lang="en-IN" sz="1600" dirty="0" err="1">
                <a:latin typeface="Georgia" panose="02040502050405020303" pitchFamily="18" charset="0"/>
              </a:rPr>
              <a:t>nm.unique</a:t>
            </a:r>
            <a:r>
              <a:rPr lang="en-IN" sz="1600" dirty="0">
                <a:latin typeface="Georgia" panose="02040502050405020303" pitchFamily="18" charset="0"/>
              </a:rPr>
              <a:t>(</a:t>
            </a:r>
            <a:r>
              <a:rPr lang="en-IN" sz="1600" dirty="0" err="1">
                <a:latin typeface="Georgia" panose="02040502050405020303" pitchFamily="18" charset="0"/>
              </a:rPr>
              <a:t>y_set</a:t>
            </a:r>
            <a:r>
              <a:rPr lang="en-IN" sz="1600" dirty="0">
                <a:latin typeface="Georgia" panose="02040502050405020303" pitchFamily="18" charset="0"/>
              </a:rPr>
              <a:t>)):  </a:t>
            </a:r>
          </a:p>
          <a:p>
            <a:pPr marL="0" indent="0">
              <a:buNone/>
            </a:pPr>
            <a:r>
              <a:rPr lang="en-IN" sz="1600" dirty="0">
                <a:latin typeface="Georgia" panose="02040502050405020303" pitchFamily="18" charset="0"/>
              </a:rPr>
              <a:t>    </a:t>
            </a:r>
            <a:r>
              <a:rPr lang="en-IN" sz="1600" dirty="0" err="1">
                <a:latin typeface="Georgia" panose="02040502050405020303" pitchFamily="18" charset="0"/>
              </a:rPr>
              <a:t>mtp.scatter</a:t>
            </a:r>
            <a:r>
              <a:rPr lang="en-IN" sz="1600" dirty="0">
                <a:latin typeface="Georgia" panose="02040502050405020303" pitchFamily="18" charset="0"/>
              </a:rPr>
              <a:t>(</a:t>
            </a:r>
            <a:r>
              <a:rPr lang="en-IN" sz="1600" dirty="0" err="1">
                <a:latin typeface="Georgia" panose="02040502050405020303" pitchFamily="18" charset="0"/>
              </a:rPr>
              <a:t>x_set</a:t>
            </a:r>
            <a:r>
              <a:rPr lang="en-IN" sz="1600" dirty="0">
                <a:latin typeface="Georgia" panose="02040502050405020303" pitchFamily="18" charset="0"/>
              </a:rPr>
              <a:t>[</a:t>
            </a:r>
            <a:r>
              <a:rPr lang="en-IN" sz="1600" dirty="0" err="1">
                <a:latin typeface="Georgia" panose="02040502050405020303" pitchFamily="18" charset="0"/>
              </a:rPr>
              <a:t>y_set</a:t>
            </a:r>
            <a:r>
              <a:rPr lang="en-IN" sz="1600" dirty="0">
                <a:latin typeface="Georgia" panose="02040502050405020303" pitchFamily="18" charset="0"/>
              </a:rPr>
              <a:t> == j, 0], </a:t>
            </a:r>
            <a:r>
              <a:rPr lang="en-IN" sz="1600" dirty="0" err="1">
                <a:latin typeface="Georgia" panose="02040502050405020303" pitchFamily="18" charset="0"/>
              </a:rPr>
              <a:t>x_set</a:t>
            </a:r>
            <a:r>
              <a:rPr lang="en-IN" sz="1600" dirty="0">
                <a:latin typeface="Georgia" panose="02040502050405020303" pitchFamily="18" charset="0"/>
              </a:rPr>
              <a:t>[</a:t>
            </a:r>
            <a:r>
              <a:rPr lang="en-IN" sz="1600" dirty="0" err="1">
                <a:latin typeface="Georgia" panose="02040502050405020303" pitchFamily="18" charset="0"/>
              </a:rPr>
              <a:t>y_set</a:t>
            </a:r>
            <a:r>
              <a:rPr lang="en-IN" sz="1600" dirty="0">
                <a:latin typeface="Georgia" panose="02040502050405020303" pitchFamily="18" charset="0"/>
              </a:rPr>
              <a:t> == j, 1],  </a:t>
            </a:r>
          </a:p>
          <a:p>
            <a:pPr marL="0" indent="0">
              <a:buNone/>
            </a:pPr>
            <a:r>
              <a:rPr lang="en-IN" sz="1600" dirty="0">
                <a:latin typeface="Georgia" panose="02040502050405020303" pitchFamily="18" charset="0"/>
              </a:rPr>
              <a:t>        c = </a:t>
            </a:r>
            <a:r>
              <a:rPr lang="en-IN" sz="1600" dirty="0" err="1">
                <a:latin typeface="Georgia" panose="02040502050405020303" pitchFamily="18" charset="0"/>
              </a:rPr>
              <a:t>ListedColormap</a:t>
            </a:r>
            <a:r>
              <a:rPr lang="en-IN" sz="1600" dirty="0">
                <a:latin typeface="Georgia" panose="02040502050405020303" pitchFamily="18" charset="0"/>
              </a:rPr>
              <a:t>(('purple', 'green'))(</a:t>
            </a:r>
            <a:r>
              <a:rPr lang="en-IN" sz="1600" dirty="0" err="1">
                <a:latin typeface="Georgia" panose="02040502050405020303" pitchFamily="18" charset="0"/>
              </a:rPr>
              <a:t>i</a:t>
            </a:r>
            <a:r>
              <a:rPr lang="en-IN" sz="1600" dirty="0">
                <a:latin typeface="Georgia" panose="02040502050405020303" pitchFamily="18" charset="0"/>
              </a:rPr>
              <a:t>), label = j)  </a:t>
            </a:r>
          </a:p>
          <a:p>
            <a:pPr marL="0" indent="0">
              <a:buNone/>
            </a:pPr>
            <a:r>
              <a:rPr lang="en-IN" sz="1600" dirty="0" err="1">
                <a:latin typeface="Georgia" panose="02040502050405020303" pitchFamily="18" charset="0"/>
              </a:rPr>
              <a:t>mtp.title</a:t>
            </a:r>
            <a:r>
              <a:rPr lang="en-IN" sz="1600" dirty="0">
                <a:latin typeface="Georgia" panose="02040502050405020303" pitchFamily="18" charset="0"/>
              </a:rPr>
              <a:t>('Random Forest Algorithm(Test set)')  </a:t>
            </a:r>
          </a:p>
          <a:p>
            <a:pPr marL="0" indent="0">
              <a:buNone/>
            </a:pPr>
            <a:r>
              <a:rPr lang="en-IN" sz="1600" dirty="0" err="1">
                <a:latin typeface="Georgia" panose="02040502050405020303" pitchFamily="18" charset="0"/>
              </a:rPr>
              <a:t>mtp.xlabel</a:t>
            </a:r>
            <a:r>
              <a:rPr lang="en-IN" sz="1600" dirty="0">
                <a:latin typeface="Georgia" panose="02040502050405020303" pitchFamily="18" charset="0"/>
              </a:rPr>
              <a:t>(‘Total Bill')  </a:t>
            </a:r>
          </a:p>
          <a:p>
            <a:pPr marL="0" indent="0">
              <a:buNone/>
            </a:pPr>
            <a:r>
              <a:rPr lang="en-IN" sz="1600" dirty="0" err="1">
                <a:latin typeface="Georgia" panose="02040502050405020303" pitchFamily="18" charset="0"/>
              </a:rPr>
              <a:t>mtp.ylabel</a:t>
            </a:r>
            <a:r>
              <a:rPr lang="en-IN" sz="1600" dirty="0">
                <a:latin typeface="Georgia" panose="02040502050405020303" pitchFamily="18" charset="0"/>
              </a:rPr>
              <a:t>(‘Tips')  </a:t>
            </a:r>
          </a:p>
          <a:p>
            <a:pPr marL="0" indent="0">
              <a:buNone/>
            </a:pPr>
            <a:r>
              <a:rPr lang="en-IN" sz="1600" dirty="0" err="1">
                <a:latin typeface="Georgia" panose="02040502050405020303" pitchFamily="18" charset="0"/>
              </a:rPr>
              <a:t>mtp.legend</a:t>
            </a:r>
            <a:r>
              <a:rPr lang="en-IN" sz="1600" dirty="0">
                <a:latin typeface="Georgia" panose="02040502050405020303" pitchFamily="18" charset="0"/>
              </a:rPr>
              <a:t>()  </a:t>
            </a:r>
          </a:p>
          <a:p>
            <a:pPr marL="0" indent="0">
              <a:buNone/>
            </a:pPr>
            <a:r>
              <a:rPr lang="en-IN" sz="1600" dirty="0" err="1">
                <a:latin typeface="Georgia" panose="02040502050405020303" pitchFamily="18" charset="0"/>
              </a:rPr>
              <a:t>mtp.show</a:t>
            </a:r>
            <a:r>
              <a:rPr lang="en-IN" sz="1600" dirty="0">
                <a:latin typeface="Georgia" panose="02040502050405020303" pitchFamily="18" charset="0"/>
              </a:rPr>
              <a:t>() </a:t>
            </a:r>
          </a:p>
        </p:txBody>
      </p:sp>
      <p:sp>
        <p:nvSpPr>
          <p:cNvPr id="2" name="Footer Placeholder 1">
            <a:extLst>
              <a:ext uri="{FF2B5EF4-FFF2-40B4-BE49-F238E27FC236}">
                <a16:creationId xmlns:a16="http://schemas.microsoft.com/office/drawing/2014/main" id="{AF52E8A4-7B8B-6219-1178-C9F24B3FCECC}"/>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C5152ED1-7D8A-DC8B-0E26-2EEF431708A3}"/>
              </a:ext>
            </a:extLst>
          </p:cNvPr>
          <p:cNvSpPr>
            <a:spLocks noGrp="1"/>
          </p:cNvSpPr>
          <p:nvPr>
            <p:ph type="sldNum" sz="quarter" idx="12"/>
          </p:nvPr>
        </p:nvSpPr>
        <p:spPr/>
        <p:txBody>
          <a:bodyPr/>
          <a:lstStyle/>
          <a:p>
            <a:fld id="{FACB5482-D393-4E2D-8FB7-B68A06B80F1E}" type="slidenum">
              <a:rPr lang="en-IN" smtClean="0"/>
              <a:t>33</a:t>
            </a:fld>
            <a:endParaRPr lang="en-IN"/>
          </a:p>
        </p:txBody>
      </p:sp>
    </p:spTree>
    <p:extLst>
      <p:ext uri="{BB962C8B-B14F-4D97-AF65-F5344CB8AC3E}">
        <p14:creationId xmlns:p14="http://schemas.microsoft.com/office/powerpoint/2010/main" val="2038722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81A2-419D-4F19-A5F8-0E63C6F850BE}"/>
              </a:ext>
            </a:extLst>
          </p:cNvPr>
          <p:cNvSpPr>
            <a:spLocks noGrp="1"/>
          </p:cNvSpPr>
          <p:nvPr>
            <p:ph type="title"/>
          </p:nvPr>
        </p:nvSpPr>
        <p:spPr>
          <a:xfrm>
            <a:off x="733592" y="749781"/>
            <a:ext cx="11029616" cy="685319"/>
          </a:xfrm>
        </p:spPr>
        <p:txBody>
          <a:bodyPr>
            <a:normAutofit fontScale="90000"/>
          </a:bodyPr>
          <a:lstStyle/>
          <a:p>
            <a:pPr algn="ctr"/>
            <a:r>
              <a:rPr lang="en-US" b="1" dirty="0">
                <a:solidFill>
                  <a:srgbClr val="0070C0"/>
                </a:solidFill>
                <a:effectLst>
                  <a:outerShdw blurRad="38100" dist="38100" dir="2700000" algn="tl">
                    <a:srgbClr val="000000">
                      <a:alpha val="43137"/>
                    </a:srgbClr>
                  </a:outerShdw>
                </a:effectLst>
                <a:latin typeface="Georgia" panose="02040502050405020303" pitchFamily="18" charset="0"/>
              </a:rPr>
              <a:t>Random Forest Algorithm</a:t>
            </a:r>
            <a:endParaRPr lang="en-IN" dirty="0"/>
          </a:p>
        </p:txBody>
      </p:sp>
      <p:sp>
        <p:nvSpPr>
          <p:cNvPr id="3" name="Content Placeholder 2">
            <a:extLst>
              <a:ext uri="{FF2B5EF4-FFF2-40B4-BE49-F238E27FC236}">
                <a16:creationId xmlns:a16="http://schemas.microsoft.com/office/drawing/2014/main" id="{BE5E944A-EEDD-43FA-8ABA-0A9F94396AC8}"/>
              </a:ext>
            </a:extLst>
          </p:cNvPr>
          <p:cNvSpPr>
            <a:spLocks noGrp="1"/>
          </p:cNvSpPr>
          <p:nvPr>
            <p:ph idx="1"/>
          </p:nvPr>
        </p:nvSpPr>
        <p:spPr>
          <a:xfrm>
            <a:off x="581192" y="1552575"/>
            <a:ext cx="11029615" cy="5038725"/>
          </a:xfrm>
        </p:spPr>
        <p:txBody>
          <a:bodyPr>
            <a:normAutofit fontScale="70000" lnSpcReduction="20000"/>
          </a:bodyPr>
          <a:lstStyle/>
          <a:p>
            <a:pPr>
              <a:buFont typeface="Wingdings" panose="05000000000000000000" pitchFamily="2" charset="2"/>
              <a:buChar char="Ø"/>
            </a:pPr>
            <a:r>
              <a:rPr lang="en-US" dirty="0">
                <a:latin typeface="Georgia" panose="02040502050405020303" pitchFamily="18" charset="0"/>
              </a:rPr>
              <a:t>Random Forest is a popular machine learning algorithm that belongs to the supervised learning technique. It can be used for both Classification and Regression problems in ML.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is based on the concept of ensemble learning, which is a process of combining multiple classifiers to solve a complex problem and to improve the performance of the model.</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As the name suggests, "Random Forest is a classifier that contains a number of decision trees on various subsets of the given dataset and takes the average to improve the predictive accuracy of that dataset."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Instead of relying on one decision tree, the random forest takes the prediction from each tree and based on the majority votes of predictions, and it predicts the final output</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greater number of trees in the forest leads to higher accuracy and prevents the problem of overfitting.</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0C1AE652-709B-9492-EC7F-F9CBAAC1FF4C}"/>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E2BA3E3E-A0F0-ACC2-BF6C-AE9A6AE9355B}"/>
              </a:ext>
            </a:extLst>
          </p:cNvPr>
          <p:cNvSpPr>
            <a:spLocks noGrp="1"/>
          </p:cNvSpPr>
          <p:nvPr>
            <p:ph type="sldNum" sz="quarter" idx="12"/>
          </p:nvPr>
        </p:nvSpPr>
        <p:spPr/>
        <p:txBody>
          <a:bodyPr/>
          <a:lstStyle/>
          <a:p>
            <a:fld id="{FACB5482-D393-4E2D-8FB7-B68A06B80F1E}" type="slidenum">
              <a:rPr lang="en-IN" smtClean="0"/>
              <a:t>34</a:t>
            </a:fld>
            <a:endParaRPr lang="en-IN"/>
          </a:p>
        </p:txBody>
      </p:sp>
    </p:spTree>
    <p:extLst>
      <p:ext uri="{BB962C8B-B14F-4D97-AF65-F5344CB8AC3E}">
        <p14:creationId xmlns:p14="http://schemas.microsoft.com/office/powerpoint/2010/main" val="799389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9A0A6F-78E3-4B22-9D00-6705DD1BDE26}"/>
              </a:ext>
            </a:extLst>
          </p:cNvPr>
          <p:cNvPicPr>
            <a:picLocks noGrp="1" noChangeAspect="1"/>
          </p:cNvPicPr>
          <p:nvPr>
            <p:ph idx="1"/>
          </p:nvPr>
        </p:nvPicPr>
        <p:blipFill>
          <a:blip r:embed="rId2"/>
          <a:stretch>
            <a:fillRect/>
          </a:stretch>
        </p:blipFill>
        <p:spPr>
          <a:xfrm>
            <a:off x="2942035" y="1612106"/>
            <a:ext cx="5450680" cy="3633787"/>
          </a:xfrm>
        </p:spPr>
      </p:pic>
      <p:sp>
        <p:nvSpPr>
          <p:cNvPr id="2" name="Footer Placeholder 1">
            <a:extLst>
              <a:ext uri="{FF2B5EF4-FFF2-40B4-BE49-F238E27FC236}">
                <a16:creationId xmlns:a16="http://schemas.microsoft.com/office/drawing/2014/main" id="{D27D63C7-369D-FF13-CC66-6170575C1F44}"/>
              </a:ext>
            </a:extLst>
          </p:cNvPr>
          <p:cNvSpPr>
            <a:spLocks noGrp="1"/>
          </p:cNvSpPr>
          <p:nvPr>
            <p:ph type="ftr" sz="quarter" idx="11"/>
          </p:nvPr>
        </p:nvSpPr>
        <p:spPr/>
        <p:txBody>
          <a:bodyPr/>
          <a:lstStyle/>
          <a:p>
            <a:r>
              <a:rPr lang="en-IN"/>
              <a:t>ICT Academy</a:t>
            </a:r>
          </a:p>
        </p:txBody>
      </p:sp>
      <p:sp>
        <p:nvSpPr>
          <p:cNvPr id="3" name="Slide Number Placeholder 2">
            <a:extLst>
              <a:ext uri="{FF2B5EF4-FFF2-40B4-BE49-F238E27FC236}">
                <a16:creationId xmlns:a16="http://schemas.microsoft.com/office/drawing/2014/main" id="{D78AB48B-EB16-A1FD-B785-08950DADF2FC}"/>
              </a:ext>
            </a:extLst>
          </p:cNvPr>
          <p:cNvSpPr>
            <a:spLocks noGrp="1"/>
          </p:cNvSpPr>
          <p:nvPr>
            <p:ph type="sldNum" sz="quarter" idx="12"/>
          </p:nvPr>
        </p:nvSpPr>
        <p:spPr/>
        <p:txBody>
          <a:bodyPr/>
          <a:lstStyle/>
          <a:p>
            <a:fld id="{FACB5482-D393-4E2D-8FB7-B68A06B80F1E}" type="slidenum">
              <a:rPr lang="en-IN" smtClean="0"/>
              <a:t>35</a:t>
            </a:fld>
            <a:endParaRPr lang="en-IN"/>
          </a:p>
        </p:txBody>
      </p:sp>
    </p:spTree>
    <p:extLst>
      <p:ext uri="{BB962C8B-B14F-4D97-AF65-F5344CB8AC3E}">
        <p14:creationId xmlns:p14="http://schemas.microsoft.com/office/powerpoint/2010/main" val="2711284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3C64BF-1D7A-4D3A-974A-8A87AFEC8260}"/>
              </a:ext>
            </a:extLst>
          </p:cNvPr>
          <p:cNvSpPr>
            <a:spLocks noGrp="1"/>
          </p:cNvSpPr>
          <p:nvPr>
            <p:ph idx="1"/>
          </p:nvPr>
        </p:nvSpPr>
        <p:spPr>
          <a:xfrm>
            <a:off x="581192" y="847725"/>
            <a:ext cx="11029615" cy="5753100"/>
          </a:xfrm>
        </p:spPr>
        <p:txBody>
          <a:bodyPr>
            <a:normAutofit lnSpcReduction="10000"/>
          </a:bodyPr>
          <a:lstStyle/>
          <a:p>
            <a:pPr marL="0" indent="0">
              <a:buNone/>
            </a:pPr>
            <a:r>
              <a:rPr lang="en-US" sz="2000" b="1" dirty="0">
                <a:solidFill>
                  <a:srgbClr val="7030A0"/>
                </a:solidFill>
                <a:latin typeface="Georgia" panose="02040502050405020303" pitchFamily="18" charset="0"/>
              </a:rPr>
              <a:t>Assumptions for Random Forest</a:t>
            </a:r>
          </a:p>
          <a:p>
            <a:pPr>
              <a:buFont typeface="Wingdings" panose="05000000000000000000" pitchFamily="2" charset="2"/>
              <a:buChar char="Ø"/>
            </a:pPr>
            <a:r>
              <a:rPr lang="en-US" dirty="0">
                <a:latin typeface="Georgia" panose="02040502050405020303" pitchFamily="18" charset="0"/>
              </a:rPr>
              <a:t>Since the random forest combines multiple trees to predict the class of the dataset, it is possible that some decision trees may predict the correct output, while others may not.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But together, all the trees predict the correct output. Therefore, below are two assumptions for a better Random forest classifier:</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There should be some actual values in the feature variable of the dataset so that the classifier can predict accurate results rather than a guessed </a:t>
            </a:r>
            <a:r>
              <a:rPr lang="en-US">
                <a:latin typeface="Georgia" panose="02040502050405020303" pitchFamily="18" charset="0"/>
              </a:rPr>
              <a:t>result.</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predictions from each tree must have very low correlations.</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8D6D13FC-8F10-B4A8-38D6-554B2A13E295}"/>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3E6A2EED-484C-C1E0-3F17-2EACF25791CA}"/>
              </a:ext>
            </a:extLst>
          </p:cNvPr>
          <p:cNvSpPr>
            <a:spLocks noGrp="1"/>
          </p:cNvSpPr>
          <p:nvPr>
            <p:ph type="sldNum" sz="quarter" idx="12"/>
          </p:nvPr>
        </p:nvSpPr>
        <p:spPr/>
        <p:txBody>
          <a:bodyPr/>
          <a:lstStyle/>
          <a:p>
            <a:fld id="{FACB5482-D393-4E2D-8FB7-B68A06B80F1E}" type="slidenum">
              <a:rPr lang="en-IN" smtClean="0"/>
              <a:t>36</a:t>
            </a:fld>
            <a:endParaRPr lang="en-IN"/>
          </a:p>
        </p:txBody>
      </p:sp>
    </p:spTree>
    <p:extLst>
      <p:ext uri="{BB962C8B-B14F-4D97-AF65-F5344CB8AC3E}">
        <p14:creationId xmlns:p14="http://schemas.microsoft.com/office/powerpoint/2010/main" val="39566904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A24A7-EB73-483D-9900-24FF00D0477F}"/>
              </a:ext>
            </a:extLst>
          </p:cNvPr>
          <p:cNvSpPr>
            <a:spLocks noGrp="1"/>
          </p:cNvSpPr>
          <p:nvPr>
            <p:ph idx="1"/>
          </p:nvPr>
        </p:nvSpPr>
        <p:spPr>
          <a:xfrm>
            <a:off x="581192" y="847725"/>
            <a:ext cx="11029615" cy="5581650"/>
          </a:xfrm>
        </p:spPr>
        <p:txBody>
          <a:bodyPr/>
          <a:lstStyle/>
          <a:p>
            <a:pPr marL="0" indent="0">
              <a:buNone/>
            </a:pPr>
            <a:r>
              <a:rPr lang="en-US" sz="2000" b="1" dirty="0">
                <a:solidFill>
                  <a:srgbClr val="803063"/>
                </a:solidFill>
                <a:latin typeface="Georgia" panose="02040502050405020303" pitchFamily="18" charset="0"/>
              </a:rPr>
              <a:t>Why use Random Forest?</a:t>
            </a:r>
          </a:p>
          <a:p>
            <a:pPr marL="0" indent="0">
              <a:buNone/>
            </a:pPr>
            <a:r>
              <a:rPr lang="en-US" dirty="0">
                <a:latin typeface="Georgia" panose="02040502050405020303" pitchFamily="18" charset="0"/>
              </a:rPr>
              <a:t>Below are some points that explain why we should use the Random Forest algorithm:</a:t>
            </a:r>
          </a:p>
          <a:p>
            <a:pPr>
              <a:buFont typeface="Wingdings" panose="05000000000000000000" pitchFamily="2" charset="2"/>
              <a:buChar char="Ø"/>
            </a:pPr>
            <a:r>
              <a:rPr lang="en-US" dirty="0">
                <a:latin typeface="Georgia" panose="02040502050405020303" pitchFamily="18" charset="0"/>
              </a:rPr>
              <a:t>It takes less training time as compared to other algorithms.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predicts output with high accuracy, even for the large dataset it runs efficiently.</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can also maintain accuracy when a large proportion of data is missing.</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0A34AC25-172B-E25D-AB04-0472925610A1}"/>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F6B4966-2B3C-838E-D9D0-68C4460B42C4}"/>
              </a:ext>
            </a:extLst>
          </p:cNvPr>
          <p:cNvSpPr>
            <a:spLocks noGrp="1"/>
          </p:cNvSpPr>
          <p:nvPr>
            <p:ph type="sldNum" sz="quarter" idx="12"/>
          </p:nvPr>
        </p:nvSpPr>
        <p:spPr/>
        <p:txBody>
          <a:bodyPr/>
          <a:lstStyle/>
          <a:p>
            <a:fld id="{FACB5482-D393-4E2D-8FB7-B68A06B80F1E}" type="slidenum">
              <a:rPr lang="en-IN" smtClean="0"/>
              <a:t>37</a:t>
            </a:fld>
            <a:endParaRPr lang="en-IN"/>
          </a:p>
        </p:txBody>
      </p:sp>
    </p:spTree>
    <p:extLst>
      <p:ext uri="{BB962C8B-B14F-4D97-AF65-F5344CB8AC3E}">
        <p14:creationId xmlns:p14="http://schemas.microsoft.com/office/powerpoint/2010/main" val="28327313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CB0930-C375-47D9-815F-644BB405020C}"/>
              </a:ext>
            </a:extLst>
          </p:cNvPr>
          <p:cNvSpPr>
            <a:spLocks noGrp="1"/>
          </p:cNvSpPr>
          <p:nvPr>
            <p:ph idx="1"/>
          </p:nvPr>
        </p:nvSpPr>
        <p:spPr>
          <a:xfrm>
            <a:off x="581192" y="771525"/>
            <a:ext cx="11029615" cy="6172200"/>
          </a:xfrm>
        </p:spPr>
        <p:txBody>
          <a:bodyPr>
            <a:normAutofit fontScale="92500" lnSpcReduction="10000"/>
          </a:bodyPr>
          <a:lstStyle/>
          <a:p>
            <a:pPr marL="0" indent="0">
              <a:buNone/>
            </a:pPr>
            <a:r>
              <a:rPr lang="en-US" sz="2000" b="1" dirty="0">
                <a:solidFill>
                  <a:srgbClr val="803063"/>
                </a:solidFill>
                <a:latin typeface="Georgia" panose="02040502050405020303" pitchFamily="18" charset="0"/>
              </a:rPr>
              <a:t>How does Random Forest algorithm work?</a:t>
            </a:r>
          </a:p>
          <a:p>
            <a:pPr marL="0" indent="0">
              <a:buNone/>
            </a:pPr>
            <a:r>
              <a:rPr lang="en-US" dirty="0">
                <a:latin typeface="Georgia" panose="02040502050405020303" pitchFamily="18" charset="0"/>
              </a:rPr>
              <a:t>Random Forest works in two-phase first is to create the random forest by combining N decision tree, and second is to make predictions for each tree created in the first phase.</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The Working process can be explained in the below steps and diagram:</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Step-1: Select random K data points from the training set.</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Step-2: Build the decision trees associated with the selected data points (Subsets).</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Step-3: Choose the number N for decision trees that you want to build.</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Step-4: Repeat Step 1 &amp; 2.</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A7C0BFFF-C506-38A0-8621-682045EC22A0}"/>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FE96EE2A-40B3-24CF-D64C-36DF175FA68C}"/>
              </a:ext>
            </a:extLst>
          </p:cNvPr>
          <p:cNvSpPr>
            <a:spLocks noGrp="1"/>
          </p:cNvSpPr>
          <p:nvPr>
            <p:ph type="sldNum" sz="quarter" idx="12"/>
          </p:nvPr>
        </p:nvSpPr>
        <p:spPr/>
        <p:txBody>
          <a:bodyPr/>
          <a:lstStyle/>
          <a:p>
            <a:fld id="{FACB5482-D393-4E2D-8FB7-B68A06B80F1E}" type="slidenum">
              <a:rPr lang="en-IN" smtClean="0"/>
              <a:t>38</a:t>
            </a:fld>
            <a:endParaRPr lang="en-IN"/>
          </a:p>
        </p:txBody>
      </p:sp>
    </p:spTree>
    <p:extLst>
      <p:ext uri="{BB962C8B-B14F-4D97-AF65-F5344CB8AC3E}">
        <p14:creationId xmlns:p14="http://schemas.microsoft.com/office/powerpoint/2010/main" val="3093258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9DC909-E28F-401F-B526-F57701F7C090}"/>
              </a:ext>
            </a:extLst>
          </p:cNvPr>
          <p:cNvSpPr>
            <a:spLocks noGrp="1"/>
          </p:cNvSpPr>
          <p:nvPr>
            <p:ph idx="1"/>
          </p:nvPr>
        </p:nvSpPr>
        <p:spPr>
          <a:xfrm>
            <a:off x="200026" y="638175"/>
            <a:ext cx="6800850" cy="5886449"/>
          </a:xfrm>
        </p:spPr>
        <p:txBody>
          <a:bodyPr>
            <a:normAutofit fontScale="77500" lnSpcReduction="20000"/>
          </a:bodyPr>
          <a:lstStyle/>
          <a:p>
            <a:pPr marL="0" indent="0">
              <a:buNone/>
            </a:pPr>
            <a:r>
              <a:rPr lang="en-US" dirty="0">
                <a:latin typeface="Georgia" panose="02040502050405020303" pitchFamily="18" charset="0"/>
              </a:rPr>
              <a:t>Step-5: For new data points, find the predictions of each decision tree, and assign the new data points to the category that wins the majority votes.</a:t>
            </a:r>
          </a:p>
          <a:p>
            <a:pPr marL="0" indent="0">
              <a:buNone/>
            </a:pPr>
            <a:r>
              <a:rPr lang="en-US" dirty="0">
                <a:latin typeface="Georgia" panose="02040502050405020303" pitchFamily="18" charset="0"/>
              </a:rPr>
              <a:t>Example: </a:t>
            </a:r>
          </a:p>
          <a:p>
            <a:pPr>
              <a:buFont typeface="Wingdings" panose="05000000000000000000" pitchFamily="2" charset="2"/>
              <a:buChar char="Ø"/>
            </a:pPr>
            <a:r>
              <a:rPr lang="en-US" dirty="0">
                <a:latin typeface="Georgia" panose="02040502050405020303" pitchFamily="18" charset="0"/>
              </a:rPr>
              <a:t>Suppose there is a dataset that contains multiple fruit images.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So, this dataset is given to the Random forest classifier.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dataset is divided into subsets and given to each decision tree.</a:t>
            </a:r>
          </a:p>
          <a:p>
            <a:pPr marL="0" indent="0">
              <a:buNone/>
            </a:pPr>
            <a:r>
              <a:rPr lang="en-US" dirty="0">
                <a:latin typeface="Georgia" panose="02040502050405020303" pitchFamily="18" charset="0"/>
              </a:rPr>
              <a:t> </a:t>
            </a:r>
          </a:p>
          <a:p>
            <a:pPr>
              <a:buFont typeface="Wingdings" panose="05000000000000000000" pitchFamily="2" charset="2"/>
              <a:buChar char="Ø"/>
            </a:pPr>
            <a:r>
              <a:rPr lang="en-US" dirty="0">
                <a:latin typeface="Georgia" panose="02040502050405020303" pitchFamily="18" charset="0"/>
              </a:rPr>
              <a:t>During the training phase, each decision tree produces a prediction result, and when a new data point occurs, then based on the majority of results, the Random Forest classifier predicts the final decision. Consider the below image:</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B4ACDCED-F0B4-4CA7-A7C9-242C778DD86A}"/>
              </a:ext>
            </a:extLst>
          </p:cNvPr>
          <p:cNvPicPr>
            <a:picLocks noChangeAspect="1"/>
          </p:cNvPicPr>
          <p:nvPr/>
        </p:nvPicPr>
        <p:blipFill>
          <a:blip r:embed="rId2"/>
          <a:stretch>
            <a:fillRect/>
          </a:stretch>
        </p:blipFill>
        <p:spPr>
          <a:xfrm>
            <a:off x="6591300" y="1200149"/>
            <a:ext cx="5715000" cy="4762500"/>
          </a:xfrm>
          <a:prstGeom prst="rect">
            <a:avLst/>
          </a:prstGeom>
        </p:spPr>
      </p:pic>
      <p:sp>
        <p:nvSpPr>
          <p:cNvPr id="2" name="Footer Placeholder 1">
            <a:extLst>
              <a:ext uri="{FF2B5EF4-FFF2-40B4-BE49-F238E27FC236}">
                <a16:creationId xmlns:a16="http://schemas.microsoft.com/office/drawing/2014/main" id="{88928A3D-B2BD-ADE5-2353-51EF71CD28C3}"/>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6EF48516-6285-0EA5-F281-6140FDDAC4D4}"/>
              </a:ext>
            </a:extLst>
          </p:cNvPr>
          <p:cNvSpPr>
            <a:spLocks noGrp="1"/>
          </p:cNvSpPr>
          <p:nvPr>
            <p:ph type="sldNum" sz="quarter" idx="12"/>
          </p:nvPr>
        </p:nvSpPr>
        <p:spPr/>
        <p:txBody>
          <a:bodyPr/>
          <a:lstStyle/>
          <a:p>
            <a:fld id="{FACB5482-D393-4E2D-8FB7-B68A06B80F1E}" type="slidenum">
              <a:rPr lang="en-IN" smtClean="0"/>
              <a:t>39</a:t>
            </a:fld>
            <a:endParaRPr lang="en-IN"/>
          </a:p>
        </p:txBody>
      </p:sp>
    </p:spTree>
    <p:extLst>
      <p:ext uri="{BB962C8B-B14F-4D97-AF65-F5344CB8AC3E}">
        <p14:creationId xmlns:p14="http://schemas.microsoft.com/office/powerpoint/2010/main" val="3973496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5F7E7B-4876-466A-9DC4-C96F1A02D4CB}"/>
              </a:ext>
            </a:extLst>
          </p:cNvPr>
          <p:cNvPicPr>
            <a:picLocks noGrp="1" noChangeAspect="1"/>
          </p:cNvPicPr>
          <p:nvPr>
            <p:ph idx="1"/>
          </p:nvPr>
        </p:nvPicPr>
        <p:blipFill>
          <a:blip r:embed="rId2"/>
          <a:stretch>
            <a:fillRect/>
          </a:stretch>
        </p:blipFill>
        <p:spPr>
          <a:xfrm>
            <a:off x="1495425" y="819151"/>
            <a:ext cx="8715375" cy="5781674"/>
          </a:xfrm>
        </p:spPr>
      </p:pic>
      <p:sp>
        <p:nvSpPr>
          <p:cNvPr id="2" name="Footer Placeholder 1">
            <a:extLst>
              <a:ext uri="{FF2B5EF4-FFF2-40B4-BE49-F238E27FC236}">
                <a16:creationId xmlns:a16="http://schemas.microsoft.com/office/drawing/2014/main" id="{401C7560-9F13-E925-3FB1-315FF6D8C63B}"/>
              </a:ext>
            </a:extLst>
          </p:cNvPr>
          <p:cNvSpPr>
            <a:spLocks noGrp="1"/>
          </p:cNvSpPr>
          <p:nvPr>
            <p:ph type="ftr" sz="quarter" idx="11"/>
          </p:nvPr>
        </p:nvSpPr>
        <p:spPr/>
        <p:txBody>
          <a:bodyPr/>
          <a:lstStyle/>
          <a:p>
            <a:r>
              <a:rPr lang="en-IN"/>
              <a:t>ICT Academy</a:t>
            </a:r>
          </a:p>
        </p:txBody>
      </p:sp>
      <p:sp>
        <p:nvSpPr>
          <p:cNvPr id="3" name="Slide Number Placeholder 2">
            <a:extLst>
              <a:ext uri="{FF2B5EF4-FFF2-40B4-BE49-F238E27FC236}">
                <a16:creationId xmlns:a16="http://schemas.microsoft.com/office/drawing/2014/main" id="{0E68D417-D19E-F0EE-C659-A8C3E3C70524}"/>
              </a:ext>
            </a:extLst>
          </p:cNvPr>
          <p:cNvSpPr>
            <a:spLocks noGrp="1"/>
          </p:cNvSpPr>
          <p:nvPr>
            <p:ph type="sldNum" sz="quarter" idx="12"/>
          </p:nvPr>
        </p:nvSpPr>
        <p:spPr/>
        <p:txBody>
          <a:bodyPr/>
          <a:lstStyle/>
          <a:p>
            <a:fld id="{FACB5482-D393-4E2D-8FB7-B68A06B80F1E}" type="slidenum">
              <a:rPr lang="en-IN" smtClean="0"/>
              <a:t>4</a:t>
            </a:fld>
            <a:endParaRPr lang="en-IN"/>
          </a:p>
        </p:txBody>
      </p:sp>
    </p:spTree>
    <p:extLst>
      <p:ext uri="{BB962C8B-B14F-4D97-AF65-F5344CB8AC3E}">
        <p14:creationId xmlns:p14="http://schemas.microsoft.com/office/powerpoint/2010/main" val="3277039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25F771-3E5E-42A2-ABBC-6635642286A0}"/>
              </a:ext>
            </a:extLst>
          </p:cNvPr>
          <p:cNvSpPr>
            <a:spLocks noGrp="1"/>
          </p:cNvSpPr>
          <p:nvPr>
            <p:ph idx="1"/>
          </p:nvPr>
        </p:nvSpPr>
        <p:spPr>
          <a:xfrm>
            <a:off x="228600" y="476250"/>
            <a:ext cx="11658600" cy="6048375"/>
          </a:xfrm>
        </p:spPr>
        <p:txBody>
          <a:bodyPr>
            <a:normAutofit fontScale="55000" lnSpcReduction="20000"/>
          </a:bodyPr>
          <a:lstStyle/>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 </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import pandas as pd </a:t>
            </a:r>
          </a:p>
          <a:p>
            <a:pPr marL="0" indent="0">
              <a:buNone/>
            </a:pPr>
            <a:r>
              <a:rPr lang="en-IN" dirty="0">
                <a:latin typeface="Georgia" panose="02040502050405020303" pitchFamily="18" charset="0"/>
              </a:rPr>
              <a:t>dataset = </a:t>
            </a:r>
            <a:r>
              <a:rPr lang="en-IN" dirty="0" err="1">
                <a:latin typeface="Georgia" panose="02040502050405020303" pitchFamily="18" charset="0"/>
              </a:rPr>
              <a:t>np.array</a:t>
            </a:r>
            <a:r>
              <a:rPr lang="en-IN" dirty="0">
                <a:latin typeface="Georgia" panose="02040502050405020303" pitchFamily="18" charset="0"/>
              </a:rPr>
              <a:t>(</a:t>
            </a:r>
          </a:p>
          <a:p>
            <a:pPr marL="0" indent="0">
              <a:buNone/>
            </a:pPr>
            <a:r>
              <a:rPr lang="en-IN" dirty="0">
                <a:latin typeface="Georgia" panose="02040502050405020303" pitchFamily="18" charset="0"/>
              </a:rPr>
              <a:t>[['Asset Flip', 100, 1000],</a:t>
            </a:r>
          </a:p>
          <a:p>
            <a:pPr marL="0" indent="0">
              <a:buNone/>
            </a:pPr>
            <a:r>
              <a:rPr lang="en-IN" dirty="0">
                <a:latin typeface="Georgia" panose="02040502050405020303" pitchFamily="18" charset="0"/>
              </a:rPr>
              <a:t>['Text Based', 500, 3000],</a:t>
            </a:r>
          </a:p>
          <a:p>
            <a:pPr marL="0" indent="0">
              <a:buNone/>
            </a:pPr>
            <a:r>
              <a:rPr lang="en-IN" dirty="0">
                <a:latin typeface="Georgia" panose="02040502050405020303" pitchFamily="18" charset="0"/>
              </a:rPr>
              <a:t>['Visual Novel', 1500, 5000],</a:t>
            </a:r>
          </a:p>
          <a:p>
            <a:pPr marL="0" indent="0">
              <a:buNone/>
            </a:pPr>
            <a:r>
              <a:rPr lang="en-IN" dirty="0">
                <a:latin typeface="Georgia" panose="02040502050405020303" pitchFamily="18" charset="0"/>
              </a:rPr>
              <a:t>['2D Pixel Art', 3500, 8000],</a:t>
            </a:r>
          </a:p>
          <a:p>
            <a:pPr marL="0" indent="0">
              <a:buNone/>
            </a:pPr>
            <a:r>
              <a:rPr lang="en-IN" dirty="0">
                <a:latin typeface="Georgia" panose="02040502050405020303" pitchFamily="18" charset="0"/>
              </a:rPr>
              <a:t>['2D Vector Art', 5000, 6500],</a:t>
            </a:r>
          </a:p>
          <a:p>
            <a:pPr marL="0" indent="0">
              <a:buNone/>
            </a:pPr>
            <a:r>
              <a:rPr lang="en-IN" dirty="0">
                <a:latin typeface="Georgia" panose="02040502050405020303" pitchFamily="18" charset="0"/>
              </a:rPr>
              <a:t>['Strategy', 6000, 7000],</a:t>
            </a:r>
          </a:p>
          <a:p>
            <a:pPr marL="0" indent="0">
              <a:buNone/>
            </a:pPr>
            <a:r>
              <a:rPr lang="en-IN" dirty="0">
                <a:latin typeface="Georgia" panose="02040502050405020303" pitchFamily="18" charset="0"/>
              </a:rPr>
              <a:t>['First Person Shooter', 8000, 15000],</a:t>
            </a:r>
          </a:p>
          <a:p>
            <a:pPr marL="0" indent="0">
              <a:buNone/>
            </a:pPr>
            <a:r>
              <a:rPr lang="en-IN" dirty="0">
                <a:latin typeface="Georgia" panose="02040502050405020303" pitchFamily="18" charset="0"/>
              </a:rPr>
              <a:t>['Simulator', 9500, 20000],</a:t>
            </a:r>
          </a:p>
          <a:p>
            <a:pPr marL="0" indent="0">
              <a:buNone/>
            </a:pPr>
            <a:r>
              <a:rPr lang="en-IN" dirty="0">
                <a:latin typeface="Georgia" panose="02040502050405020303" pitchFamily="18" charset="0"/>
              </a:rPr>
              <a:t>['Racing', 12000, 21000],</a:t>
            </a:r>
          </a:p>
          <a:p>
            <a:pPr marL="0" indent="0">
              <a:buNone/>
            </a:pPr>
            <a:r>
              <a:rPr lang="en-IN" dirty="0">
                <a:latin typeface="Georgia" panose="02040502050405020303" pitchFamily="18" charset="0"/>
              </a:rPr>
              <a:t>['RPG', 14000, 25000],</a:t>
            </a:r>
          </a:p>
          <a:p>
            <a:pPr marL="0" indent="0">
              <a:buNone/>
            </a:pPr>
            <a:r>
              <a:rPr lang="en-IN" dirty="0">
                <a:latin typeface="Georgia" panose="02040502050405020303" pitchFamily="18" charset="0"/>
              </a:rPr>
              <a:t>['Sandbox', 15500, 27000],</a:t>
            </a:r>
          </a:p>
          <a:p>
            <a:pPr marL="0" indent="0">
              <a:buNone/>
            </a:pPr>
            <a:r>
              <a:rPr lang="en-IN" dirty="0">
                <a:latin typeface="Georgia" panose="02040502050405020303" pitchFamily="18" charset="0"/>
              </a:rPr>
              <a:t>['Open-World', 16500, 30000],</a:t>
            </a:r>
          </a:p>
          <a:p>
            <a:pPr marL="0" indent="0">
              <a:buNone/>
            </a:pPr>
            <a:r>
              <a:rPr lang="en-IN" dirty="0">
                <a:latin typeface="Georgia" panose="02040502050405020303" pitchFamily="18" charset="0"/>
              </a:rPr>
              <a:t>['MMOFPS', 25000, 52000],</a:t>
            </a:r>
          </a:p>
          <a:p>
            <a:pPr marL="0" indent="0">
              <a:buNone/>
            </a:pPr>
            <a:r>
              <a:rPr lang="en-IN" dirty="0">
                <a:latin typeface="Georgia" panose="02040502050405020303" pitchFamily="18" charset="0"/>
              </a:rPr>
              <a:t>['MMORPG', 30000, 80000]</a:t>
            </a:r>
          </a:p>
          <a:p>
            <a:pPr marL="0" indent="0">
              <a:buNone/>
            </a:pPr>
            <a:r>
              <a:rPr lang="en-IN" dirty="0">
                <a:latin typeface="Georgia" panose="02040502050405020303" pitchFamily="18" charset="0"/>
              </a:rPr>
              <a:t>])</a:t>
            </a:r>
          </a:p>
          <a:p>
            <a:pPr marL="0" indent="0">
              <a:buNone/>
            </a:pPr>
            <a:r>
              <a:rPr lang="en-IN" dirty="0">
                <a:latin typeface="Georgia" panose="02040502050405020303" pitchFamily="18" charset="0"/>
              </a:rPr>
              <a:t>print(dataset) </a:t>
            </a:r>
          </a:p>
        </p:txBody>
      </p:sp>
      <p:sp>
        <p:nvSpPr>
          <p:cNvPr id="2" name="Footer Placeholder 1">
            <a:extLst>
              <a:ext uri="{FF2B5EF4-FFF2-40B4-BE49-F238E27FC236}">
                <a16:creationId xmlns:a16="http://schemas.microsoft.com/office/drawing/2014/main" id="{0BC1CBB0-4A8F-18B8-6C8F-C3B2E139DDAD}"/>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569B1E8-6A83-1E43-8638-EA6807C4F377}"/>
              </a:ext>
            </a:extLst>
          </p:cNvPr>
          <p:cNvSpPr>
            <a:spLocks noGrp="1"/>
          </p:cNvSpPr>
          <p:nvPr>
            <p:ph type="sldNum" sz="quarter" idx="12"/>
          </p:nvPr>
        </p:nvSpPr>
        <p:spPr/>
        <p:txBody>
          <a:bodyPr/>
          <a:lstStyle/>
          <a:p>
            <a:fld id="{FACB5482-D393-4E2D-8FB7-B68A06B80F1E}" type="slidenum">
              <a:rPr lang="en-IN" smtClean="0"/>
              <a:t>5</a:t>
            </a:fld>
            <a:endParaRPr lang="en-IN"/>
          </a:p>
        </p:txBody>
      </p:sp>
    </p:spTree>
    <p:extLst>
      <p:ext uri="{BB962C8B-B14F-4D97-AF65-F5344CB8AC3E}">
        <p14:creationId xmlns:p14="http://schemas.microsoft.com/office/powerpoint/2010/main" val="3006876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055BD1-857B-41F4-BB9C-207505CBAF7F}"/>
              </a:ext>
            </a:extLst>
          </p:cNvPr>
          <p:cNvSpPr>
            <a:spLocks noGrp="1"/>
          </p:cNvSpPr>
          <p:nvPr>
            <p:ph idx="1"/>
          </p:nvPr>
        </p:nvSpPr>
        <p:spPr>
          <a:xfrm>
            <a:off x="581192" y="819150"/>
            <a:ext cx="11029615" cy="5753100"/>
          </a:xfrm>
        </p:spPr>
        <p:txBody>
          <a:bodyPr>
            <a:normAutofit fontScale="92500" lnSpcReduction="10000"/>
          </a:bodyPr>
          <a:lstStyle/>
          <a:p>
            <a:pPr marL="0" indent="0">
              <a:buNone/>
            </a:pPr>
            <a:r>
              <a:rPr lang="en-US" dirty="0">
                <a:latin typeface="Georgia" panose="02040502050405020303" pitchFamily="18" charset="0"/>
              </a:rPr>
              <a:t>Step 3: Select all the rows and column 1 from the dataset to “X”.</a:t>
            </a:r>
          </a:p>
          <a:p>
            <a:pPr marL="0" indent="0">
              <a:buNone/>
            </a:pPr>
            <a:r>
              <a:rPr lang="en-US" dirty="0">
                <a:latin typeface="Georgia" panose="02040502050405020303" pitchFamily="18" charset="0"/>
              </a:rPr>
              <a:t>X = dataset[:, 1:2].</a:t>
            </a:r>
            <a:r>
              <a:rPr lang="en-US" dirty="0" err="1">
                <a:latin typeface="Georgia" panose="02040502050405020303" pitchFamily="18" charset="0"/>
              </a:rPr>
              <a:t>astype</a:t>
            </a:r>
            <a:r>
              <a:rPr lang="en-US" dirty="0">
                <a:latin typeface="Georgia" panose="02040502050405020303" pitchFamily="18" charset="0"/>
              </a:rPr>
              <a:t>(int)</a:t>
            </a:r>
          </a:p>
          <a:p>
            <a:pPr marL="0" indent="0">
              <a:buNone/>
            </a:pPr>
            <a:r>
              <a:rPr lang="en-US" dirty="0">
                <a:latin typeface="Georgia" panose="02040502050405020303" pitchFamily="18" charset="0"/>
              </a:rPr>
              <a:t>print(X)</a:t>
            </a:r>
          </a:p>
          <a:p>
            <a:pPr marL="0" indent="0">
              <a:buNone/>
            </a:pPr>
            <a:r>
              <a:rPr lang="en-US" dirty="0">
                <a:latin typeface="Georgia" panose="02040502050405020303" pitchFamily="18" charset="0"/>
              </a:rPr>
              <a:t>Step 4: Select all of the rows and column 2 from the dataset to “y”.</a:t>
            </a:r>
          </a:p>
          <a:p>
            <a:pPr marL="0" indent="0">
              <a:buNone/>
            </a:pPr>
            <a:r>
              <a:rPr lang="en-US" dirty="0">
                <a:latin typeface="Georgia" panose="02040502050405020303" pitchFamily="18" charset="0"/>
              </a:rPr>
              <a:t>y = dataset[:, 2].</a:t>
            </a:r>
            <a:r>
              <a:rPr lang="en-US" dirty="0" err="1">
                <a:latin typeface="Georgia" panose="02040502050405020303" pitchFamily="18" charset="0"/>
              </a:rPr>
              <a:t>astype</a:t>
            </a:r>
            <a:r>
              <a:rPr lang="en-US" dirty="0">
                <a:latin typeface="Georgia" panose="02040502050405020303" pitchFamily="18" charset="0"/>
              </a:rPr>
              <a:t>(int) </a:t>
            </a:r>
          </a:p>
          <a:p>
            <a:pPr marL="0" indent="0">
              <a:buNone/>
            </a:pPr>
            <a:r>
              <a:rPr lang="en-US" dirty="0">
                <a:latin typeface="Georgia" panose="02040502050405020303" pitchFamily="18" charset="0"/>
              </a:rPr>
              <a:t>print(y)</a:t>
            </a:r>
          </a:p>
          <a:p>
            <a:pPr marL="0" indent="0">
              <a:buNone/>
            </a:pPr>
            <a:r>
              <a:rPr lang="en-US" dirty="0">
                <a:latin typeface="Georgia" panose="02040502050405020303" pitchFamily="18" charset="0"/>
              </a:rPr>
              <a:t>Step 5: Fit decision tree regressor to the dataset</a:t>
            </a:r>
          </a:p>
          <a:p>
            <a:pPr marL="0" indent="0">
              <a:buNone/>
            </a:pPr>
            <a:r>
              <a:rPr lang="en-US" dirty="0">
                <a:latin typeface="Georgia" panose="02040502050405020303" pitchFamily="18" charset="0"/>
              </a:rPr>
              <a:t>from </a:t>
            </a:r>
            <a:r>
              <a:rPr lang="en-US" dirty="0" err="1">
                <a:latin typeface="Georgia" panose="02040502050405020303" pitchFamily="18" charset="0"/>
              </a:rPr>
              <a:t>sklearn.tree</a:t>
            </a:r>
            <a:r>
              <a:rPr lang="en-US" dirty="0">
                <a:latin typeface="Georgia" panose="02040502050405020303" pitchFamily="18" charset="0"/>
              </a:rPr>
              <a:t> import </a:t>
            </a:r>
            <a:r>
              <a:rPr lang="en-US" dirty="0" err="1">
                <a:latin typeface="Georgia" panose="02040502050405020303" pitchFamily="18" charset="0"/>
              </a:rPr>
              <a:t>DecisionTreeRegressor</a:t>
            </a:r>
            <a:r>
              <a:rPr lang="en-US" dirty="0">
                <a:latin typeface="Georgia" panose="02040502050405020303" pitchFamily="18" charset="0"/>
              </a:rPr>
              <a:t> </a:t>
            </a:r>
          </a:p>
          <a:p>
            <a:pPr marL="0" indent="0">
              <a:buNone/>
            </a:pPr>
            <a:r>
              <a:rPr lang="en-US" dirty="0">
                <a:latin typeface="Georgia" panose="02040502050405020303" pitchFamily="18" charset="0"/>
              </a:rPr>
              <a:t>regressor = </a:t>
            </a:r>
            <a:r>
              <a:rPr lang="en-US" dirty="0" err="1">
                <a:latin typeface="Georgia" panose="02040502050405020303" pitchFamily="18" charset="0"/>
              </a:rPr>
              <a:t>DecisionTreeRegressor</a:t>
            </a:r>
            <a:r>
              <a:rPr lang="en-US" dirty="0">
                <a:latin typeface="Georgia" panose="02040502050405020303" pitchFamily="18" charset="0"/>
              </a:rPr>
              <a:t>(</a:t>
            </a:r>
            <a:r>
              <a:rPr lang="en-US" dirty="0" err="1">
                <a:latin typeface="Georgia" panose="02040502050405020303" pitchFamily="18" charset="0"/>
              </a:rPr>
              <a:t>random_state</a:t>
            </a:r>
            <a:r>
              <a:rPr lang="en-US" dirty="0">
                <a:latin typeface="Georgia" panose="02040502050405020303" pitchFamily="18" charset="0"/>
              </a:rPr>
              <a:t> = 0) </a:t>
            </a:r>
          </a:p>
          <a:p>
            <a:pPr marL="0" indent="0">
              <a:buNone/>
            </a:pPr>
            <a:r>
              <a:rPr lang="en-US" dirty="0" err="1">
                <a:latin typeface="Georgia" panose="02040502050405020303" pitchFamily="18" charset="0"/>
              </a:rPr>
              <a:t>regressor.fit</a:t>
            </a:r>
            <a:r>
              <a:rPr lang="en-US" dirty="0">
                <a:latin typeface="Georgia" panose="02040502050405020303" pitchFamily="18" charset="0"/>
              </a:rPr>
              <a:t>(X, y)</a:t>
            </a:r>
          </a:p>
          <a:p>
            <a:pPr marL="0" indent="0">
              <a:buNone/>
            </a:pPr>
            <a:r>
              <a:rPr lang="en-US" dirty="0">
                <a:latin typeface="Georgia" panose="02040502050405020303" pitchFamily="18" charset="0"/>
              </a:rPr>
              <a:t>Step 6: Predicting a new value</a:t>
            </a:r>
          </a:p>
          <a:p>
            <a:pPr marL="0" indent="0">
              <a:buNone/>
            </a:pPr>
            <a:r>
              <a:rPr lang="en-US" dirty="0" err="1">
                <a:latin typeface="Georgia" panose="02040502050405020303" pitchFamily="18" charset="0"/>
              </a:rPr>
              <a:t>y_pred</a:t>
            </a:r>
            <a:r>
              <a:rPr lang="en-US" dirty="0">
                <a:latin typeface="Georgia" panose="02040502050405020303" pitchFamily="18" charset="0"/>
              </a:rPr>
              <a:t> = </a:t>
            </a:r>
            <a:r>
              <a:rPr lang="en-US" dirty="0" err="1">
                <a:latin typeface="Georgia" panose="02040502050405020303" pitchFamily="18" charset="0"/>
              </a:rPr>
              <a:t>regressor.predict</a:t>
            </a:r>
            <a:r>
              <a:rPr lang="en-US" dirty="0">
                <a:latin typeface="Georgia" panose="02040502050405020303" pitchFamily="18" charset="0"/>
              </a:rPr>
              <a:t>([[3750]])</a:t>
            </a:r>
          </a:p>
          <a:p>
            <a:pPr marL="0" indent="0">
              <a:buNone/>
            </a:pPr>
            <a:r>
              <a:rPr lang="en-US" dirty="0">
                <a:latin typeface="Georgia" panose="02040502050405020303" pitchFamily="18" charset="0"/>
              </a:rPr>
              <a:t>print("Predicted price: % d\n"% </a:t>
            </a:r>
            <a:r>
              <a:rPr lang="en-US" dirty="0" err="1">
                <a:latin typeface="Georgia" panose="02040502050405020303" pitchFamily="18" charset="0"/>
              </a:rPr>
              <a:t>y_pred</a:t>
            </a:r>
            <a:r>
              <a:rPr lang="en-US" dirty="0">
                <a:latin typeface="Georgia" panose="02040502050405020303" pitchFamily="18" charset="0"/>
              </a:rPr>
              <a:t>) </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5F78900A-C471-E601-47D7-B30A1214ED04}"/>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068952D9-7C22-2822-1FD6-15DE468D80B8}"/>
              </a:ext>
            </a:extLst>
          </p:cNvPr>
          <p:cNvSpPr>
            <a:spLocks noGrp="1"/>
          </p:cNvSpPr>
          <p:nvPr>
            <p:ph type="sldNum" sz="quarter" idx="12"/>
          </p:nvPr>
        </p:nvSpPr>
        <p:spPr/>
        <p:txBody>
          <a:bodyPr/>
          <a:lstStyle/>
          <a:p>
            <a:fld id="{FACB5482-D393-4E2D-8FB7-B68A06B80F1E}" type="slidenum">
              <a:rPr lang="en-IN" smtClean="0"/>
              <a:t>6</a:t>
            </a:fld>
            <a:endParaRPr lang="en-IN"/>
          </a:p>
        </p:txBody>
      </p:sp>
    </p:spTree>
    <p:extLst>
      <p:ext uri="{BB962C8B-B14F-4D97-AF65-F5344CB8AC3E}">
        <p14:creationId xmlns:p14="http://schemas.microsoft.com/office/powerpoint/2010/main" val="3220938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C8922-F496-466E-8F64-D68B3FED0183}"/>
              </a:ext>
            </a:extLst>
          </p:cNvPr>
          <p:cNvSpPr>
            <a:spLocks noGrp="1"/>
          </p:cNvSpPr>
          <p:nvPr>
            <p:ph idx="1"/>
          </p:nvPr>
        </p:nvSpPr>
        <p:spPr>
          <a:xfrm>
            <a:off x="581192" y="714375"/>
            <a:ext cx="11029615" cy="5819775"/>
          </a:xfrm>
        </p:spPr>
        <p:txBody>
          <a:bodyPr>
            <a:normAutofit/>
          </a:bodyPr>
          <a:lstStyle/>
          <a:p>
            <a:pPr marL="0" indent="0">
              <a:buNone/>
            </a:pPr>
            <a:r>
              <a:rPr lang="en-IN" dirty="0">
                <a:latin typeface="Georgia" panose="02040502050405020303" pitchFamily="18" charset="0"/>
              </a:rPr>
              <a:t>Step 7: Visualising the result</a:t>
            </a:r>
          </a:p>
          <a:p>
            <a:pPr marL="0" indent="0">
              <a:buNone/>
            </a:pPr>
            <a:r>
              <a:rPr lang="en-IN" dirty="0" err="1">
                <a:latin typeface="Georgia" panose="02040502050405020303" pitchFamily="18" charset="0"/>
              </a:rPr>
              <a:t>X_grid</a:t>
            </a:r>
            <a:r>
              <a:rPr lang="en-IN" dirty="0">
                <a:latin typeface="Georgia" panose="02040502050405020303" pitchFamily="18" charset="0"/>
              </a:rPr>
              <a:t> = </a:t>
            </a:r>
            <a:r>
              <a:rPr lang="en-IN" dirty="0" err="1">
                <a:latin typeface="Georgia" panose="02040502050405020303" pitchFamily="18" charset="0"/>
              </a:rPr>
              <a:t>np.arange</a:t>
            </a:r>
            <a:r>
              <a:rPr lang="en-IN" dirty="0">
                <a:latin typeface="Georgia" panose="02040502050405020303" pitchFamily="18" charset="0"/>
              </a:rPr>
              <a:t>(min(X), max(X), 0.01)</a:t>
            </a:r>
          </a:p>
          <a:p>
            <a:pPr marL="0" indent="0">
              <a:buNone/>
            </a:pPr>
            <a:r>
              <a:rPr lang="en-IN" dirty="0" err="1">
                <a:latin typeface="Georgia" panose="02040502050405020303" pitchFamily="18" charset="0"/>
              </a:rPr>
              <a:t>X_grid</a:t>
            </a:r>
            <a:r>
              <a:rPr lang="en-IN" dirty="0">
                <a:latin typeface="Georgia" panose="02040502050405020303" pitchFamily="18" charset="0"/>
              </a:rPr>
              <a:t> = </a:t>
            </a:r>
            <a:r>
              <a:rPr lang="en-IN" dirty="0" err="1">
                <a:latin typeface="Georgia" panose="02040502050405020303" pitchFamily="18" charset="0"/>
              </a:rPr>
              <a:t>X_grid.reshape</a:t>
            </a:r>
            <a:r>
              <a:rPr lang="en-IN" dirty="0">
                <a:latin typeface="Georgia" panose="02040502050405020303" pitchFamily="18" charset="0"/>
              </a:rPr>
              <a:t>((</a:t>
            </a:r>
            <a:r>
              <a:rPr lang="en-IN" dirty="0" err="1">
                <a:latin typeface="Georgia" panose="02040502050405020303" pitchFamily="18" charset="0"/>
              </a:rPr>
              <a:t>len</a:t>
            </a:r>
            <a:r>
              <a:rPr lang="en-IN" dirty="0">
                <a:latin typeface="Georgia" panose="02040502050405020303" pitchFamily="18" charset="0"/>
              </a:rPr>
              <a:t>(</a:t>
            </a:r>
            <a:r>
              <a:rPr lang="en-IN" dirty="0" err="1">
                <a:latin typeface="Georgia" panose="02040502050405020303" pitchFamily="18" charset="0"/>
              </a:rPr>
              <a:t>X_grid</a:t>
            </a:r>
            <a:r>
              <a:rPr lang="en-IN" dirty="0">
                <a:latin typeface="Georgia" panose="02040502050405020303" pitchFamily="18" charset="0"/>
              </a:rPr>
              <a:t>), 1)) </a:t>
            </a:r>
          </a:p>
          <a:p>
            <a:pPr marL="0" indent="0">
              <a:buNone/>
            </a:pPr>
            <a:r>
              <a:rPr lang="en-IN" dirty="0" err="1">
                <a:latin typeface="Georgia" panose="02040502050405020303" pitchFamily="18" charset="0"/>
              </a:rPr>
              <a:t>plt.scatter</a:t>
            </a:r>
            <a:r>
              <a:rPr lang="en-IN" dirty="0">
                <a:latin typeface="Georgia" panose="02040502050405020303" pitchFamily="18" charset="0"/>
              </a:rPr>
              <a:t>(X, y, </a:t>
            </a:r>
            <a:r>
              <a:rPr lang="en-IN" dirty="0" err="1">
                <a:latin typeface="Georgia" panose="02040502050405020303" pitchFamily="18" charset="0"/>
              </a:rPr>
              <a:t>color</a:t>
            </a:r>
            <a:r>
              <a:rPr lang="en-IN" dirty="0">
                <a:latin typeface="Georgia" panose="02040502050405020303" pitchFamily="18" charset="0"/>
              </a:rPr>
              <a:t> = 'red')</a:t>
            </a:r>
          </a:p>
          <a:p>
            <a:pPr marL="0" indent="0">
              <a:buNone/>
            </a:pPr>
            <a:r>
              <a:rPr lang="en-IN" dirty="0" err="1">
                <a:latin typeface="Georgia" panose="02040502050405020303" pitchFamily="18" charset="0"/>
              </a:rPr>
              <a:t>plt.plot</a:t>
            </a:r>
            <a:r>
              <a:rPr lang="en-IN" dirty="0">
                <a:latin typeface="Georgia" panose="02040502050405020303" pitchFamily="18" charset="0"/>
              </a:rPr>
              <a:t>(</a:t>
            </a:r>
            <a:r>
              <a:rPr lang="en-IN" dirty="0" err="1">
                <a:latin typeface="Georgia" panose="02040502050405020303" pitchFamily="18" charset="0"/>
              </a:rPr>
              <a:t>X_grid</a:t>
            </a:r>
            <a:r>
              <a:rPr lang="en-IN" dirty="0">
                <a:latin typeface="Georgia" panose="02040502050405020303" pitchFamily="18" charset="0"/>
              </a:rPr>
              <a:t>, </a:t>
            </a:r>
            <a:r>
              <a:rPr lang="en-IN" dirty="0" err="1">
                <a:latin typeface="Georgia" panose="02040502050405020303" pitchFamily="18" charset="0"/>
              </a:rPr>
              <a:t>regressor.predict</a:t>
            </a:r>
            <a:r>
              <a:rPr lang="en-IN" dirty="0">
                <a:latin typeface="Georgia" panose="02040502050405020303" pitchFamily="18" charset="0"/>
              </a:rPr>
              <a:t>(</a:t>
            </a:r>
            <a:r>
              <a:rPr lang="en-IN" dirty="0" err="1">
                <a:latin typeface="Georgia" panose="02040502050405020303" pitchFamily="18" charset="0"/>
              </a:rPr>
              <a:t>X_grid</a:t>
            </a:r>
            <a:r>
              <a:rPr lang="en-IN" dirty="0">
                <a:latin typeface="Georgia" panose="02040502050405020303" pitchFamily="18" charset="0"/>
              </a:rPr>
              <a:t>), </a:t>
            </a:r>
            <a:r>
              <a:rPr lang="en-IN" dirty="0" err="1">
                <a:latin typeface="Georgia" panose="02040502050405020303" pitchFamily="18" charset="0"/>
              </a:rPr>
              <a:t>color</a:t>
            </a:r>
            <a:r>
              <a:rPr lang="en-IN" dirty="0">
                <a:latin typeface="Georgia" panose="02040502050405020303" pitchFamily="18" charset="0"/>
              </a:rPr>
              <a:t> = 'blue') </a:t>
            </a:r>
          </a:p>
          <a:p>
            <a:pPr marL="0" indent="0">
              <a:buNone/>
            </a:pPr>
            <a:r>
              <a:rPr lang="en-IN" dirty="0" err="1">
                <a:latin typeface="Georgia" panose="02040502050405020303" pitchFamily="18" charset="0"/>
              </a:rPr>
              <a:t>plt.title</a:t>
            </a:r>
            <a:r>
              <a:rPr lang="en-IN" dirty="0">
                <a:latin typeface="Georgia" panose="02040502050405020303" pitchFamily="18" charset="0"/>
              </a:rPr>
              <a:t>('Profit to Production Cost (Decision Tree Regression)') </a:t>
            </a:r>
          </a:p>
          <a:p>
            <a:pPr marL="0" indent="0">
              <a:buNone/>
            </a:pPr>
            <a:r>
              <a:rPr lang="en-IN" dirty="0" err="1">
                <a:latin typeface="Georgia" panose="02040502050405020303" pitchFamily="18" charset="0"/>
              </a:rPr>
              <a:t>plt.xlabel</a:t>
            </a:r>
            <a:r>
              <a:rPr lang="en-IN" dirty="0">
                <a:latin typeface="Georgia" panose="02040502050405020303" pitchFamily="18" charset="0"/>
              </a:rPr>
              <a:t>('Production Cost')</a:t>
            </a:r>
          </a:p>
          <a:p>
            <a:pPr marL="0" indent="0">
              <a:buNone/>
            </a:pPr>
            <a:r>
              <a:rPr lang="en-IN" dirty="0" err="1">
                <a:latin typeface="Georgia" panose="02040502050405020303" pitchFamily="18" charset="0"/>
              </a:rPr>
              <a:t>plt.ylabel</a:t>
            </a:r>
            <a:r>
              <a:rPr lang="en-IN" dirty="0">
                <a:latin typeface="Georgia" panose="02040502050405020303" pitchFamily="18" charset="0"/>
              </a:rPr>
              <a:t>('Profit')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grpSp>
        <p:nvGrpSpPr>
          <p:cNvPr id="6" name="Group 5">
            <a:extLst>
              <a:ext uri="{FF2B5EF4-FFF2-40B4-BE49-F238E27FC236}">
                <a16:creationId xmlns:a16="http://schemas.microsoft.com/office/drawing/2014/main" id="{E581BAFE-2DA7-518E-E198-89EF6BF91955}"/>
              </a:ext>
            </a:extLst>
          </p:cNvPr>
          <p:cNvGrpSpPr/>
          <p:nvPr/>
        </p:nvGrpSpPr>
        <p:grpSpPr>
          <a:xfrm>
            <a:off x="4338795" y="4108890"/>
            <a:ext cx="1473120" cy="259200"/>
            <a:chOff x="4338795" y="4108890"/>
            <a:chExt cx="1473120" cy="25920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F2B3195-DDE9-1CD0-19D4-4505EE9B298A}"/>
                    </a:ext>
                  </a:extLst>
                </p14:cNvPr>
                <p14:cNvContentPartPr/>
                <p14:nvPr/>
              </p14:nvContentPartPr>
              <p14:xfrm>
                <a:off x="4338795" y="4108890"/>
                <a:ext cx="1337400" cy="178200"/>
              </p14:xfrm>
            </p:contentPart>
          </mc:Choice>
          <mc:Fallback xmlns="">
            <p:pic>
              <p:nvPicPr>
                <p:cNvPr id="2" name="Ink 1">
                  <a:extLst>
                    <a:ext uri="{FF2B5EF4-FFF2-40B4-BE49-F238E27FC236}">
                      <a16:creationId xmlns:a16="http://schemas.microsoft.com/office/drawing/2014/main" id="{5F2B3195-DDE9-1CD0-19D4-4505EE9B298A}"/>
                    </a:ext>
                  </a:extLst>
                </p:cNvPr>
                <p:cNvPicPr/>
                <p:nvPr/>
              </p:nvPicPr>
              <p:blipFill>
                <a:blip r:embed="rId3"/>
                <a:stretch>
                  <a:fillRect/>
                </a:stretch>
              </p:blipFill>
              <p:spPr>
                <a:xfrm>
                  <a:off x="4330155" y="4099890"/>
                  <a:ext cx="135504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2862350-51B2-2863-B8B9-02DE41CC1CFB}"/>
                    </a:ext>
                  </a:extLst>
                </p14:cNvPr>
                <p14:cNvContentPartPr/>
                <p14:nvPr/>
              </p14:nvContentPartPr>
              <p14:xfrm>
                <a:off x="4702035" y="4331010"/>
                <a:ext cx="700560" cy="37080"/>
              </p14:xfrm>
            </p:contentPart>
          </mc:Choice>
          <mc:Fallback xmlns="">
            <p:pic>
              <p:nvPicPr>
                <p:cNvPr id="4" name="Ink 3">
                  <a:extLst>
                    <a:ext uri="{FF2B5EF4-FFF2-40B4-BE49-F238E27FC236}">
                      <a16:creationId xmlns:a16="http://schemas.microsoft.com/office/drawing/2014/main" id="{72862350-51B2-2863-B8B9-02DE41CC1CFB}"/>
                    </a:ext>
                  </a:extLst>
                </p:cNvPr>
                <p:cNvPicPr/>
                <p:nvPr/>
              </p:nvPicPr>
              <p:blipFill>
                <a:blip r:embed="rId5"/>
                <a:stretch>
                  <a:fillRect/>
                </a:stretch>
              </p:blipFill>
              <p:spPr>
                <a:xfrm>
                  <a:off x="4693395" y="4322370"/>
                  <a:ext cx="71820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4CF64B3-F196-A272-0C38-300A0E7A6B0C}"/>
                    </a:ext>
                  </a:extLst>
                </p14:cNvPr>
                <p14:cNvContentPartPr/>
                <p14:nvPr/>
              </p14:nvContentPartPr>
              <p14:xfrm>
                <a:off x="5774115" y="4238850"/>
                <a:ext cx="37800" cy="6840"/>
              </p14:xfrm>
            </p:contentPart>
          </mc:Choice>
          <mc:Fallback xmlns="">
            <p:pic>
              <p:nvPicPr>
                <p:cNvPr id="5" name="Ink 4">
                  <a:extLst>
                    <a:ext uri="{FF2B5EF4-FFF2-40B4-BE49-F238E27FC236}">
                      <a16:creationId xmlns:a16="http://schemas.microsoft.com/office/drawing/2014/main" id="{64CF64B3-F196-A272-0C38-300A0E7A6B0C}"/>
                    </a:ext>
                  </a:extLst>
                </p:cNvPr>
                <p:cNvPicPr/>
                <p:nvPr/>
              </p:nvPicPr>
              <p:blipFill>
                <a:blip r:embed="rId7"/>
                <a:stretch>
                  <a:fillRect/>
                </a:stretch>
              </p:blipFill>
              <p:spPr>
                <a:xfrm>
                  <a:off x="5765115" y="4230210"/>
                  <a:ext cx="55440" cy="24480"/>
                </a:xfrm>
                <a:prstGeom prst="rect">
                  <a:avLst/>
                </a:prstGeom>
              </p:spPr>
            </p:pic>
          </mc:Fallback>
        </mc:AlternateContent>
      </p:grpSp>
      <p:sp>
        <p:nvSpPr>
          <p:cNvPr id="7" name="Footer Placeholder 6">
            <a:extLst>
              <a:ext uri="{FF2B5EF4-FFF2-40B4-BE49-F238E27FC236}">
                <a16:creationId xmlns:a16="http://schemas.microsoft.com/office/drawing/2014/main" id="{C507FE7C-81FE-5E5E-4659-E7DBA64EB68A}"/>
              </a:ext>
            </a:extLst>
          </p:cNvPr>
          <p:cNvSpPr>
            <a:spLocks noGrp="1"/>
          </p:cNvSpPr>
          <p:nvPr>
            <p:ph type="ftr" sz="quarter" idx="11"/>
          </p:nvPr>
        </p:nvSpPr>
        <p:spPr/>
        <p:txBody>
          <a:bodyPr/>
          <a:lstStyle/>
          <a:p>
            <a:r>
              <a:rPr lang="en-IN"/>
              <a:t>ICT Academy</a:t>
            </a:r>
          </a:p>
        </p:txBody>
      </p:sp>
      <p:sp>
        <p:nvSpPr>
          <p:cNvPr id="8" name="Slide Number Placeholder 7">
            <a:extLst>
              <a:ext uri="{FF2B5EF4-FFF2-40B4-BE49-F238E27FC236}">
                <a16:creationId xmlns:a16="http://schemas.microsoft.com/office/drawing/2014/main" id="{5A2AFC7F-D9F0-F5E3-DBE0-D87F912D0E5A}"/>
              </a:ext>
            </a:extLst>
          </p:cNvPr>
          <p:cNvSpPr>
            <a:spLocks noGrp="1"/>
          </p:cNvSpPr>
          <p:nvPr>
            <p:ph type="sldNum" sz="quarter" idx="12"/>
          </p:nvPr>
        </p:nvSpPr>
        <p:spPr/>
        <p:txBody>
          <a:bodyPr/>
          <a:lstStyle/>
          <a:p>
            <a:fld id="{FACB5482-D393-4E2D-8FB7-B68A06B80F1E}" type="slidenum">
              <a:rPr lang="en-IN" smtClean="0"/>
              <a:t>7</a:t>
            </a:fld>
            <a:endParaRPr lang="en-IN"/>
          </a:p>
        </p:txBody>
      </p:sp>
    </p:spTree>
    <p:extLst>
      <p:ext uri="{BB962C8B-B14F-4D97-AF65-F5344CB8AC3E}">
        <p14:creationId xmlns:p14="http://schemas.microsoft.com/office/powerpoint/2010/main" val="2941282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E2CB07-ED84-E0EC-FDF2-5636BE7034FA}"/>
              </a:ext>
            </a:extLst>
          </p:cNvPr>
          <p:cNvSpPr>
            <a:spLocks noGrp="1"/>
          </p:cNvSpPr>
          <p:nvPr>
            <p:ph idx="1"/>
          </p:nvPr>
        </p:nvSpPr>
        <p:spPr>
          <a:xfrm>
            <a:off x="581192" y="809625"/>
            <a:ext cx="11029615" cy="5838825"/>
          </a:xfrm>
        </p:spPr>
        <p:txBody>
          <a:bodyPr>
            <a:normAutofit fontScale="92500" lnSpcReduction="20000"/>
          </a:bodyPr>
          <a:lstStyle/>
          <a:p>
            <a:pPr marL="0" indent="0">
              <a:buNone/>
            </a:pPr>
            <a:r>
              <a:rPr lang="en-IN" dirty="0"/>
              <a:t>import </a:t>
            </a:r>
            <a:r>
              <a:rPr lang="en-IN" dirty="0" err="1"/>
              <a:t>numpy</a:t>
            </a:r>
            <a:r>
              <a:rPr lang="en-IN" dirty="0"/>
              <a:t> as np</a:t>
            </a:r>
          </a:p>
          <a:p>
            <a:pPr marL="0" indent="0">
              <a:buNone/>
            </a:pPr>
            <a:r>
              <a:rPr lang="en-IN" dirty="0"/>
              <a:t>import pandas as pd</a:t>
            </a:r>
          </a:p>
          <a:p>
            <a:pPr marL="0" indent="0">
              <a:buNone/>
            </a:pPr>
            <a:r>
              <a:rPr lang="en-IN" dirty="0"/>
              <a:t>from </a:t>
            </a:r>
            <a:r>
              <a:rPr lang="en-IN" dirty="0" err="1"/>
              <a:t>sklearn.model_selection</a:t>
            </a:r>
            <a:r>
              <a:rPr lang="en-IN" dirty="0"/>
              <a:t> import </a:t>
            </a:r>
            <a:r>
              <a:rPr lang="en-IN" dirty="0" err="1"/>
              <a:t>train_test_split</a:t>
            </a:r>
            <a:endParaRPr lang="en-IN" dirty="0"/>
          </a:p>
          <a:p>
            <a:pPr marL="0" indent="0">
              <a:buNone/>
            </a:pPr>
            <a:r>
              <a:rPr lang="en-IN" dirty="0"/>
              <a:t>from </a:t>
            </a:r>
            <a:r>
              <a:rPr lang="en-IN" dirty="0" err="1"/>
              <a:t>sklearn.ensemble</a:t>
            </a:r>
            <a:r>
              <a:rPr lang="en-IN" dirty="0"/>
              <a:t> import </a:t>
            </a:r>
            <a:r>
              <a:rPr lang="en-IN" dirty="0" err="1"/>
              <a:t>RandomForestClassifier</a:t>
            </a:r>
            <a:endParaRPr lang="en-IN" dirty="0"/>
          </a:p>
          <a:p>
            <a:pPr marL="0" indent="0">
              <a:buNone/>
            </a:pPr>
            <a:r>
              <a:rPr lang="en-IN" dirty="0"/>
              <a:t>from </a:t>
            </a:r>
            <a:r>
              <a:rPr lang="en-IN" dirty="0" err="1"/>
              <a:t>sklearn.metrics</a:t>
            </a:r>
            <a:r>
              <a:rPr lang="en-IN" dirty="0"/>
              <a:t> import </a:t>
            </a:r>
            <a:r>
              <a:rPr lang="en-IN" dirty="0" err="1"/>
              <a:t>classification_report</a:t>
            </a:r>
            <a:r>
              <a:rPr lang="en-IN" dirty="0"/>
              <a:t>, </a:t>
            </a:r>
            <a:r>
              <a:rPr lang="en-IN" dirty="0" err="1"/>
              <a:t>confusion_matrix</a:t>
            </a:r>
            <a:r>
              <a:rPr lang="en-IN" dirty="0"/>
              <a:t>, </a:t>
            </a:r>
            <a:r>
              <a:rPr lang="en-IN" dirty="0" err="1"/>
              <a:t>accuracy_score</a:t>
            </a:r>
            <a:endParaRPr lang="en-IN" dirty="0"/>
          </a:p>
          <a:p>
            <a:pPr marL="0" indent="0">
              <a:buNone/>
            </a:pPr>
            <a:endParaRPr lang="en-IN" dirty="0"/>
          </a:p>
          <a:p>
            <a:pPr marL="0" indent="0">
              <a:buNone/>
            </a:pPr>
            <a:r>
              <a:rPr lang="en-IN" dirty="0"/>
              <a:t>path = "https://archive.ics.uci.edu/ml/machine-learning-databases/iris/</a:t>
            </a:r>
            <a:r>
              <a:rPr lang="en-IN" dirty="0" err="1"/>
              <a:t>iris.data</a:t>
            </a:r>
            <a:r>
              <a:rPr lang="en-IN" dirty="0"/>
              <a:t>"</a:t>
            </a:r>
          </a:p>
          <a:p>
            <a:pPr marL="0" indent="0">
              <a:buNone/>
            </a:pPr>
            <a:r>
              <a:rPr lang="en-IN" dirty="0" err="1"/>
              <a:t>headernames</a:t>
            </a:r>
            <a:r>
              <a:rPr lang="en-IN" dirty="0"/>
              <a:t> = ['sepal-length', 'sepal-width', 'petal-length', 'petal-width', 'Class']</a:t>
            </a:r>
          </a:p>
          <a:p>
            <a:pPr marL="0" indent="0">
              <a:buNone/>
            </a:pPr>
            <a:r>
              <a:rPr lang="en-IN" dirty="0"/>
              <a:t>dataset = </a:t>
            </a:r>
            <a:r>
              <a:rPr lang="en-IN" dirty="0" err="1"/>
              <a:t>pd.read_csv</a:t>
            </a:r>
            <a:r>
              <a:rPr lang="en-IN" dirty="0"/>
              <a:t>(path, names = </a:t>
            </a:r>
            <a:r>
              <a:rPr lang="en-IN" dirty="0" err="1"/>
              <a:t>headernames</a:t>
            </a:r>
            <a:r>
              <a:rPr lang="en-IN" dirty="0"/>
              <a:t>)</a:t>
            </a:r>
          </a:p>
          <a:p>
            <a:pPr marL="0" indent="0">
              <a:buNone/>
            </a:pPr>
            <a:r>
              <a:rPr lang="en-IN" dirty="0"/>
              <a:t>X = </a:t>
            </a:r>
            <a:r>
              <a:rPr lang="en-IN" dirty="0" err="1"/>
              <a:t>dataset.iloc</a:t>
            </a:r>
            <a:r>
              <a:rPr lang="en-IN" dirty="0"/>
              <a:t>[:, :-1].values</a:t>
            </a:r>
          </a:p>
          <a:p>
            <a:pPr marL="0" indent="0">
              <a:buNone/>
            </a:pPr>
            <a:r>
              <a:rPr lang="en-IN" dirty="0"/>
              <a:t>y = </a:t>
            </a:r>
            <a:r>
              <a:rPr lang="en-IN" dirty="0" err="1"/>
              <a:t>dataset.iloc</a:t>
            </a:r>
            <a:r>
              <a:rPr lang="en-IN" dirty="0"/>
              <a:t>[:, 4].values</a:t>
            </a:r>
          </a:p>
          <a:p>
            <a:pPr marL="0" indent="0">
              <a:buNone/>
            </a:pPr>
            <a:r>
              <a:rPr lang="en-IN" dirty="0" err="1"/>
              <a:t>X_train</a:t>
            </a:r>
            <a:r>
              <a:rPr lang="en-IN" dirty="0"/>
              <a:t>, </a:t>
            </a:r>
            <a:r>
              <a:rPr lang="en-IN" dirty="0" err="1"/>
              <a:t>X_test</a:t>
            </a:r>
            <a:r>
              <a:rPr lang="en-IN" dirty="0"/>
              <a:t>, </a:t>
            </a:r>
            <a:r>
              <a:rPr lang="en-IN" dirty="0" err="1"/>
              <a:t>y_train</a:t>
            </a:r>
            <a:r>
              <a:rPr lang="en-IN" dirty="0"/>
              <a:t>, </a:t>
            </a:r>
            <a:r>
              <a:rPr lang="en-IN" dirty="0" err="1"/>
              <a:t>y_test</a:t>
            </a:r>
            <a:r>
              <a:rPr lang="en-IN" dirty="0"/>
              <a:t> = </a:t>
            </a:r>
            <a:r>
              <a:rPr lang="en-IN" dirty="0" err="1"/>
              <a:t>train_test_split</a:t>
            </a:r>
            <a:r>
              <a:rPr lang="en-IN" dirty="0"/>
              <a:t>(X, y, </a:t>
            </a:r>
            <a:r>
              <a:rPr lang="en-IN" dirty="0" err="1"/>
              <a:t>test_size</a:t>
            </a:r>
            <a:r>
              <a:rPr lang="en-IN" dirty="0"/>
              <a:t>=0.30)</a:t>
            </a:r>
          </a:p>
          <a:p>
            <a:pPr marL="0" indent="0">
              <a:buNone/>
            </a:pPr>
            <a:r>
              <a:rPr lang="en-IN" dirty="0" err="1"/>
              <a:t>RFclf</a:t>
            </a:r>
            <a:r>
              <a:rPr lang="en-IN" dirty="0"/>
              <a:t> = </a:t>
            </a:r>
            <a:r>
              <a:rPr lang="en-IN" dirty="0" err="1"/>
              <a:t>RandomForestClassifier</a:t>
            </a:r>
            <a:r>
              <a:rPr lang="en-IN" dirty="0"/>
              <a:t>(</a:t>
            </a:r>
            <a:r>
              <a:rPr lang="en-IN" dirty="0" err="1"/>
              <a:t>n_estimators</a:t>
            </a:r>
            <a:r>
              <a:rPr lang="en-IN" dirty="0"/>
              <a:t> = 50)</a:t>
            </a:r>
          </a:p>
          <a:p>
            <a:pPr marL="0" indent="0">
              <a:buNone/>
            </a:pPr>
            <a:endParaRPr lang="en-IN" dirty="0"/>
          </a:p>
        </p:txBody>
      </p:sp>
      <p:sp>
        <p:nvSpPr>
          <p:cNvPr id="2" name="Footer Placeholder 1">
            <a:extLst>
              <a:ext uri="{FF2B5EF4-FFF2-40B4-BE49-F238E27FC236}">
                <a16:creationId xmlns:a16="http://schemas.microsoft.com/office/drawing/2014/main" id="{43A332BF-DF41-E104-82B2-57F650E1595D}"/>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4A6F2E3-3B96-D1FB-A274-2584FCF64C6D}"/>
              </a:ext>
            </a:extLst>
          </p:cNvPr>
          <p:cNvSpPr>
            <a:spLocks noGrp="1"/>
          </p:cNvSpPr>
          <p:nvPr>
            <p:ph type="sldNum" sz="quarter" idx="12"/>
          </p:nvPr>
        </p:nvSpPr>
        <p:spPr/>
        <p:txBody>
          <a:bodyPr/>
          <a:lstStyle/>
          <a:p>
            <a:fld id="{FACB5482-D393-4E2D-8FB7-B68A06B80F1E}" type="slidenum">
              <a:rPr lang="en-IN" smtClean="0"/>
              <a:t>8</a:t>
            </a:fld>
            <a:endParaRPr lang="en-IN"/>
          </a:p>
        </p:txBody>
      </p:sp>
    </p:spTree>
    <p:extLst>
      <p:ext uri="{BB962C8B-B14F-4D97-AF65-F5344CB8AC3E}">
        <p14:creationId xmlns:p14="http://schemas.microsoft.com/office/powerpoint/2010/main" val="1255913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E84B51-DEE0-89C5-15C5-F98EF931DB5D}"/>
              </a:ext>
            </a:extLst>
          </p:cNvPr>
          <p:cNvSpPr>
            <a:spLocks noGrp="1"/>
          </p:cNvSpPr>
          <p:nvPr>
            <p:ph idx="1"/>
          </p:nvPr>
        </p:nvSpPr>
        <p:spPr/>
        <p:txBody>
          <a:bodyPr>
            <a:normAutofit fontScale="92500" lnSpcReduction="20000"/>
          </a:bodyPr>
          <a:lstStyle/>
          <a:p>
            <a:pPr marL="0" indent="0">
              <a:buNone/>
            </a:pPr>
            <a:r>
              <a:rPr lang="en-IN" dirty="0" err="1"/>
              <a:t>RFclf.fit</a:t>
            </a:r>
            <a:r>
              <a:rPr lang="en-IN" dirty="0"/>
              <a:t>(</a:t>
            </a:r>
            <a:r>
              <a:rPr lang="en-IN" dirty="0" err="1"/>
              <a:t>X_train</a:t>
            </a:r>
            <a:r>
              <a:rPr lang="en-IN" dirty="0"/>
              <a:t>, </a:t>
            </a:r>
            <a:r>
              <a:rPr lang="en-IN" dirty="0" err="1"/>
              <a:t>y_train</a:t>
            </a:r>
            <a:r>
              <a:rPr lang="en-IN" dirty="0"/>
              <a:t>)</a:t>
            </a:r>
          </a:p>
          <a:p>
            <a:pPr marL="0" indent="0">
              <a:buNone/>
            </a:pPr>
            <a:r>
              <a:rPr lang="en-IN" dirty="0" err="1"/>
              <a:t>y_pred</a:t>
            </a:r>
            <a:r>
              <a:rPr lang="en-IN" dirty="0"/>
              <a:t> = </a:t>
            </a:r>
            <a:r>
              <a:rPr lang="en-IN" dirty="0" err="1"/>
              <a:t>RFclf.predict</a:t>
            </a:r>
            <a:r>
              <a:rPr lang="en-IN" dirty="0"/>
              <a:t>(</a:t>
            </a:r>
            <a:r>
              <a:rPr lang="en-IN" dirty="0" err="1"/>
              <a:t>X_test</a:t>
            </a:r>
            <a:r>
              <a:rPr lang="en-IN" dirty="0"/>
              <a:t>)</a:t>
            </a:r>
          </a:p>
          <a:p>
            <a:pPr marL="0" indent="0">
              <a:buNone/>
            </a:pPr>
            <a:r>
              <a:rPr lang="en-IN" dirty="0"/>
              <a:t>result = </a:t>
            </a:r>
            <a:r>
              <a:rPr lang="en-IN" dirty="0" err="1"/>
              <a:t>confusion_matrix</a:t>
            </a:r>
            <a:r>
              <a:rPr lang="en-IN" dirty="0"/>
              <a:t>(</a:t>
            </a:r>
            <a:r>
              <a:rPr lang="en-IN" dirty="0" err="1"/>
              <a:t>y_test</a:t>
            </a:r>
            <a:r>
              <a:rPr lang="en-IN" dirty="0"/>
              <a:t>, </a:t>
            </a:r>
            <a:r>
              <a:rPr lang="en-IN" dirty="0" err="1"/>
              <a:t>y_pred</a:t>
            </a:r>
            <a:r>
              <a:rPr lang="en-IN" dirty="0"/>
              <a:t>)</a:t>
            </a:r>
          </a:p>
          <a:p>
            <a:pPr marL="0" indent="0">
              <a:buNone/>
            </a:pPr>
            <a:r>
              <a:rPr lang="en-IN" dirty="0"/>
              <a:t>print("Confusion Matrix:")</a:t>
            </a:r>
          </a:p>
          <a:p>
            <a:pPr marL="0" indent="0">
              <a:buNone/>
            </a:pPr>
            <a:r>
              <a:rPr lang="en-IN" dirty="0"/>
              <a:t>print(result)</a:t>
            </a:r>
          </a:p>
          <a:p>
            <a:pPr marL="0" indent="0">
              <a:buNone/>
            </a:pPr>
            <a:r>
              <a:rPr lang="en-IN" dirty="0"/>
              <a:t>result1 = </a:t>
            </a:r>
            <a:r>
              <a:rPr lang="en-IN" dirty="0" err="1"/>
              <a:t>classification_report</a:t>
            </a:r>
            <a:r>
              <a:rPr lang="en-IN" dirty="0"/>
              <a:t>(</a:t>
            </a:r>
            <a:r>
              <a:rPr lang="en-IN" dirty="0" err="1"/>
              <a:t>y_test</a:t>
            </a:r>
            <a:r>
              <a:rPr lang="en-IN" dirty="0"/>
              <a:t>, </a:t>
            </a:r>
            <a:r>
              <a:rPr lang="en-IN" dirty="0" err="1"/>
              <a:t>y_pred</a:t>
            </a:r>
            <a:r>
              <a:rPr lang="en-IN" dirty="0"/>
              <a:t>)</a:t>
            </a:r>
          </a:p>
          <a:p>
            <a:pPr marL="0" indent="0">
              <a:buNone/>
            </a:pPr>
            <a:r>
              <a:rPr lang="en-IN" dirty="0"/>
              <a:t>print("Classification Report:",)</a:t>
            </a:r>
          </a:p>
          <a:p>
            <a:pPr marL="0" indent="0">
              <a:buNone/>
            </a:pPr>
            <a:r>
              <a:rPr lang="en-IN" dirty="0"/>
              <a:t>print (result1)</a:t>
            </a:r>
          </a:p>
          <a:p>
            <a:pPr marL="0" indent="0">
              <a:buNone/>
            </a:pPr>
            <a:r>
              <a:rPr lang="en-IN" dirty="0"/>
              <a:t>result2 = </a:t>
            </a:r>
            <a:r>
              <a:rPr lang="en-IN" dirty="0" err="1"/>
              <a:t>accuracy_score</a:t>
            </a:r>
            <a:r>
              <a:rPr lang="en-IN" dirty="0"/>
              <a:t>(</a:t>
            </a:r>
            <a:r>
              <a:rPr lang="en-IN" dirty="0" err="1"/>
              <a:t>y_test,y_pred</a:t>
            </a:r>
            <a:r>
              <a:rPr lang="en-IN" dirty="0"/>
              <a:t>)</a:t>
            </a:r>
          </a:p>
          <a:p>
            <a:pPr marL="0" indent="0">
              <a:buNone/>
            </a:pPr>
            <a:r>
              <a:rPr lang="en-IN" dirty="0"/>
              <a:t>print("Accuracy:",result2)</a:t>
            </a:r>
          </a:p>
          <a:p>
            <a:pPr marL="0" indent="0">
              <a:buNone/>
            </a:pPr>
            <a:endParaRPr lang="en-IN" dirty="0"/>
          </a:p>
        </p:txBody>
      </p:sp>
      <p:sp>
        <p:nvSpPr>
          <p:cNvPr id="2" name="Footer Placeholder 1">
            <a:extLst>
              <a:ext uri="{FF2B5EF4-FFF2-40B4-BE49-F238E27FC236}">
                <a16:creationId xmlns:a16="http://schemas.microsoft.com/office/drawing/2014/main" id="{8AF5BA2C-98BE-1E61-97E2-88DB5C377A53}"/>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D4C6DCC2-2D29-7413-A028-07EFF8503AA4}"/>
              </a:ext>
            </a:extLst>
          </p:cNvPr>
          <p:cNvSpPr>
            <a:spLocks noGrp="1"/>
          </p:cNvSpPr>
          <p:nvPr>
            <p:ph type="sldNum" sz="quarter" idx="12"/>
          </p:nvPr>
        </p:nvSpPr>
        <p:spPr/>
        <p:txBody>
          <a:bodyPr/>
          <a:lstStyle/>
          <a:p>
            <a:fld id="{FACB5482-D393-4E2D-8FB7-B68A06B80F1E}" type="slidenum">
              <a:rPr lang="en-IN" smtClean="0"/>
              <a:t>9</a:t>
            </a:fld>
            <a:endParaRPr lang="en-IN"/>
          </a:p>
        </p:txBody>
      </p:sp>
    </p:spTree>
    <p:extLst>
      <p:ext uri="{BB962C8B-B14F-4D97-AF65-F5344CB8AC3E}">
        <p14:creationId xmlns:p14="http://schemas.microsoft.com/office/powerpoint/2010/main" val="3331570392"/>
      </p:ext>
    </p:extLst>
  </p:cSld>
  <p:clrMapOvr>
    <a:masterClrMapping/>
  </p:clrMapOvr>
</p:sld>
</file>

<file path=ppt/theme/theme1.xml><?xml version="1.0" encoding="utf-8"?>
<a:theme xmlns:a="http://schemas.openxmlformats.org/drawingml/2006/main" name="ICT Basic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T Basic Theme" id="{98E71BC8-CEE5-4A46-949E-391C0C874B8F}" vid="{96F7FA2A-5830-4612-98C6-3C5F1D18D7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ICT Basic Theme (1) (2)</Template>
  <TotalTime>7</TotalTime>
  <Words>5052</Words>
  <Application>Microsoft Office PowerPoint</Application>
  <PresentationFormat>Widescreen</PresentationFormat>
  <Paragraphs>465</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Georgia</vt:lpstr>
      <vt:lpstr>Wingdings</vt:lpstr>
      <vt:lpstr>ICT Basic Theme</vt:lpstr>
      <vt:lpstr>Decision Tree and Random Forest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Decision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Random Forest Algorithm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and Random Forest</dc:title>
  <dc:creator>sarihaashanmugasundaram@gmail.com</dc:creator>
  <cp:lastModifiedBy>sarihaashanmugasundaram@gmail.com</cp:lastModifiedBy>
  <cp:revision>4</cp:revision>
  <dcterms:created xsi:type="dcterms:W3CDTF">2023-06-21T07:05:38Z</dcterms:created>
  <dcterms:modified xsi:type="dcterms:W3CDTF">2023-06-21T07:13:17Z</dcterms:modified>
</cp:coreProperties>
</file>