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fld id="{C1051B4E-5575-4A78-B131-68CA26BC193F}" type="datetime1">
              <a:rPr lang="en-IN" smtClean="0"/>
              <a:t>21-06-2023</a:t>
            </a:fld>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fld id="{7A1378E5-3397-4B27-AE7A-920628AB8853}" type="datetime1">
              <a:rPr lang="en-IN" smtClean="0"/>
              <a:t>21-06-2023</a:t>
            </a:fld>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fld id="{0BFA8325-8C1D-4B03-A87C-3333D6EF1138}" type="datetime1">
              <a:rPr lang="en-IN" smtClean="0"/>
              <a:t>21-06-2023</a:t>
            </a:fld>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fld id="{628F29CA-D2F8-42FA-8BC2-6F807D4ED3FC}" type="datetime1">
              <a:rPr lang="en-IN" smtClean="0"/>
              <a:t>21-06-2023</a:t>
            </a:fld>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fld id="{BD2C066E-49BE-4767-9998-353379C5A2DC}" type="datetime1">
              <a:rPr lang="en-IN" smtClean="0"/>
              <a:t>21-06-2023</a:t>
            </a:fld>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fld id="{6F6A39A1-3E5E-4E95-8859-FC8E8D062240}" type="datetime1">
              <a:rPr lang="en-IN" smtClean="0"/>
              <a:t>21-06-2023</a:t>
            </a:fld>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fld id="{16A64C03-1BCE-44FB-A603-B0277149B141}" type="datetime1">
              <a:rPr lang="en-IN" smtClean="0"/>
              <a:t>21-06-2023</a:t>
            </a:fld>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fld id="{277F7B9D-55BA-4E5A-A5EF-B7447534C6A7}" type="datetime1">
              <a:rPr lang="en-IN" smtClean="0"/>
              <a:t>21-06-2023</a:t>
            </a:fld>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fld id="{E79D32F2-F369-42C7-968B-30361C0F6E03}" type="datetime1">
              <a:rPr lang="en-IN" smtClean="0"/>
              <a:t>21-06-2023</a:t>
            </a:fld>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31137-26CA-4C5A-BBF9-67194E68A3A8}" type="datetime1">
              <a:rPr lang="en-IN" smtClean="0"/>
              <a:t>21-06-2023</a:t>
            </a:fld>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EE569-E4D0-8669-EA94-351F682FDCE2}"/>
              </a:ext>
            </a:extLst>
          </p:cNvPr>
          <p:cNvSpPr>
            <a:spLocks noGrp="1"/>
          </p:cNvSpPr>
          <p:nvPr>
            <p:ph type="ctrTitle"/>
          </p:nvPr>
        </p:nvSpPr>
        <p:spPr>
          <a:xfrm>
            <a:off x="1524000" y="1599882"/>
            <a:ext cx="9144000" cy="3676967"/>
          </a:xfrm>
        </p:spPr>
        <p:txBody>
          <a:bodyPr>
            <a:normAutofit/>
          </a:bodyPr>
          <a:lstStyle/>
          <a:p>
            <a:r>
              <a:rPr lang="en-US" dirty="0"/>
              <a:t>AI problems, foundation of AI and history of AI intelligent agents: Agents and Environments</a:t>
            </a:r>
            <a:endParaRPr lang="en-IN" dirty="0"/>
          </a:p>
        </p:txBody>
      </p:sp>
      <p:sp>
        <p:nvSpPr>
          <p:cNvPr id="4" name="Footer Placeholder 3">
            <a:extLst>
              <a:ext uri="{FF2B5EF4-FFF2-40B4-BE49-F238E27FC236}">
                <a16:creationId xmlns:a16="http://schemas.microsoft.com/office/drawing/2014/main" id="{F8EE347E-B4CD-D66A-395D-0CC20BA834DC}"/>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861A9C21-A961-F742-F195-1ADD9CA42B1E}"/>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3670908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22FE21-E445-A2E2-E0E0-9126C17072DA}"/>
              </a:ext>
            </a:extLst>
          </p:cNvPr>
          <p:cNvPicPr>
            <a:picLocks noGrp="1" noChangeAspect="1"/>
          </p:cNvPicPr>
          <p:nvPr>
            <p:ph idx="1"/>
          </p:nvPr>
        </p:nvPicPr>
        <p:blipFill>
          <a:blip r:embed="rId2"/>
          <a:stretch>
            <a:fillRect/>
          </a:stretch>
        </p:blipFill>
        <p:spPr>
          <a:xfrm>
            <a:off x="714375" y="704850"/>
            <a:ext cx="10934700" cy="5962650"/>
          </a:xfrm>
        </p:spPr>
      </p:pic>
    </p:spTree>
    <p:extLst>
      <p:ext uri="{BB962C8B-B14F-4D97-AF65-F5344CB8AC3E}">
        <p14:creationId xmlns:p14="http://schemas.microsoft.com/office/powerpoint/2010/main" val="2218387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8315AB-3FB8-CA71-5EF1-9B51B6BE3B00}"/>
              </a:ext>
            </a:extLst>
          </p:cNvPr>
          <p:cNvSpPr>
            <a:spLocks noGrp="1"/>
          </p:cNvSpPr>
          <p:nvPr>
            <p:ph idx="1"/>
          </p:nvPr>
        </p:nvSpPr>
        <p:spPr>
          <a:xfrm>
            <a:off x="304800" y="685799"/>
            <a:ext cx="11572875" cy="6010275"/>
          </a:xfrm>
        </p:spPr>
        <p:txBody>
          <a:bodyPr>
            <a:normAutofit lnSpcReduction="10000"/>
          </a:bodyPr>
          <a:lstStyle/>
          <a:p>
            <a:pPr marL="0" indent="0">
              <a:buNone/>
            </a:pP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Maturation of Artificial Intelligence (1943-1952)</a:t>
            </a:r>
          </a:p>
          <a:p>
            <a:pPr>
              <a:buFont typeface="Wingdings" panose="05000000000000000000" pitchFamily="2" charset="2"/>
              <a:buChar char="q"/>
            </a:pPr>
            <a:r>
              <a:rPr lang="en-US" dirty="0">
                <a:latin typeface="Georgia" panose="02040502050405020303" pitchFamily="18" charset="0"/>
              </a:rPr>
              <a:t>Year 1943: The first work which is now recognized as AI was done by Warren McCulloch and Walter pits in 1943. They proposed a model of artificial neurons.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Year 1949: Donald Hebb demonstrated an updating rule for modifying the connection strength between neurons. His rule is now called Hebbian learning.</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Year 1950: The Alan Turing who was an English mathematician and pioneered Machine learning in 1950. Alan Turing publishes "Computing Machinery and Intelligence" in which he proposed a test. </a:t>
            </a:r>
          </a:p>
          <a:p>
            <a:pPr>
              <a:buFont typeface="Wingdings" panose="05000000000000000000" pitchFamily="2" charset="2"/>
              <a:buChar char="q"/>
            </a:pPr>
            <a:r>
              <a:rPr lang="en-US" dirty="0">
                <a:latin typeface="Georgia" panose="02040502050405020303" pitchFamily="18" charset="0"/>
              </a:rPr>
              <a:t>The test can check the machine's ability to exhibit intelligent behavior equivalent to human intelligence, called a Turing test.</a:t>
            </a:r>
            <a:endParaRPr lang="en-IN" dirty="0">
              <a:latin typeface="Georgia" panose="02040502050405020303" pitchFamily="18" charset="0"/>
            </a:endParaRPr>
          </a:p>
        </p:txBody>
      </p:sp>
    </p:spTree>
    <p:extLst>
      <p:ext uri="{BB962C8B-B14F-4D97-AF65-F5344CB8AC3E}">
        <p14:creationId xmlns:p14="http://schemas.microsoft.com/office/powerpoint/2010/main" val="1350119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EADE5D-19BB-CA15-5F3F-DB040F0E9142}"/>
              </a:ext>
            </a:extLst>
          </p:cNvPr>
          <p:cNvSpPr>
            <a:spLocks noGrp="1"/>
          </p:cNvSpPr>
          <p:nvPr>
            <p:ph idx="1"/>
          </p:nvPr>
        </p:nvSpPr>
        <p:spPr>
          <a:xfrm>
            <a:off x="295276" y="742950"/>
            <a:ext cx="11687174" cy="5867400"/>
          </a:xfrm>
        </p:spPr>
        <p:txBody>
          <a:bodyPr/>
          <a:lstStyle/>
          <a:p>
            <a:pPr marL="0" indent="0">
              <a:buNone/>
            </a:pP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The birth of Artificial Intelligence (1952-1956)</a:t>
            </a:r>
          </a:p>
          <a:p>
            <a:pPr marL="0" indent="0">
              <a:buNone/>
            </a:pPr>
            <a:r>
              <a:rPr lang="en-US"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Year 1955: </a:t>
            </a:r>
            <a:r>
              <a:rPr lang="en-US" dirty="0">
                <a:latin typeface="Georgia" panose="02040502050405020303" pitchFamily="18" charset="0"/>
              </a:rPr>
              <a:t>An Allen Newell and Herbert A. Simon created the "first artificial intelligence </a:t>
            </a:r>
            <a:r>
              <a:rPr lang="en-US" dirty="0" err="1">
                <a:latin typeface="Georgia" panose="02040502050405020303" pitchFamily="18" charset="0"/>
              </a:rPr>
              <a:t>program"Which</a:t>
            </a:r>
            <a:r>
              <a:rPr lang="en-US" dirty="0">
                <a:latin typeface="Georgia" panose="02040502050405020303" pitchFamily="18" charset="0"/>
              </a:rPr>
              <a:t> was named as "Logic Theorist". This program had proved 38 of 52 Mathematics theorems, and find new and more elegant proofs for some theorems.</a:t>
            </a:r>
          </a:p>
          <a:p>
            <a:pPr marL="0" indent="0">
              <a:buNone/>
            </a:pPr>
            <a:endParaRPr lang="en-US" dirty="0">
              <a:latin typeface="Georgia" panose="02040502050405020303" pitchFamily="18" charset="0"/>
            </a:endParaRPr>
          </a:p>
          <a:p>
            <a:pPr marL="0" indent="0">
              <a:buNone/>
            </a:pPr>
            <a:r>
              <a:rPr lang="en-US"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Year 1956: </a:t>
            </a:r>
            <a:r>
              <a:rPr lang="en-US" dirty="0">
                <a:latin typeface="Georgia" panose="02040502050405020303" pitchFamily="18" charset="0"/>
              </a:rPr>
              <a:t>The word "Artificial Intelligence" first adopted by American Computer scientist John McCarthy at the Dartmouth Conference. For the first time, AI coined as an academic field.</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At that time high-level computer languages such as FORTRAN, LISP, or COBOL were invented. And the enthusiasm for AI was very high at that time.</a:t>
            </a:r>
            <a:endParaRPr lang="en-IN" dirty="0">
              <a:latin typeface="Georgia" panose="02040502050405020303" pitchFamily="18" charset="0"/>
            </a:endParaRPr>
          </a:p>
        </p:txBody>
      </p:sp>
    </p:spTree>
    <p:extLst>
      <p:ext uri="{BB962C8B-B14F-4D97-AF65-F5344CB8AC3E}">
        <p14:creationId xmlns:p14="http://schemas.microsoft.com/office/powerpoint/2010/main" val="1823072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42CED7-CB45-14DB-C2E5-0A2E3F6C5159}"/>
              </a:ext>
            </a:extLst>
          </p:cNvPr>
          <p:cNvSpPr>
            <a:spLocks noGrp="1"/>
          </p:cNvSpPr>
          <p:nvPr>
            <p:ph idx="1"/>
          </p:nvPr>
        </p:nvSpPr>
        <p:spPr>
          <a:xfrm>
            <a:off x="304800" y="657225"/>
            <a:ext cx="11525250" cy="5934075"/>
          </a:xfrm>
        </p:spPr>
        <p:txBody>
          <a:bodyPr>
            <a:normAutofit fontScale="92500" lnSpcReduction="20000"/>
          </a:bodyPr>
          <a:lstStyle/>
          <a:p>
            <a:pPr marL="0" indent="0">
              <a:buNone/>
            </a:pP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The golden years-Early enthusiasm (1956-1974)</a:t>
            </a:r>
          </a:p>
          <a:p>
            <a:pPr marL="0" indent="0">
              <a:buNone/>
            </a:pPr>
            <a:r>
              <a:rPr lang="en-US"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Year 1966: </a:t>
            </a:r>
            <a:r>
              <a:rPr lang="en-US" dirty="0">
                <a:latin typeface="Georgia" panose="02040502050405020303" pitchFamily="18" charset="0"/>
              </a:rPr>
              <a:t>The researchers emphasized developing algorithms which can solve mathematical problems. Joseph </a:t>
            </a:r>
            <a:r>
              <a:rPr lang="en-US" dirty="0" err="1">
                <a:latin typeface="Georgia" panose="02040502050405020303" pitchFamily="18" charset="0"/>
              </a:rPr>
              <a:t>Weizenbaum</a:t>
            </a:r>
            <a:r>
              <a:rPr lang="en-US" dirty="0">
                <a:latin typeface="Georgia" panose="02040502050405020303" pitchFamily="18" charset="0"/>
              </a:rPr>
              <a:t> created the first chatbot in 1966, which was named as ELIZA.</a:t>
            </a:r>
          </a:p>
          <a:p>
            <a:pPr marL="0" indent="0">
              <a:buNone/>
            </a:pPr>
            <a:endParaRPr lang="en-US" dirty="0">
              <a:latin typeface="Georgia" panose="02040502050405020303" pitchFamily="18" charset="0"/>
            </a:endParaRPr>
          </a:p>
          <a:p>
            <a:pPr marL="0" indent="0">
              <a:buNone/>
            </a:pPr>
            <a:r>
              <a:rPr lang="en-US"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Year 1972: </a:t>
            </a:r>
            <a:r>
              <a:rPr lang="en-US" dirty="0">
                <a:latin typeface="Georgia" panose="02040502050405020303" pitchFamily="18" charset="0"/>
              </a:rPr>
              <a:t>The first intelligent humanoid robot was built in Japan which was named as WABOT-1.</a:t>
            </a:r>
          </a:p>
          <a:p>
            <a:pPr marL="0" indent="0">
              <a:buNone/>
            </a:pPr>
            <a:endParaRPr lang="en-US" dirty="0">
              <a:solidFill>
                <a:schemeClr val="tx2">
                  <a:lumMod val="75000"/>
                </a:schemeClr>
              </a:solidFill>
              <a:effectLst>
                <a:outerShdw blurRad="38100" dist="38100" dir="2700000" algn="tl">
                  <a:srgbClr val="000000">
                    <a:alpha val="43137"/>
                  </a:srgbClr>
                </a:outerShdw>
              </a:effectLst>
              <a:latin typeface="Georgia" panose="02040502050405020303" pitchFamily="18" charset="0"/>
            </a:endParaRPr>
          </a:p>
          <a:p>
            <a:pPr marL="0" indent="0">
              <a:buNone/>
            </a:pPr>
            <a:r>
              <a:rPr lang="en-US"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The first AI winter (1974-1980)</a:t>
            </a:r>
          </a:p>
          <a:p>
            <a:pPr>
              <a:buFont typeface="Wingdings" panose="05000000000000000000" pitchFamily="2" charset="2"/>
              <a:buChar char="q"/>
            </a:pPr>
            <a:r>
              <a:rPr lang="en-US" dirty="0">
                <a:latin typeface="Georgia" panose="02040502050405020303" pitchFamily="18" charset="0"/>
              </a:rPr>
              <a:t>The duration between years 1974 to 1980 was the first AI winter duration.</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AI winter refers to the time period where computer scientist dealt with a severe shortage of funding from government for AI researches.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During AI winters, an interest of publicity on artificial intelligence was decreased.</a:t>
            </a:r>
            <a:endParaRPr lang="en-IN" dirty="0">
              <a:latin typeface="Georgia" panose="02040502050405020303" pitchFamily="18" charset="0"/>
            </a:endParaRPr>
          </a:p>
        </p:txBody>
      </p:sp>
    </p:spTree>
    <p:extLst>
      <p:ext uri="{BB962C8B-B14F-4D97-AF65-F5344CB8AC3E}">
        <p14:creationId xmlns:p14="http://schemas.microsoft.com/office/powerpoint/2010/main" val="805224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1E42F-0AE6-1297-3B30-565360F642D4}"/>
              </a:ext>
            </a:extLst>
          </p:cNvPr>
          <p:cNvSpPr>
            <a:spLocks noGrp="1"/>
          </p:cNvSpPr>
          <p:nvPr>
            <p:ph idx="1"/>
          </p:nvPr>
        </p:nvSpPr>
        <p:spPr>
          <a:xfrm>
            <a:off x="180976" y="638175"/>
            <a:ext cx="11858624" cy="6067425"/>
          </a:xfrm>
        </p:spPr>
        <p:txBody>
          <a:bodyPr>
            <a:normAutofit lnSpcReduction="10000"/>
          </a:bodyPr>
          <a:lstStyle/>
          <a:p>
            <a:pPr marL="0" indent="0">
              <a:buNone/>
            </a:pP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A boom of AI (1980-1987)</a:t>
            </a:r>
          </a:p>
          <a:p>
            <a:pPr>
              <a:buFont typeface="Wingdings" panose="05000000000000000000" pitchFamily="2" charset="2"/>
              <a:buChar char="q"/>
            </a:pPr>
            <a:r>
              <a:rPr lang="en-US" dirty="0">
                <a:latin typeface="Georgia" panose="02040502050405020303" pitchFamily="18" charset="0"/>
              </a:rPr>
              <a:t>Year 1980: After AI winter duration, AI came back with "Expert System". Expert systems were programmed that emulate the decision-making ability of a human expert.</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In the Year 1980, the first national conference of the American Association of Artificial Intelligence was held at Stanford University.</a:t>
            </a:r>
          </a:p>
          <a:p>
            <a:pPr marL="0" indent="0">
              <a:buNone/>
            </a:pP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The second AI winter (1987-1993)</a:t>
            </a:r>
          </a:p>
          <a:p>
            <a:pPr>
              <a:buFont typeface="Wingdings" panose="05000000000000000000" pitchFamily="2" charset="2"/>
              <a:buChar char="q"/>
            </a:pPr>
            <a:r>
              <a:rPr lang="en-US" dirty="0">
                <a:latin typeface="Georgia" panose="02040502050405020303" pitchFamily="18" charset="0"/>
              </a:rPr>
              <a:t>The duration between the years 1987 to 1993 was the second AI Winter duration.</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Again Investors and government stopped in funding for AI research as due to high cost but not efficient result. The expert system such as XCON was very cost effective.</a:t>
            </a:r>
            <a:endParaRPr lang="en-IN" dirty="0">
              <a:latin typeface="Georgia" panose="02040502050405020303" pitchFamily="18" charset="0"/>
            </a:endParaRPr>
          </a:p>
        </p:txBody>
      </p:sp>
    </p:spTree>
    <p:extLst>
      <p:ext uri="{BB962C8B-B14F-4D97-AF65-F5344CB8AC3E}">
        <p14:creationId xmlns:p14="http://schemas.microsoft.com/office/powerpoint/2010/main" val="3267409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01AF0-4B77-1DE5-84FF-1838F00C2F9D}"/>
              </a:ext>
            </a:extLst>
          </p:cNvPr>
          <p:cNvSpPr>
            <a:spLocks noGrp="1"/>
          </p:cNvSpPr>
          <p:nvPr>
            <p:ph idx="1"/>
          </p:nvPr>
        </p:nvSpPr>
        <p:spPr>
          <a:xfrm>
            <a:off x="266700" y="657225"/>
            <a:ext cx="11639550" cy="6086475"/>
          </a:xfrm>
        </p:spPr>
        <p:txBody>
          <a:bodyPr>
            <a:normAutofit fontScale="85000" lnSpcReduction="10000"/>
          </a:bodyPr>
          <a:lstStyle/>
          <a:p>
            <a:pPr marL="0" indent="0">
              <a:buNone/>
            </a:pP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The emergence of intelligent agents (1993-2011)</a:t>
            </a:r>
          </a:p>
          <a:p>
            <a:pPr>
              <a:buFont typeface="Wingdings" panose="05000000000000000000" pitchFamily="2" charset="2"/>
              <a:buChar char="q"/>
            </a:pPr>
            <a:r>
              <a:rPr lang="en-US" dirty="0">
                <a:latin typeface="Georgia" panose="02040502050405020303" pitchFamily="18" charset="0"/>
              </a:rPr>
              <a:t>Year 1997: In the year 1997, IBM Deep Blue beats world chess champion, Gary Kasparov, and became the first computer to beat a world chess champion.</a:t>
            </a:r>
          </a:p>
          <a:p>
            <a:pPr>
              <a:buFont typeface="Wingdings" panose="05000000000000000000" pitchFamily="2" charset="2"/>
              <a:buChar char="q"/>
            </a:pPr>
            <a:r>
              <a:rPr lang="en-US" dirty="0">
                <a:latin typeface="Georgia" panose="02040502050405020303" pitchFamily="18" charset="0"/>
              </a:rPr>
              <a:t>Year 2002: for the first time, AI entered the home in the form of Roomba, a vacuum cleaner.</a:t>
            </a:r>
          </a:p>
          <a:p>
            <a:pPr>
              <a:buFont typeface="Wingdings" panose="05000000000000000000" pitchFamily="2" charset="2"/>
              <a:buChar char="q"/>
            </a:pPr>
            <a:r>
              <a:rPr lang="en-US" dirty="0">
                <a:latin typeface="Georgia" panose="02040502050405020303" pitchFamily="18" charset="0"/>
              </a:rPr>
              <a:t>Year 2006: AI came in the Business world till the year 2006. Companies like Facebook, Twitter, and Netflix also started using AI.</a:t>
            </a:r>
          </a:p>
          <a:p>
            <a:pPr marL="0" indent="0">
              <a:buNone/>
            </a:pP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Deep learning, big data and artificial general intelligence (2011-present)</a:t>
            </a:r>
          </a:p>
          <a:p>
            <a:pPr>
              <a:buFont typeface="Wingdings" panose="05000000000000000000" pitchFamily="2" charset="2"/>
              <a:buChar char="q"/>
            </a:pPr>
            <a:r>
              <a:rPr lang="en-US" dirty="0">
                <a:latin typeface="Georgia" panose="02040502050405020303" pitchFamily="18" charset="0"/>
              </a:rPr>
              <a:t>Year 2011: In the year 2011, IBM's Watson won jeopardy, a quiz show, where it had to solve the complex questions as well as riddles. Watson had proved that it could understand natural language and can solve tricky questions quickly.</a:t>
            </a:r>
          </a:p>
          <a:p>
            <a:pPr>
              <a:buFont typeface="Wingdings" panose="05000000000000000000" pitchFamily="2" charset="2"/>
              <a:buChar char="q"/>
            </a:pPr>
            <a:r>
              <a:rPr lang="en-US" dirty="0">
                <a:latin typeface="Georgia" panose="02040502050405020303" pitchFamily="18" charset="0"/>
              </a:rPr>
              <a:t>Year 2012: Google has launched an Android app feature "Google now", which was able to provide information to the user as a prediction.</a:t>
            </a:r>
          </a:p>
          <a:p>
            <a:pPr>
              <a:buFont typeface="Wingdings" panose="05000000000000000000" pitchFamily="2" charset="2"/>
              <a:buChar char="q"/>
            </a:pPr>
            <a:r>
              <a:rPr lang="en-US" dirty="0">
                <a:latin typeface="Georgia" panose="02040502050405020303" pitchFamily="18" charset="0"/>
              </a:rPr>
              <a:t>Year 2014: In the year 2014, Chatbot "Eugene </a:t>
            </a:r>
            <a:r>
              <a:rPr lang="en-US" dirty="0" err="1">
                <a:latin typeface="Georgia" panose="02040502050405020303" pitchFamily="18" charset="0"/>
              </a:rPr>
              <a:t>Goostman</a:t>
            </a:r>
            <a:r>
              <a:rPr lang="en-US" dirty="0">
                <a:latin typeface="Georgia" panose="02040502050405020303" pitchFamily="18" charset="0"/>
              </a:rPr>
              <a:t>" won a competition in the infamous "Turing test.“</a:t>
            </a:r>
          </a:p>
          <a:p>
            <a:pPr>
              <a:buFont typeface="Wingdings" panose="05000000000000000000" pitchFamily="2" charset="2"/>
              <a:buChar char="q"/>
            </a:pPr>
            <a:r>
              <a:rPr lang="en-US" dirty="0">
                <a:latin typeface="Georgia" panose="02040502050405020303" pitchFamily="18" charset="0"/>
              </a:rPr>
              <a:t>Year 2018: The "Project Debater" from IBM debated on complex topics with two master debaters and also performed extremely well.</a:t>
            </a:r>
          </a:p>
        </p:txBody>
      </p:sp>
    </p:spTree>
    <p:extLst>
      <p:ext uri="{BB962C8B-B14F-4D97-AF65-F5344CB8AC3E}">
        <p14:creationId xmlns:p14="http://schemas.microsoft.com/office/powerpoint/2010/main" val="155541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2A72B-5B7D-BF6F-1D9D-51A08AFA359E}"/>
              </a:ext>
            </a:extLst>
          </p:cNvPr>
          <p:cNvSpPr>
            <a:spLocks noGrp="1"/>
          </p:cNvSpPr>
          <p:nvPr>
            <p:ph idx="1"/>
          </p:nvPr>
        </p:nvSpPr>
        <p:spPr>
          <a:xfrm>
            <a:off x="190500" y="600075"/>
            <a:ext cx="11839575" cy="6067425"/>
          </a:xfrm>
        </p:spPr>
        <p:txBody>
          <a:bodyPr>
            <a:normAutofit lnSpcReduction="10000"/>
          </a:bodyPr>
          <a:lstStyle/>
          <a:p>
            <a:pPr>
              <a:buFont typeface="Wingdings" panose="05000000000000000000" pitchFamily="2" charset="2"/>
              <a:buChar char="q"/>
            </a:pPr>
            <a:r>
              <a:rPr lang="en-US" dirty="0">
                <a:latin typeface="Georgia" panose="02040502050405020303" pitchFamily="18" charset="0"/>
              </a:rPr>
              <a:t>Google has demonstrated an AI program "Duplex" which was a virtual assistant and which had taken hairdresser appointment on call, and lady on other side didn't notice that she was talking with the machine.</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Now AI has developed to a remarkable level.</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 The concept of Deep learning, big data, and data science are now trending like a boom.</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 Nowadays companies like Google, Facebook, IBM, and Amazon are working with AI and creating amazing devices.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future of Artificial Intelligence is inspiring and will come with high intelligence.</a:t>
            </a:r>
            <a:endParaRPr lang="en-IN" dirty="0">
              <a:latin typeface="Georgia" panose="02040502050405020303" pitchFamily="18" charset="0"/>
            </a:endParaRPr>
          </a:p>
          <a:p>
            <a:pPr marL="0" indent="0">
              <a:buNone/>
            </a:pPr>
            <a:endParaRPr lang="en-IN" dirty="0"/>
          </a:p>
        </p:txBody>
      </p:sp>
    </p:spTree>
    <p:extLst>
      <p:ext uri="{BB962C8B-B14F-4D97-AF65-F5344CB8AC3E}">
        <p14:creationId xmlns:p14="http://schemas.microsoft.com/office/powerpoint/2010/main" val="387287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1B3F2-4454-977D-15C7-10EDCAEFD28F}"/>
              </a:ext>
            </a:extLst>
          </p:cNvPr>
          <p:cNvSpPr>
            <a:spLocks noGrp="1"/>
          </p:cNvSpPr>
          <p:nvPr>
            <p:ph type="title"/>
          </p:nvPr>
        </p:nvSpPr>
        <p:spPr>
          <a:xfrm>
            <a:off x="581192" y="702156"/>
            <a:ext cx="11029616" cy="707544"/>
          </a:xfrm>
        </p:spPr>
        <p:txBody>
          <a:bodyPr>
            <a:normAutofit/>
          </a:bodyPr>
          <a:lstStyle/>
          <a:p>
            <a:pPr algn="ctr"/>
            <a:r>
              <a:rPr lang="en-IN" sz="3200" dirty="0">
                <a:effectLst>
                  <a:outerShdw blurRad="38100" dist="38100" dir="2700000" algn="tl">
                    <a:srgbClr val="000000">
                      <a:alpha val="43137"/>
                    </a:srgbClr>
                  </a:outerShdw>
                </a:effectLst>
                <a:latin typeface="Georgia" panose="02040502050405020303" pitchFamily="18" charset="0"/>
              </a:rPr>
              <a:t>TYPES OF ARTIFICIAL INTELLIGENCE</a:t>
            </a:r>
          </a:p>
        </p:txBody>
      </p:sp>
      <p:pic>
        <p:nvPicPr>
          <p:cNvPr id="5" name="Content Placeholder 4">
            <a:extLst>
              <a:ext uri="{FF2B5EF4-FFF2-40B4-BE49-F238E27FC236}">
                <a16:creationId xmlns:a16="http://schemas.microsoft.com/office/drawing/2014/main" id="{2EF4C3A2-7D22-92B3-0039-78CDE01F87F3}"/>
              </a:ext>
            </a:extLst>
          </p:cNvPr>
          <p:cNvPicPr>
            <a:picLocks noGrp="1" noChangeAspect="1"/>
          </p:cNvPicPr>
          <p:nvPr>
            <p:ph idx="1"/>
          </p:nvPr>
        </p:nvPicPr>
        <p:blipFill>
          <a:blip r:embed="rId2"/>
          <a:stretch>
            <a:fillRect/>
          </a:stretch>
        </p:blipFill>
        <p:spPr>
          <a:xfrm>
            <a:off x="1552575" y="1952625"/>
            <a:ext cx="8915400" cy="4343399"/>
          </a:xfrm>
        </p:spPr>
      </p:pic>
    </p:spTree>
    <p:extLst>
      <p:ext uri="{BB962C8B-B14F-4D97-AF65-F5344CB8AC3E}">
        <p14:creationId xmlns:p14="http://schemas.microsoft.com/office/powerpoint/2010/main" val="2079608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D56BA-D169-0F5E-8401-B00679AFAD38}"/>
              </a:ext>
            </a:extLst>
          </p:cNvPr>
          <p:cNvSpPr>
            <a:spLocks noGrp="1"/>
          </p:cNvSpPr>
          <p:nvPr>
            <p:ph idx="1"/>
          </p:nvPr>
        </p:nvSpPr>
        <p:spPr>
          <a:xfrm>
            <a:off x="285750" y="495300"/>
            <a:ext cx="11811000" cy="6362700"/>
          </a:xfrm>
        </p:spPr>
        <p:txBody>
          <a:bodyPr>
            <a:normAutofit fontScale="70000" lnSpcReduction="20000"/>
          </a:bodyPr>
          <a:lstStyle/>
          <a:p>
            <a:pPr marL="0" indent="0">
              <a:buNone/>
            </a:pPr>
            <a:r>
              <a:rPr lang="en-US" sz="2200" dirty="0">
                <a:solidFill>
                  <a:srgbClr val="002060"/>
                </a:solidFill>
                <a:effectLst>
                  <a:outerShdw blurRad="38100" dist="38100" dir="2700000" algn="tl">
                    <a:srgbClr val="000000">
                      <a:alpha val="43137"/>
                    </a:srgbClr>
                  </a:outerShdw>
                </a:effectLst>
                <a:latin typeface="Georgia" panose="02040502050405020303" pitchFamily="18" charset="0"/>
              </a:rPr>
              <a:t>AI type-1: Based on Capabilities</a:t>
            </a:r>
          </a:p>
          <a:p>
            <a:pPr marL="0" indent="0">
              <a:buNone/>
            </a:pPr>
            <a:r>
              <a:rPr lang="en-US" sz="2000" dirty="0">
                <a:solidFill>
                  <a:srgbClr val="002060"/>
                </a:solidFill>
                <a:effectLst>
                  <a:outerShdw blurRad="38100" dist="38100" dir="2700000" algn="tl">
                    <a:srgbClr val="000000">
                      <a:alpha val="43137"/>
                    </a:srgbClr>
                  </a:outerShdw>
                </a:effectLst>
                <a:latin typeface="Georgia" panose="02040502050405020303" pitchFamily="18" charset="0"/>
              </a:rPr>
              <a:t>Weak AI or Narrow AI:</a:t>
            </a:r>
          </a:p>
          <a:p>
            <a:pPr>
              <a:buFont typeface="Wingdings" panose="05000000000000000000" pitchFamily="2" charset="2"/>
              <a:buChar char="q"/>
            </a:pPr>
            <a:r>
              <a:rPr lang="en-US" dirty="0">
                <a:latin typeface="Georgia" panose="02040502050405020303" pitchFamily="18" charset="0"/>
              </a:rPr>
              <a:t>Narrow AI is a type of AI which is able to perform a dedicated task with intelligence.</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most common and currently available AI is Narrow AI in the world of Artificial Intelligence.</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Narrow AI cannot perform beyond its field or limitations, as it is only trained for one specific task. Hence it is also termed as weak AI.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Narrow AI can fail in unpredictable ways if it goes beyond its limits.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Apple </a:t>
            </a:r>
            <a:r>
              <a:rPr lang="en-US" dirty="0" err="1">
                <a:latin typeface="Georgia" panose="02040502050405020303" pitchFamily="18" charset="0"/>
              </a:rPr>
              <a:t>Siriis</a:t>
            </a:r>
            <a:r>
              <a:rPr lang="en-US" dirty="0">
                <a:latin typeface="Georgia" panose="02040502050405020303" pitchFamily="18" charset="0"/>
              </a:rPr>
              <a:t> a good example of Narrow AI, but it operates with a limited pre-defined range of functions.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IBM's Watson supercomputer also comes under Narrow AI, as it uses an Expert system approach combined with Machine learning and natural language processing.</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Some Examples of Narrow AI are playing chess, purchasing suggestions on e-commerce site, self-driving cars, speech recognition, and image recognition.</a:t>
            </a:r>
            <a:endParaRPr lang="en-IN" dirty="0">
              <a:latin typeface="Georgia" panose="02040502050405020303" pitchFamily="18" charset="0"/>
            </a:endParaRPr>
          </a:p>
        </p:txBody>
      </p:sp>
    </p:spTree>
    <p:extLst>
      <p:ext uri="{BB962C8B-B14F-4D97-AF65-F5344CB8AC3E}">
        <p14:creationId xmlns:p14="http://schemas.microsoft.com/office/powerpoint/2010/main" val="3647046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447DD0-0B71-BACE-EBD8-830330E79504}"/>
              </a:ext>
            </a:extLst>
          </p:cNvPr>
          <p:cNvSpPr>
            <a:spLocks noGrp="1"/>
          </p:cNvSpPr>
          <p:nvPr>
            <p:ph idx="1"/>
          </p:nvPr>
        </p:nvSpPr>
        <p:spPr>
          <a:xfrm>
            <a:off x="285750" y="609599"/>
            <a:ext cx="11744325" cy="6124575"/>
          </a:xfrm>
        </p:spPr>
        <p:txBody>
          <a:bodyPr>
            <a:normAutofit fontScale="92500" lnSpcReduction="10000"/>
          </a:bodyPr>
          <a:lstStyle/>
          <a:p>
            <a:pPr marL="0" indent="0">
              <a:buNone/>
            </a:pPr>
            <a:r>
              <a:rPr lang="en-US" sz="2000" dirty="0">
                <a:solidFill>
                  <a:srgbClr val="002060"/>
                </a:solidFill>
                <a:effectLst>
                  <a:outerShdw blurRad="38100" dist="38100" dir="2700000" algn="tl">
                    <a:srgbClr val="000000">
                      <a:alpha val="43137"/>
                    </a:srgbClr>
                  </a:outerShdw>
                </a:effectLst>
                <a:latin typeface="Georgia" panose="02040502050405020303" pitchFamily="18" charset="0"/>
              </a:rPr>
              <a:t>General AI:</a:t>
            </a:r>
          </a:p>
          <a:p>
            <a:pPr>
              <a:buFont typeface="Wingdings" panose="05000000000000000000" pitchFamily="2" charset="2"/>
              <a:buChar char="q"/>
            </a:pPr>
            <a:r>
              <a:rPr lang="en-US" dirty="0">
                <a:latin typeface="Georgia" panose="02040502050405020303" pitchFamily="18" charset="0"/>
              </a:rPr>
              <a:t>General AI is a type of intelligence which could perform any intellectual task with efficiency like a human.</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idea behind the general AI to make such a system which could be smarter and think like a human by its own.</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Currently, there is no such system exist which could come under general AI and can perform any task as perfect as a human.</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worldwide researchers are now focused on developing machines with General AI.</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As systems with general AI are still under research, and it will take lots of efforts and time to develop such systems.</a:t>
            </a:r>
            <a:endParaRPr lang="en-IN" dirty="0">
              <a:latin typeface="Georgia" panose="02040502050405020303" pitchFamily="18" charset="0"/>
            </a:endParaRPr>
          </a:p>
        </p:txBody>
      </p:sp>
    </p:spTree>
    <p:extLst>
      <p:ext uri="{BB962C8B-B14F-4D97-AF65-F5344CB8AC3E}">
        <p14:creationId xmlns:p14="http://schemas.microsoft.com/office/powerpoint/2010/main" val="394593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FAE6-D36A-1993-FEBF-8B1B9774D0EC}"/>
              </a:ext>
            </a:extLst>
          </p:cNvPr>
          <p:cNvSpPr>
            <a:spLocks noGrp="1"/>
          </p:cNvSpPr>
          <p:nvPr>
            <p:ph type="title"/>
          </p:nvPr>
        </p:nvSpPr>
        <p:spPr>
          <a:xfrm>
            <a:off x="581192" y="702156"/>
            <a:ext cx="11029616" cy="688494"/>
          </a:xfrm>
        </p:spPr>
        <p:txBody>
          <a:bodyPr>
            <a:normAutofit/>
          </a:bodyPr>
          <a:lstStyle/>
          <a:p>
            <a:pPr algn="ctr"/>
            <a:r>
              <a:rPr lang="en-US" sz="32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APPLICATIONS OF AI</a:t>
            </a:r>
            <a:endParaRPr lang="en-IN" sz="32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683B5D72-859D-9E67-D7CA-EE8747CB51D7}"/>
              </a:ext>
            </a:extLst>
          </p:cNvPr>
          <p:cNvSpPr>
            <a:spLocks noGrp="1"/>
          </p:cNvSpPr>
          <p:nvPr>
            <p:ph idx="1"/>
          </p:nvPr>
        </p:nvSpPr>
        <p:spPr>
          <a:xfrm>
            <a:off x="514351" y="2164868"/>
            <a:ext cx="5657850" cy="3990976"/>
          </a:xfrm>
        </p:spPr>
        <p:txBody>
          <a:bodyPr>
            <a:normAutofit fontScale="92500"/>
          </a:bodyPr>
          <a:lstStyle/>
          <a:p>
            <a:pPr>
              <a:buFont typeface="Wingdings" panose="05000000000000000000" pitchFamily="2" charset="2"/>
              <a:buChar char="q"/>
            </a:pPr>
            <a:r>
              <a:rPr lang="en-US" dirty="0">
                <a:latin typeface="Georgia" panose="02040502050405020303" pitchFamily="18" charset="0"/>
              </a:rPr>
              <a:t>Artificial Intelligence has various applications in today's society. </a:t>
            </a:r>
          </a:p>
          <a:p>
            <a:pPr>
              <a:buFont typeface="Wingdings" panose="05000000000000000000" pitchFamily="2" charset="2"/>
              <a:buChar char="q"/>
            </a:pPr>
            <a:r>
              <a:rPr lang="en-US" dirty="0">
                <a:latin typeface="Georgia" panose="02040502050405020303" pitchFamily="18" charset="0"/>
              </a:rPr>
              <a:t>It is becoming essential for today's time because it can solve complex problems with an efficient way in multiple industries, such as Healthcare, entertainment, finance, education, etc.</a:t>
            </a:r>
          </a:p>
          <a:p>
            <a:pPr>
              <a:buFont typeface="Wingdings" panose="05000000000000000000" pitchFamily="2" charset="2"/>
              <a:buChar char="q"/>
            </a:pPr>
            <a:r>
              <a:rPr lang="en-US" dirty="0">
                <a:latin typeface="Georgia" panose="02040502050405020303" pitchFamily="18" charset="0"/>
              </a:rPr>
              <a:t>AI is making our daily life more comfortable and fast.</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FA94F66A-5201-B483-ECA6-28B7245281F3}"/>
              </a:ext>
            </a:extLst>
          </p:cNvPr>
          <p:cNvPicPr>
            <a:picLocks noChangeAspect="1"/>
          </p:cNvPicPr>
          <p:nvPr/>
        </p:nvPicPr>
        <p:blipFill>
          <a:blip r:embed="rId2"/>
          <a:stretch>
            <a:fillRect/>
          </a:stretch>
        </p:blipFill>
        <p:spPr>
          <a:xfrm>
            <a:off x="6686550" y="1988656"/>
            <a:ext cx="5305425" cy="4343400"/>
          </a:xfrm>
          <a:prstGeom prst="rect">
            <a:avLst/>
          </a:prstGeom>
        </p:spPr>
      </p:pic>
    </p:spTree>
    <p:extLst>
      <p:ext uri="{BB962C8B-B14F-4D97-AF65-F5344CB8AC3E}">
        <p14:creationId xmlns:p14="http://schemas.microsoft.com/office/powerpoint/2010/main" val="151063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1233B-837C-A2CE-1FAD-223FE6CDD7D9}"/>
              </a:ext>
            </a:extLst>
          </p:cNvPr>
          <p:cNvSpPr>
            <a:spLocks noGrp="1"/>
          </p:cNvSpPr>
          <p:nvPr>
            <p:ph idx="1"/>
          </p:nvPr>
        </p:nvSpPr>
        <p:spPr>
          <a:xfrm>
            <a:off x="238125" y="476250"/>
            <a:ext cx="11734800" cy="3371850"/>
          </a:xfrm>
        </p:spPr>
        <p:txBody>
          <a:bodyPr>
            <a:normAutofit fontScale="77500" lnSpcReduction="20000"/>
          </a:bodyPr>
          <a:lstStyle/>
          <a:p>
            <a:pPr marL="0" indent="0">
              <a:buNone/>
            </a:pPr>
            <a:r>
              <a:rPr lang="en-US" sz="2200" dirty="0">
                <a:solidFill>
                  <a:srgbClr val="002060"/>
                </a:solidFill>
                <a:effectLst>
                  <a:outerShdw blurRad="38100" dist="38100" dir="2700000" algn="tl">
                    <a:srgbClr val="000000">
                      <a:alpha val="43137"/>
                    </a:srgbClr>
                  </a:outerShdw>
                </a:effectLst>
                <a:latin typeface="Georgia" panose="02040502050405020303" pitchFamily="18" charset="0"/>
              </a:rPr>
              <a:t>Super AI:</a:t>
            </a:r>
          </a:p>
          <a:p>
            <a:pPr>
              <a:buFont typeface="Wingdings" panose="05000000000000000000" pitchFamily="2" charset="2"/>
              <a:buChar char="q"/>
            </a:pPr>
            <a:r>
              <a:rPr lang="en-US" dirty="0">
                <a:latin typeface="Georgia" panose="02040502050405020303" pitchFamily="18" charset="0"/>
              </a:rPr>
              <a:t>Super AI is a level of Intelligence of Systems at which machines could surpass human intelligence, and can perform any task better than human with cognitive properties. It is an outcome of general AI.</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Some key characteristics of strong AI include capability include the ability to think, to </a:t>
            </a:r>
            <a:r>
              <a:rPr lang="en-US" dirty="0" err="1">
                <a:latin typeface="Georgia" panose="02040502050405020303" pitchFamily="18" charset="0"/>
              </a:rPr>
              <a:t>reason,solve</a:t>
            </a:r>
            <a:r>
              <a:rPr lang="en-US" dirty="0">
                <a:latin typeface="Georgia" panose="02040502050405020303" pitchFamily="18" charset="0"/>
              </a:rPr>
              <a:t> the puzzle, make judgments, plan, learn, and communicate by its own.</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Super AI is still a hypothetical concept of Artificial Intelligence. Development of such systems in real is still world changing task.</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B4BD66AC-0748-79F0-DC1D-0C86E0A53476}"/>
              </a:ext>
            </a:extLst>
          </p:cNvPr>
          <p:cNvPicPr>
            <a:picLocks noChangeAspect="1"/>
          </p:cNvPicPr>
          <p:nvPr/>
        </p:nvPicPr>
        <p:blipFill>
          <a:blip r:embed="rId2"/>
          <a:stretch>
            <a:fillRect/>
          </a:stretch>
        </p:blipFill>
        <p:spPr>
          <a:xfrm>
            <a:off x="3157138" y="3895378"/>
            <a:ext cx="5725324" cy="2486372"/>
          </a:xfrm>
          <a:prstGeom prst="rect">
            <a:avLst/>
          </a:prstGeom>
        </p:spPr>
      </p:pic>
    </p:spTree>
    <p:extLst>
      <p:ext uri="{BB962C8B-B14F-4D97-AF65-F5344CB8AC3E}">
        <p14:creationId xmlns:p14="http://schemas.microsoft.com/office/powerpoint/2010/main" val="2122158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B6DF2F-6828-4114-915F-A90B4C00268F}"/>
              </a:ext>
            </a:extLst>
          </p:cNvPr>
          <p:cNvSpPr>
            <a:spLocks noGrp="1"/>
          </p:cNvSpPr>
          <p:nvPr>
            <p:ph idx="1"/>
          </p:nvPr>
        </p:nvSpPr>
        <p:spPr>
          <a:xfrm>
            <a:off x="228600" y="695325"/>
            <a:ext cx="11744325" cy="5962650"/>
          </a:xfrm>
        </p:spPr>
        <p:txBody>
          <a:bodyPr>
            <a:normAutofit fontScale="92500"/>
          </a:bodyPr>
          <a:lstStyle/>
          <a:p>
            <a:pPr marL="0" indent="0">
              <a:buNone/>
            </a:pPr>
            <a:r>
              <a:rPr lang="en-US" sz="2200" dirty="0">
                <a:solidFill>
                  <a:srgbClr val="002060"/>
                </a:solidFill>
                <a:effectLst>
                  <a:outerShdw blurRad="38100" dist="38100" dir="2700000" algn="tl">
                    <a:srgbClr val="000000">
                      <a:alpha val="43137"/>
                    </a:srgbClr>
                  </a:outerShdw>
                </a:effectLst>
                <a:latin typeface="Georgia" panose="02040502050405020303" pitchFamily="18" charset="0"/>
              </a:rPr>
              <a:t>Artificial Intelligence type-2: Based on functionality</a:t>
            </a:r>
          </a:p>
          <a:p>
            <a:pPr marL="0" indent="0">
              <a:buNone/>
            </a:pPr>
            <a:r>
              <a:rPr lang="en-US" dirty="0">
                <a:solidFill>
                  <a:srgbClr val="00B050"/>
                </a:solidFill>
                <a:effectLst>
                  <a:outerShdw blurRad="38100" dist="38100" dir="2700000" algn="tl">
                    <a:srgbClr val="000000">
                      <a:alpha val="43137"/>
                    </a:srgbClr>
                  </a:outerShdw>
                </a:effectLst>
                <a:latin typeface="Georgia" panose="02040502050405020303" pitchFamily="18" charset="0"/>
              </a:rPr>
              <a:t>1. Reactive Machines</a:t>
            </a:r>
          </a:p>
          <a:p>
            <a:pPr>
              <a:buFont typeface="Wingdings" panose="05000000000000000000" pitchFamily="2" charset="2"/>
              <a:buChar char="q"/>
            </a:pPr>
            <a:r>
              <a:rPr lang="en-US" dirty="0">
                <a:latin typeface="Georgia" panose="02040502050405020303" pitchFamily="18" charset="0"/>
              </a:rPr>
              <a:t>Purely reactive machines are the most basic types of Artificial Intelligence.</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Such AI systems do not store memories or past experiences for future actions.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These machines only focus on current scenarios and react on it as per possible best action.</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IBM's Deep Blue system is an example of reactive machines.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Google's AlphaGo is also an example of reactive machines.</a:t>
            </a:r>
            <a:endParaRPr lang="en-IN" dirty="0">
              <a:latin typeface="Georgia" panose="02040502050405020303" pitchFamily="18" charset="0"/>
            </a:endParaRPr>
          </a:p>
        </p:txBody>
      </p:sp>
    </p:spTree>
    <p:extLst>
      <p:ext uri="{BB962C8B-B14F-4D97-AF65-F5344CB8AC3E}">
        <p14:creationId xmlns:p14="http://schemas.microsoft.com/office/powerpoint/2010/main" val="2832154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CA99E6-FDD9-082E-9796-319F4688E6AD}"/>
              </a:ext>
            </a:extLst>
          </p:cNvPr>
          <p:cNvSpPr>
            <a:spLocks noGrp="1"/>
          </p:cNvSpPr>
          <p:nvPr>
            <p:ph idx="1"/>
          </p:nvPr>
        </p:nvSpPr>
        <p:spPr>
          <a:xfrm>
            <a:off x="419100" y="628650"/>
            <a:ext cx="11410950" cy="6019800"/>
          </a:xfrm>
        </p:spPr>
        <p:txBody>
          <a:bodyPr>
            <a:normAutofit fontScale="92500" lnSpcReduction="10000"/>
          </a:bodyPr>
          <a:lstStyle/>
          <a:p>
            <a:pPr marL="0" indent="0">
              <a:buNone/>
            </a:pPr>
            <a:r>
              <a:rPr lang="en-US" sz="2000" dirty="0">
                <a:solidFill>
                  <a:srgbClr val="002060"/>
                </a:solidFill>
                <a:effectLst>
                  <a:outerShdw blurRad="38100" dist="38100" dir="2700000" algn="tl">
                    <a:srgbClr val="000000">
                      <a:alpha val="43137"/>
                    </a:srgbClr>
                  </a:outerShdw>
                </a:effectLst>
                <a:latin typeface="Georgia" panose="02040502050405020303" pitchFamily="18" charset="0"/>
              </a:rPr>
              <a:t>Limited Memory</a:t>
            </a:r>
          </a:p>
          <a:p>
            <a:pPr>
              <a:buFont typeface="Wingdings" panose="05000000000000000000" pitchFamily="2" charset="2"/>
              <a:buChar char="q"/>
            </a:pPr>
            <a:r>
              <a:rPr lang="en-US" dirty="0">
                <a:latin typeface="Georgia" panose="02040502050405020303" pitchFamily="18" charset="0"/>
              </a:rPr>
              <a:t>Limited memory machines can store past experiences or some data for a short period of time.</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These machines can use stored data for a limited time period only.</a:t>
            </a:r>
          </a:p>
          <a:p>
            <a:pPr marL="0" indent="0">
              <a:buNone/>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Self-driving cars are one of the best examples of Limited Memory systems. These cars can store recent speed of nearby cars, the distance of other cars, speed limit, and other information to navigate the road.</a:t>
            </a:r>
          </a:p>
          <a:p>
            <a:pPr marL="0" indent="0">
              <a:buNone/>
            </a:pPr>
            <a:r>
              <a:rPr lang="en-US" sz="2000" dirty="0">
                <a:solidFill>
                  <a:srgbClr val="002060"/>
                </a:solidFill>
                <a:effectLst>
                  <a:outerShdw blurRad="38100" dist="38100" dir="2700000" algn="tl">
                    <a:srgbClr val="000000">
                      <a:alpha val="43137"/>
                    </a:srgbClr>
                  </a:outerShdw>
                </a:effectLst>
                <a:latin typeface="Georgia" panose="02040502050405020303" pitchFamily="18" charset="0"/>
              </a:rPr>
              <a:t>Theory of Mind</a:t>
            </a:r>
          </a:p>
          <a:p>
            <a:pPr>
              <a:buFont typeface="Wingdings" panose="05000000000000000000" pitchFamily="2" charset="2"/>
              <a:buChar char="q"/>
            </a:pPr>
            <a:r>
              <a:rPr lang="en-US" dirty="0">
                <a:latin typeface="Georgia" panose="02040502050405020303" pitchFamily="18" charset="0"/>
              </a:rPr>
              <a:t>Theory of Mind AI should understand the human emotions, people, beliefs, and be able to interact socially like humans.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This type of AI machines are still not developed, but researchers are making lots of efforts and improvement for developing such AI machines.</a:t>
            </a:r>
            <a:endParaRPr lang="en-IN" dirty="0">
              <a:latin typeface="Georgia" panose="02040502050405020303" pitchFamily="18" charset="0"/>
            </a:endParaRPr>
          </a:p>
        </p:txBody>
      </p:sp>
    </p:spTree>
    <p:extLst>
      <p:ext uri="{BB962C8B-B14F-4D97-AF65-F5344CB8AC3E}">
        <p14:creationId xmlns:p14="http://schemas.microsoft.com/office/powerpoint/2010/main" val="3130228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0CE138-E99D-366D-5056-6DC17BC94C1F}"/>
              </a:ext>
            </a:extLst>
          </p:cNvPr>
          <p:cNvSpPr>
            <a:spLocks noGrp="1"/>
          </p:cNvSpPr>
          <p:nvPr>
            <p:ph idx="1"/>
          </p:nvPr>
        </p:nvSpPr>
        <p:spPr>
          <a:xfrm>
            <a:off x="304800" y="742950"/>
            <a:ext cx="11610975" cy="5905500"/>
          </a:xfrm>
        </p:spPr>
        <p:txBody>
          <a:bodyPr/>
          <a:lstStyle/>
          <a:p>
            <a:pPr marL="0" indent="0">
              <a:buNone/>
            </a:pPr>
            <a:r>
              <a:rPr lang="en-US" sz="2000" dirty="0">
                <a:solidFill>
                  <a:srgbClr val="002060"/>
                </a:solidFill>
                <a:effectLst>
                  <a:outerShdw blurRad="38100" dist="38100" dir="2700000" algn="tl">
                    <a:srgbClr val="000000">
                      <a:alpha val="43137"/>
                    </a:srgbClr>
                  </a:outerShdw>
                </a:effectLst>
                <a:latin typeface="Georgia" panose="02040502050405020303" pitchFamily="18" charset="0"/>
              </a:rPr>
              <a:t>Self-Awareness</a:t>
            </a:r>
          </a:p>
          <a:p>
            <a:pPr>
              <a:buFont typeface="Wingdings" panose="05000000000000000000" pitchFamily="2" charset="2"/>
              <a:buChar char="q"/>
            </a:pPr>
            <a:r>
              <a:rPr lang="en-US" dirty="0">
                <a:latin typeface="Georgia" panose="02040502050405020303" pitchFamily="18" charset="0"/>
              </a:rPr>
              <a:t>Self-awareness AI is the future of Artificial Intelligence. These machines will be super intelligent, and will have their own consciousness, sentiments, and self-awareness.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These machines will be smarter than human mind.</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Self-Awareness AI does not exist in reality still and it is a hypothetical concept.</a:t>
            </a:r>
            <a:endParaRPr lang="en-IN" dirty="0">
              <a:latin typeface="Georgia" panose="02040502050405020303" pitchFamily="18" charset="0"/>
            </a:endParaRPr>
          </a:p>
        </p:txBody>
      </p:sp>
    </p:spTree>
    <p:extLst>
      <p:ext uri="{BB962C8B-B14F-4D97-AF65-F5344CB8AC3E}">
        <p14:creationId xmlns:p14="http://schemas.microsoft.com/office/powerpoint/2010/main" val="167344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FE3E4-B59B-2794-8C1B-E5A1AF937183}"/>
              </a:ext>
            </a:extLst>
          </p:cNvPr>
          <p:cNvSpPr>
            <a:spLocks noGrp="1"/>
          </p:cNvSpPr>
          <p:nvPr>
            <p:ph idx="1"/>
          </p:nvPr>
        </p:nvSpPr>
        <p:spPr>
          <a:xfrm>
            <a:off x="200025" y="638175"/>
            <a:ext cx="11677649" cy="6019800"/>
          </a:xfrm>
        </p:spPr>
        <p:txBody>
          <a:bodyPr>
            <a:normAutofit fontScale="92500" lnSpcReduction="20000"/>
          </a:bodyPr>
          <a:lstStyle/>
          <a:p>
            <a:pPr marL="0" indent="0">
              <a:buNone/>
            </a:pP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AI in Astronomy</a:t>
            </a:r>
          </a:p>
          <a:p>
            <a:pPr>
              <a:buFont typeface="Wingdings" panose="05000000000000000000" pitchFamily="2" charset="2"/>
              <a:buChar char="q"/>
            </a:pPr>
            <a:r>
              <a:rPr lang="en-US" dirty="0">
                <a:latin typeface="Georgia" panose="02040502050405020303" pitchFamily="18" charset="0"/>
              </a:rPr>
              <a:t>Artificial Intelligence can be very useful to solve complex universe problems.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 AI technology can be helpful for understanding the universe such as how it works, origin, etc.</a:t>
            </a:r>
          </a:p>
          <a:p>
            <a:pPr>
              <a:buFont typeface="Wingdings" panose="05000000000000000000" pitchFamily="2" charset="2"/>
              <a:buChar char="q"/>
            </a:pPr>
            <a:endParaRPr lang="en-US" dirty="0">
              <a:latin typeface="Georgia" panose="02040502050405020303" pitchFamily="18" charset="0"/>
            </a:endParaRPr>
          </a:p>
          <a:p>
            <a:pPr marL="0" indent="0">
              <a:buNone/>
            </a:pP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AI in Healthcare</a:t>
            </a:r>
          </a:p>
          <a:p>
            <a:pPr>
              <a:buFont typeface="Wingdings" panose="05000000000000000000" pitchFamily="2" charset="2"/>
              <a:buChar char="q"/>
            </a:pPr>
            <a:r>
              <a:rPr lang="en-US" dirty="0">
                <a:latin typeface="Georgia" panose="02040502050405020303" pitchFamily="18" charset="0"/>
              </a:rPr>
              <a:t>In the last, five to ten years, AI becoming more advantageous for the healthcare industry and going to have a significant impact on this industry.</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Healthcare Industries are applying AI to make a better and faster diagnosis than humans.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AI can help doctors with diagnoses and can inform when patients are worsening so that medical help can reach to the patient before hospitalization.</a:t>
            </a:r>
            <a:endParaRPr lang="en-IN" dirty="0">
              <a:latin typeface="Georgia" panose="02040502050405020303" pitchFamily="18" charset="0"/>
            </a:endParaRPr>
          </a:p>
        </p:txBody>
      </p:sp>
    </p:spTree>
    <p:extLst>
      <p:ext uri="{BB962C8B-B14F-4D97-AF65-F5344CB8AC3E}">
        <p14:creationId xmlns:p14="http://schemas.microsoft.com/office/powerpoint/2010/main" val="2969687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BF337-B00C-D74D-6227-6149C992A7A0}"/>
              </a:ext>
            </a:extLst>
          </p:cNvPr>
          <p:cNvSpPr>
            <a:spLocks noGrp="1"/>
          </p:cNvSpPr>
          <p:nvPr>
            <p:ph idx="1"/>
          </p:nvPr>
        </p:nvSpPr>
        <p:spPr>
          <a:xfrm>
            <a:off x="228600" y="685800"/>
            <a:ext cx="11753850" cy="6038850"/>
          </a:xfrm>
        </p:spPr>
        <p:txBody>
          <a:bodyPr/>
          <a:lstStyle/>
          <a:p>
            <a:pPr marL="0" indent="0">
              <a:buNone/>
            </a:pPr>
            <a:r>
              <a:rPr lang="en-US" dirty="0">
                <a:latin typeface="Georgia" panose="02040502050405020303" pitchFamily="18" charset="0"/>
              </a:rPr>
              <a:t> </a:t>
            </a: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AI in Gaming</a:t>
            </a:r>
          </a:p>
          <a:p>
            <a:pPr>
              <a:buFont typeface="Wingdings" panose="05000000000000000000" pitchFamily="2" charset="2"/>
              <a:buChar char="q"/>
            </a:pPr>
            <a:r>
              <a:rPr lang="en-US" dirty="0">
                <a:latin typeface="Georgia" panose="02040502050405020303" pitchFamily="18" charset="0"/>
              </a:rPr>
              <a:t>AI can be used for gaming purpose.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AI machines can play strategic games like chess, where the machine needs to think of a large number of possible places.</a:t>
            </a:r>
          </a:p>
          <a:p>
            <a:pPr marL="0" indent="0">
              <a:buNone/>
            </a:pP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AI in Finance</a:t>
            </a:r>
          </a:p>
          <a:p>
            <a:pPr>
              <a:buFont typeface="Wingdings" panose="05000000000000000000" pitchFamily="2" charset="2"/>
              <a:buChar char="q"/>
            </a:pPr>
            <a:r>
              <a:rPr lang="en-US" dirty="0">
                <a:latin typeface="Georgia" panose="02040502050405020303" pitchFamily="18" charset="0"/>
              </a:rPr>
              <a:t>AI and finance industries are the best matches for each other.</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 The finance industry is implementing automation, chatbot, adaptive intelligence, algorithm trading, and machine learning into financial processes.</a:t>
            </a:r>
            <a:endParaRPr lang="en-IN" dirty="0">
              <a:latin typeface="Georgia" panose="02040502050405020303" pitchFamily="18" charset="0"/>
            </a:endParaRPr>
          </a:p>
        </p:txBody>
      </p:sp>
    </p:spTree>
    <p:extLst>
      <p:ext uri="{BB962C8B-B14F-4D97-AF65-F5344CB8AC3E}">
        <p14:creationId xmlns:p14="http://schemas.microsoft.com/office/powerpoint/2010/main" val="4187084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4203F2-1BBF-EC65-B107-9FCDA54DE89E}"/>
              </a:ext>
            </a:extLst>
          </p:cNvPr>
          <p:cNvSpPr>
            <a:spLocks noGrp="1"/>
          </p:cNvSpPr>
          <p:nvPr>
            <p:ph idx="1"/>
          </p:nvPr>
        </p:nvSpPr>
        <p:spPr>
          <a:xfrm>
            <a:off x="209550" y="771525"/>
            <a:ext cx="11725275" cy="5867400"/>
          </a:xfrm>
        </p:spPr>
        <p:txBody>
          <a:bodyPr>
            <a:normAutofit fontScale="92500" lnSpcReduction="10000"/>
          </a:bodyPr>
          <a:lstStyle/>
          <a:p>
            <a:pPr marL="0" indent="0">
              <a:buNone/>
            </a:pPr>
            <a:r>
              <a:rPr lang="en-US" dirty="0">
                <a:latin typeface="Georgia" panose="02040502050405020303" pitchFamily="18" charset="0"/>
              </a:rPr>
              <a:t> </a:t>
            </a: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AI in Data Security</a:t>
            </a:r>
          </a:p>
          <a:p>
            <a:pPr>
              <a:buFont typeface="Wingdings" panose="05000000000000000000" pitchFamily="2" charset="2"/>
              <a:buChar char="q"/>
            </a:pPr>
            <a:r>
              <a:rPr lang="en-US" dirty="0">
                <a:latin typeface="Georgia" panose="02040502050405020303" pitchFamily="18" charset="0"/>
              </a:rPr>
              <a:t>The security of data is crucial for every company and cyber-attacks are growing very rapidly in the digital world.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AI can be used to make your data more safe and secure. Some examples such as AEG bot, AI2 </a:t>
            </a:r>
            <a:r>
              <a:rPr lang="en-US" dirty="0" err="1">
                <a:latin typeface="Georgia" panose="02040502050405020303" pitchFamily="18" charset="0"/>
              </a:rPr>
              <a:t>Platform,are</a:t>
            </a:r>
            <a:r>
              <a:rPr lang="en-US" dirty="0">
                <a:latin typeface="Georgia" panose="02040502050405020303" pitchFamily="18" charset="0"/>
              </a:rPr>
              <a:t> used to determine software bug and cyber-attacks in a better way.</a:t>
            </a:r>
          </a:p>
          <a:p>
            <a:pPr>
              <a:buFont typeface="Wingdings" panose="05000000000000000000" pitchFamily="2" charset="2"/>
              <a:buChar char="q"/>
            </a:pPr>
            <a:endParaRPr lang="en-US" dirty="0">
              <a:latin typeface="Georgia" panose="02040502050405020303" pitchFamily="18" charset="0"/>
            </a:endParaRPr>
          </a:p>
          <a:p>
            <a:pPr marL="0" indent="0">
              <a:buNone/>
            </a:pP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AI in Social Media</a:t>
            </a:r>
          </a:p>
          <a:p>
            <a:pPr>
              <a:buFont typeface="Wingdings" panose="05000000000000000000" pitchFamily="2" charset="2"/>
              <a:buChar char="q"/>
            </a:pPr>
            <a:r>
              <a:rPr lang="en-US" dirty="0">
                <a:latin typeface="Georgia" panose="02040502050405020303" pitchFamily="18" charset="0"/>
              </a:rPr>
              <a:t>Social Media sites such as Facebook, Twitter, and Snapchat contain billions of user profiles, which need to be stored and managed in a very efficient way.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AI can organize and manage massive amounts of data. AI can analyze lots of data to identify the latest trends, hashtag, and requirement of different users.</a:t>
            </a:r>
            <a:endParaRPr lang="en-IN" dirty="0">
              <a:latin typeface="Georgia" panose="02040502050405020303" pitchFamily="18" charset="0"/>
            </a:endParaRPr>
          </a:p>
        </p:txBody>
      </p:sp>
    </p:spTree>
    <p:extLst>
      <p:ext uri="{BB962C8B-B14F-4D97-AF65-F5344CB8AC3E}">
        <p14:creationId xmlns:p14="http://schemas.microsoft.com/office/powerpoint/2010/main" val="428107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FB259-5E2C-CE26-3DC7-603F448DB734}"/>
              </a:ext>
            </a:extLst>
          </p:cNvPr>
          <p:cNvSpPr>
            <a:spLocks noGrp="1"/>
          </p:cNvSpPr>
          <p:nvPr>
            <p:ph idx="1"/>
          </p:nvPr>
        </p:nvSpPr>
        <p:spPr>
          <a:xfrm>
            <a:off x="247650" y="600075"/>
            <a:ext cx="11544300" cy="6086475"/>
          </a:xfrm>
        </p:spPr>
        <p:txBody>
          <a:bodyPr>
            <a:normAutofit fontScale="92500" lnSpcReduction="20000"/>
          </a:bodyPr>
          <a:lstStyle/>
          <a:p>
            <a:pPr marL="0" indent="0">
              <a:buNone/>
            </a:pP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AI in Travel &amp; Transport</a:t>
            </a:r>
          </a:p>
          <a:p>
            <a:pPr>
              <a:buFont typeface="Wingdings" panose="05000000000000000000" pitchFamily="2" charset="2"/>
              <a:buChar char="q"/>
            </a:pPr>
            <a:r>
              <a:rPr lang="en-US" dirty="0">
                <a:latin typeface="Georgia" panose="02040502050405020303" pitchFamily="18" charset="0"/>
              </a:rPr>
              <a:t>AI is becoming highly demanding for travel industries.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AI is capable of doing various travel related works such as from making travel arrangement to suggesting the hotels, flights, and best routes to the customers.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Travel industries are using AI-powered chatbots which can make human-like interaction with customers for better and fast response.</a:t>
            </a:r>
          </a:p>
          <a:p>
            <a:pPr marL="0" indent="0">
              <a:buNone/>
            </a:pP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AI in Automotive Industry</a:t>
            </a:r>
          </a:p>
          <a:p>
            <a:pPr>
              <a:buFont typeface="Wingdings" panose="05000000000000000000" pitchFamily="2" charset="2"/>
              <a:buChar char="q"/>
            </a:pPr>
            <a:r>
              <a:rPr lang="en-US" dirty="0">
                <a:latin typeface="Georgia" panose="02040502050405020303" pitchFamily="18" charset="0"/>
              </a:rPr>
              <a:t>Some Automotive industries are using AI to provide virtual assistant to their user for better performance.</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 Such as Tesla has introduced </a:t>
            </a:r>
            <a:r>
              <a:rPr lang="en-US" dirty="0" err="1">
                <a:latin typeface="Georgia" panose="02040502050405020303" pitchFamily="18" charset="0"/>
              </a:rPr>
              <a:t>TeslaBot</a:t>
            </a:r>
            <a:r>
              <a:rPr lang="en-US" dirty="0">
                <a:latin typeface="Georgia" panose="02040502050405020303" pitchFamily="18" charset="0"/>
              </a:rPr>
              <a:t>, an intelligent virtual assistant.</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Various Industries are currently working for developing self-driven cars which can make your journey more safe and secure.</a:t>
            </a:r>
            <a:endParaRPr lang="en-IN" dirty="0">
              <a:latin typeface="Georgia" panose="02040502050405020303" pitchFamily="18" charset="0"/>
            </a:endParaRPr>
          </a:p>
        </p:txBody>
      </p:sp>
    </p:spTree>
    <p:extLst>
      <p:ext uri="{BB962C8B-B14F-4D97-AF65-F5344CB8AC3E}">
        <p14:creationId xmlns:p14="http://schemas.microsoft.com/office/powerpoint/2010/main" val="93416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237BD9-0FD3-10B6-5EDB-D03AF83AF81C}"/>
              </a:ext>
            </a:extLst>
          </p:cNvPr>
          <p:cNvSpPr>
            <a:spLocks noGrp="1"/>
          </p:cNvSpPr>
          <p:nvPr>
            <p:ph idx="1"/>
          </p:nvPr>
        </p:nvSpPr>
        <p:spPr>
          <a:xfrm>
            <a:off x="247650" y="731138"/>
            <a:ext cx="11696700" cy="5898261"/>
          </a:xfrm>
        </p:spPr>
        <p:txBody>
          <a:bodyPr>
            <a:normAutofit fontScale="92500" lnSpcReduction="20000"/>
          </a:bodyPr>
          <a:lstStyle/>
          <a:p>
            <a:pPr marL="0" indent="0">
              <a:buNone/>
            </a:pPr>
            <a:r>
              <a:rPr lang="en-US" dirty="0">
                <a:latin typeface="Georgia" panose="02040502050405020303" pitchFamily="18" charset="0"/>
              </a:rPr>
              <a:t> </a:t>
            </a: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AI in Robotics:</a:t>
            </a:r>
          </a:p>
          <a:p>
            <a:pPr>
              <a:buFont typeface="Wingdings" panose="05000000000000000000" pitchFamily="2" charset="2"/>
              <a:buChar char="q"/>
            </a:pPr>
            <a:r>
              <a:rPr lang="en-US" dirty="0">
                <a:latin typeface="Georgia" panose="02040502050405020303" pitchFamily="18" charset="0"/>
              </a:rPr>
              <a:t>Artificial Intelligence has a remarkable role in Robotics.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Usually, general robots are programmed such that they can perform some repetitive task, but with the help of AI, we can create intelligent robots which can perform tasks with their own experiences without pre-programmed.</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Humanoid Robots are best examples for AI in robotics, recently the intelligent Humanoid robot named as Erica and Sophia has been developed which can talk and behave like humans.</a:t>
            </a:r>
          </a:p>
          <a:p>
            <a:pPr marL="0" indent="0">
              <a:buNone/>
            </a:pP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AI in Entertainment</a:t>
            </a:r>
          </a:p>
          <a:p>
            <a:pPr>
              <a:buFont typeface="Wingdings" panose="05000000000000000000" pitchFamily="2" charset="2"/>
              <a:buChar char="q"/>
            </a:pPr>
            <a:r>
              <a:rPr lang="en-US" dirty="0">
                <a:latin typeface="Georgia" panose="02040502050405020303" pitchFamily="18" charset="0"/>
              </a:rPr>
              <a:t>We are currently using some AI based applications in our daily life with some entertainment services such as Netflix or Amazon.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With the help of ML/AI algorithms, these services show the recommendations for programs or shows.</a:t>
            </a:r>
            <a:endParaRPr lang="en-IN" dirty="0">
              <a:latin typeface="Georgia" panose="02040502050405020303" pitchFamily="18" charset="0"/>
            </a:endParaRPr>
          </a:p>
        </p:txBody>
      </p:sp>
    </p:spTree>
    <p:extLst>
      <p:ext uri="{BB962C8B-B14F-4D97-AF65-F5344CB8AC3E}">
        <p14:creationId xmlns:p14="http://schemas.microsoft.com/office/powerpoint/2010/main" val="269005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C700A-FEBA-ED71-5BA8-C46695D031CB}"/>
              </a:ext>
            </a:extLst>
          </p:cNvPr>
          <p:cNvSpPr>
            <a:spLocks noGrp="1"/>
          </p:cNvSpPr>
          <p:nvPr>
            <p:ph idx="1"/>
          </p:nvPr>
        </p:nvSpPr>
        <p:spPr>
          <a:xfrm>
            <a:off x="190500" y="495301"/>
            <a:ext cx="11772899" cy="6296024"/>
          </a:xfrm>
        </p:spPr>
        <p:txBody>
          <a:bodyPr>
            <a:normAutofit fontScale="92500" lnSpcReduction="20000"/>
          </a:bodyPr>
          <a:lstStyle/>
          <a:p>
            <a:pPr marL="0" indent="0">
              <a:buNone/>
            </a:pP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AI in Agriculture</a:t>
            </a:r>
          </a:p>
          <a:p>
            <a:pPr>
              <a:buFont typeface="Wingdings" panose="05000000000000000000" pitchFamily="2" charset="2"/>
              <a:buChar char="q"/>
            </a:pPr>
            <a:r>
              <a:rPr lang="en-US" dirty="0">
                <a:latin typeface="Georgia" panose="02040502050405020303" pitchFamily="18" charset="0"/>
              </a:rPr>
              <a:t>Agriculture is an area which requires various resources, labor, money, and time for best result.</a:t>
            </a:r>
          </a:p>
          <a:p>
            <a:pPr>
              <a:buFont typeface="Wingdings" panose="05000000000000000000" pitchFamily="2" charset="2"/>
              <a:buChar char="q"/>
            </a:pPr>
            <a:r>
              <a:rPr lang="en-US" dirty="0">
                <a:latin typeface="Georgia" panose="02040502050405020303" pitchFamily="18" charset="0"/>
              </a:rPr>
              <a:t>Now a day's agriculture is becoming digital, and AI is emerging in this field. </a:t>
            </a:r>
          </a:p>
          <a:p>
            <a:pPr>
              <a:buFont typeface="Wingdings" panose="05000000000000000000" pitchFamily="2" charset="2"/>
              <a:buChar char="q"/>
            </a:pPr>
            <a:r>
              <a:rPr lang="en-US" dirty="0">
                <a:latin typeface="Georgia" panose="02040502050405020303" pitchFamily="18" charset="0"/>
              </a:rPr>
              <a:t>Agriculture is applying AI as agriculture robotics, solid and crop monitoring, predictive analysis. AI in agriculture can be very helpful for farmers.</a:t>
            </a:r>
          </a:p>
          <a:p>
            <a:pPr>
              <a:buFont typeface="Wingdings" panose="05000000000000000000" pitchFamily="2" charset="2"/>
              <a:buChar char="q"/>
            </a:pPr>
            <a:endParaRPr lang="en-US" dirty="0">
              <a:latin typeface="Georgia" panose="02040502050405020303" pitchFamily="18" charset="0"/>
            </a:endParaRPr>
          </a:p>
          <a:p>
            <a:pPr marL="0" indent="0">
              <a:buNone/>
            </a:pP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AI in E-commerce</a:t>
            </a:r>
          </a:p>
          <a:p>
            <a:pPr>
              <a:buFont typeface="Wingdings" panose="05000000000000000000" pitchFamily="2" charset="2"/>
              <a:buChar char="q"/>
            </a:pPr>
            <a:r>
              <a:rPr lang="en-US" dirty="0">
                <a:latin typeface="Georgia" panose="02040502050405020303" pitchFamily="18" charset="0"/>
              </a:rPr>
              <a:t>AI is providing a competitive edge to the e-commerce industry, and it is becoming more demanding in the e-commerce business. </a:t>
            </a:r>
          </a:p>
          <a:p>
            <a:pPr>
              <a:buFont typeface="Wingdings" panose="05000000000000000000" pitchFamily="2" charset="2"/>
              <a:buChar char="q"/>
            </a:pPr>
            <a:r>
              <a:rPr lang="en-US" dirty="0">
                <a:latin typeface="Georgia" panose="02040502050405020303" pitchFamily="18" charset="0"/>
              </a:rPr>
              <a:t>AI is helping shoppers to discover associated products with recommended size, color, or even brand.</a:t>
            </a:r>
          </a:p>
          <a:p>
            <a:pPr>
              <a:buFont typeface="Wingdings" panose="05000000000000000000" pitchFamily="2" charset="2"/>
              <a:buChar char="q"/>
            </a:pPr>
            <a:endParaRPr lang="en-US" dirty="0">
              <a:latin typeface="Georgia" panose="02040502050405020303" pitchFamily="18" charset="0"/>
            </a:endParaRPr>
          </a:p>
          <a:p>
            <a:pPr marL="0" indent="0">
              <a:buNone/>
            </a:pP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AI in education:</a:t>
            </a:r>
          </a:p>
          <a:p>
            <a:pPr>
              <a:buFont typeface="Wingdings" panose="05000000000000000000" pitchFamily="2" charset="2"/>
              <a:buChar char="q"/>
            </a:pPr>
            <a:r>
              <a:rPr lang="en-US" dirty="0">
                <a:latin typeface="Georgia" panose="02040502050405020303" pitchFamily="18" charset="0"/>
              </a:rPr>
              <a:t>AI can automate grading so that the tutor can have more time to teach. AI chatbot can communicate with students as a teaching assistant.</a:t>
            </a:r>
          </a:p>
          <a:p>
            <a:pPr>
              <a:buFont typeface="Wingdings" panose="05000000000000000000" pitchFamily="2" charset="2"/>
              <a:buChar char="q"/>
            </a:pPr>
            <a:r>
              <a:rPr lang="en-US" dirty="0">
                <a:latin typeface="Georgia" panose="02040502050405020303" pitchFamily="18" charset="0"/>
              </a:rPr>
              <a:t>AI in the future can be work as a personal virtual tutor for students, which will be accessible easily at any time and any place.</a:t>
            </a:r>
          </a:p>
          <a:p>
            <a:pPr marL="0" indent="0">
              <a:buNone/>
            </a:pPr>
            <a:endParaRPr lang="en-IN" dirty="0">
              <a:latin typeface="Georgia" panose="02040502050405020303" pitchFamily="18" charset="0"/>
            </a:endParaRPr>
          </a:p>
        </p:txBody>
      </p:sp>
    </p:spTree>
    <p:extLst>
      <p:ext uri="{BB962C8B-B14F-4D97-AF65-F5344CB8AC3E}">
        <p14:creationId xmlns:p14="http://schemas.microsoft.com/office/powerpoint/2010/main" val="272229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1A33C-0A6D-02C3-5B06-E2E336906BC8}"/>
              </a:ext>
            </a:extLst>
          </p:cNvPr>
          <p:cNvSpPr>
            <a:spLocks noGrp="1"/>
          </p:cNvSpPr>
          <p:nvPr>
            <p:ph idx="1"/>
          </p:nvPr>
        </p:nvSpPr>
        <p:spPr>
          <a:xfrm>
            <a:off x="285750" y="571501"/>
            <a:ext cx="11630025" cy="5714999"/>
          </a:xfrm>
        </p:spPr>
        <p:txBody>
          <a:bodyPr/>
          <a:lstStyle/>
          <a:p>
            <a:pPr marL="0" indent="0">
              <a:buNone/>
            </a:pPr>
            <a:r>
              <a:rPr lang="en-US" sz="2000" dirty="0">
                <a:solidFill>
                  <a:schemeClr val="tx2">
                    <a:lumMod val="75000"/>
                  </a:schemeClr>
                </a:solidFill>
                <a:effectLst>
                  <a:outerShdw blurRad="38100" dist="38100" dir="2700000" algn="tl">
                    <a:srgbClr val="000000">
                      <a:alpha val="43137"/>
                    </a:srgbClr>
                  </a:outerShdw>
                </a:effectLst>
                <a:latin typeface="Georgia" panose="02040502050405020303" pitchFamily="18" charset="0"/>
              </a:rPr>
              <a:t>History of Artificial Intelligence</a:t>
            </a:r>
          </a:p>
          <a:p>
            <a:pPr>
              <a:buFont typeface="Wingdings" panose="05000000000000000000" pitchFamily="2" charset="2"/>
              <a:buChar char="q"/>
            </a:pPr>
            <a:r>
              <a:rPr lang="en-US" dirty="0">
                <a:latin typeface="Georgia" panose="02040502050405020303" pitchFamily="18" charset="0"/>
              </a:rPr>
              <a:t>Artificial Intelligence is not a new word and not a new technology for researchers.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This technology is much older than you would imagine.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Even there are the myths of Mechanical men in Ancient Greek and Egyptian Myths.</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 Following are some milestones in the history of AI which defines the journey from the AI generation to till date development.</a:t>
            </a:r>
            <a:endParaRPr lang="en-IN" dirty="0">
              <a:latin typeface="Georgia" panose="02040502050405020303" pitchFamily="18" charset="0"/>
            </a:endParaRPr>
          </a:p>
        </p:txBody>
      </p:sp>
    </p:spTree>
    <p:extLst>
      <p:ext uri="{BB962C8B-B14F-4D97-AF65-F5344CB8AC3E}">
        <p14:creationId xmlns:p14="http://schemas.microsoft.com/office/powerpoint/2010/main" val="3605496908"/>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docProps/app.xml><?xml version="1.0" encoding="utf-8"?>
<Properties xmlns="http://schemas.openxmlformats.org/officeDocument/2006/extended-properties" xmlns:vt="http://schemas.openxmlformats.org/officeDocument/2006/docPropsVTypes">
  <Template>ICT Basic Theme (1) (2)</Template>
  <TotalTime>1</TotalTime>
  <Words>2256</Words>
  <Application>Microsoft Office PowerPoint</Application>
  <PresentationFormat>Widescreen</PresentationFormat>
  <Paragraphs>186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Georgia</vt:lpstr>
      <vt:lpstr>Wingdings</vt:lpstr>
      <vt:lpstr>ICT Basic Theme</vt:lpstr>
      <vt:lpstr>AI problems, foundation of AI and history of AI intelligent agents: Agents and Environments</vt:lpstr>
      <vt:lpstr>APPLICATIONS OF 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ARTIFICIAL INTELLIGENCE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problems, foundation of AI and history of AI intelligent agents: Agents and Environments</dc:title>
  <dc:creator>sarihaashanmugasundaram@gmail.com</dc:creator>
  <cp:lastModifiedBy>sarihaashanmugasundaram@gmail.com</cp:lastModifiedBy>
  <cp:revision>1</cp:revision>
  <dcterms:created xsi:type="dcterms:W3CDTF">2023-06-21T07:34:33Z</dcterms:created>
  <dcterms:modified xsi:type="dcterms:W3CDTF">2023-06-21T07:35:45Z</dcterms:modified>
</cp:coreProperties>
</file>