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5" r:id="rId5"/>
    <p:sldId id="277" r:id="rId6"/>
    <p:sldId id="278" r:id="rId7"/>
    <p:sldId id="279" r:id="rId8"/>
    <p:sldId id="280" r:id="rId9"/>
    <p:sldId id="281" r:id="rId10"/>
    <p:sldId id="282"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21-06-2023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21-06-2023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21-06-2023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21-06-2023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21-06-2023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21-06-2023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21-06-2023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21-06-2023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21-06-2023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21-06-2023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EA60-3BD1-AC1E-20CF-DD3E3E47816F}"/>
              </a:ext>
            </a:extLst>
          </p:cNvPr>
          <p:cNvSpPr>
            <a:spLocks noGrp="1"/>
          </p:cNvSpPr>
          <p:nvPr>
            <p:ph type="ctrTitle"/>
          </p:nvPr>
        </p:nvSpPr>
        <p:spPr/>
        <p:txBody>
          <a:bodyPr/>
          <a:lstStyle/>
          <a:p>
            <a:r>
              <a:rPr lang="en-US" dirty="0"/>
              <a:t>The concept of rationality, the nature of environments</a:t>
            </a:r>
            <a:endParaRPr lang="en-IN" dirty="0"/>
          </a:p>
        </p:txBody>
      </p:sp>
      <p:sp>
        <p:nvSpPr>
          <p:cNvPr id="4" name="Footer Placeholder 3">
            <a:extLst>
              <a:ext uri="{FF2B5EF4-FFF2-40B4-BE49-F238E27FC236}">
                <a16:creationId xmlns:a16="http://schemas.microsoft.com/office/drawing/2014/main" id="{920BC717-8D17-C099-2CE6-15DB57D270A5}"/>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5F0C2DAB-52B7-C8D4-B9E5-AB999F94C59D}"/>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61375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376FB-B23D-5759-F725-F0C52C933677}"/>
              </a:ext>
            </a:extLst>
          </p:cNvPr>
          <p:cNvSpPr>
            <a:spLocks noGrp="1"/>
          </p:cNvSpPr>
          <p:nvPr>
            <p:ph idx="1"/>
          </p:nvPr>
        </p:nvSpPr>
        <p:spPr>
          <a:xfrm>
            <a:off x="200025" y="762000"/>
            <a:ext cx="7305675" cy="5905500"/>
          </a:xfrm>
        </p:spPr>
        <p:txBody>
          <a:bodyPr>
            <a:normAutofit fontScale="700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Learning Agents</a:t>
            </a:r>
          </a:p>
          <a:p>
            <a:pPr>
              <a:buFont typeface="Wingdings" panose="05000000000000000000" pitchFamily="2" charset="2"/>
              <a:buChar char="q"/>
            </a:pPr>
            <a:r>
              <a:rPr lang="en-US" dirty="0">
                <a:latin typeface="Georgia" panose="02040502050405020303" pitchFamily="18" charset="0"/>
              </a:rPr>
              <a:t>A learning agent in AI is the type of agent which can learn from its past experiences, or it has learning capabilities.</a:t>
            </a:r>
          </a:p>
          <a:p>
            <a:pPr>
              <a:buFont typeface="Wingdings" panose="05000000000000000000" pitchFamily="2" charset="2"/>
              <a:buChar char="q"/>
            </a:pPr>
            <a:r>
              <a:rPr lang="en-US" dirty="0">
                <a:latin typeface="Georgia" panose="02040502050405020303" pitchFamily="18" charset="0"/>
              </a:rPr>
              <a:t>It starts to act with basic knowledge and then able to act and adapt automatically through learning.</a:t>
            </a:r>
          </a:p>
          <a:p>
            <a:pPr>
              <a:buFont typeface="Wingdings" panose="05000000000000000000" pitchFamily="2" charset="2"/>
              <a:buChar char="q"/>
            </a:pPr>
            <a:r>
              <a:rPr lang="en-US" dirty="0">
                <a:latin typeface="Georgia" panose="02040502050405020303" pitchFamily="18" charset="0"/>
              </a:rPr>
              <a:t>A learning agent has mainly four conceptual components, which are:</a:t>
            </a:r>
          </a:p>
          <a:p>
            <a:pPr>
              <a:buFont typeface="Wingdings" panose="05000000000000000000" pitchFamily="2" charset="2"/>
              <a:buChar char="q"/>
            </a:pPr>
            <a:r>
              <a:rPr lang="en-US" dirty="0">
                <a:latin typeface="Georgia" panose="02040502050405020303" pitchFamily="18" charset="0"/>
              </a:rPr>
              <a:t>Learning element: It is responsible for making improvements by learning from environment</a:t>
            </a:r>
          </a:p>
          <a:p>
            <a:pPr>
              <a:buFont typeface="Wingdings" panose="05000000000000000000" pitchFamily="2" charset="2"/>
              <a:buChar char="q"/>
            </a:pPr>
            <a:r>
              <a:rPr lang="en-US" dirty="0">
                <a:latin typeface="Georgia" panose="02040502050405020303" pitchFamily="18" charset="0"/>
              </a:rPr>
              <a:t>Critic: Learning element takes feedback from critic which describes that how well the agent is doing with respect to a fixed performance standard.</a:t>
            </a:r>
          </a:p>
          <a:p>
            <a:pPr>
              <a:buFont typeface="Wingdings" panose="05000000000000000000" pitchFamily="2" charset="2"/>
              <a:buChar char="q"/>
            </a:pPr>
            <a:r>
              <a:rPr lang="en-US" dirty="0">
                <a:latin typeface="Georgia" panose="02040502050405020303" pitchFamily="18" charset="0"/>
              </a:rPr>
              <a:t>Performance element: It is responsible for selecting external action</a:t>
            </a:r>
          </a:p>
          <a:p>
            <a:pPr>
              <a:buFont typeface="Wingdings" panose="05000000000000000000" pitchFamily="2" charset="2"/>
              <a:buChar char="q"/>
            </a:pPr>
            <a:r>
              <a:rPr lang="en-US" dirty="0">
                <a:latin typeface="Georgia" panose="02040502050405020303" pitchFamily="18" charset="0"/>
              </a:rPr>
              <a:t>Problem generator: This component is responsible for suggesting actions that will lead to new and informative experiences.</a:t>
            </a:r>
          </a:p>
          <a:p>
            <a:pPr>
              <a:buFont typeface="Wingdings" panose="05000000000000000000" pitchFamily="2" charset="2"/>
              <a:buChar char="q"/>
            </a:pPr>
            <a:r>
              <a:rPr lang="en-US" dirty="0">
                <a:latin typeface="Georgia" panose="02040502050405020303" pitchFamily="18" charset="0"/>
              </a:rPr>
              <a:t>Hence, learning agents are able to learn, analyze performance, and look for new ways to improve the performance.</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5C0FBE56-7E9F-7F2A-652D-061B1A97B005}"/>
              </a:ext>
            </a:extLst>
          </p:cNvPr>
          <p:cNvPicPr>
            <a:picLocks noChangeAspect="1"/>
          </p:cNvPicPr>
          <p:nvPr/>
        </p:nvPicPr>
        <p:blipFill>
          <a:blip r:embed="rId2"/>
          <a:stretch>
            <a:fillRect/>
          </a:stretch>
        </p:blipFill>
        <p:spPr>
          <a:xfrm>
            <a:off x="7229475" y="2005012"/>
            <a:ext cx="4762500" cy="3419475"/>
          </a:xfrm>
          <a:prstGeom prst="rect">
            <a:avLst/>
          </a:prstGeom>
        </p:spPr>
      </p:pic>
    </p:spTree>
    <p:extLst>
      <p:ext uri="{BB962C8B-B14F-4D97-AF65-F5344CB8AC3E}">
        <p14:creationId xmlns:p14="http://schemas.microsoft.com/office/powerpoint/2010/main" val="269624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A967-553A-ABFC-07BA-10A94C994EA7}"/>
              </a:ext>
            </a:extLst>
          </p:cNvPr>
          <p:cNvSpPr>
            <a:spLocks noGrp="1"/>
          </p:cNvSpPr>
          <p:nvPr>
            <p:ph type="title"/>
          </p:nvPr>
        </p:nvSpPr>
        <p:spPr>
          <a:xfrm>
            <a:off x="581192" y="702156"/>
            <a:ext cx="11029616" cy="659919"/>
          </a:xfrm>
        </p:spPr>
        <p:txBody>
          <a:bodyPr/>
          <a:lstStyle/>
          <a:p>
            <a:pPr algn="ctr"/>
            <a:r>
              <a:rPr lang="en-IN" sz="3200" b="0" i="0" dirty="0">
                <a:solidFill>
                  <a:srgbClr val="610B38"/>
                </a:solidFill>
                <a:effectLst/>
                <a:latin typeface="Georgia" panose="02040502050405020303" pitchFamily="18" charset="0"/>
              </a:rPr>
              <a:t>Search Algorithms</a:t>
            </a:r>
            <a:endParaRPr lang="en-IN" dirty="0"/>
          </a:p>
        </p:txBody>
      </p:sp>
      <p:sp>
        <p:nvSpPr>
          <p:cNvPr id="3" name="Content Placeholder 2">
            <a:extLst>
              <a:ext uri="{FF2B5EF4-FFF2-40B4-BE49-F238E27FC236}">
                <a16:creationId xmlns:a16="http://schemas.microsoft.com/office/drawing/2014/main" id="{895731F7-97DA-11A2-92C6-88D845ADA0B3}"/>
              </a:ext>
            </a:extLst>
          </p:cNvPr>
          <p:cNvSpPr>
            <a:spLocks noGrp="1"/>
          </p:cNvSpPr>
          <p:nvPr>
            <p:ph idx="1"/>
          </p:nvPr>
        </p:nvSpPr>
        <p:spPr>
          <a:xfrm>
            <a:off x="409576" y="1466850"/>
            <a:ext cx="11553824" cy="5276850"/>
          </a:xfrm>
        </p:spPr>
        <p:txBody>
          <a:bodyPr>
            <a:normAutofit fontScale="85000" lnSpcReduction="1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Problem-solving agents:</a:t>
            </a:r>
          </a:p>
          <a:p>
            <a:pPr>
              <a:buFont typeface="Wingdings" panose="05000000000000000000" pitchFamily="2" charset="2"/>
              <a:buChar char="q"/>
            </a:pPr>
            <a:r>
              <a:rPr lang="en-US" dirty="0">
                <a:latin typeface="Georgia" panose="02040502050405020303" pitchFamily="18" charset="0"/>
              </a:rPr>
              <a:t>In Artificial Intelligence, Search techniques are universal problem-solving methods. </a:t>
            </a:r>
          </a:p>
          <a:p>
            <a:pPr>
              <a:buFont typeface="Wingdings" panose="05000000000000000000" pitchFamily="2" charset="2"/>
              <a:buChar char="q"/>
            </a:pPr>
            <a:r>
              <a:rPr lang="en-US" dirty="0">
                <a:latin typeface="Georgia" panose="02040502050405020303" pitchFamily="18" charset="0"/>
              </a:rPr>
              <a:t>Rational agents or Problem-solving agents in AI mostly used these search strategies or algorithms to solve a specific problem and provide the best result. </a:t>
            </a:r>
          </a:p>
          <a:p>
            <a:pPr>
              <a:buFont typeface="Wingdings" panose="05000000000000000000" pitchFamily="2" charset="2"/>
              <a:buChar char="q"/>
            </a:pPr>
            <a:r>
              <a:rPr lang="en-US" dirty="0">
                <a:latin typeface="Georgia" panose="02040502050405020303" pitchFamily="18" charset="0"/>
              </a:rPr>
              <a:t>Problem-solving agents are the goal-based agents and use atomic representation. </a:t>
            </a:r>
          </a:p>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Search Algorithm Terminologies:</a:t>
            </a:r>
          </a:p>
          <a:p>
            <a:pPr marL="0" indent="0">
              <a:buNone/>
            </a:pPr>
            <a:r>
              <a:rPr lang="en-US" dirty="0">
                <a:latin typeface="Georgia" panose="02040502050405020303" pitchFamily="18" charset="0"/>
              </a:rPr>
              <a:t>Search: Searching is a step by step procedure to solve a search-problem in a given search space. A search problem can have three main factors:</a:t>
            </a:r>
          </a:p>
          <a:p>
            <a:pPr marL="0" indent="0">
              <a:buNone/>
            </a:pPr>
            <a:r>
              <a:rPr lang="en-US" dirty="0">
                <a:latin typeface="Georgia" panose="02040502050405020303" pitchFamily="18" charset="0"/>
              </a:rPr>
              <a:t>Search Space: Search space represents a set of possible solutions, which a system may have.</a:t>
            </a:r>
          </a:p>
          <a:p>
            <a:pPr marL="0" indent="0">
              <a:buNone/>
            </a:pPr>
            <a:r>
              <a:rPr lang="en-US" dirty="0">
                <a:latin typeface="Georgia" panose="02040502050405020303" pitchFamily="18" charset="0"/>
              </a:rPr>
              <a:t>Start State: It is a state from where agent begins the search.</a:t>
            </a:r>
          </a:p>
          <a:p>
            <a:pPr marL="0" indent="0">
              <a:buNone/>
            </a:pPr>
            <a:r>
              <a:rPr lang="en-US" dirty="0">
                <a:latin typeface="Georgia" panose="02040502050405020303" pitchFamily="18" charset="0"/>
              </a:rPr>
              <a:t>Goal test: It is a function which observe the current state and returns whether the goal state is achieved or not.</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426363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830E5-E0D8-607D-4869-60A3826F2191}"/>
              </a:ext>
            </a:extLst>
          </p:cNvPr>
          <p:cNvSpPr>
            <a:spLocks noGrp="1"/>
          </p:cNvSpPr>
          <p:nvPr>
            <p:ph idx="1"/>
          </p:nvPr>
        </p:nvSpPr>
        <p:spPr>
          <a:xfrm>
            <a:off x="390525" y="733425"/>
            <a:ext cx="11658599" cy="5915025"/>
          </a:xfrm>
        </p:spPr>
        <p:txBody>
          <a:bodyPr>
            <a:normAutofit fontScale="92500" lnSpcReduction="20000"/>
          </a:bodyPr>
          <a:lstStyle/>
          <a:p>
            <a:pPr marL="0" indent="0">
              <a:buNone/>
            </a:pPr>
            <a:r>
              <a:rPr lang="en-US" dirty="0">
                <a:latin typeface="Georgia" panose="02040502050405020303" pitchFamily="18" charset="0"/>
              </a:rPr>
              <a:t>Search tree: A tree representation of search problem is called Search tree. The root of the search tree is the root node which is corresponding to the initial state.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Actions: It gives the description of all the available actions to the agent.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Transition model: A description of what each action do, can be represented as a transition model.</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Path Cost: It is a function which assigns a numeric cost to each path.</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Solution: It is an action sequence which leads from the start node to the goal node.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Optimal Solution: If a solution has the lowest cost among all solutions.</a:t>
            </a:r>
            <a:endParaRPr lang="en-IN" dirty="0">
              <a:latin typeface="Georgia" panose="02040502050405020303" pitchFamily="18" charset="0"/>
            </a:endParaRPr>
          </a:p>
        </p:txBody>
      </p:sp>
    </p:spTree>
    <p:extLst>
      <p:ext uri="{BB962C8B-B14F-4D97-AF65-F5344CB8AC3E}">
        <p14:creationId xmlns:p14="http://schemas.microsoft.com/office/powerpoint/2010/main" val="322478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31AE-AFCC-0B8C-C03C-0FD3F9696FA1}"/>
              </a:ext>
            </a:extLst>
          </p:cNvPr>
          <p:cNvSpPr>
            <a:spLocks noGrp="1"/>
          </p:cNvSpPr>
          <p:nvPr>
            <p:ph idx="1"/>
          </p:nvPr>
        </p:nvSpPr>
        <p:spPr>
          <a:xfrm>
            <a:off x="333375" y="714375"/>
            <a:ext cx="11544299" cy="5838825"/>
          </a:xfrm>
        </p:spPr>
        <p:txBody>
          <a:bodyPr>
            <a:normAutofit fontScale="92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Properties of Search Algorithms:</a:t>
            </a:r>
          </a:p>
          <a:p>
            <a:pPr marL="0" indent="0">
              <a:buNone/>
            </a:pPr>
            <a:r>
              <a:rPr lang="en-US" dirty="0">
                <a:latin typeface="Georgia" panose="02040502050405020303" pitchFamily="18" charset="0"/>
              </a:rPr>
              <a:t>Following are the four essential properties of search algorithms to compare the efficiency of these algorithms: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Completeness: A search algorithm is said to be complete if it guarantees to return a solution if at least any solution exists for any random input.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Optimality: If a solution found for an algorithm is guaranteed to be the best solution (lowest path cost) among all other solutions, then such a solution for is said to be an optimal solution.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Time Complexity: Time complexity is a measure of time for an algorithm to complete its task.</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Space Complexity: It is the maximum storage space required at any point during the search, as the complexity of the problem.</a:t>
            </a:r>
            <a:endParaRPr lang="en-IN" dirty="0">
              <a:latin typeface="Georgia" panose="02040502050405020303" pitchFamily="18" charset="0"/>
            </a:endParaRPr>
          </a:p>
        </p:txBody>
      </p:sp>
    </p:spTree>
    <p:extLst>
      <p:ext uri="{BB962C8B-B14F-4D97-AF65-F5344CB8AC3E}">
        <p14:creationId xmlns:p14="http://schemas.microsoft.com/office/powerpoint/2010/main" val="27156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9A8C1-F15A-8F69-BF4C-DD5FF3B86473}"/>
              </a:ext>
            </a:extLst>
          </p:cNvPr>
          <p:cNvSpPr>
            <a:spLocks noGrp="1"/>
          </p:cNvSpPr>
          <p:nvPr>
            <p:ph idx="1"/>
          </p:nvPr>
        </p:nvSpPr>
        <p:spPr>
          <a:xfrm>
            <a:off x="114300" y="552450"/>
            <a:ext cx="11858625" cy="904875"/>
          </a:xfrm>
        </p:spPr>
        <p:txBody>
          <a:bodyPr>
            <a:normAutofit/>
          </a:bodyPr>
          <a:lstStyle/>
          <a:p>
            <a:pPr marL="0" indent="0">
              <a:buNone/>
            </a:pPr>
            <a:r>
              <a:rPr lang="en-IN" sz="2200" dirty="0">
                <a:solidFill>
                  <a:srgbClr val="0070C0"/>
                </a:solidFill>
                <a:effectLst>
                  <a:outerShdw blurRad="38100" dist="38100" dir="2700000" algn="tl">
                    <a:srgbClr val="000000">
                      <a:alpha val="43137"/>
                    </a:srgbClr>
                  </a:outerShdw>
                </a:effectLst>
                <a:latin typeface="Georgia" panose="02040502050405020303" pitchFamily="18" charset="0"/>
              </a:rPr>
              <a:t>Types of search algorithms</a:t>
            </a:r>
          </a:p>
        </p:txBody>
      </p:sp>
      <p:pic>
        <p:nvPicPr>
          <p:cNvPr id="5" name="Picture 4">
            <a:extLst>
              <a:ext uri="{FF2B5EF4-FFF2-40B4-BE49-F238E27FC236}">
                <a16:creationId xmlns:a16="http://schemas.microsoft.com/office/drawing/2014/main" id="{59C8D71B-33A8-6813-EBC3-044E2DFAA5A1}"/>
              </a:ext>
            </a:extLst>
          </p:cNvPr>
          <p:cNvPicPr>
            <a:picLocks noChangeAspect="1"/>
          </p:cNvPicPr>
          <p:nvPr/>
        </p:nvPicPr>
        <p:blipFill>
          <a:blip r:embed="rId2"/>
          <a:stretch>
            <a:fillRect/>
          </a:stretch>
        </p:blipFill>
        <p:spPr>
          <a:xfrm>
            <a:off x="3086100" y="1866900"/>
            <a:ext cx="5715000" cy="4438650"/>
          </a:xfrm>
          <a:prstGeom prst="rect">
            <a:avLst/>
          </a:prstGeom>
        </p:spPr>
      </p:pic>
    </p:spTree>
    <p:extLst>
      <p:ext uri="{BB962C8B-B14F-4D97-AF65-F5344CB8AC3E}">
        <p14:creationId xmlns:p14="http://schemas.microsoft.com/office/powerpoint/2010/main" val="345156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52C0C-CF6D-2BEA-51BB-B519E3C6CDF1}"/>
              </a:ext>
            </a:extLst>
          </p:cNvPr>
          <p:cNvSpPr>
            <a:spLocks noGrp="1"/>
          </p:cNvSpPr>
          <p:nvPr>
            <p:ph idx="1"/>
          </p:nvPr>
        </p:nvSpPr>
        <p:spPr>
          <a:xfrm>
            <a:off x="133350" y="723900"/>
            <a:ext cx="11744325" cy="6000750"/>
          </a:xfrm>
        </p:spPr>
        <p:txBody>
          <a:bodyPr>
            <a:normAutofit fontScale="92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Uninformed/Blind Search:</a:t>
            </a:r>
          </a:p>
          <a:p>
            <a:pPr>
              <a:buFont typeface="Wingdings" panose="05000000000000000000" pitchFamily="2" charset="2"/>
              <a:buChar char="q"/>
            </a:pPr>
            <a:r>
              <a:rPr lang="en-US" dirty="0">
                <a:latin typeface="Georgia" panose="02040502050405020303" pitchFamily="18" charset="0"/>
              </a:rPr>
              <a:t>The uninformed search does not contain any domain knowledge such as closeness, the location of the goal. </a:t>
            </a:r>
          </a:p>
          <a:p>
            <a:pPr>
              <a:buFont typeface="Wingdings" panose="05000000000000000000" pitchFamily="2" charset="2"/>
              <a:buChar char="q"/>
            </a:pPr>
            <a:r>
              <a:rPr lang="en-US" dirty="0">
                <a:latin typeface="Georgia" panose="02040502050405020303" pitchFamily="18" charset="0"/>
              </a:rPr>
              <a:t>It operates in a brute-force way as it only includes information about how to traverse the tree and how to identify leaf and goal nodes. </a:t>
            </a:r>
          </a:p>
          <a:p>
            <a:pPr>
              <a:buFont typeface="Wingdings" panose="05000000000000000000" pitchFamily="2" charset="2"/>
              <a:buChar char="q"/>
            </a:pPr>
            <a:r>
              <a:rPr lang="en-US" dirty="0">
                <a:latin typeface="Georgia" panose="02040502050405020303" pitchFamily="18" charset="0"/>
              </a:rPr>
              <a:t>Uninformed search applies a way in which search tree is searched without any information about the search space like initial state operators and test for the goal, so it is also called blind search.</a:t>
            </a:r>
          </a:p>
          <a:p>
            <a:pPr>
              <a:buFont typeface="Wingdings" panose="05000000000000000000" pitchFamily="2" charset="2"/>
              <a:buChar char="q"/>
            </a:pPr>
            <a:r>
              <a:rPr lang="en-US" dirty="0">
                <a:latin typeface="Georgia" panose="02040502050405020303" pitchFamily="18" charset="0"/>
              </a:rPr>
              <a:t>It examines each node of the tree until it achieves the goal node.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It can be divided into five main types:</a:t>
            </a:r>
          </a:p>
          <a:p>
            <a:pPr>
              <a:buFont typeface="Wingdings" panose="05000000000000000000" pitchFamily="2" charset="2"/>
              <a:buChar char="q"/>
            </a:pPr>
            <a:r>
              <a:rPr lang="en-US" dirty="0">
                <a:latin typeface="Georgia" panose="02040502050405020303" pitchFamily="18" charset="0"/>
              </a:rPr>
              <a:t>Breadth-first search</a:t>
            </a:r>
          </a:p>
          <a:p>
            <a:pPr>
              <a:buFont typeface="Wingdings" panose="05000000000000000000" pitchFamily="2" charset="2"/>
              <a:buChar char="q"/>
            </a:pPr>
            <a:r>
              <a:rPr lang="en-US" dirty="0">
                <a:latin typeface="Georgia" panose="02040502050405020303" pitchFamily="18" charset="0"/>
              </a:rPr>
              <a:t>Uniform cost search</a:t>
            </a:r>
          </a:p>
          <a:p>
            <a:pPr>
              <a:buFont typeface="Wingdings" panose="05000000000000000000" pitchFamily="2" charset="2"/>
              <a:buChar char="q"/>
            </a:pPr>
            <a:r>
              <a:rPr lang="en-US" dirty="0">
                <a:latin typeface="Georgia" panose="02040502050405020303" pitchFamily="18" charset="0"/>
              </a:rPr>
              <a:t>Depth-first search</a:t>
            </a:r>
          </a:p>
          <a:p>
            <a:pPr>
              <a:buFont typeface="Wingdings" panose="05000000000000000000" pitchFamily="2" charset="2"/>
              <a:buChar char="q"/>
            </a:pPr>
            <a:r>
              <a:rPr lang="en-US" dirty="0">
                <a:latin typeface="Georgia" panose="02040502050405020303" pitchFamily="18" charset="0"/>
              </a:rPr>
              <a:t>Iterative deepening depth-first search</a:t>
            </a:r>
          </a:p>
          <a:p>
            <a:pPr>
              <a:buFont typeface="Wingdings" panose="05000000000000000000" pitchFamily="2" charset="2"/>
              <a:buChar char="q"/>
            </a:pPr>
            <a:r>
              <a:rPr lang="en-US" dirty="0">
                <a:latin typeface="Georgia" panose="02040502050405020303" pitchFamily="18" charset="0"/>
              </a:rPr>
              <a:t>Bidirectional Search</a:t>
            </a:r>
            <a:endParaRPr lang="en-IN" dirty="0">
              <a:latin typeface="Georgia" panose="02040502050405020303" pitchFamily="18" charset="0"/>
            </a:endParaRPr>
          </a:p>
        </p:txBody>
      </p:sp>
    </p:spTree>
    <p:extLst>
      <p:ext uri="{BB962C8B-B14F-4D97-AF65-F5344CB8AC3E}">
        <p14:creationId xmlns:p14="http://schemas.microsoft.com/office/powerpoint/2010/main" val="47114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23804-5AE9-50FE-D601-29C7EC0D1361}"/>
              </a:ext>
            </a:extLst>
          </p:cNvPr>
          <p:cNvSpPr>
            <a:spLocks noGrp="1"/>
          </p:cNvSpPr>
          <p:nvPr>
            <p:ph idx="1"/>
          </p:nvPr>
        </p:nvSpPr>
        <p:spPr>
          <a:xfrm>
            <a:off x="304800" y="742949"/>
            <a:ext cx="11601450" cy="5953125"/>
          </a:xfrm>
        </p:spPr>
        <p:txBody>
          <a:bodyPr>
            <a:normAutofit fontScale="92500" lnSpcReduction="1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Informed Search</a:t>
            </a:r>
          </a:p>
          <a:p>
            <a:pPr>
              <a:buFont typeface="Wingdings" panose="05000000000000000000" pitchFamily="2" charset="2"/>
              <a:buChar char="q"/>
            </a:pPr>
            <a:r>
              <a:rPr lang="en-US" dirty="0">
                <a:latin typeface="Georgia" panose="02040502050405020303" pitchFamily="18" charset="0"/>
              </a:rPr>
              <a:t>Informed search algorithms use domain knowledge.</a:t>
            </a:r>
          </a:p>
          <a:p>
            <a:pPr>
              <a:buFont typeface="Wingdings" panose="05000000000000000000" pitchFamily="2" charset="2"/>
              <a:buChar char="q"/>
            </a:pPr>
            <a:r>
              <a:rPr lang="en-US" dirty="0">
                <a:latin typeface="Georgia" panose="02040502050405020303" pitchFamily="18" charset="0"/>
              </a:rPr>
              <a:t>In an informed search, problem information is available which can guide the search.</a:t>
            </a:r>
          </a:p>
          <a:p>
            <a:pPr>
              <a:buFont typeface="Wingdings" panose="05000000000000000000" pitchFamily="2" charset="2"/>
              <a:buChar char="q"/>
            </a:pPr>
            <a:r>
              <a:rPr lang="en-US" dirty="0">
                <a:latin typeface="Georgia" panose="02040502050405020303" pitchFamily="18" charset="0"/>
              </a:rPr>
              <a:t>Informed search strategies can find a solution more efficiently than an uninformed search strategy. </a:t>
            </a:r>
          </a:p>
          <a:p>
            <a:pPr>
              <a:buFont typeface="Wingdings" panose="05000000000000000000" pitchFamily="2" charset="2"/>
              <a:buChar char="q"/>
            </a:pPr>
            <a:r>
              <a:rPr lang="en-US" dirty="0">
                <a:latin typeface="Georgia" panose="02040502050405020303" pitchFamily="18" charset="0"/>
              </a:rPr>
              <a:t>Informed search is also called a Heuristic search.</a:t>
            </a:r>
          </a:p>
          <a:p>
            <a:pPr>
              <a:buFont typeface="Wingdings" panose="05000000000000000000" pitchFamily="2" charset="2"/>
              <a:buChar char="q"/>
            </a:pPr>
            <a:r>
              <a:rPr lang="en-US" dirty="0">
                <a:latin typeface="Georgia" panose="02040502050405020303" pitchFamily="18" charset="0"/>
              </a:rPr>
              <a:t>A heuristic is a way which might not always be guaranteed for best solutions but guaranteed to find a good solution in reasonable time.</a:t>
            </a:r>
          </a:p>
          <a:p>
            <a:pPr marL="0" indent="0">
              <a:buNone/>
            </a:pPr>
            <a:r>
              <a:rPr lang="en-US" dirty="0">
                <a:latin typeface="Georgia" panose="02040502050405020303" pitchFamily="18" charset="0"/>
              </a:rPr>
              <a:t>Informed search can solve much complex problem which could not be solved in another way.</a:t>
            </a:r>
          </a:p>
          <a:p>
            <a:pPr marL="0" indent="0">
              <a:buNone/>
            </a:pPr>
            <a:r>
              <a:rPr lang="en-US" dirty="0">
                <a:latin typeface="Georgia" panose="02040502050405020303" pitchFamily="18" charset="0"/>
              </a:rPr>
              <a:t>An example of informed search algorithms is a traveling salesman problem.</a:t>
            </a:r>
          </a:p>
          <a:p>
            <a:pPr>
              <a:buFont typeface="Wingdings" panose="05000000000000000000" pitchFamily="2" charset="2"/>
              <a:buChar char="Ø"/>
            </a:pPr>
            <a:r>
              <a:rPr lang="en-US" dirty="0">
                <a:latin typeface="Georgia" panose="02040502050405020303" pitchFamily="18" charset="0"/>
              </a:rPr>
              <a:t>Greedy Search</a:t>
            </a:r>
          </a:p>
          <a:p>
            <a:pPr>
              <a:buFont typeface="Wingdings" panose="05000000000000000000" pitchFamily="2" charset="2"/>
              <a:buChar char="Ø"/>
            </a:pPr>
            <a:r>
              <a:rPr lang="en-US" dirty="0">
                <a:latin typeface="Georgia" panose="02040502050405020303" pitchFamily="18" charset="0"/>
              </a:rPr>
              <a:t>A* Search</a:t>
            </a:r>
            <a:endParaRPr lang="en-IN" dirty="0">
              <a:latin typeface="Georgia" panose="02040502050405020303" pitchFamily="18" charset="0"/>
            </a:endParaRPr>
          </a:p>
        </p:txBody>
      </p:sp>
    </p:spTree>
    <p:extLst>
      <p:ext uri="{BB962C8B-B14F-4D97-AF65-F5344CB8AC3E}">
        <p14:creationId xmlns:p14="http://schemas.microsoft.com/office/powerpoint/2010/main" val="347252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3103D-5FB1-141E-5418-A0F5566FCE2B}"/>
              </a:ext>
            </a:extLst>
          </p:cNvPr>
          <p:cNvSpPr>
            <a:spLocks noGrp="1"/>
          </p:cNvSpPr>
          <p:nvPr>
            <p:ph idx="1"/>
          </p:nvPr>
        </p:nvSpPr>
        <p:spPr>
          <a:xfrm>
            <a:off x="238125" y="723899"/>
            <a:ext cx="6505575" cy="5972175"/>
          </a:xfrm>
        </p:spPr>
        <p:txBody>
          <a:bodyPr>
            <a:normAutofit fontScale="850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Breadth-first Search:</a:t>
            </a:r>
          </a:p>
          <a:p>
            <a:pPr>
              <a:buFont typeface="Wingdings" panose="05000000000000000000" pitchFamily="2" charset="2"/>
              <a:buChar char="q"/>
            </a:pPr>
            <a:r>
              <a:rPr lang="en-US" dirty="0">
                <a:latin typeface="Georgia" panose="02040502050405020303" pitchFamily="18" charset="0"/>
              </a:rPr>
              <a:t>Breadth-first search is the most common search strategy for traversing a tree or graph.</a:t>
            </a:r>
          </a:p>
          <a:p>
            <a:pPr>
              <a:buFont typeface="Wingdings" panose="05000000000000000000" pitchFamily="2" charset="2"/>
              <a:buChar char="q"/>
            </a:pPr>
            <a:r>
              <a:rPr lang="en-US" dirty="0">
                <a:latin typeface="Georgia" panose="02040502050405020303" pitchFamily="18" charset="0"/>
              </a:rPr>
              <a:t>This algorithm searches breadthwise in a tree or graph, so it is called breadth-first search.</a:t>
            </a:r>
          </a:p>
          <a:p>
            <a:pPr>
              <a:buFont typeface="Wingdings" panose="05000000000000000000" pitchFamily="2" charset="2"/>
              <a:buChar char="q"/>
            </a:pPr>
            <a:r>
              <a:rPr lang="en-US" dirty="0">
                <a:latin typeface="Georgia" panose="02040502050405020303" pitchFamily="18" charset="0"/>
              </a:rPr>
              <a:t>BFS algorithm starts searching from the root node of the tree and expands all successor node at the current level before moving to nodes of next level.</a:t>
            </a:r>
          </a:p>
          <a:p>
            <a:pPr>
              <a:buFont typeface="Wingdings" panose="05000000000000000000" pitchFamily="2" charset="2"/>
              <a:buChar char="q"/>
            </a:pPr>
            <a:r>
              <a:rPr lang="en-US" dirty="0">
                <a:latin typeface="Georgia" panose="02040502050405020303" pitchFamily="18" charset="0"/>
              </a:rPr>
              <a:t>The breadth-first search algorithm is an example of a general-graph search algorithm.</a:t>
            </a:r>
          </a:p>
          <a:p>
            <a:pPr>
              <a:buFont typeface="Wingdings" panose="05000000000000000000" pitchFamily="2" charset="2"/>
              <a:buChar char="q"/>
            </a:pPr>
            <a:r>
              <a:rPr lang="en-US" dirty="0">
                <a:latin typeface="Georgia" panose="02040502050405020303" pitchFamily="18" charset="0"/>
              </a:rPr>
              <a:t>Breadth-first search implemented using FIFO queue data structure.</a:t>
            </a:r>
          </a:p>
          <a:p>
            <a:pPr marL="0" indent="0">
              <a:buNone/>
            </a:pPr>
            <a:r>
              <a:rPr lang="en-IN" dirty="0">
                <a:latin typeface="Georgia" panose="02040502050405020303" pitchFamily="18" charset="0"/>
              </a:rPr>
              <a:t>Example:</a:t>
            </a:r>
            <a:endParaRPr lang="en-US" dirty="0">
              <a:latin typeface="Georgia" panose="02040502050405020303" pitchFamily="18" charset="0"/>
            </a:endParaRPr>
          </a:p>
          <a:p>
            <a:pPr marL="0" indent="0">
              <a:buNone/>
            </a:pPr>
            <a:r>
              <a:rPr lang="pt-BR" dirty="0">
                <a:latin typeface="Georgia" panose="02040502050405020303" pitchFamily="18" charset="0"/>
              </a:rPr>
              <a:t>S---&gt; A---&gt;B----&gt;C---&gt;D----&gt;G---&gt;H---&gt;E----&gt;F----&gt;I----&gt;K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E89677C-B95B-5C03-3F29-CF9541E32FAC}"/>
              </a:ext>
            </a:extLst>
          </p:cNvPr>
          <p:cNvPicPr>
            <a:picLocks noChangeAspect="1"/>
          </p:cNvPicPr>
          <p:nvPr/>
        </p:nvPicPr>
        <p:blipFill>
          <a:blip r:embed="rId2"/>
          <a:stretch>
            <a:fillRect/>
          </a:stretch>
        </p:blipFill>
        <p:spPr>
          <a:xfrm>
            <a:off x="6971967" y="1804720"/>
            <a:ext cx="4763165" cy="3810532"/>
          </a:xfrm>
          <a:prstGeom prst="rect">
            <a:avLst/>
          </a:prstGeom>
        </p:spPr>
      </p:pic>
    </p:spTree>
    <p:extLst>
      <p:ext uri="{BB962C8B-B14F-4D97-AF65-F5344CB8AC3E}">
        <p14:creationId xmlns:p14="http://schemas.microsoft.com/office/powerpoint/2010/main" val="48991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68186-2FA3-5318-1903-53493B22BFD9}"/>
              </a:ext>
            </a:extLst>
          </p:cNvPr>
          <p:cNvSpPr>
            <a:spLocks noGrp="1"/>
          </p:cNvSpPr>
          <p:nvPr>
            <p:ph idx="1"/>
          </p:nvPr>
        </p:nvSpPr>
        <p:spPr>
          <a:xfrm>
            <a:off x="266700" y="714375"/>
            <a:ext cx="6343650" cy="5953125"/>
          </a:xfrm>
        </p:spPr>
        <p:txBody>
          <a:bodyPr>
            <a:normAutofit fontScale="85000" lnSpcReduction="10000"/>
          </a:bodyPr>
          <a:lstStyle/>
          <a:p>
            <a:pPr marL="0" indent="0">
              <a:buNone/>
            </a:pPr>
            <a:r>
              <a:rPr lang="en-US" dirty="0">
                <a:latin typeface="Georgia" panose="02040502050405020303" pitchFamily="18" charset="0"/>
              </a:rPr>
              <a:t> </a:t>
            </a: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Depth-first Search</a:t>
            </a:r>
          </a:p>
          <a:p>
            <a:pPr>
              <a:buFont typeface="Wingdings" panose="05000000000000000000" pitchFamily="2" charset="2"/>
              <a:buChar char="q"/>
            </a:pPr>
            <a:r>
              <a:rPr lang="en-US" dirty="0">
                <a:latin typeface="Georgia" panose="02040502050405020303" pitchFamily="18" charset="0"/>
              </a:rPr>
              <a:t>Depth-first search isa recursive algorithm for traversing a tree or graph data structure.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is called the depth-first search because it starts from the root node and follows each path to its greatest depth node before moving to the next path.</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DFS uses a stack data structure for its implementation.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process of the DFS algorithm is similar to the BFS algorithm.</a:t>
            </a:r>
          </a:p>
          <a:p>
            <a:pPr>
              <a:buFont typeface="Wingdings" panose="05000000000000000000" pitchFamily="2" charset="2"/>
              <a:buChar char="q"/>
            </a:pPr>
            <a:r>
              <a:rPr lang="en-IN" dirty="0">
                <a:latin typeface="Georgia" panose="02040502050405020303" pitchFamily="18" charset="0"/>
              </a:rPr>
              <a:t>Example:</a:t>
            </a:r>
          </a:p>
          <a:p>
            <a:pPr marL="0" indent="0">
              <a:buNone/>
            </a:pPr>
            <a:r>
              <a:rPr lang="nl-NL" dirty="0">
                <a:latin typeface="Georgia" panose="02040502050405020303" pitchFamily="18" charset="0"/>
              </a:rPr>
              <a:t>Root node---&gt;Left node ----&gt; right node.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7E8C2628-3FE4-B383-7FAE-CC176C95088B}"/>
              </a:ext>
            </a:extLst>
          </p:cNvPr>
          <p:cNvPicPr>
            <a:picLocks noChangeAspect="1"/>
          </p:cNvPicPr>
          <p:nvPr/>
        </p:nvPicPr>
        <p:blipFill>
          <a:blip r:embed="rId2"/>
          <a:stretch>
            <a:fillRect/>
          </a:stretch>
        </p:blipFill>
        <p:spPr>
          <a:xfrm>
            <a:off x="6991017" y="1785671"/>
            <a:ext cx="4763165" cy="3810532"/>
          </a:xfrm>
          <a:prstGeom prst="rect">
            <a:avLst/>
          </a:prstGeom>
        </p:spPr>
      </p:pic>
    </p:spTree>
    <p:extLst>
      <p:ext uri="{BB962C8B-B14F-4D97-AF65-F5344CB8AC3E}">
        <p14:creationId xmlns:p14="http://schemas.microsoft.com/office/powerpoint/2010/main" val="125383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61C10-451D-5700-0505-2C88E8F5BF73}"/>
              </a:ext>
            </a:extLst>
          </p:cNvPr>
          <p:cNvSpPr>
            <a:spLocks noGrp="1"/>
          </p:cNvSpPr>
          <p:nvPr>
            <p:ph idx="1"/>
          </p:nvPr>
        </p:nvSpPr>
        <p:spPr>
          <a:xfrm>
            <a:off x="200026" y="742949"/>
            <a:ext cx="6372224" cy="5895975"/>
          </a:xfrm>
        </p:spPr>
        <p:txBody>
          <a:bodyPr>
            <a:normAutofit fontScale="85000" lnSpcReduction="20000"/>
          </a:bodyPr>
          <a:lstStyle/>
          <a:p>
            <a:pPr marL="0" indent="0">
              <a:buNone/>
            </a:pPr>
            <a:r>
              <a:rPr lang="en-US" dirty="0">
                <a:latin typeface="Georgia" panose="02040502050405020303" pitchFamily="18" charset="0"/>
              </a:rPr>
              <a:t> </a:t>
            </a: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Depth-Limited Search Algorithm:</a:t>
            </a:r>
          </a:p>
          <a:p>
            <a:pPr>
              <a:buFont typeface="Wingdings" panose="05000000000000000000" pitchFamily="2" charset="2"/>
              <a:buChar char="q"/>
            </a:pPr>
            <a:r>
              <a:rPr lang="en-US" dirty="0">
                <a:latin typeface="Georgia" panose="02040502050405020303" pitchFamily="18" charset="0"/>
              </a:rPr>
              <a:t>A depth-limited search algorithm is similar to depth-first search with a predetermined limit. </a:t>
            </a:r>
          </a:p>
          <a:p>
            <a:pPr>
              <a:buFont typeface="Wingdings" panose="05000000000000000000" pitchFamily="2" charset="2"/>
              <a:buChar char="q"/>
            </a:pPr>
            <a:r>
              <a:rPr lang="en-US" dirty="0">
                <a:latin typeface="Georgia" panose="02040502050405020303" pitchFamily="18" charset="0"/>
              </a:rPr>
              <a:t>Depth-limited search can solve the drawback of the infinite path in the Depth-first search. </a:t>
            </a:r>
          </a:p>
          <a:p>
            <a:pPr>
              <a:buFont typeface="Wingdings" panose="05000000000000000000" pitchFamily="2" charset="2"/>
              <a:buChar char="q"/>
            </a:pPr>
            <a:r>
              <a:rPr lang="en-US" dirty="0">
                <a:latin typeface="Georgia" panose="02040502050405020303" pitchFamily="18" charset="0"/>
              </a:rPr>
              <a:t>In this algorithm, the node at the depth limit will treat as it has no successor nodes further.</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Depth-limited search can be terminated with two Conditions of failure:</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Standard failure value: It indicates that problem does not have any solution.</a:t>
            </a:r>
          </a:p>
          <a:p>
            <a:pPr>
              <a:buFont typeface="Wingdings" panose="05000000000000000000" pitchFamily="2" charset="2"/>
              <a:buChar char="q"/>
            </a:pPr>
            <a:r>
              <a:rPr lang="en-US" dirty="0">
                <a:latin typeface="Georgia" panose="02040502050405020303" pitchFamily="18" charset="0"/>
              </a:rPr>
              <a:t>Cutoff failure value: It defines no solution for the problem within a given depth limit.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CE08E95-6135-D5F2-6946-E50309B53F39}"/>
              </a:ext>
            </a:extLst>
          </p:cNvPr>
          <p:cNvPicPr>
            <a:picLocks noChangeAspect="1"/>
          </p:cNvPicPr>
          <p:nvPr/>
        </p:nvPicPr>
        <p:blipFill>
          <a:blip r:embed="rId2"/>
          <a:stretch>
            <a:fillRect/>
          </a:stretch>
        </p:blipFill>
        <p:spPr>
          <a:xfrm>
            <a:off x="6857667" y="1657084"/>
            <a:ext cx="4763165" cy="3810532"/>
          </a:xfrm>
          <a:prstGeom prst="rect">
            <a:avLst/>
          </a:prstGeom>
        </p:spPr>
      </p:pic>
    </p:spTree>
    <p:extLst>
      <p:ext uri="{BB962C8B-B14F-4D97-AF65-F5344CB8AC3E}">
        <p14:creationId xmlns:p14="http://schemas.microsoft.com/office/powerpoint/2010/main" val="336294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6D6A-37F4-E921-30F9-036D910417F1}"/>
              </a:ext>
            </a:extLst>
          </p:cNvPr>
          <p:cNvSpPr>
            <a:spLocks noGrp="1"/>
          </p:cNvSpPr>
          <p:nvPr>
            <p:ph type="title"/>
          </p:nvPr>
        </p:nvSpPr>
        <p:spPr>
          <a:xfrm>
            <a:off x="581192" y="702156"/>
            <a:ext cx="11029616" cy="698019"/>
          </a:xfrm>
        </p:spPr>
        <p:txBody>
          <a:bodyPr>
            <a:normAutofit/>
          </a:bodyPr>
          <a:lstStyle/>
          <a:p>
            <a:pPr algn="ctr"/>
            <a:r>
              <a:rPr lang="en-US" sz="3200" dirty="0">
                <a:solidFill>
                  <a:srgbClr val="0070C0"/>
                </a:solidFill>
                <a:effectLst>
                  <a:outerShdw blurRad="38100" dist="38100" dir="2700000" algn="tl">
                    <a:srgbClr val="000000">
                      <a:alpha val="43137"/>
                    </a:srgbClr>
                  </a:outerShdw>
                </a:effectLst>
                <a:latin typeface="Georgia" panose="02040502050405020303" pitchFamily="18" charset="0"/>
              </a:rPr>
              <a:t>Agents in Artificial Intelligence</a:t>
            </a:r>
            <a:endParaRPr lang="en-IN" sz="3200"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F4D0768-675F-B7D7-18EF-AC94F3B05997}"/>
              </a:ext>
            </a:extLst>
          </p:cNvPr>
          <p:cNvSpPr>
            <a:spLocks noGrp="1"/>
          </p:cNvSpPr>
          <p:nvPr>
            <p:ph idx="1"/>
          </p:nvPr>
        </p:nvSpPr>
        <p:spPr>
          <a:xfrm>
            <a:off x="190500" y="1333500"/>
            <a:ext cx="11887200" cy="5524500"/>
          </a:xfrm>
        </p:spPr>
        <p:txBody>
          <a:bodyPr>
            <a:normAutofit lnSpcReduction="10000"/>
          </a:bodyPr>
          <a:lstStyle/>
          <a:p>
            <a:pPr>
              <a:buFont typeface="Wingdings" panose="05000000000000000000" pitchFamily="2" charset="2"/>
              <a:buChar char="q"/>
            </a:pPr>
            <a:r>
              <a:rPr lang="en-US" dirty="0">
                <a:latin typeface="Georgia" panose="02040502050405020303" pitchFamily="18" charset="0"/>
              </a:rPr>
              <a:t>An AI system can be defined as the study of the rational agent and its environment.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agents sense the environment through sensors and act on their environment through actuators.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An AI agent can have mental properties such as knowledge, belief, intention, etc.</a:t>
            </a:r>
          </a:p>
          <a:p>
            <a:pPr marL="0" indent="0">
              <a:buNone/>
            </a:pPr>
            <a:endParaRPr lang="en-US" sz="2200" dirty="0">
              <a:solidFill>
                <a:srgbClr val="0070C0"/>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What is an Agent?</a:t>
            </a:r>
          </a:p>
          <a:p>
            <a:pPr>
              <a:buFont typeface="Wingdings" panose="05000000000000000000" pitchFamily="2" charset="2"/>
              <a:buChar char="q"/>
            </a:pPr>
            <a:r>
              <a:rPr lang="en-US" dirty="0">
                <a:latin typeface="Georgia" panose="02040502050405020303" pitchFamily="18" charset="0"/>
              </a:rPr>
              <a:t>An agent can be anything that </a:t>
            </a:r>
            <a:r>
              <a:rPr lang="en-US" dirty="0" err="1">
                <a:latin typeface="Georgia" panose="02040502050405020303" pitchFamily="18" charset="0"/>
              </a:rPr>
              <a:t>perceiveits</a:t>
            </a:r>
            <a:r>
              <a:rPr lang="en-US" dirty="0">
                <a:latin typeface="Georgia" panose="02040502050405020303" pitchFamily="18" charset="0"/>
              </a:rPr>
              <a:t> environment through sensors and act upon that environment through actuators. </a:t>
            </a:r>
          </a:p>
          <a:p>
            <a:pPr>
              <a:buFont typeface="Wingdings" panose="05000000000000000000" pitchFamily="2" charset="2"/>
              <a:buChar char="q"/>
            </a:pPr>
            <a:r>
              <a:rPr lang="en-US" dirty="0">
                <a:latin typeface="Georgia" panose="02040502050405020303" pitchFamily="18" charset="0"/>
              </a:rPr>
              <a:t>An Agent runs in the cycle of perceiving, thinking, and acting. </a:t>
            </a:r>
          </a:p>
        </p:txBody>
      </p:sp>
    </p:spTree>
    <p:extLst>
      <p:ext uri="{BB962C8B-B14F-4D97-AF65-F5344CB8AC3E}">
        <p14:creationId xmlns:p14="http://schemas.microsoft.com/office/powerpoint/2010/main" val="133650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5BDD5-BD1F-F1A5-4B99-0510C0961882}"/>
              </a:ext>
            </a:extLst>
          </p:cNvPr>
          <p:cNvSpPr>
            <a:spLocks noGrp="1"/>
          </p:cNvSpPr>
          <p:nvPr>
            <p:ph idx="1"/>
          </p:nvPr>
        </p:nvSpPr>
        <p:spPr>
          <a:xfrm>
            <a:off x="0" y="476251"/>
            <a:ext cx="12058650" cy="6381750"/>
          </a:xfrm>
        </p:spPr>
        <p:txBody>
          <a:bodyPr>
            <a:normAutofit fontScale="77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Uniform-cost Search Algorithm:</a:t>
            </a:r>
          </a:p>
          <a:p>
            <a:pPr>
              <a:buFont typeface="Wingdings" panose="05000000000000000000" pitchFamily="2" charset="2"/>
              <a:buChar char="q"/>
            </a:pPr>
            <a:r>
              <a:rPr lang="en-US" dirty="0">
                <a:latin typeface="Georgia" panose="02040502050405020303" pitchFamily="18" charset="0"/>
              </a:rPr>
              <a:t>Uniform-cost search is a searching algorithm used for traversing a weighted tree or graph.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algorithm comes into play when a different cost is available for each edge.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primary goal of the uniform-cost search is to find a path to the goal node which has the lowest cumulative cost.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Uniform-cost search expands nodes according to their path costs form the root node.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can be used to solve any graph/tree where the optimal cost is in demand.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 uniform-cost search algorithm is implemented by the priority queue.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gives maximum priority to the lowest cumulative cost.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Uniform cost search is equivalent to BFS algorithm if the path cost of all edges is the same.</a:t>
            </a:r>
            <a:endParaRPr lang="en-IN" dirty="0">
              <a:latin typeface="Georgia" panose="02040502050405020303" pitchFamily="18" charset="0"/>
            </a:endParaRPr>
          </a:p>
        </p:txBody>
      </p:sp>
    </p:spTree>
    <p:extLst>
      <p:ext uri="{BB962C8B-B14F-4D97-AF65-F5344CB8AC3E}">
        <p14:creationId xmlns:p14="http://schemas.microsoft.com/office/powerpoint/2010/main" val="189306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1FAAD8-317F-1EA9-4568-2A9933D23FE7}"/>
              </a:ext>
            </a:extLst>
          </p:cNvPr>
          <p:cNvPicPr>
            <a:picLocks noGrp="1" noChangeAspect="1"/>
          </p:cNvPicPr>
          <p:nvPr>
            <p:ph idx="1"/>
          </p:nvPr>
        </p:nvPicPr>
        <p:blipFill>
          <a:blip r:embed="rId2"/>
          <a:stretch>
            <a:fillRect/>
          </a:stretch>
        </p:blipFill>
        <p:spPr>
          <a:xfrm>
            <a:off x="2286000" y="1238250"/>
            <a:ext cx="7553325" cy="4848225"/>
          </a:xfrm>
        </p:spPr>
      </p:pic>
    </p:spTree>
    <p:extLst>
      <p:ext uri="{BB962C8B-B14F-4D97-AF65-F5344CB8AC3E}">
        <p14:creationId xmlns:p14="http://schemas.microsoft.com/office/powerpoint/2010/main" val="281866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8BBA7-E43A-8CD0-5AE6-E95C5F31D310}"/>
              </a:ext>
            </a:extLst>
          </p:cNvPr>
          <p:cNvSpPr>
            <a:spLocks noGrp="1"/>
          </p:cNvSpPr>
          <p:nvPr>
            <p:ph idx="1"/>
          </p:nvPr>
        </p:nvSpPr>
        <p:spPr>
          <a:xfrm>
            <a:off x="0" y="523875"/>
            <a:ext cx="7428835" cy="6334125"/>
          </a:xfrm>
        </p:spPr>
        <p:txBody>
          <a:bodyPr>
            <a:normAutofit fontScale="700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Iterative </a:t>
            </a:r>
            <a:r>
              <a:rPr lang="en-US" sz="2200" dirty="0" err="1">
                <a:solidFill>
                  <a:srgbClr val="0070C0"/>
                </a:solidFill>
                <a:effectLst>
                  <a:outerShdw blurRad="38100" dist="38100" dir="2700000" algn="tl">
                    <a:srgbClr val="000000">
                      <a:alpha val="43137"/>
                    </a:srgbClr>
                  </a:outerShdw>
                </a:effectLst>
                <a:latin typeface="Georgia" panose="02040502050405020303" pitchFamily="18" charset="0"/>
              </a:rPr>
              <a:t>deepeningdepth</a:t>
            </a: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-first Search:</a:t>
            </a:r>
          </a:p>
          <a:p>
            <a:pPr>
              <a:buFont typeface="Wingdings" panose="05000000000000000000" pitchFamily="2" charset="2"/>
              <a:buChar char="q"/>
            </a:pPr>
            <a:r>
              <a:rPr lang="en-US" dirty="0">
                <a:latin typeface="Georgia" panose="02040502050405020303" pitchFamily="18" charset="0"/>
              </a:rPr>
              <a:t>The iterative deepening algorithm is a combination of DFS and BFS algorithms. This search algorithm finds out the best depth limit and does it by gradually increasing the limit until a goal is found.</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algorithm performs depth-first search up to a certain "depth limit", and it keeps increasing the depth limit after each iteration until the goal node is found.</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Search algorithm combines the benefits of Breadth-first search's fast search and depth-first search's memory efficiency.</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iterative search algorithm is useful uninformed search when search space is large, and depth of goal node is unknown.</a:t>
            </a:r>
          </a:p>
          <a:p>
            <a:pPr marL="0" indent="0">
              <a:buNone/>
            </a:pPr>
            <a:r>
              <a:rPr lang="en-US" dirty="0">
                <a:latin typeface="Georgia" panose="02040502050405020303" pitchFamily="18" charset="0"/>
              </a:rPr>
              <a:t>1'st Iteration-----&gt; A</a:t>
            </a:r>
          </a:p>
          <a:p>
            <a:pPr marL="0" indent="0">
              <a:buNone/>
            </a:pPr>
            <a:r>
              <a:rPr lang="en-US" dirty="0">
                <a:latin typeface="Georgia" panose="02040502050405020303" pitchFamily="18" charset="0"/>
              </a:rPr>
              <a:t>2'nd Iteration----&gt; A, B, C</a:t>
            </a:r>
          </a:p>
          <a:p>
            <a:pPr marL="0" indent="0">
              <a:buNone/>
            </a:pPr>
            <a:r>
              <a:rPr lang="en-US" dirty="0">
                <a:latin typeface="Georgia" panose="02040502050405020303" pitchFamily="18" charset="0"/>
              </a:rPr>
              <a:t>3'rd Iteration------&gt;A, B, D, E, C, F, G</a:t>
            </a:r>
          </a:p>
          <a:p>
            <a:pPr marL="0" indent="0">
              <a:buNone/>
            </a:pPr>
            <a:r>
              <a:rPr lang="en-US" dirty="0">
                <a:latin typeface="Georgia" panose="02040502050405020303" pitchFamily="18" charset="0"/>
              </a:rPr>
              <a:t>4'th Iteration------&gt;A, B, D, H, I, E, C, F, K, G</a:t>
            </a:r>
          </a:p>
          <a:p>
            <a:pPr marL="0" indent="0">
              <a:buNone/>
            </a:pPr>
            <a:r>
              <a:rPr lang="en-US" dirty="0">
                <a:latin typeface="Georgia" panose="02040502050405020303" pitchFamily="18" charset="0"/>
              </a:rPr>
              <a:t>In the fourth iteration, the algorithm will find the goal node.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AB7C59F-E749-E4A0-97B6-236A3D108EAE}"/>
              </a:ext>
            </a:extLst>
          </p:cNvPr>
          <p:cNvPicPr>
            <a:picLocks noChangeAspect="1"/>
          </p:cNvPicPr>
          <p:nvPr/>
        </p:nvPicPr>
        <p:blipFill>
          <a:blip r:embed="rId2"/>
          <a:stretch>
            <a:fillRect/>
          </a:stretch>
        </p:blipFill>
        <p:spPr>
          <a:xfrm>
            <a:off x="7428835" y="1276084"/>
            <a:ext cx="4763165" cy="3810532"/>
          </a:xfrm>
          <a:prstGeom prst="rect">
            <a:avLst/>
          </a:prstGeom>
        </p:spPr>
      </p:pic>
    </p:spTree>
    <p:extLst>
      <p:ext uri="{BB962C8B-B14F-4D97-AF65-F5344CB8AC3E}">
        <p14:creationId xmlns:p14="http://schemas.microsoft.com/office/powerpoint/2010/main" val="340298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257F0-C471-D400-9103-45114A13BCF9}"/>
              </a:ext>
            </a:extLst>
          </p:cNvPr>
          <p:cNvSpPr>
            <a:spLocks noGrp="1"/>
          </p:cNvSpPr>
          <p:nvPr>
            <p:ph idx="1"/>
          </p:nvPr>
        </p:nvSpPr>
        <p:spPr>
          <a:xfrm>
            <a:off x="152400" y="657225"/>
            <a:ext cx="7391400" cy="6019800"/>
          </a:xfrm>
        </p:spPr>
        <p:txBody>
          <a:bodyPr>
            <a:normAutofit fontScale="92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Bidirectional Search Algorithm:</a:t>
            </a:r>
          </a:p>
          <a:p>
            <a:pPr>
              <a:buFont typeface="Wingdings" panose="05000000000000000000" pitchFamily="2" charset="2"/>
              <a:buChar char="q"/>
            </a:pPr>
            <a:r>
              <a:rPr lang="en-US" dirty="0">
                <a:latin typeface="Georgia" panose="02040502050405020303" pitchFamily="18" charset="0"/>
              </a:rPr>
              <a:t>Bidirectional search algorithm runs two simultaneous searches, one form initial state called as forward-search and other from goal node called as backward-search, to find the goal node.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Bidirectional search replaces one single search graph with two small subgraphs in which one starts the search from an initial vertex and other starts from goal vertex.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search stops when these two graphs intersect each other.</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Bidirectional search can use search techniques such as BFS, DFS, DLS, etc.</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325BD77-4972-63D2-B23F-0C7E342A31DF}"/>
              </a:ext>
            </a:extLst>
          </p:cNvPr>
          <p:cNvPicPr>
            <a:picLocks noChangeAspect="1"/>
          </p:cNvPicPr>
          <p:nvPr/>
        </p:nvPicPr>
        <p:blipFill>
          <a:blip r:embed="rId2"/>
          <a:stretch>
            <a:fillRect/>
          </a:stretch>
        </p:blipFill>
        <p:spPr>
          <a:xfrm>
            <a:off x="7343442" y="1761859"/>
            <a:ext cx="4763165" cy="3810532"/>
          </a:xfrm>
          <a:prstGeom prst="rect">
            <a:avLst/>
          </a:prstGeom>
        </p:spPr>
      </p:pic>
    </p:spTree>
    <p:extLst>
      <p:ext uri="{BB962C8B-B14F-4D97-AF65-F5344CB8AC3E}">
        <p14:creationId xmlns:p14="http://schemas.microsoft.com/office/powerpoint/2010/main" val="288176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D6643-D4F7-B4FE-7B9C-0869B9F18057}"/>
              </a:ext>
            </a:extLst>
          </p:cNvPr>
          <p:cNvSpPr>
            <a:spLocks noGrp="1"/>
          </p:cNvSpPr>
          <p:nvPr>
            <p:ph idx="1"/>
          </p:nvPr>
        </p:nvSpPr>
        <p:spPr>
          <a:xfrm>
            <a:off x="257175" y="657225"/>
            <a:ext cx="11734799" cy="6057900"/>
          </a:xfrm>
        </p:spPr>
        <p:txBody>
          <a:bodyPr>
            <a:normAutofit lnSpcReduction="1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Informed Search Algorithms</a:t>
            </a:r>
          </a:p>
          <a:p>
            <a:pPr>
              <a:buFont typeface="Wingdings" panose="05000000000000000000" pitchFamily="2" charset="2"/>
              <a:buChar char="q"/>
            </a:pPr>
            <a:r>
              <a:rPr lang="en-US" dirty="0">
                <a:latin typeface="Georgia" panose="02040502050405020303" pitchFamily="18" charset="0"/>
              </a:rPr>
              <a:t>So far we have talked about the uninformed search algorithms which looked through search space for all possible solutions of the problem without having any additional knowledge about search space.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But informed search algorithm contains an array of knowledge such as how far we are from the goal, path cost, how to reach to goal node, etc.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knowledge help agents to explore less to the search space and find more efficiently the goal node.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informed search algorithm is more useful for large search space. Informed search algorithm uses the idea of heuristic, so it is also called Heuristic search.</a:t>
            </a:r>
            <a:endParaRPr lang="en-IN" dirty="0">
              <a:latin typeface="Georgia" panose="02040502050405020303" pitchFamily="18" charset="0"/>
            </a:endParaRPr>
          </a:p>
        </p:txBody>
      </p:sp>
    </p:spTree>
    <p:extLst>
      <p:ext uri="{BB962C8B-B14F-4D97-AF65-F5344CB8AC3E}">
        <p14:creationId xmlns:p14="http://schemas.microsoft.com/office/powerpoint/2010/main" val="1223413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1AB2D-36F5-EDB5-3B1B-9C39DC34B3E7}"/>
              </a:ext>
            </a:extLst>
          </p:cNvPr>
          <p:cNvSpPr>
            <a:spLocks noGrp="1"/>
          </p:cNvSpPr>
          <p:nvPr>
            <p:ph idx="1"/>
          </p:nvPr>
        </p:nvSpPr>
        <p:spPr>
          <a:xfrm>
            <a:off x="209549" y="590550"/>
            <a:ext cx="11915775" cy="6115050"/>
          </a:xfrm>
        </p:spPr>
        <p:txBody>
          <a:bodyPr>
            <a:normAutofit fontScale="700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Heuristics function: </a:t>
            </a:r>
          </a:p>
          <a:p>
            <a:pPr>
              <a:buFont typeface="Wingdings" panose="05000000000000000000" pitchFamily="2" charset="2"/>
              <a:buChar char="q"/>
            </a:pPr>
            <a:r>
              <a:rPr lang="en-US" dirty="0">
                <a:latin typeface="Georgia" panose="02040502050405020303" pitchFamily="18" charset="0"/>
              </a:rPr>
              <a:t>Heuristic is a function which is used in Informed Search, and it finds the most promising path.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It takes the current state of the agent as its input and produces the estimation of how close agent is from the goal.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heuristic method, however, might not always give the best solution, but it guaranteed to find a good solution in reasonable time.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Heuristic function estimates how close a state is to the goal.</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It is represented by h(n), and it calculates the cost of an optimal path between the pair of states.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The value of the heuristic function is always positive.</a:t>
            </a:r>
          </a:p>
          <a:p>
            <a:pPr marL="0" indent="0">
              <a:buNone/>
            </a:pPr>
            <a:r>
              <a:rPr lang="en-US" dirty="0">
                <a:latin typeface="Georgia" panose="02040502050405020303" pitchFamily="18" charset="0"/>
              </a:rPr>
              <a:t>				h(n) &lt;= h*(n)  </a:t>
            </a:r>
          </a:p>
          <a:p>
            <a:pPr>
              <a:buFont typeface="Wingdings" panose="05000000000000000000" pitchFamily="2" charset="2"/>
              <a:buChar char="q"/>
            </a:pPr>
            <a:r>
              <a:rPr lang="en-US" dirty="0">
                <a:latin typeface="Georgia" panose="02040502050405020303" pitchFamily="18" charset="0"/>
              </a:rPr>
              <a:t>Here h(n) is heuristic cost, and h*(n) is the estimated cost. Hence heuristic cost should be less than or equal to the estimated cost.</a:t>
            </a:r>
          </a:p>
        </p:txBody>
      </p:sp>
    </p:spTree>
    <p:extLst>
      <p:ext uri="{BB962C8B-B14F-4D97-AF65-F5344CB8AC3E}">
        <p14:creationId xmlns:p14="http://schemas.microsoft.com/office/powerpoint/2010/main" val="410972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5477-F1C1-6474-18CF-282098822B3C}"/>
              </a:ext>
            </a:extLst>
          </p:cNvPr>
          <p:cNvSpPr>
            <a:spLocks noGrp="1"/>
          </p:cNvSpPr>
          <p:nvPr>
            <p:ph idx="1"/>
          </p:nvPr>
        </p:nvSpPr>
        <p:spPr>
          <a:xfrm>
            <a:off x="180975" y="790575"/>
            <a:ext cx="11830049" cy="5915025"/>
          </a:xfrm>
        </p:spPr>
        <p:txBody>
          <a:bodyPr>
            <a:normAutofit fontScale="92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Pure Heuristic Search:</a:t>
            </a:r>
          </a:p>
          <a:p>
            <a:pPr>
              <a:buFont typeface="Wingdings" panose="05000000000000000000" pitchFamily="2" charset="2"/>
              <a:buChar char="q"/>
            </a:pPr>
            <a:r>
              <a:rPr lang="en-US" dirty="0">
                <a:latin typeface="Georgia" panose="02040502050405020303" pitchFamily="18" charset="0"/>
              </a:rPr>
              <a:t>Pure heuristic search is the simplest form of heuristic search algorithms. </a:t>
            </a:r>
          </a:p>
          <a:p>
            <a:pPr>
              <a:buFont typeface="Wingdings" panose="05000000000000000000" pitchFamily="2" charset="2"/>
              <a:buChar char="q"/>
            </a:pPr>
            <a:r>
              <a:rPr lang="en-US" dirty="0">
                <a:latin typeface="Georgia" panose="02040502050405020303" pitchFamily="18" charset="0"/>
              </a:rPr>
              <a:t>It expands nodes based on their heuristic value h(n). It maintains two lists, OPEN and CLOSED list. </a:t>
            </a:r>
          </a:p>
          <a:p>
            <a:pPr>
              <a:buFont typeface="Wingdings" panose="05000000000000000000" pitchFamily="2" charset="2"/>
              <a:buChar char="q"/>
            </a:pPr>
            <a:r>
              <a:rPr lang="en-US" dirty="0">
                <a:latin typeface="Georgia" panose="02040502050405020303" pitchFamily="18" charset="0"/>
              </a:rPr>
              <a:t>In the CLOSED list, it places those nodes which have already expanded and in the OPEN list, it places nodes which have yet not been expanded.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On each iteration, each node n with the lowest heuristic value is expanded and generates all its successors and n is placed to the closed list. The algorithm continues unit a goal state is found.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In the informed search we will discuss two main algorithms which are given below:</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Best First Search Algorithm(Greedy search)</a:t>
            </a:r>
          </a:p>
          <a:p>
            <a:pPr>
              <a:buFont typeface="Wingdings" panose="05000000000000000000" pitchFamily="2" charset="2"/>
              <a:buChar char="q"/>
            </a:pPr>
            <a:r>
              <a:rPr lang="en-US" dirty="0">
                <a:latin typeface="Georgia" panose="02040502050405020303" pitchFamily="18" charset="0"/>
              </a:rPr>
              <a:t>A* Search Algorithm</a:t>
            </a:r>
            <a:endParaRPr lang="en-IN" dirty="0">
              <a:latin typeface="Georgia" panose="02040502050405020303" pitchFamily="18" charset="0"/>
            </a:endParaRPr>
          </a:p>
        </p:txBody>
      </p:sp>
    </p:spTree>
    <p:extLst>
      <p:ext uri="{BB962C8B-B14F-4D97-AF65-F5344CB8AC3E}">
        <p14:creationId xmlns:p14="http://schemas.microsoft.com/office/powerpoint/2010/main" val="209904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7C40B-3A7C-9A37-A246-6B5C31D764E6}"/>
              </a:ext>
            </a:extLst>
          </p:cNvPr>
          <p:cNvSpPr>
            <a:spLocks noGrp="1"/>
          </p:cNvSpPr>
          <p:nvPr>
            <p:ph idx="1"/>
          </p:nvPr>
        </p:nvSpPr>
        <p:spPr>
          <a:xfrm>
            <a:off x="228600" y="619125"/>
            <a:ext cx="11649075" cy="6096000"/>
          </a:xfrm>
        </p:spPr>
        <p:txBody>
          <a:bodyPr>
            <a:normAutofit fontScale="77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Best-first Search Algorithm (Greedy Search):</a:t>
            </a:r>
          </a:p>
          <a:p>
            <a:pPr>
              <a:buFont typeface="Wingdings" panose="05000000000000000000" pitchFamily="2" charset="2"/>
              <a:buChar char="q"/>
            </a:pPr>
            <a:r>
              <a:rPr lang="en-US" dirty="0">
                <a:latin typeface="Georgia" panose="02040502050405020303" pitchFamily="18" charset="0"/>
              </a:rPr>
              <a:t>Greedy best-first search algorithm always selects the path which appears best at that moment.</a:t>
            </a:r>
          </a:p>
          <a:p>
            <a:pPr>
              <a:buFont typeface="Wingdings" panose="05000000000000000000" pitchFamily="2" charset="2"/>
              <a:buChar char="q"/>
            </a:pPr>
            <a:r>
              <a:rPr lang="en-US" dirty="0">
                <a:latin typeface="Georgia" panose="02040502050405020303" pitchFamily="18" charset="0"/>
              </a:rPr>
              <a:t>It is the combination of depth-first search and breadth-first search algorithms. </a:t>
            </a:r>
          </a:p>
          <a:p>
            <a:pPr>
              <a:buFont typeface="Wingdings" panose="05000000000000000000" pitchFamily="2" charset="2"/>
              <a:buChar char="q"/>
            </a:pPr>
            <a:r>
              <a:rPr lang="en-US" dirty="0">
                <a:latin typeface="Georgia" panose="02040502050405020303" pitchFamily="18" charset="0"/>
              </a:rPr>
              <a:t>It uses the heuristic function and search. Best-first search allows us to take the advantages of both algorithms. </a:t>
            </a:r>
          </a:p>
          <a:p>
            <a:pPr>
              <a:buFont typeface="Wingdings" panose="05000000000000000000" pitchFamily="2" charset="2"/>
              <a:buChar char="q"/>
            </a:pPr>
            <a:r>
              <a:rPr lang="en-US" dirty="0">
                <a:latin typeface="Georgia" panose="02040502050405020303" pitchFamily="18" charset="0"/>
              </a:rPr>
              <a:t>With the help of best-first search, at each step, we can choose the most promising node.</a:t>
            </a:r>
          </a:p>
          <a:p>
            <a:pPr>
              <a:buFont typeface="Wingdings" panose="05000000000000000000" pitchFamily="2" charset="2"/>
              <a:buChar char="q"/>
            </a:pPr>
            <a:r>
              <a:rPr lang="en-US" dirty="0">
                <a:latin typeface="Georgia" panose="02040502050405020303" pitchFamily="18" charset="0"/>
              </a:rPr>
              <a:t> In the best first search algorithm, we expand the node which is closest to the goal node and the closest cost is estimated by heuristic function, i.e.</a:t>
            </a:r>
          </a:p>
          <a:p>
            <a:pPr marL="0" indent="0">
              <a:buNone/>
            </a:pPr>
            <a:r>
              <a:rPr lang="en-US" dirty="0">
                <a:latin typeface="Georgia" panose="02040502050405020303" pitchFamily="18" charset="0"/>
              </a:rPr>
              <a:t>				f(n)= g(n).   </a:t>
            </a:r>
          </a:p>
          <a:p>
            <a:pPr marL="0" indent="0">
              <a:buNone/>
            </a:pPr>
            <a:r>
              <a:rPr lang="en-US" dirty="0">
                <a:latin typeface="Georgia" panose="02040502050405020303" pitchFamily="18" charset="0"/>
              </a:rPr>
              <a:t>		Were, h(n)= estimated cost from node n to the goal.</a:t>
            </a:r>
          </a:p>
          <a:p>
            <a:pPr marL="0" indent="0">
              <a:buNone/>
            </a:pPr>
            <a:r>
              <a:rPr lang="en-US" dirty="0">
                <a:latin typeface="Georgia" panose="02040502050405020303" pitchFamily="18" charset="0"/>
              </a:rPr>
              <a:t>The greedy best first algorithm is implemented by the priority queue.</a:t>
            </a:r>
          </a:p>
          <a:p>
            <a:pPr marL="0" indent="0">
              <a:buNone/>
            </a:pPr>
            <a:r>
              <a:rPr lang="en-US" dirty="0">
                <a:latin typeface="Georgia" panose="02040502050405020303" pitchFamily="18" charset="0"/>
              </a:rPr>
              <a:t>Best first search algorithm:</a:t>
            </a:r>
          </a:p>
          <a:p>
            <a:pPr marL="0" indent="0">
              <a:buNone/>
            </a:pPr>
            <a:r>
              <a:rPr lang="en-US" dirty="0">
                <a:latin typeface="Georgia" panose="02040502050405020303" pitchFamily="18" charset="0"/>
              </a:rPr>
              <a:t>Step 1: Place the starting node into the OPEN list.</a:t>
            </a:r>
          </a:p>
          <a:p>
            <a:pPr marL="0" indent="0">
              <a:buNone/>
            </a:pPr>
            <a:r>
              <a:rPr lang="en-US" dirty="0">
                <a:latin typeface="Georgia" panose="02040502050405020303" pitchFamily="18" charset="0"/>
              </a:rPr>
              <a:t>Step 2: If the OPEN list is empty, Stop and return failure.</a:t>
            </a:r>
          </a:p>
          <a:p>
            <a:pPr marL="0" indent="0">
              <a:buNone/>
            </a:pPr>
            <a:r>
              <a:rPr lang="en-US" dirty="0">
                <a:latin typeface="Georgia" panose="02040502050405020303" pitchFamily="18" charset="0"/>
              </a:rPr>
              <a:t>Step 3: Remove the node n, from the OPEN list which has the lowest value of h(n), and places it in the CLOSED list.</a:t>
            </a:r>
          </a:p>
        </p:txBody>
      </p:sp>
    </p:spTree>
    <p:extLst>
      <p:ext uri="{BB962C8B-B14F-4D97-AF65-F5344CB8AC3E}">
        <p14:creationId xmlns:p14="http://schemas.microsoft.com/office/powerpoint/2010/main" val="131003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173DE-F1EF-F52B-E0F8-6B6A4C77F08D}"/>
              </a:ext>
            </a:extLst>
          </p:cNvPr>
          <p:cNvSpPr>
            <a:spLocks noGrp="1"/>
          </p:cNvSpPr>
          <p:nvPr>
            <p:ph idx="1"/>
          </p:nvPr>
        </p:nvSpPr>
        <p:spPr>
          <a:xfrm>
            <a:off x="209551" y="666749"/>
            <a:ext cx="5981700" cy="6029325"/>
          </a:xfrm>
        </p:spPr>
        <p:txBody>
          <a:bodyPr>
            <a:normAutofit fontScale="85000" lnSpcReduction="10000"/>
          </a:bodyPr>
          <a:lstStyle/>
          <a:p>
            <a:pPr marL="0" indent="0">
              <a:buNone/>
            </a:pPr>
            <a:r>
              <a:rPr lang="en-US" dirty="0">
                <a:latin typeface="Georgia" panose="02040502050405020303" pitchFamily="18" charset="0"/>
              </a:rPr>
              <a:t>Step 4: Expand the node n, and generate the successors of node 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 5: Check each successor of node n, and find whether any node is a goal node or not. If any successor node is goal node, then return success and terminate the search, else proceed to Step 6.</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 6: For each successor node, algorithm checks for evaluation function f(n), and then check if the node has been in either OPEN or CLOSED list. If the node has not been in both list, then add it to the OPEN list.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Step 7: Return to Step 2.</a:t>
            </a:r>
          </a:p>
          <a:p>
            <a:pPr marL="0" indent="0">
              <a:buNone/>
            </a:pP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A215409F-E64E-857D-4FB6-5AA2D4990630}"/>
              </a:ext>
            </a:extLst>
          </p:cNvPr>
          <p:cNvPicPr>
            <a:picLocks noChangeAspect="1"/>
          </p:cNvPicPr>
          <p:nvPr/>
        </p:nvPicPr>
        <p:blipFill>
          <a:blip r:embed="rId2"/>
          <a:stretch>
            <a:fillRect/>
          </a:stretch>
        </p:blipFill>
        <p:spPr>
          <a:xfrm>
            <a:off x="6576659" y="1499905"/>
            <a:ext cx="5058481" cy="4048690"/>
          </a:xfrm>
          <a:prstGeom prst="rect">
            <a:avLst/>
          </a:prstGeom>
        </p:spPr>
      </p:pic>
    </p:spTree>
    <p:extLst>
      <p:ext uri="{BB962C8B-B14F-4D97-AF65-F5344CB8AC3E}">
        <p14:creationId xmlns:p14="http://schemas.microsoft.com/office/powerpoint/2010/main" val="2662491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F988-9461-F3A2-E5FB-47CD919BA345}"/>
              </a:ext>
            </a:extLst>
          </p:cNvPr>
          <p:cNvSpPr>
            <a:spLocks noGrp="1"/>
          </p:cNvSpPr>
          <p:nvPr>
            <p:ph idx="1"/>
          </p:nvPr>
        </p:nvSpPr>
        <p:spPr>
          <a:xfrm>
            <a:off x="200026" y="685799"/>
            <a:ext cx="7315199" cy="6029325"/>
          </a:xfrm>
        </p:spPr>
        <p:txBody>
          <a:bodyPr>
            <a:normAutofit fontScale="85000" lnSpcReduction="20000"/>
          </a:bodyPr>
          <a:lstStyle/>
          <a:p>
            <a:pPr marL="0" indent="0">
              <a:buNone/>
            </a:pPr>
            <a:r>
              <a:rPr lang="en-US" dirty="0">
                <a:latin typeface="Georgia" panose="02040502050405020303" pitchFamily="18" charset="0"/>
              </a:rPr>
              <a:t>In this search example, we are using two lists which are OPEN and CLOSED Lists. Following are the iteration for traversing the above example.</a:t>
            </a:r>
          </a:p>
          <a:p>
            <a:pPr marL="0" indent="0">
              <a:buNone/>
            </a:pPr>
            <a:r>
              <a:rPr lang="en-US" dirty="0">
                <a:latin typeface="Georgia" panose="02040502050405020303" pitchFamily="18" charset="0"/>
              </a:rPr>
              <a:t>Expand the nodes of S and put in the CLOSED list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Initialization: Open [A, B], Closed [S]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Iteration 1: Open [A], Closed [S, B]</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Iteration 2: Open [E, F, A], Closed [S, B]</a:t>
            </a:r>
          </a:p>
          <a:p>
            <a:pPr marL="0" indent="0">
              <a:buNone/>
            </a:pPr>
            <a:r>
              <a:rPr lang="en-US" dirty="0">
                <a:latin typeface="Georgia" panose="02040502050405020303" pitchFamily="18" charset="0"/>
              </a:rPr>
              <a:t>                  : Open [E, A], Closed [S, B, F]</a:t>
            </a:r>
          </a:p>
          <a:p>
            <a:pPr marL="0" indent="0">
              <a:buNone/>
            </a:pPr>
            <a:r>
              <a:rPr lang="en-US" dirty="0">
                <a:latin typeface="Georgia" panose="02040502050405020303" pitchFamily="18" charset="0"/>
              </a:rPr>
              <a:t>Iteration 3: Open [I, G, E, A], Closed [S, B, F]</a:t>
            </a:r>
          </a:p>
          <a:p>
            <a:pPr marL="0" indent="0">
              <a:buNone/>
            </a:pPr>
            <a:r>
              <a:rPr lang="en-US" dirty="0">
                <a:latin typeface="Georgia" panose="02040502050405020303" pitchFamily="18" charset="0"/>
              </a:rPr>
              <a:t>                  : Open [I, E, A], Closed [S, B, F, G]</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Hence the final solution path will be: S----&gt; B-----&gt;F----&gt; </a:t>
            </a:r>
          </a:p>
        </p:txBody>
      </p:sp>
      <p:pic>
        <p:nvPicPr>
          <p:cNvPr id="5" name="Picture 4">
            <a:extLst>
              <a:ext uri="{FF2B5EF4-FFF2-40B4-BE49-F238E27FC236}">
                <a16:creationId xmlns:a16="http://schemas.microsoft.com/office/drawing/2014/main" id="{7CF8FDD0-5722-F46F-6F0F-F15516AE4A5D}"/>
              </a:ext>
            </a:extLst>
          </p:cNvPr>
          <p:cNvPicPr>
            <a:picLocks noChangeAspect="1"/>
          </p:cNvPicPr>
          <p:nvPr/>
        </p:nvPicPr>
        <p:blipFill>
          <a:blip r:embed="rId2"/>
          <a:stretch>
            <a:fillRect/>
          </a:stretch>
        </p:blipFill>
        <p:spPr>
          <a:xfrm>
            <a:off x="7362568" y="1923812"/>
            <a:ext cx="3677163" cy="3410426"/>
          </a:xfrm>
          <a:prstGeom prst="rect">
            <a:avLst/>
          </a:prstGeom>
        </p:spPr>
      </p:pic>
    </p:spTree>
    <p:extLst>
      <p:ext uri="{BB962C8B-B14F-4D97-AF65-F5344CB8AC3E}">
        <p14:creationId xmlns:p14="http://schemas.microsoft.com/office/powerpoint/2010/main" val="113907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28569-EA70-123D-C89D-3908B18950E5}"/>
              </a:ext>
            </a:extLst>
          </p:cNvPr>
          <p:cNvSpPr>
            <a:spLocks noGrp="1"/>
          </p:cNvSpPr>
          <p:nvPr>
            <p:ph idx="1"/>
          </p:nvPr>
        </p:nvSpPr>
        <p:spPr>
          <a:xfrm>
            <a:off x="209550" y="638175"/>
            <a:ext cx="11763375" cy="6076950"/>
          </a:xfrm>
        </p:spPr>
        <p:txBody>
          <a:bodyPr/>
          <a:lstStyle/>
          <a:p>
            <a:pPr marL="0" indent="0">
              <a:buNone/>
            </a:pPr>
            <a:r>
              <a:rPr lang="en-US" dirty="0">
                <a:latin typeface="Georgia" panose="02040502050405020303" pitchFamily="18" charset="0"/>
              </a:rPr>
              <a:t>An agent can be:</a:t>
            </a:r>
          </a:p>
          <a:p>
            <a:pPr>
              <a:buFont typeface="Wingdings" panose="05000000000000000000" pitchFamily="2" charset="2"/>
              <a:buChar char="q"/>
            </a:pPr>
            <a:r>
              <a:rPr lang="en-US" dirty="0">
                <a:latin typeface="Georgia" panose="02040502050405020303" pitchFamily="18" charset="0"/>
              </a:rPr>
              <a:t>Human-Agent: A human agent has eyes, ears, and other organs which work for sensors and hand, legs, vocal tract work for actuators.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Robotic Agent: A robotic agent can have cameras, infrared range finder, NLP for sensors and various motors for actuators.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Software Agent: Software agent can have keystrokes, file contents as sensory input and act on those inputs and display output on the screen.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Hence the world around us is full of agents such as thermostat, cellphone, camera, and even we are also agents.</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285214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882DB-E587-1AEC-635F-12FC8552926D}"/>
              </a:ext>
            </a:extLst>
          </p:cNvPr>
          <p:cNvSpPr>
            <a:spLocks noGrp="1"/>
          </p:cNvSpPr>
          <p:nvPr>
            <p:ph idx="1"/>
          </p:nvPr>
        </p:nvSpPr>
        <p:spPr>
          <a:xfrm>
            <a:off x="266700" y="619125"/>
            <a:ext cx="11744325" cy="2962275"/>
          </a:xfrm>
        </p:spPr>
        <p:txBody>
          <a:bodyPr>
            <a:normAutofit fontScale="77500" lnSpcReduction="20000"/>
          </a:bodyPr>
          <a:lstStyle/>
          <a:p>
            <a:pPr marL="0" indent="0">
              <a:buNone/>
            </a:pPr>
            <a:r>
              <a:rPr lang="en-US" dirty="0">
                <a:latin typeface="Georgia" panose="02040502050405020303" pitchFamily="18" charset="0"/>
              </a:rPr>
              <a:t>Sensor: Sensor is a device which detects the change in the environment and sends the information to other electronic devices. An agent observes its environment through sensors.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Actuators: Actuators are the component of machines that converts energy into motion. The actuators are only responsible for moving and controlling a system. An actuator can be an electric motor, gears, rails, etc.</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Effectors: Effectors are the devices which affect the environment. Effectors can be legs, wheels, arms, fingers, wings, fins, and display screen.</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2CE18F29-7B17-722A-8784-AA7305DB10A5}"/>
              </a:ext>
            </a:extLst>
          </p:cNvPr>
          <p:cNvPicPr>
            <a:picLocks noChangeAspect="1"/>
          </p:cNvPicPr>
          <p:nvPr/>
        </p:nvPicPr>
        <p:blipFill>
          <a:blip r:embed="rId2"/>
          <a:stretch>
            <a:fillRect/>
          </a:stretch>
        </p:blipFill>
        <p:spPr>
          <a:xfrm>
            <a:off x="2800737" y="4029351"/>
            <a:ext cx="6190476" cy="2209524"/>
          </a:xfrm>
          <a:prstGeom prst="rect">
            <a:avLst/>
          </a:prstGeom>
        </p:spPr>
      </p:pic>
    </p:spTree>
    <p:extLst>
      <p:ext uri="{BB962C8B-B14F-4D97-AF65-F5344CB8AC3E}">
        <p14:creationId xmlns:p14="http://schemas.microsoft.com/office/powerpoint/2010/main" val="97206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B6B6-CA70-4561-BF05-FC7E6DCE586D}"/>
              </a:ext>
            </a:extLst>
          </p:cNvPr>
          <p:cNvSpPr>
            <a:spLocks noGrp="1"/>
          </p:cNvSpPr>
          <p:nvPr>
            <p:ph type="title"/>
          </p:nvPr>
        </p:nvSpPr>
        <p:spPr>
          <a:xfrm>
            <a:off x="581192" y="702156"/>
            <a:ext cx="11029616" cy="593244"/>
          </a:xfrm>
        </p:spPr>
        <p:txBody>
          <a:bodyPr>
            <a:normAutofit/>
          </a:bodyPr>
          <a:lstStyle/>
          <a:p>
            <a:pPr algn="ctr"/>
            <a:r>
              <a:rPr lang="en-US" sz="3200" dirty="0">
                <a:solidFill>
                  <a:srgbClr val="0070C0"/>
                </a:solidFill>
                <a:effectLst>
                  <a:outerShdw blurRad="38100" dist="38100" dir="2700000" algn="tl">
                    <a:srgbClr val="000000">
                      <a:alpha val="43137"/>
                    </a:srgbClr>
                  </a:outerShdw>
                </a:effectLst>
                <a:latin typeface="Georgia" panose="02040502050405020303" pitchFamily="18" charset="0"/>
              </a:rPr>
              <a:t>Types of AI Agents</a:t>
            </a:r>
            <a:endParaRPr lang="en-IN"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A80CC78-21DB-B079-B54E-700048AB444B}"/>
              </a:ext>
            </a:extLst>
          </p:cNvPr>
          <p:cNvSpPr>
            <a:spLocks noGrp="1"/>
          </p:cNvSpPr>
          <p:nvPr>
            <p:ph idx="1"/>
          </p:nvPr>
        </p:nvSpPr>
        <p:spPr>
          <a:xfrm>
            <a:off x="114300" y="1695450"/>
            <a:ext cx="11925300" cy="4972050"/>
          </a:xfrm>
        </p:spPr>
        <p:txBody>
          <a:bodyPr/>
          <a:lstStyle/>
          <a:p>
            <a:pPr marL="0" indent="0">
              <a:buNone/>
            </a:pPr>
            <a:r>
              <a:rPr lang="en-US" dirty="0">
                <a:latin typeface="Georgia" panose="02040502050405020303" pitchFamily="18" charset="0"/>
              </a:rPr>
              <a:t>Agents can be grouped into five classes based on their degree of perceived intelligence and capability. All these agents can improve their performance and generate better action over the time. These are given below:</a:t>
            </a:r>
          </a:p>
          <a:p>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Simple Reflex Agent</a:t>
            </a:r>
          </a:p>
          <a:p>
            <a:pPr>
              <a:buFont typeface="Wingdings" panose="05000000000000000000" pitchFamily="2" charset="2"/>
              <a:buChar char="q"/>
            </a:pPr>
            <a:r>
              <a:rPr lang="en-US" dirty="0">
                <a:latin typeface="Georgia" panose="02040502050405020303" pitchFamily="18" charset="0"/>
              </a:rPr>
              <a:t>Model-based reflex agent</a:t>
            </a:r>
          </a:p>
          <a:p>
            <a:pPr>
              <a:buFont typeface="Wingdings" panose="05000000000000000000" pitchFamily="2" charset="2"/>
              <a:buChar char="q"/>
            </a:pPr>
            <a:r>
              <a:rPr lang="en-US" dirty="0">
                <a:latin typeface="Georgia" panose="02040502050405020303" pitchFamily="18" charset="0"/>
              </a:rPr>
              <a:t>Goal-based agents</a:t>
            </a:r>
          </a:p>
          <a:p>
            <a:pPr>
              <a:buFont typeface="Wingdings" panose="05000000000000000000" pitchFamily="2" charset="2"/>
              <a:buChar char="q"/>
            </a:pPr>
            <a:r>
              <a:rPr lang="en-US" dirty="0">
                <a:latin typeface="Georgia" panose="02040502050405020303" pitchFamily="18" charset="0"/>
              </a:rPr>
              <a:t>Utility-based agent</a:t>
            </a:r>
          </a:p>
          <a:p>
            <a:pPr>
              <a:buFont typeface="Wingdings" panose="05000000000000000000" pitchFamily="2" charset="2"/>
              <a:buChar char="q"/>
            </a:pPr>
            <a:r>
              <a:rPr lang="en-US" dirty="0">
                <a:latin typeface="Georgia" panose="02040502050405020303" pitchFamily="18" charset="0"/>
              </a:rPr>
              <a:t>Learning agent</a:t>
            </a:r>
            <a:endParaRPr lang="en-IN" dirty="0">
              <a:latin typeface="Georgia" panose="02040502050405020303" pitchFamily="18" charset="0"/>
            </a:endParaRPr>
          </a:p>
        </p:txBody>
      </p:sp>
    </p:spTree>
    <p:extLst>
      <p:ext uri="{BB962C8B-B14F-4D97-AF65-F5344CB8AC3E}">
        <p14:creationId xmlns:p14="http://schemas.microsoft.com/office/powerpoint/2010/main" val="306631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6F9C4-601B-D404-F8F6-7B18A12ACA2D}"/>
              </a:ext>
            </a:extLst>
          </p:cNvPr>
          <p:cNvSpPr>
            <a:spLocks noGrp="1"/>
          </p:cNvSpPr>
          <p:nvPr>
            <p:ph idx="1"/>
          </p:nvPr>
        </p:nvSpPr>
        <p:spPr>
          <a:xfrm>
            <a:off x="0" y="752475"/>
            <a:ext cx="7610475" cy="5886450"/>
          </a:xfrm>
        </p:spPr>
        <p:txBody>
          <a:bodyPr>
            <a:normAutofit fontScale="77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Simple Reflex agent:</a:t>
            </a:r>
          </a:p>
          <a:p>
            <a:pPr>
              <a:buFont typeface="Wingdings" panose="05000000000000000000" pitchFamily="2" charset="2"/>
              <a:buChar char="q"/>
            </a:pPr>
            <a:r>
              <a:rPr lang="en-US" dirty="0">
                <a:latin typeface="Georgia" panose="02040502050405020303" pitchFamily="18" charset="0"/>
              </a:rPr>
              <a:t>The Simple reflex agents are the simplest agents. These agents take decisions on the basis of the current percepts and ignore the rest of the percept history.</a:t>
            </a:r>
          </a:p>
          <a:p>
            <a:pPr>
              <a:buFont typeface="Wingdings" panose="05000000000000000000" pitchFamily="2" charset="2"/>
              <a:buChar char="q"/>
            </a:pPr>
            <a:r>
              <a:rPr lang="en-US" dirty="0">
                <a:latin typeface="Georgia" panose="02040502050405020303" pitchFamily="18" charset="0"/>
              </a:rPr>
              <a:t>These agents only succeed in the fully observable environment.</a:t>
            </a:r>
          </a:p>
          <a:p>
            <a:pPr>
              <a:buFont typeface="Wingdings" panose="05000000000000000000" pitchFamily="2" charset="2"/>
              <a:buChar char="q"/>
            </a:pPr>
            <a:r>
              <a:rPr lang="en-US" dirty="0">
                <a:latin typeface="Georgia" panose="02040502050405020303" pitchFamily="18" charset="0"/>
              </a:rPr>
              <a:t>The Simple reflex agent does not consider any part of percepts history during their decision and action process.</a:t>
            </a:r>
          </a:p>
          <a:p>
            <a:pPr>
              <a:buFont typeface="Wingdings" panose="05000000000000000000" pitchFamily="2" charset="2"/>
              <a:buChar char="q"/>
            </a:pPr>
            <a:r>
              <a:rPr lang="en-US" dirty="0">
                <a:latin typeface="Georgia" panose="02040502050405020303" pitchFamily="18" charset="0"/>
              </a:rPr>
              <a:t>The Simple reflex agent works on Condition-action rule, which means it maps the current state to action. Such as a Room Cleaner agent, it works only if there is dirt in the room.</a:t>
            </a:r>
          </a:p>
          <a:p>
            <a:pPr marL="0" indent="0">
              <a:buNone/>
            </a:pPr>
            <a:r>
              <a:rPr lang="en-US" dirty="0">
                <a:latin typeface="Georgia" panose="02040502050405020303" pitchFamily="18" charset="0"/>
              </a:rPr>
              <a:t>Problems for the simple reflex agent design approach:</a:t>
            </a:r>
          </a:p>
          <a:p>
            <a:pPr>
              <a:buFont typeface="Wingdings" panose="05000000000000000000" pitchFamily="2" charset="2"/>
              <a:buChar char="ü"/>
            </a:pPr>
            <a:r>
              <a:rPr lang="en-US" dirty="0">
                <a:latin typeface="Georgia" panose="02040502050405020303" pitchFamily="18" charset="0"/>
              </a:rPr>
              <a:t>They have very limited intelligence</a:t>
            </a:r>
          </a:p>
          <a:p>
            <a:pPr>
              <a:buFont typeface="Wingdings" panose="05000000000000000000" pitchFamily="2" charset="2"/>
              <a:buChar char="ü"/>
            </a:pPr>
            <a:r>
              <a:rPr lang="en-US" dirty="0">
                <a:latin typeface="Georgia" panose="02040502050405020303" pitchFamily="18" charset="0"/>
              </a:rPr>
              <a:t>They do not have knowledge of non-perceptual parts of the current state</a:t>
            </a:r>
          </a:p>
          <a:p>
            <a:pPr>
              <a:buFont typeface="Wingdings" panose="05000000000000000000" pitchFamily="2" charset="2"/>
              <a:buChar char="ü"/>
            </a:pPr>
            <a:r>
              <a:rPr lang="en-US" dirty="0">
                <a:latin typeface="Georgia" panose="02040502050405020303" pitchFamily="18" charset="0"/>
              </a:rPr>
              <a:t>Mostly too big to generate and to store.</a:t>
            </a:r>
          </a:p>
          <a:p>
            <a:pPr>
              <a:buFont typeface="Wingdings" panose="05000000000000000000" pitchFamily="2" charset="2"/>
              <a:buChar char="ü"/>
            </a:pPr>
            <a:r>
              <a:rPr lang="en-US" dirty="0">
                <a:latin typeface="Georgia" panose="02040502050405020303" pitchFamily="18" charset="0"/>
              </a:rPr>
              <a:t>Not adaptive to changes in the environment.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8BCBCBC-497E-BD5A-9ECF-A296458E937B}"/>
              </a:ext>
            </a:extLst>
          </p:cNvPr>
          <p:cNvPicPr>
            <a:picLocks noChangeAspect="1"/>
          </p:cNvPicPr>
          <p:nvPr/>
        </p:nvPicPr>
        <p:blipFill>
          <a:blip r:embed="rId2"/>
          <a:stretch>
            <a:fillRect/>
          </a:stretch>
        </p:blipFill>
        <p:spPr>
          <a:xfrm>
            <a:off x="7400925" y="2038350"/>
            <a:ext cx="4791075" cy="3314700"/>
          </a:xfrm>
          <a:prstGeom prst="rect">
            <a:avLst/>
          </a:prstGeom>
        </p:spPr>
      </p:pic>
    </p:spTree>
    <p:extLst>
      <p:ext uri="{BB962C8B-B14F-4D97-AF65-F5344CB8AC3E}">
        <p14:creationId xmlns:p14="http://schemas.microsoft.com/office/powerpoint/2010/main" val="387976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96B61-72DE-75B2-5B87-C62339FC3EBF}"/>
              </a:ext>
            </a:extLst>
          </p:cNvPr>
          <p:cNvSpPr>
            <a:spLocks noGrp="1"/>
          </p:cNvSpPr>
          <p:nvPr>
            <p:ph idx="1"/>
          </p:nvPr>
        </p:nvSpPr>
        <p:spPr>
          <a:xfrm>
            <a:off x="142876" y="695325"/>
            <a:ext cx="7086599" cy="6162675"/>
          </a:xfrm>
        </p:spPr>
        <p:txBody>
          <a:bodyPr>
            <a:normAutofit fontScale="92500" lnSpcReduction="20000"/>
          </a:bodyPr>
          <a:lstStyle/>
          <a:p>
            <a:pPr marL="0" indent="0">
              <a:buNone/>
            </a:pPr>
            <a:r>
              <a:rPr lang="en-US" dirty="0">
                <a:latin typeface="Georgia" panose="02040502050405020303" pitchFamily="18" charset="0"/>
              </a:rPr>
              <a:t> </a:t>
            </a: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Model-based reflex agent</a:t>
            </a:r>
          </a:p>
          <a:p>
            <a:pPr>
              <a:buFont typeface="Wingdings" panose="05000000000000000000" pitchFamily="2" charset="2"/>
              <a:buChar char="q"/>
            </a:pPr>
            <a:r>
              <a:rPr lang="en-US" dirty="0">
                <a:latin typeface="Georgia" panose="02040502050405020303" pitchFamily="18" charset="0"/>
              </a:rPr>
              <a:t>The Model-based agent can work in a partially observable environment, and track the situation.</a:t>
            </a:r>
          </a:p>
          <a:p>
            <a:pPr>
              <a:buFont typeface="Wingdings" panose="05000000000000000000" pitchFamily="2" charset="2"/>
              <a:buChar char="q"/>
            </a:pPr>
            <a:r>
              <a:rPr lang="en-US" dirty="0">
                <a:latin typeface="Georgia" panose="02040502050405020303" pitchFamily="18" charset="0"/>
              </a:rPr>
              <a:t>A model-based agent has two important factors:</a:t>
            </a:r>
          </a:p>
          <a:p>
            <a:pPr>
              <a:buFont typeface="Wingdings" panose="05000000000000000000" pitchFamily="2" charset="2"/>
              <a:buChar char="q"/>
            </a:pPr>
            <a:r>
              <a:rPr lang="en-US" dirty="0">
                <a:latin typeface="Georgia" panose="02040502050405020303" pitchFamily="18" charset="0"/>
              </a:rPr>
              <a:t>Model: It is knowledge about "how things happen in the world," so it is called a Model-based agent.</a:t>
            </a:r>
          </a:p>
          <a:p>
            <a:pPr>
              <a:buFont typeface="Wingdings" panose="05000000000000000000" pitchFamily="2" charset="2"/>
              <a:buChar char="q"/>
            </a:pPr>
            <a:r>
              <a:rPr lang="en-US" dirty="0">
                <a:latin typeface="Georgia" panose="02040502050405020303" pitchFamily="18" charset="0"/>
              </a:rPr>
              <a:t>Internal State: It is a representation of the current state based on percept history.</a:t>
            </a:r>
          </a:p>
          <a:p>
            <a:pPr>
              <a:buFont typeface="Wingdings" panose="05000000000000000000" pitchFamily="2" charset="2"/>
              <a:buChar char="q"/>
            </a:pPr>
            <a:r>
              <a:rPr lang="en-US" dirty="0">
                <a:latin typeface="Georgia" panose="02040502050405020303" pitchFamily="18" charset="0"/>
              </a:rPr>
              <a:t>These agents have the model, "which is knowledge of the world" and based on the model they perform actions.</a:t>
            </a:r>
          </a:p>
          <a:p>
            <a:pPr>
              <a:buFont typeface="Wingdings" panose="05000000000000000000" pitchFamily="2" charset="2"/>
              <a:buChar char="q"/>
            </a:pPr>
            <a:r>
              <a:rPr lang="en-US" dirty="0">
                <a:latin typeface="Georgia" panose="02040502050405020303" pitchFamily="18" charset="0"/>
              </a:rPr>
              <a:t>Updating the agent state requires information about:</a:t>
            </a:r>
          </a:p>
          <a:p>
            <a:pPr>
              <a:buFont typeface="Wingdings" panose="05000000000000000000" pitchFamily="2" charset="2"/>
              <a:buChar char="q"/>
            </a:pPr>
            <a:r>
              <a:rPr lang="en-US" dirty="0">
                <a:latin typeface="Georgia" panose="02040502050405020303" pitchFamily="18" charset="0"/>
              </a:rPr>
              <a:t>How the world evolves</a:t>
            </a:r>
          </a:p>
          <a:p>
            <a:pPr>
              <a:buFont typeface="Wingdings" panose="05000000000000000000" pitchFamily="2" charset="2"/>
              <a:buChar char="q"/>
            </a:pPr>
            <a:r>
              <a:rPr lang="en-US" dirty="0">
                <a:latin typeface="Georgia" panose="02040502050405020303" pitchFamily="18" charset="0"/>
              </a:rPr>
              <a:t>How the agent's action affects the world.</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51872FAD-8D8A-CF2D-2741-25CFEBF4730A}"/>
              </a:ext>
            </a:extLst>
          </p:cNvPr>
          <p:cNvPicPr>
            <a:picLocks noChangeAspect="1"/>
          </p:cNvPicPr>
          <p:nvPr/>
        </p:nvPicPr>
        <p:blipFill>
          <a:blip r:embed="rId2"/>
          <a:stretch>
            <a:fillRect/>
          </a:stretch>
        </p:blipFill>
        <p:spPr>
          <a:xfrm>
            <a:off x="7229475" y="2119312"/>
            <a:ext cx="4791075" cy="3314700"/>
          </a:xfrm>
          <a:prstGeom prst="rect">
            <a:avLst/>
          </a:prstGeom>
        </p:spPr>
      </p:pic>
    </p:spTree>
    <p:extLst>
      <p:ext uri="{BB962C8B-B14F-4D97-AF65-F5344CB8AC3E}">
        <p14:creationId xmlns:p14="http://schemas.microsoft.com/office/powerpoint/2010/main" val="270336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ECEC3-3013-E542-4123-C045D279D264}"/>
              </a:ext>
            </a:extLst>
          </p:cNvPr>
          <p:cNvSpPr>
            <a:spLocks noGrp="1"/>
          </p:cNvSpPr>
          <p:nvPr>
            <p:ph idx="1"/>
          </p:nvPr>
        </p:nvSpPr>
        <p:spPr>
          <a:xfrm>
            <a:off x="161925" y="714375"/>
            <a:ext cx="6791325" cy="6019800"/>
          </a:xfrm>
        </p:spPr>
        <p:txBody>
          <a:bodyPr>
            <a:normAutofit fontScale="92500" lnSpcReduction="2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Goal-based agents</a:t>
            </a:r>
          </a:p>
          <a:p>
            <a:pPr>
              <a:buFont typeface="Wingdings" panose="05000000000000000000" pitchFamily="2" charset="2"/>
              <a:buChar char="q"/>
            </a:pPr>
            <a:r>
              <a:rPr lang="en-US" dirty="0">
                <a:latin typeface="Georgia" panose="02040502050405020303" pitchFamily="18" charset="0"/>
              </a:rPr>
              <a:t>The knowledge of the current state environment is not always sufficient to decide for an agent to what to do.</a:t>
            </a:r>
          </a:p>
          <a:p>
            <a:pPr>
              <a:buFont typeface="Wingdings" panose="05000000000000000000" pitchFamily="2" charset="2"/>
              <a:buChar char="q"/>
            </a:pPr>
            <a:r>
              <a:rPr lang="en-US" dirty="0">
                <a:latin typeface="Georgia" panose="02040502050405020303" pitchFamily="18" charset="0"/>
              </a:rPr>
              <a:t>The agent needs to know its goal which describes desirable situations.</a:t>
            </a:r>
          </a:p>
          <a:p>
            <a:pPr>
              <a:buFont typeface="Wingdings" panose="05000000000000000000" pitchFamily="2" charset="2"/>
              <a:buChar char="q"/>
            </a:pPr>
            <a:r>
              <a:rPr lang="en-US" dirty="0">
                <a:latin typeface="Georgia" panose="02040502050405020303" pitchFamily="18" charset="0"/>
              </a:rPr>
              <a:t>Goal-based agents expand the capabilities of the model-based agent by having the "goal" information.</a:t>
            </a:r>
          </a:p>
          <a:p>
            <a:pPr>
              <a:buFont typeface="Wingdings" panose="05000000000000000000" pitchFamily="2" charset="2"/>
              <a:buChar char="q"/>
            </a:pPr>
            <a:r>
              <a:rPr lang="en-US" dirty="0">
                <a:latin typeface="Georgia" panose="02040502050405020303" pitchFamily="18" charset="0"/>
              </a:rPr>
              <a:t>They choose an action, so that they can achieve the goal.</a:t>
            </a:r>
          </a:p>
          <a:p>
            <a:pPr>
              <a:buFont typeface="Wingdings" panose="05000000000000000000" pitchFamily="2" charset="2"/>
              <a:buChar char="q"/>
            </a:pPr>
            <a:r>
              <a:rPr lang="en-US" dirty="0">
                <a:latin typeface="Georgia" panose="02040502050405020303" pitchFamily="18" charset="0"/>
              </a:rPr>
              <a:t>These agents may have to consider a long sequence of possible actions before deciding whether the goal is achieved or not. </a:t>
            </a:r>
          </a:p>
          <a:p>
            <a:pPr>
              <a:buFont typeface="Wingdings" panose="05000000000000000000" pitchFamily="2" charset="2"/>
              <a:buChar char="q"/>
            </a:pPr>
            <a:r>
              <a:rPr lang="en-US" dirty="0">
                <a:latin typeface="Georgia" panose="02040502050405020303" pitchFamily="18" charset="0"/>
              </a:rPr>
              <a:t>Such considerations of different scenario are called searching and planning, which makes an agent proactive.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C106C78-3F7E-78E7-156C-9971C888AA1F}"/>
              </a:ext>
            </a:extLst>
          </p:cNvPr>
          <p:cNvPicPr>
            <a:picLocks noChangeAspect="1"/>
          </p:cNvPicPr>
          <p:nvPr/>
        </p:nvPicPr>
        <p:blipFill>
          <a:blip r:embed="rId2"/>
          <a:stretch>
            <a:fillRect/>
          </a:stretch>
        </p:blipFill>
        <p:spPr>
          <a:xfrm>
            <a:off x="6953250" y="2066925"/>
            <a:ext cx="4791075" cy="3314700"/>
          </a:xfrm>
          <a:prstGeom prst="rect">
            <a:avLst/>
          </a:prstGeom>
        </p:spPr>
      </p:pic>
    </p:spTree>
    <p:extLst>
      <p:ext uri="{BB962C8B-B14F-4D97-AF65-F5344CB8AC3E}">
        <p14:creationId xmlns:p14="http://schemas.microsoft.com/office/powerpoint/2010/main" val="175779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A4052-C075-0BA1-5360-A3E54D9601DB}"/>
              </a:ext>
            </a:extLst>
          </p:cNvPr>
          <p:cNvSpPr>
            <a:spLocks noGrp="1"/>
          </p:cNvSpPr>
          <p:nvPr>
            <p:ph idx="1"/>
          </p:nvPr>
        </p:nvSpPr>
        <p:spPr>
          <a:xfrm>
            <a:off x="247650" y="809625"/>
            <a:ext cx="6886575" cy="5829300"/>
          </a:xfrm>
        </p:spPr>
        <p:txBody>
          <a:bodyPr>
            <a:normAutofit fontScale="85000" lnSpcReduction="10000"/>
          </a:bodyPr>
          <a:lstStyle/>
          <a:p>
            <a:pPr marL="0" indent="0">
              <a:buNone/>
            </a:pPr>
            <a:r>
              <a:rPr lang="en-US" sz="2200" dirty="0">
                <a:solidFill>
                  <a:srgbClr val="0070C0"/>
                </a:solidFill>
                <a:effectLst>
                  <a:outerShdw blurRad="38100" dist="38100" dir="2700000" algn="tl">
                    <a:srgbClr val="000000">
                      <a:alpha val="43137"/>
                    </a:srgbClr>
                  </a:outerShdw>
                </a:effectLst>
                <a:latin typeface="Georgia" panose="02040502050405020303" pitchFamily="18" charset="0"/>
              </a:rPr>
              <a:t>Utility-based agents</a:t>
            </a:r>
          </a:p>
          <a:p>
            <a:pPr>
              <a:buFont typeface="Wingdings" panose="05000000000000000000" pitchFamily="2" charset="2"/>
              <a:buChar char="q"/>
            </a:pPr>
            <a:r>
              <a:rPr lang="en-US" dirty="0">
                <a:latin typeface="Georgia" panose="02040502050405020303" pitchFamily="18" charset="0"/>
              </a:rPr>
              <a:t>These agents are similar to the goal-based agent but provide an extra component of utility measurement which makes them different by providing a measure of success at a given state.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Utility-based agent act based not only goals but also the best way to achieve the goal.</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Utility-based agent is useful when there are multiple possible alternatives, and an agent has to choose in order to perform the best action.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utility function maps each state to a real number to check how efficiently each action achieves the goals.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3E414D27-4A79-7066-907B-8B8C3E7654DB}"/>
              </a:ext>
            </a:extLst>
          </p:cNvPr>
          <p:cNvPicPr>
            <a:picLocks noChangeAspect="1"/>
          </p:cNvPicPr>
          <p:nvPr/>
        </p:nvPicPr>
        <p:blipFill>
          <a:blip r:embed="rId2"/>
          <a:stretch>
            <a:fillRect/>
          </a:stretch>
        </p:blipFill>
        <p:spPr>
          <a:xfrm>
            <a:off x="7243762" y="1914525"/>
            <a:ext cx="4791075" cy="3314700"/>
          </a:xfrm>
          <a:prstGeom prst="rect">
            <a:avLst/>
          </a:prstGeom>
        </p:spPr>
      </p:pic>
    </p:spTree>
    <p:extLst>
      <p:ext uri="{BB962C8B-B14F-4D97-AF65-F5344CB8AC3E}">
        <p14:creationId xmlns:p14="http://schemas.microsoft.com/office/powerpoint/2010/main" val="2681190052"/>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1</TotalTime>
  <Words>3136</Words>
  <Application>Microsoft Office PowerPoint</Application>
  <PresentationFormat>Widescreen</PresentationFormat>
  <Paragraphs>261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Georgia</vt:lpstr>
      <vt:lpstr>Wingdings</vt:lpstr>
      <vt:lpstr>ICT Basic Theme</vt:lpstr>
      <vt:lpstr>The concept of rationality, the nature of environments</vt:lpstr>
      <vt:lpstr>Agents in Artificial Intelligence</vt:lpstr>
      <vt:lpstr>PowerPoint Presentation</vt:lpstr>
      <vt:lpstr>PowerPoint Presentation</vt:lpstr>
      <vt:lpstr>Types of AI Agents</vt:lpstr>
      <vt:lpstr>PowerPoint Presentation</vt:lpstr>
      <vt:lpstr>PowerPoint Presentation</vt:lpstr>
      <vt:lpstr>PowerPoint Presentation</vt:lpstr>
      <vt:lpstr>PowerPoint Presentation</vt:lpstr>
      <vt:lpstr>PowerPoint Presentation</vt:lpstr>
      <vt:lpstr>Search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sarihaashanmugasundaram@gmail.com</dc:creator>
  <cp:lastModifiedBy>sarihaashanmugasundaram@gmail.com</cp:lastModifiedBy>
  <cp:revision>2</cp:revision>
  <dcterms:created xsi:type="dcterms:W3CDTF">2023-06-21T07:36:10Z</dcterms:created>
  <dcterms:modified xsi:type="dcterms:W3CDTF">2023-06-21T07:37:22Z</dcterms:modified>
</cp:coreProperties>
</file>