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74" r:id="rId4"/>
    <p:sldId id="258" r:id="rId5"/>
    <p:sldId id="259" r:id="rId6"/>
    <p:sldId id="272" r:id="rId7"/>
    <p:sldId id="260" r:id="rId8"/>
    <p:sldId id="261" r:id="rId9"/>
    <p:sldId id="275" r:id="rId10"/>
    <p:sldId id="262" r:id="rId11"/>
    <p:sldId id="263" r:id="rId12"/>
    <p:sldId id="264" r:id="rId13"/>
    <p:sldId id="265" r:id="rId14"/>
    <p:sldId id="267" r:id="rId15"/>
    <p:sldId id="269" r:id="rId16"/>
    <p:sldId id="268" r:id="rId17"/>
    <p:sldId id="270" r:id="rId18"/>
    <p:sldId id="271"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1D6AC4-75BB-4C80-A2BC-F9A27EC3507D}" type="datetimeFigureOut">
              <a:rPr lang="en-IN" smtClean="0"/>
              <a:t>21-06-2023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E96F3A-B2ED-490C-8D07-1D248422A77C}" type="slidenum">
              <a:rPr lang="en-IN" smtClean="0"/>
              <a:t>‹#›</a:t>
            </a:fld>
            <a:endParaRPr lang="en-IN"/>
          </a:p>
        </p:txBody>
      </p:sp>
    </p:spTree>
    <p:extLst>
      <p:ext uri="{BB962C8B-B14F-4D97-AF65-F5344CB8AC3E}">
        <p14:creationId xmlns:p14="http://schemas.microsoft.com/office/powerpoint/2010/main" val="4070086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B0EA4-B4DC-326E-6D5D-5E2D139A0452}"/>
              </a:ext>
            </a:extLst>
          </p:cNvPr>
          <p:cNvSpPr>
            <a:spLocks noGrp="1"/>
          </p:cNvSpPr>
          <p:nvPr>
            <p:ph type="ctrTitle"/>
          </p:nvPr>
        </p:nvSpPr>
        <p:spPr>
          <a:xfrm>
            <a:off x="1524000" y="159988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4939C0-40CA-89E4-C146-B212E439D280}"/>
              </a:ext>
            </a:extLst>
          </p:cNvPr>
          <p:cNvSpPr>
            <a:spLocks noGrp="1"/>
          </p:cNvSpPr>
          <p:nvPr>
            <p:ph type="subTitle" idx="1"/>
          </p:nvPr>
        </p:nvSpPr>
        <p:spPr>
          <a:xfrm>
            <a:off x="1524000" y="407955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5" name="Footer Placeholder 4">
            <a:extLst>
              <a:ext uri="{FF2B5EF4-FFF2-40B4-BE49-F238E27FC236}">
                <a16:creationId xmlns:a16="http://schemas.microsoft.com/office/drawing/2014/main" id="{0B16BB94-0024-A1B1-676D-3344605E1A33}"/>
              </a:ext>
            </a:extLst>
          </p:cNvPr>
          <p:cNvSpPr>
            <a:spLocks noGrp="1"/>
          </p:cNvSpPr>
          <p:nvPr>
            <p:ph type="ftr" sz="quarter" idx="11"/>
          </p:nvPr>
        </p:nvSpPr>
        <p:spPr>
          <a:xfrm>
            <a:off x="492760" y="6356350"/>
            <a:ext cx="2743200" cy="365125"/>
          </a:xfrm>
        </p:spPr>
        <p:style>
          <a:lnRef idx="2">
            <a:schemeClr val="dk1"/>
          </a:lnRef>
          <a:fillRef idx="1">
            <a:schemeClr val="lt1"/>
          </a:fillRef>
          <a:effectRef idx="0">
            <a:schemeClr val="dk1"/>
          </a:effectRef>
          <a:fontRef idx="minor">
            <a:schemeClr val="dk1"/>
          </a:fontRef>
        </p:style>
        <p:txBody>
          <a:bodyPr/>
          <a:lstStyle>
            <a:lvl1pPr>
              <a:defRPr sz="1400" b="1">
                <a:solidFill>
                  <a:srgbClr val="FF8B37"/>
                </a:solidFill>
              </a:defRPr>
            </a:lvl1pPr>
          </a:lstStyle>
          <a:p>
            <a:r>
              <a:rPr lang="en-IN" dirty="0"/>
              <a:t>ICT Academy</a:t>
            </a:r>
          </a:p>
        </p:txBody>
      </p:sp>
      <p:sp>
        <p:nvSpPr>
          <p:cNvPr id="6" name="Slide Number Placeholder 5">
            <a:extLst>
              <a:ext uri="{FF2B5EF4-FFF2-40B4-BE49-F238E27FC236}">
                <a16:creationId xmlns:a16="http://schemas.microsoft.com/office/drawing/2014/main" id="{62F97940-2C58-1613-E123-6DDD0303A770}"/>
              </a:ext>
            </a:extLst>
          </p:cNvPr>
          <p:cNvSpPr>
            <a:spLocks noGrp="1"/>
          </p:cNvSpPr>
          <p:nvPr>
            <p:ph type="sldNum" sz="quarter" idx="12"/>
          </p:nvPr>
        </p:nvSpPr>
        <p:spPr/>
        <p:txBody>
          <a:bodyPr/>
          <a:lstStyle/>
          <a:p>
            <a:fld id="{FACB5482-D393-4E2D-8FB7-B68A06B80F1E}" type="slidenum">
              <a:rPr lang="en-IN" smtClean="0"/>
              <a:t>‹#›</a:t>
            </a:fld>
            <a:endParaRPr lang="en-IN" dirty="0"/>
          </a:p>
        </p:txBody>
      </p:sp>
      <p:pic>
        <p:nvPicPr>
          <p:cNvPr id="8" name="Picture 7" descr="A picture containing text, clipart&#10;&#10;Description automatically generated">
            <a:extLst>
              <a:ext uri="{FF2B5EF4-FFF2-40B4-BE49-F238E27FC236}">
                <a16:creationId xmlns:a16="http://schemas.microsoft.com/office/drawing/2014/main" id="{71AEE35B-EB9C-00F8-69E3-A61AB35E61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720" y="114905"/>
            <a:ext cx="2194560" cy="906840"/>
          </a:xfrm>
          <a:prstGeom prst="rect">
            <a:avLst/>
          </a:prstGeom>
        </p:spPr>
      </p:pic>
      <p:sp>
        <p:nvSpPr>
          <p:cNvPr id="9" name="TextBox 8">
            <a:extLst>
              <a:ext uri="{FF2B5EF4-FFF2-40B4-BE49-F238E27FC236}">
                <a16:creationId xmlns:a16="http://schemas.microsoft.com/office/drawing/2014/main" id="{A1F7F60E-D9C1-03D4-79DD-717DE0406607}"/>
              </a:ext>
            </a:extLst>
          </p:cNvPr>
          <p:cNvSpPr txBox="1"/>
          <p:nvPr/>
        </p:nvSpPr>
        <p:spPr>
          <a:xfrm>
            <a:off x="5602275" y="1157754"/>
            <a:ext cx="987450" cy="369332"/>
          </a:xfrm>
          <a:prstGeom prst="rect">
            <a:avLst/>
          </a:prstGeom>
          <a:noFill/>
        </p:spPr>
        <p:txBody>
          <a:bodyPr wrap="none" rtlCol="0">
            <a:spAutoFit/>
          </a:bodyPr>
          <a:lstStyle/>
          <a:p>
            <a:r>
              <a:rPr lang="en-IN" dirty="0"/>
              <a:t>Presents</a:t>
            </a:r>
          </a:p>
        </p:txBody>
      </p:sp>
    </p:spTree>
    <p:extLst>
      <p:ext uri="{BB962C8B-B14F-4D97-AF65-F5344CB8AC3E}">
        <p14:creationId xmlns:p14="http://schemas.microsoft.com/office/powerpoint/2010/main" val="2765760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50074-28FB-BB92-1334-D3199538B1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A4B89C-E1B4-11C7-BD5F-12CEA1E62A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F9A6FC-871A-08A2-36CE-71B509CE4E6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886AC8DD-F950-5BE5-E4E7-121D5941CABA}"/>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D9B2A425-3FF3-3365-D49E-BBDD426BB6E6}"/>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2089963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8931A1-7258-F68D-94DD-E74D7DE1AD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476F33-C629-F305-B184-04006A27F3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8B77F6-1334-F1B2-C639-554A293C7172}"/>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9F3B7234-63D7-35A5-7F62-FDC4F3FDC76A}"/>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F5979070-1721-11B6-98C9-21898196A390}"/>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73802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1408-42B5-048B-604E-DC3C6B5F7E5E}"/>
              </a:ext>
            </a:extLst>
          </p:cNvPr>
          <p:cNvSpPr>
            <a:spLocks noGrp="1"/>
          </p:cNvSpPr>
          <p:nvPr>
            <p:ph type="title"/>
          </p:nvPr>
        </p:nvSpPr>
        <p:spPr>
          <a:xfrm>
            <a:off x="558800" y="320675"/>
            <a:ext cx="9616440" cy="1325563"/>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920C93-6881-5562-8115-9DE448BA7000}"/>
              </a:ext>
            </a:extLst>
          </p:cNvPr>
          <p:cNvSpPr>
            <a:spLocks noGrp="1"/>
          </p:cNvSpPr>
          <p:nvPr>
            <p:ph idx="1"/>
          </p:nvPr>
        </p:nvSpPr>
        <p:spPr>
          <a:xfrm>
            <a:off x="548640" y="1825625"/>
            <a:ext cx="1109472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a:extLst>
              <a:ext uri="{FF2B5EF4-FFF2-40B4-BE49-F238E27FC236}">
                <a16:creationId xmlns:a16="http://schemas.microsoft.com/office/drawing/2014/main" id="{4B05E45B-4B06-4607-CA1B-D8C33E810558}"/>
              </a:ext>
            </a:extLst>
          </p:cNvPr>
          <p:cNvSpPr>
            <a:spLocks noGrp="1"/>
          </p:cNvSpPr>
          <p:nvPr>
            <p:ph type="ftr" sz="quarter" idx="11"/>
          </p:nvPr>
        </p:nvSpPr>
        <p:spPr>
          <a:xfrm>
            <a:off x="523240" y="6356350"/>
            <a:ext cx="4114800" cy="365125"/>
          </a:xfrm>
        </p:spPr>
        <p:txBody>
          <a:bodyPr/>
          <a:lstStyle/>
          <a:p>
            <a:r>
              <a:rPr lang="en-IN"/>
              <a:t>ICT Academy</a:t>
            </a:r>
          </a:p>
        </p:txBody>
      </p:sp>
      <p:sp>
        <p:nvSpPr>
          <p:cNvPr id="6" name="Slide Number Placeholder 5">
            <a:extLst>
              <a:ext uri="{FF2B5EF4-FFF2-40B4-BE49-F238E27FC236}">
                <a16:creationId xmlns:a16="http://schemas.microsoft.com/office/drawing/2014/main" id="{F03C3F43-42D4-B0E8-A909-EC0F0B5B2331}"/>
              </a:ext>
            </a:extLst>
          </p:cNvPr>
          <p:cNvSpPr>
            <a:spLocks noGrp="1"/>
          </p:cNvSpPr>
          <p:nvPr>
            <p:ph type="sldNum" sz="quarter" idx="12"/>
          </p:nvPr>
        </p:nvSpPr>
        <p:spPr>
          <a:xfrm>
            <a:off x="8925560" y="6356350"/>
            <a:ext cx="2743200" cy="365125"/>
          </a:xfrm>
        </p:spPr>
        <p:txBody>
          <a:bodyPr/>
          <a:lstStyle/>
          <a:p>
            <a:fld id="{FACB5482-D393-4E2D-8FB7-B68A06B80F1E}" type="slidenum">
              <a:rPr lang="en-IN" smtClean="0"/>
              <a:t>‹#›</a:t>
            </a:fld>
            <a:endParaRPr lang="en-IN"/>
          </a:p>
        </p:txBody>
      </p:sp>
      <p:pic>
        <p:nvPicPr>
          <p:cNvPr id="7" name="Picture 6" descr="A picture containing text, clipart&#10;&#10;Description automatically generated">
            <a:extLst>
              <a:ext uri="{FF2B5EF4-FFF2-40B4-BE49-F238E27FC236}">
                <a16:creationId xmlns:a16="http://schemas.microsoft.com/office/drawing/2014/main" id="{5AE49820-F2D7-5F64-EE38-DAED2F98C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7360" y="136525"/>
            <a:ext cx="1432560" cy="591965"/>
          </a:xfrm>
          <a:prstGeom prst="rect">
            <a:avLst/>
          </a:prstGeom>
        </p:spPr>
      </p:pic>
    </p:spTree>
    <p:extLst>
      <p:ext uri="{BB962C8B-B14F-4D97-AF65-F5344CB8AC3E}">
        <p14:creationId xmlns:p14="http://schemas.microsoft.com/office/powerpoint/2010/main" val="4109170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71C01-395F-0777-13F4-257E0B9481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E7DE9F-7CBA-439C-6B80-6036E8D254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87F607-5560-B262-0980-239ED914E1A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A924DA0A-3FC5-EC03-EB3D-6E41FF0745D1}"/>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D6A1EE97-89F1-FB29-A042-AF9AAEA7C3D4}"/>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8496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7BADA-87CE-8C82-A87F-E40CB4E7FA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96624C-BA87-CDB7-A54D-F3635CF6F2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EB491A-1D4C-EDC8-35EA-36A836E667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264F77-6485-9B9C-9BB6-031600B7952C}"/>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47510FCC-33DA-9C94-2C67-618F3BD03657}"/>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AE31E08E-556D-B996-60C8-4004DAA7266F}"/>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2119590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25D2A-9AEC-B95C-116A-99221D76A7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5DDD43-B53A-07CB-E3C2-7A806D8DD6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FE2DD3-82F2-97CE-4807-2951B90E26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03B666C-DB33-0BF1-8383-35658C760A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1B0222-CDCC-4628-176F-B52242F8EA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50D6F2-EFA7-E2F6-CB2E-56F0C496B54E}"/>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C713E863-FA2F-7C51-6233-113BBF33933A}"/>
              </a:ext>
            </a:extLst>
          </p:cNvPr>
          <p:cNvSpPr>
            <a:spLocks noGrp="1"/>
          </p:cNvSpPr>
          <p:nvPr>
            <p:ph type="ftr" sz="quarter" idx="11"/>
          </p:nvPr>
        </p:nvSpPr>
        <p:spPr/>
        <p:txBody>
          <a:bodyPr/>
          <a:lstStyle/>
          <a:p>
            <a:r>
              <a:rPr lang="en-IN"/>
              <a:t>ICT Academy</a:t>
            </a:r>
          </a:p>
        </p:txBody>
      </p:sp>
      <p:sp>
        <p:nvSpPr>
          <p:cNvPr id="9" name="Slide Number Placeholder 8">
            <a:extLst>
              <a:ext uri="{FF2B5EF4-FFF2-40B4-BE49-F238E27FC236}">
                <a16:creationId xmlns:a16="http://schemas.microsoft.com/office/drawing/2014/main" id="{CFF579E7-B028-BF1C-EEDB-48CC0DF4EC6F}"/>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767296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41336-CDC4-2B09-0BBE-738425B4F2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0DBFDC-32AD-FCFE-AFE0-B95ED378E075}"/>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64F93E42-47F8-70CA-3B8C-187F13E76D32}"/>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F0542204-51A6-1E03-1A7A-EED6ED83FF68}"/>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891280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EE1783-8682-6B7B-B009-6F3B4DD29A14}"/>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6633FD71-F38D-ECAA-3A7F-1D6ED3265C0E}"/>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8193E9B6-9ED3-33BD-3C54-48982C952C07}"/>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1082166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F80EE-C9E7-60CA-3BC1-FED7806FD6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C81F3A-97E7-7BD6-9FB6-E79EDEC7E0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AA2157-2739-28BD-8068-C2D99C853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8D990E-7E5B-77EC-526B-BEAF7563116D}"/>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1ECC717D-5870-155A-BA04-A9CF7CF553EF}"/>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57BC93C4-4A4B-B56C-0E1A-8A69E28C2EFD}"/>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180229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9C30-A057-B64F-B977-A0576D7728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E253BF-90DF-4AA4-DDCE-2599092725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7F2A5480-4AE3-D1FE-0E7D-F4D446FDA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201B69-F137-A5F2-F200-D7C195C910E7}"/>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F9A7EE1A-8167-8271-E341-3AB393354911}"/>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14415E91-D591-0EAF-EE9B-D9D7FF77B62A}"/>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051309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10B398-F915-5505-94AD-9216305064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308474-9A63-8164-7B1F-EBD2D248E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98716F-C3C6-E5B9-1F33-4B5C86ACB4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23734610-798B-63E0-7549-3F2DB92C5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ICT Academy</a:t>
            </a:r>
          </a:p>
        </p:txBody>
      </p:sp>
      <p:sp>
        <p:nvSpPr>
          <p:cNvPr id="6" name="Slide Number Placeholder 5">
            <a:extLst>
              <a:ext uri="{FF2B5EF4-FFF2-40B4-BE49-F238E27FC236}">
                <a16:creationId xmlns:a16="http://schemas.microsoft.com/office/drawing/2014/main" id="{E2EA51D3-7D0E-183B-C878-0D8222E9E1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B5482-D393-4E2D-8FB7-B68A06B80F1E}" type="slidenum">
              <a:rPr lang="en-IN" smtClean="0"/>
              <a:t>‹#›</a:t>
            </a:fld>
            <a:endParaRPr lang="en-IN"/>
          </a:p>
        </p:txBody>
      </p:sp>
    </p:spTree>
    <p:extLst>
      <p:ext uri="{BB962C8B-B14F-4D97-AF65-F5344CB8AC3E}">
        <p14:creationId xmlns:p14="http://schemas.microsoft.com/office/powerpoint/2010/main" val="1477458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EE940-3F2A-9EC3-B2E7-617CF1093040}"/>
              </a:ext>
            </a:extLst>
          </p:cNvPr>
          <p:cNvSpPr>
            <a:spLocks noGrp="1"/>
          </p:cNvSpPr>
          <p:nvPr>
            <p:ph type="ctrTitle"/>
          </p:nvPr>
        </p:nvSpPr>
        <p:spPr/>
        <p:txBody>
          <a:bodyPr/>
          <a:lstStyle/>
          <a:p>
            <a:r>
              <a:rPr lang="en-US" dirty="0"/>
              <a:t>Azure Storage</a:t>
            </a:r>
            <a:endParaRPr lang="en-IN" dirty="0"/>
          </a:p>
        </p:txBody>
      </p:sp>
      <p:sp>
        <p:nvSpPr>
          <p:cNvPr id="4" name="Footer Placeholder 3">
            <a:extLst>
              <a:ext uri="{FF2B5EF4-FFF2-40B4-BE49-F238E27FC236}">
                <a16:creationId xmlns:a16="http://schemas.microsoft.com/office/drawing/2014/main" id="{67F19B4F-6ED8-D194-878B-736E017A1528}"/>
              </a:ext>
            </a:extLst>
          </p:cNvPr>
          <p:cNvSpPr>
            <a:spLocks noGrp="1"/>
          </p:cNvSpPr>
          <p:nvPr>
            <p:ph type="ftr" sz="quarter" idx="11"/>
          </p:nvPr>
        </p:nvSpPr>
        <p:spPr/>
        <p:txBody>
          <a:bodyPr/>
          <a:lstStyle/>
          <a:p>
            <a:r>
              <a:rPr lang="en-IN"/>
              <a:t>ICT Academy</a:t>
            </a:r>
            <a:endParaRPr lang="en-IN" dirty="0"/>
          </a:p>
        </p:txBody>
      </p:sp>
      <p:sp>
        <p:nvSpPr>
          <p:cNvPr id="5" name="Slide Number Placeholder 4">
            <a:extLst>
              <a:ext uri="{FF2B5EF4-FFF2-40B4-BE49-F238E27FC236}">
                <a16:creationId xmlns:a16="http://schemas.microsoft.com/office/drawing/2014/main" id="{B7558A78-DDC7-2FF2-310B-977D4C62945C}"/>
              </a:ext>
            </a:extLst>
          </p:cNvPr>
          <p:cNvSpPr>
            <a:spLocks noGrp="1"/>
          </p:cNvSpPr>
          <p:nvPr>
            <p:ph type="sldNum" sz="quarter" idx="12"/>
          </p:nvPr>
        </p:nvSpPr>
        <p:spPr/>
        <p:txBody>
          <a:bodyPr/>
          <a:lstStyle/>
          <a:p>
            <a:fld id="{FACB5482-D393-4E2D-8FB7-B68A06B80F1E}" type="slidenum">
              <a:rPr lang="en-IN" smtClean="0"/>
              <a:t>1</a:t>
            </a:fld>
            <a:endParaRPr lang="en-IN" dirty="0"/>
          </a:p>
        </p:txBody>
      </p:sp>
    </p:spTree>
    <p:extLst>
      <p:ext uri="{BB962C8B-B14F-4D97-AF65-F5344CB8AC3E}">
        <p14:creationId xmlns:p14="http://schemas.microsoft.com/office/powerpoint/2010/main" val="1701268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3" name="Picture 25" descr="Create Azure Blob storage from scratch and adding to Telestream Cloud |  Telestream 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1" y="1295400"/>
            <a:ext cx="6755335" cy="342900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00E8F9B9-1398-A287-B2B8-35A0CD3A9581}"/>
              </a:ext>
            </a:extLst>
          </p:cNvPr>
          <p:cNvSpPr>
            <a:spLocks noGrp="1"/>
          </p:cNvSpPr>
          <p:nvPr>
            <p:ph type="ftr" sz="quarter" idx="11"/>
          </p:nvPr>
        </p:nvSpPr>
        <p:spPr/>
        <p:txBody>
          <a:bodyPr/>
          <a:lstStyle/>
          <a:p>
            <a:r>
              <a:rPr lang="en-IN"/>
              <a:t>ICT Academy</a:t>
            </a:r>
          </a:p>
        </p:txBody>
      </p:sp>
      <p:sp>
        <p:nvSpPr>
          <p:cNvPr id="3" name="Slide Number Placeholder 2">
            <a:extLst>
              <a:ext uri="{FF2B5EF4-FFF2-40B4-BE49-F238E27FC236}">
                <a16:creationId xmlns:a16="http://schemas.microsoft.com/office/drawing/2014/main" id="{D0F9B41F-A538-CC38-B893-9F05FAE2BD1B}"/>
              </a:ext>
            </a:extLst>
          </p:cNvPr>
          <p:cNvSpPr>
            <a:spLocks noGrp="1"/>
          </p:cNvSpPr>
          <p:nvPr>
            <p:ph type="sldNum" sz="quarter" idx="12"/>
          </p:nvPr>
        </p:nvSpPr>
        <p:spPr/>
        <p:txBody>
          <a:bodyPr/>
          <a:lstStyle/>
          <a:p>
            <a:fld id="{FACB5482-D393-4E2D-8FB7-B68A06B80F1E}" type="slidenum">
              <a:rPr lang="en-IN" smtClean="0"/>
              <a:t>10</a:t>
            </a:fld>
            <a:endParaRPr lang="en-IN"/>
          </a:p>
        </p:txBody>
      </p:sp>
    </p:spTree>
    <p:extLst>
      <p:ext uri="{BB962C8B-B14F-4D97-AF65-F5344CB8AC3E}">
        <p14:creationId xmlns:p14="http://schemas.microsoft.com/office/powerpoint/2010/main" val="2244984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944562"/>
          </a:xfrm>
        </p:spPr>
        <p:txBody>
          <a:bodyPr/>
          <a:lstStyle/>
          <a:p>
            <a:r>
              <a:rPr lang="en-US" dirty="0"/>
              <a:t>Disk Storage</a:t>
            </a:r>
          </a:p>
        </p:txBody>
      </p:sp>
      <p:sp>
        <p:nvSpPr>
          <p:cNvPr id="3" name="Content Placeholder 2"/>
          <p:cNvSpPr>
            <a:spLocks noGrp="1"/>
          </p:cNvSpPr>
          <p:nvPr>
            <p:ph idx="1"/>
          </p:nvPr>
        </p:nvSpPr>
        <p:spPr>
          <a:xfrm>
            <a:off x="1981200" y="1295401"/>
            <a:ext cx="8229600" cy="4830763"/>
          </a:xfrm>
        </p:spPr>
        <p:txBody>
          <a:bodyPr>
            <a:noAutofit/>
          </a:bodyPr>
          <a:lstStyle/>
          <a:p>
            <a:r>
              <a:rPr lang="en-US" sz="2000" dirty="0"/>
              <a:t>When you create a Windows Azure Virtual Machine, the platform will attach at least one disk to the VM for your operating system disk. </a:t>
            </a:r>
          </a:p>
          <a:p>
            <a:endParaRPr lang="en-US" sz="2000" dirty="0"/>
          </a:p>
          <a:p>
            <a:r>
              <a:rPr lang="en-US" sz="2000" dirty="0"/>
              <a:t>As you write to the disk in the VM, the changes to the disk will be made to the page blob inside storage. </a:t>
            </a:r>
          </a:p>
          <a:p>
            <a:endParaRPr lang="en-US" sz="2000" dirty="0"/>
          </a:p>
          <a:p>
            <a:r>
              <a:rPr lang="en-US" sz="2000" dirty="0"/>
              <a:t>Unlike for drives, the code that communicates with storage on behalf of your disk is not within your VM, so doing IO to the disk will not cause network activity in the VM, although it will cause network activity on the physical node. </a:t>
            </a:r>
          </a:p>
          <a:p>
            <a:endParaRPr lang="en-US" sz="2000" dirty="0"/>
          </a:p>
          <a:p>
            <a:r>
              <a:rPr lang="en-US" sz="2000" dirty="0"/>
              <a:t>The following diagram shows how the driver runs in the host operating system, and the VM communicates through the disk interface to the driver, which then communicates through the host network adapter to storage.</a:t>
            </a:r>
          </a:p>
        </p:txBody>
      </p:sp>
      <p:sp>
        <p:nvSpPr>
          <p:cNvPr id="4" name="Footer Placeholder 3">
            <a:extLst>
              <a:ext uri="{FF2B5EF4-FFF2-40B4-BE49-F238E27FC236}">
                <a16:creationId xmlns:a16="http://schemas.microsoft.com/office/drawing/2014/main" id="{E9AF808F-0260-2BE9-D61C-AD281A3133C2}"/>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87E50F5C-867E-97E8-E870-A8026D0739D4}"/>
              </a:ext>
            </a:extLst>
          </p:cNvPr>
          <p:cNvSpPr>
            <a:spLocks noGrp="1"/>
          </p:cNvSpPr>
          <p:nvPr>
            <p:ph type="sldNum" sz="quarter" idx="12"/>
          </p:nvPr>
        </p:nvSpPr>
        <p:spPr/>
        <p:txBody>
          <a:bodyPr/>
          <a:lstStyle/>
          <a:p>
            <a:fld id="{FACB5482-D393-4E2D-8FB7-B68A06B80F1E}" type="slidenum">
              <a:rPr lang="en-IN" smtClean="0"/>
              <a:t>11</a:t>
            </a:fld>
            <a:endParaRPr lang="en-IN"/>
          </a:p>
        </p:txBody>
      </p:sp>
    </p:spTree>
    <p:extLst>
      <p:ext uri="{BB962C8B-B14F-4D97-AF65-F5344CB8AC3E}">
        <p14:creationId xmlns:p14="http://schemas.microsoft.com/office/powerpoint/2010/main" val="2153763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8.jpeg"/>
          <p:cNvPicPr>
            <a:picLocks noGrp="1"/>
          </p:cNvPicPr>
          <p:nvPr>
            <p:ph idx="1"/>
          </p:nvPr>
        </p:nvPicPr>
        <p:blipFill>
          <a:blip r:embed="rId2" cstate="print"/>
          <a:stretch>
            <a:fillRect/>
          </a:stretch>
        </p:blipFill>
        <p:spPr>
          <a:xfrm>
            <a:off x="2297725" y="1600201"/>
            <a:ext cx="7596551" cy="4525963"/>
          </a:xfrm>
          <a:prstGeom prst="rect">
            <a:avLst/>
          </a:prstGeom>
        </p:spPr>
      </p:pic>
      <p:sp>
        <p:nvSpPr>
          <p:cNvPr id="2" name="Footer Placeholder 1">
            <a:extLst>
              <a:ext uri="{FF2B5EF4-FFF2-40B4-BE49-F238E27FC236}">
                <a16:creationId xmlns:a16="http://schemas.microsoft.com/office/drawing/2014/main" id="{C8C8D8A9-4C77-F222-AC0A-557DA0F86431}"/>
              </a:ext>
            </a:extLst>
          </p:cNvPr>
          <p:cNvSpPr>
            <a:spLocks noGrp="1"/>
          </p:cNvSpPr>
          <p:nvPr>
            <p:ph type="ftr" sz="quarter" idx="11"/>
          </p:nvPr>
        </p:nvSpPr>
        <p:spPr/>
        <p:txBody>
          <a:bodyPr/>
          <a:lstStyle/>
          <a:p>
            <a:r>
              <a:rPr lang="en-IN"/>
              <a:t>ICT Academy</a:t>
            </a:r>
          </a:p>
        </p:txBody>
      </p:sp>
      <p:sp>
        <p:nvSpPr>
          <p:cNvPr id="3" name="Slide Number Placeholder 2">
            <a:extLst>
              <a:ext uri="{FF2B5EF4-FFF2-40B4-BE49-F238E27FC236}">
                <a16:creationId xmlns:a16="http://schemas.microsoft.com/office/drawing/2014/main" id="{CE1C37AE-C264-F130-445F-1C5E90CF6BEA}"/>
              </a:ext>
            </a:extLst>
          </p:cNvPr>
          <p:cNvSpPr>
            <a:spLocks noGrp="1"/>
          </p:cNvSpPr>
          <p:nvPr>
            <p:ph type="sldNum" sz="quarter" idx="12"/>
          </p:nvPr>
        </p:nvSpPr>
        <p:spPr/>
        <p:txBody>
          <a:bodyPr/>
          <a:lstStyle/>
          <a:p>
            <a:fld id="{FACB5482-D393-4E2D-8FB7-B68A06B80F1E}" type="slidenum">
              <a:rPr lang="en-IN" smtClean="0"/>
              <a:t>12</a:t>
            </a:fld>
            <a:endParaRPr lang="en-IN"/>
          </a:p>
        </p:txBody>
      </p:sp>
    </p:spTree>
    <p:extLst>
      <p:ext uri="{BB962C8B-B14F-4D97-AF65-F5344CB8AC3E}">
        <p14:creationId xmlns:p14="http://schemas.microsoft.com/office/powerpoint/2010/main" val="98949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Storage</a:t>
            </a:r>
          </a:p>
        </p:txBody>
      </p:sp>
      <p:sp>
        <p:nvSpPr>
          <p:cNvPr id="3" name="Content Placeholder 2"/>
          <p:cNvSpPr>
            <a:spLocks noGrp="1"/>
          </p:cNvSpPr>
          <p:nvPr>
            <p:ph idx="1"/>
          </p:nvPr>
        </p:nvSpPr>
        <p:spPr>
          <a:xfrm>
            <a:off x="1981200" y="1295401"/>
            <a:ext cx="8229600" cy="4830763"/>
          </a:xfrm>
        </p:spPr>
        <p:txBody>
          <a:bodyPr>
            <a:normAutofit fontScale="70000" lnSpcReduction="20000"/>
          </a:bodyPr>
          <a:lstStyle/>
          <a:p>
            <a:r>
              <a:rPr lang="en-US" dirty="0"/>
              <a:t>Table storage offers highly available, massively scalable storage, so that your application can automatically scale to meet user demand.</a:t>
            </a:r>
          </a:p>
          <a:p>
            <a:endParaRPr lang="en-US" dirty="0"/>
          </a:p>
          <a:p>
            <a:r>
              <a:rPr lang="en-US" dirty="0"/>
              <a:t> Table storage is Microsoft's </a:t>
            </a:r>
            <a:r>
              <a:rPr lang="en-US" dirty="0" err="1"/>
              <a:t>NoSQL</a:t>
            </a:r>
            <a:r>
              <a:rPr lang="en-US" dirty="0"/>
              <a:t> key/attribute store it has a </a:t>
            </a:r>
            <a:r>
              <a:rPr lang="en-US" dirty="0" err="1"/>
              <a:t>schemaless</a:t>
            </a:r>
            <a:r>
              <a:rPr lang="en-US" dirty="0"/>
              <a:t> design, making it different from traditional relational databases. </a:t>
            </a:r>
          </a:p>
          <a:p>
            <a:endParaRPr lang="en-US" dirty="0"/>
          </a:p>
          <a:p>
            <a:r>
              <a:rPr lang="en-US" dirty="0"/>
              <a:t>Table storage is easy to use, so developers can create applications quickly. Access to data is fast and cost-effective for all kinds of applications. </a:t>
            </a:r>
          </a:p>
          <a:p>
            <a:endParaRPr lang="en-US" dirty="0"/>
          </a:p>
          <a:p>
            <a:r>
              <a:rPr lang="en-US" dirty="0"/>
              <a:t>Table storage is typically significantly lower in cost than traditional SQL for similar volumes of data.</a:t>
            </a:r>
          </a:p>
          <a:p>
            <a:pPr marL="0" indent="0">
              <a:buNone/>
            </a:pPr>
            <a:endParaRPr lang="en-US" dirty="0"/>
          </a:p>
          <a:p>
            <a:r>
              <a:rPr lang="en-US" dirty="0"/>
              <a:t>Table storage is a key-attribute store, meaning that every value in a table is stored with a typed property name. The property name can be used for filtering and specifying selection criteria.</a:t>
            </a:r>
          </a:p>
        </p:txBody>
      </p:sp>
      <p:sp>
        <p:nvSpPr>
          <p:cNvPr id="4" name="Footer Placeholder 3">
            <a:extLst>
              <a:ext uri="{FF2B5EF4-FFF2-40B4-BE49-F238E27FC236}">
                <a16:creationId xmlns:a16="http://schemas.microsoft.com/office/drawing/2014/main" id="{FDA05664-8EF6-06CD-1EE5-27801BEAA794}"/>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917DF6F2-95AD-C2B1-B187-D51BE59869B4}"/>
              </a:ext>
            </a:extLst>
          </p:cNvPr>
          <p:cNvSpPr>
            <a:spLocks noGrp="1"/>
          </p:cNvSpPr>
          <p:nvPr>
            <p:ph type="sldNum" sz="quarter" idx="12"/>
          </p:nvPr>
        </p:nvSpPr>
        <p:spPr/>
        <p:txBody>
          <a:bodyPr/>
          <a:lstStyle/>
          <a:p>
            <a:fld id="{FACB5482-D393-4E2D-8FB7-B68A06B80F1E}" type="slidenum">
              <a:rPr lang="en-IN" smtClean="0"/>
              <a:t>13</a:t>
            </a:fld>
            <a:endParaRPr lang="en-IN"/>
          </a:p>
        </p:txBody>
      </p:sp>
    </p:spTree>
    <p:extLst>
      <p:ext uri="{BB962C8B-B14F-4D97-AF65-F5344CB8AC3E}">
        <p14:creationId xmlns:p14="http://schemas.microsoft.com/office/powerpoint/2010/main" val="1136620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90601"/>
            <a:ext cx="8229600" cy="5135563"/>
          </a:xfrm>
        </p:spPr>
        <p:txBody>
          <a:bodyPr>
            <a:normAutofit fontScale="77500" lnSpcReduction="20000"/>
          </a:bodyPr>
          <a:lstStyle/>
          <a:p>
            <a:r>
              <a:rPr lang="en-US" dirty="0"/>
              <a:t>Since Table storage is schema less, two entities in the same table can contain different collections of properties, and those properties can be of different types.</a:t>
            </a:r>
          </a:p>
          <a:p>
            <a:pPr marL="0" indent="0">
              <a:buNone/>
            </a:pPr>
            <a:endParaRPr lang="en-US" dirty="0"/>
          </a:p>
          <a:p>
            <a:r>
              <a:rPr lang="en-US" dirty="0"/>
              <a:t>You can use Table storage to store flexible datasets, such as user data for web applications, address books, device information, and any other type of metadata that your service requires.</a:t>
            </a:r>
          </a:p>
          <a:p>
            <a:pPr marL="0" indent="0">
              <a:buNone/>
            </a:pPr>
            <a:endParaRPr lang="en-US" dirty="0"/>
          </a:p>
          <a:p>
            <a:r>
              <a:rPr lang="en-US" dirty="0"/>
              <a:t> You can store any number of entities in a table, and a storage account may contain any number of tables, up to the capacity limit of the storage account.</a:t>
            </a:r>
          </a:p>
          <a:p>
            <a:pPr marL="0" indent="0">
              <a:buNone/>
            </a:pPr>
            <a:endParaRPr lang="en-US" dirty="0"/>
          </a:p>
          <a:p>
            <a:r>
              <a:rPr lang="en-US" dirty="0"/>
              <a:t>Like Blobs and Queues, developers can manage and access Table Storage using standard REST protocols, however Table Storage also supports a subset of the </a:t>
            </a:r>
            <a:r>
              <a:rPr lang="en-US" dirty="0" err="1"/>
              <a:t>OData</a:t>
            </a:r>
            <a:r>
              <a:rPr lang="en-US" dirty="0"/>
              <a:t> protocol, simplifying advanced querying capabilities and enabling both JSON and </a:t>
            </a:r>
            <a:r>
              <a:rPr lang="en-US" dirty="0" err="1"/>
              <a:t>AtomPub</a:t>
            </a:r>
            <a:r>
              <a:rPr lang="en-US" dirty="0"/>
              <a:t> (XML based) formats.</a:t>
            </a:r>
          </a:p>
        </p:txBody>
      </p:sp>
      <p:sp>
        <p:nvSpPr>
          <p:cNvPr id="2" name="Footer Placeholder 1">
            <a:extLst>
              <a:ext uri="{FF2B5EF4-FFF2-40B4-BE49-F238E27FC236}">
                <a16:creationId xmlns:a16="http://schemas.microsoft.com/office/drawing/2014/main" id="{EF988639-E76E-FABB-BD8E-008CB42581A7}"/>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8AF29CC8-D57B-CCB8-4AF5-2746D4726FA4}"/>
              </a:ext>
            </a:extLst>
          </p:cNvPr>
          <p:cNvSpPr>
            <a:spLocks noGrp="1"/>
          </p:cNvSpPr>
          <p:nvPr>
            <p:ph type="sldNum" sz="quarter" idx="12"/>
          </p:nvPr>
        </p:nvSpPr>
        <p:spPr/>
        <p:txBody>
          <a:bodyPr/>
          <a:lstStyle/>
          <a:p>
            <a:fld id="{FACB5482-D393-4E2D-8FB7-B68A06B80F1E}" type="slidenum">
              <a:rPr lang="en-IN" smtClean="0"/>
              <a:t>14</a:t>
            </a:fld>
            <a:endParaRPr lang="en-IN"/>
          </a:p>
        </p:txBody>
      </p:sp>
    </p:spTree>
    <p:extLst>
      <p:ext uri="{BB962C8B-B14F-4D97-AF65-F5344CB8AC3E}">
        <p14:creationId xmlns:p14="http://schemas.microsoft.com/office/powerpoint/2010/main" val="454772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0" y="838200"/>
            <a:ext cx="76200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74A94C48-3E15-67ED-5200-B176485ADB76}"/>
              </a:ext>
            </a:extLst>
          </p:cNvPr>
          <p:cNvSpPr>
            <a:spLocks noGrp="1"/>
          </p:cNvSpPr>
          <p:nvPr>
            <p:ph type="ftr" sz="quarter" idx="11"/>
          </p:nvPr>
        </p:nvSpPr>
        <p:spPr/>
        <p:txBody>
          <a:bodyPr/>
          <a:lstStyle/>
          <a:p>
            <a:r>
              <a:rPr lang="en-IN"/>
              <a:t>ICT Academy</a:t>
            </a:r>
          </a:p>
        </p:txBody>
      </p:sp>
      <p:sp>
        <p:nvSpPr>
          <p:cNvPr id="3" name="Slide Number Placeholder 2">
            <a:extLst>
              <a:ext uri="{FF2B5EF4-FFF2-40B4-BE49-F238E27FC236}">
                <a16:creationId xmlns:a16="http://schemas.microsoft.com/office/drawing/2014/main" id="{5D4DC3DF-645F-0851-0C11-B8F354355BE4}"/>
              </a:ext>
            </a:extLst>
          </p:cNvPr>
          <p:cNvSpPr>
            <a:spLocks noGrp="1"/>
          </p:cNvSpPr>
          <p:nvPr>
            <p:ph type="sldNum" sz="quarter" idx="12"/>
          </p:nvPr>
        </p:nvSpPr>
        <p:spPr/>
        <p:txBody>
          <a:bodyPr/>
          <a:lstStyle/>
          <a:p>
            <a:fld id="{FACB5482-D393-4E2D-8FB7-B68A06B80F1E}" type="slidenum">
              <a:rPr lang="en-IN" smtClean="0"/>
              <a:t>15</a:t>
            </a:fld>
            <a:endParaRPr lang="en-IN"/>
          </a:p>
        </p:txBody>
      </p:sp>
    </p:spTree>
    <p:extLst>
      <p:ext uri="{BB962C8B-B14F-4D97-AF65-F5344CB8AC3E}">
        <p14:creationId xmlns:p14="http://schemas.microsoft.com/office/powerpoint/2010/main" val="1537673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Storage</a:t>
            </a:r>
          </a:p>
        </p:txBody>
      </p:sp>
      <p:sp>
        <p:nvSpPr>
          <p:cNvPr id="3" name="Content Placeholder 2"/>
          <p:cNvSpPr>
            <a:spLocks noGrp="1"/>
          </p:cNvSpPr>
          <p:nvPr>
            <p:ph idx="1"/>
          </p:nvPr>
        </p:nvSpPr>
        <p:spPr>
          <a:xfrm>
            <a:off x="1981200" y="1219201"/>
            <a:ext cx="8229600" cy="4906963"/>
          </a:xfrm>
        </p:spPr>
        <p:txBody>
          <a:bodyPr>
            <a:normAutofit fontScale="62500" lnSpcReduction="20000"/>
          </a:bodyPr>
          <a:lstStyle/>
          <a:p>
            <a:r>
              <a:rPr lang="en-US" dirty="0"/>
              <a:t>File storage offers cloud-based file shares, so that you can migrate legacy applications to Azure quickly and without costly rewrites.</a:t>
            </a:r>
          </a:p>
          <a:p>
            <a:pPr marL="0" indent="0">
              <a:buNone/>
            </a:pPr>
            <a:endParaRPr lang="en-US" dirty="0"/>
          </a:p>
          <a:p>
            <a:r>
              <a:rPr lang="en-US" dirty="0"/>
              <a:t>Applications running in Azure virtual machines or cloud services can mount a File storage share to access file data, just as a desktop application would mount a typical SMB share. </a:t>
            </a:r>
          </a:p>
          <a:p>
            <a:endParaRPr lang="en-US" dirty="0"/>
          </a:p>
          <a:p>
            <a:r>
              <a:rPr lang="en-US" dirty="0"/>
              <a:t>Any number of application components can mount and access the File storage share simultaneously.</a:t>
            </a:r>
          </a:p>
          <a:p>
            <a:pPr marL="0" indent="0">
              <a:buNone/>
            </a:pPr>
            <a:endParaRPr lang="en-US" dirty="0"/>
          </a:p>
          <a:p>
            <a:r>
              <a:rPr lang="en-US" dirty="0"/>
              <a:t>Since a File storage share is a standard SMB 2.1 file share, applications running in Azure can access data in the share via file </a:t>
            </a:r>
            <a:r>
              <a:rPr lang="en-US" dirty="0" err="1"/>
              <a:t>sytem</a:t>
            </a:r>
            <a:r>
              <a:rPr lang="en-US" dirty="0"/>
              <a:t> I/O APIs. </a:t>
            </a:r>
          </a:p>
          <a:p>
            <a:endParaRPr lang="en-US" dirty="0"/>
          </a:p>
          <a:p>
            <a:r>
              <a:rPr lang="en-US" dirty="0"/>
              <a:t>Developers can therefore leverage their existing code and skills to migrate existing applications. </a:t>
            </a:r>
          </a:p>
          <a:p>
            <a:endParaRPr lang="en-US" dirty="0"/>
          </a:p>
          <a:p>
            <a:r>
              <a:rPr lang="en-US" dirty="0"/>
              <a:t>IT Pros can use PowerShell </a:t>
            </a:r>
            <a:r>
              <a:rPr lang="en-US" dirty="0" err="1"/>
              <a:t>cmdlets</a:t>
            </a:r>
            <a:r>
              <a:rPr lang="en-US" dirty="0"/>
              <a:t> to create, mount, and manage File storage shares as part of the administration of Azure applications.</a:t>
            </a:r>
          </a:p>
          <a:p>
            <a:pPr marL="0" indent="0">
              <a:buNone/>
            </a:pPr>
            <a:endParaRPr lang="en-US" dirty="0"/>
          </a:p>
        </p:txBody>
      </p:sp>
      <p:sp>
        <p:nvSpPr>
          <p:cNvPr id="4" name="Footer Placeholder 3">
            <a:extLst>
              <a:ext uri="{FF2B5EF4-FFF2-40B4-BE49-F238E27FC236}">
                <a16:creationId xmlns:a16="http://schemas.microsoft.com/office/drawing/2014/main" id="{7BAB4318-027D-4505-CC87-74AD6162D5F6}"/>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3AC43F36-22DF-897E-1353-61FD9EC78AF6}"/>
              </a:ext>
            </a:extLst>
          </p:cNvPr>
          <p:cNvSpPr>
            <a:spLocks noGrp="1"/>
          </p:cNvSpPr>
          <p:nvPr>
            <p:ph type="sldNum" sz="quarter" idx="12"/>
          </p:nvPr>
        </p:nvSpPr>
        <p:spPr/>
        <p:txBody>
          <a:bodyPr/>
          <a:lstStyle/>
          <a:p>
            <a:fld id="{FACB5482-D393-4E2D-8FB7-B68A06B80F1E}" type="slidenum">
              <a:rPr lang="en-IN" smtClean="0"/>
              <a:t>16</a:t>
            </a:fld>
            <a:endParaRPr lang="en-IN"/>
          </a:p>
        </p:txBody>
      </p:sp>
    </p:spTree>
    <p:extLst>
      <p:ext uri="{BB962C8B-B14F-4D97-AF65-F5344CB8AC3E}">
        <p14:creationId xmlns:p14="http://schemas.microsoft.com/office/powerpoint/2010/main" val="2192481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09601"/>
            <a:ext cx="8229600" cy="5516563"/>
          </a:xfrm>
        </p:spPr>
        <p:txBody>
          <a:bodyPr>
            <a:normAutofit fontScale="70000" lnSpcReduction="20000"/>
          </a:bodyPr>
          <a:lstStyle/>
          <a:p>
            <a:r>
              <a:rPr lang="en-US" dirty="0"/>
              <a:t>Like the other Azure storage services, File storage exposes a REST API for accessing data in a share. On-premise applications can call the File storage REST API to access data in a file share. </a:t>
            </a:r>
          </a:p>
          <a:p>
            <a:endParaRPr lang="en-US" dirty="0"/>
          </a:p>
          <a:p>
            <a:r>
              <a:rPr lang="en-US" dirty="0"/>
              <a:t>Note that mounting a file share is only possible for applications running in Azure; an on-premise application may only access the file share via the REST API.</a:t>
            </a:r>
          </a:p>
          <a:p>
            <a:pPr marL="0" indent="0">
              <a:buNone/>
            </a:pPr>
            <a:r>
              <a:rPr lang="en-US" dirty="0"/>
              <a:t> </a:t>
            </a:r>
          </a:p>
          <a:p>
            <a:r>
              <a:rPr lang="en-US" dirty="0"/>
              <a:t>Distributed applications can also use File storage to store and share useful application data and development and testing tools. </a:t>
            </a:r>
          </a:p>
          <a:p>
            <a:endParaRPr lang="en-US" dirty="0"/>
          </a:p>
          <a:p>
            <a:r>
              <a:rPr lang="en-US" dirty="0"/>
              <a:t>For example, an application may store configuration files and diagnostic data such as logs, metrics, and crash dumps in a File storage share so that they are available to multiple virtual machines or roles. </a:t>
            </a:r>
          </a:p>
          <a:p>
            <a:endParaRPr lang="en-US" dirty="0"/>
          </a:p>
          <a:p>
            <a:r>
              <a:rPr lang="en-US" dirty="0"/>
              <a:t>Developers and administrators can store utilities that they need to build or manage an application in a File storage share that is available to all components, rather than installing them on every virtual machine or role instance.</a:t>
            </a:r>
          </a:p>
          <a:p>
            <a:endParaRPr lang="en-US" dirty="0"/>
          </a:p>
          <a:p>
            <a:endParaRPr lang="en-US" dirty="0"/>
          </a:p>
        </p:txBody>
      </p:sp>
      <p:sp>
        <p:nvSpPr>
          <p:cNvPr id="2" name="Footer Placeholder 1">
            <a:extLst>
              <a:ext uri="{FF2B5EF4-FFF2-40B4-BE49-F238E27FC236}">
                <a16:creationId xmlns:a16="http://schemas.microsoft.com/office/drawing/2014/main" id="{A30CD3EE-E6C5-1AC8-2955-2EF4509EAAB1}"/>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0749B7DB-525B-3180-BFDA-5CC09A982C02}"/>
              </a:ext>
            </a:extLst>
          </p:cNvPr>
          <p:cNvSpPr>
            <a:spLocks noGrp="1"/>
          </p:cNvSpPr>
          <p:nvPr>
            <p:ph type="sldNum" sz="quarter" idx="12"/>
          </p:nvPr>
        </p:nvSpPr>
        <p:spPr/>
        <p:txBody>
          <a:bodyPr/>
          <a:lstStyle/>
          <a:p>
            <a:fld id="{FACB5482-D393-4E2D-8FB7-B68A06B80F1E}" type="slidenum">
              <a:rPr lang="en-IN" smtClean="0"/>
              <a:t>17</a:t>
            </a:fld>
            <a:endParaRPr lang="en-IN"/>
          </a:p>
        </p:txBody>
      </p:sp>
    </p:spTree>
    <p:extLst>
      <p:ext uri="{BB962C8B-B14F-4D97-AF65-F5344CB8AC3E}">
        <p14:creationId xmlns:p14="http://schemas.microsoft.com/office/powerpoint/2010/main" val="260216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storage </a:t>
            </a:r>
          </a:p>
        </p:txBody>
      </p:sp>
      <p:sp>
        <p:nvSpPr>
          <p:cNvPr id="3" name="Content Placeholder 2"/>
          <p:cNvSpPr>
            <a:spLocks noGrp="1"/>
          </p:cNvSpPr>
          <p:nvPr>
            <p:ph idx="1"/>
          </p:nvPr>
        </p:nvSpPr>
        <p:spPr>
          <a:xfrm>
            <a:off x="1981200" y="1371601"/>
            <a:ext cx="8229600" cy="4754563"/>
          </a:xfrm>
        </p:spPr>
        <p:txBody>
          <a:bodyPr>
            <a:normAutofit/>
          </a:bodyPr>
          <a:lstStyle/>
          <a:p>
            <a:r>
              <a:rPr lang="en-US" dirty="0"/>
              <a:t>Queue storage provides a reliable messaging solution for asynchronous communication between application components, whether they are running in the cloud, on the desktop, on an on-premises server, or on a mobile device.</a:t>
            </a:r>
          </a:p>
          <a:p>
            <a:r>
              <a:rPr lang="en-US" dirty="0"/>
              <a:t> Queue storage also supports managing asynchronous tasks and building process workflows.</a:t>
            </a:r>
          </a:p>
          <a:p>
            <a:r>
              <a:rPr lang="en-US" dirty="0"/>
              <a:t>A storage account can contain any number of queues. </a:t>
            </a:r>
          </a:p>
          <a:p>
            <a:r>
              <a:rPr lang="en-US" dirty="0"/>
              <a:t>A queue can contain any number of messages, up to the capacity limit of the storage account. Individual messages may be up to 64 KB in size</a:t>
            </a:r>
          </a:p>
        </p:txBody>
      </p:sp>
      <p:sp>
        <p:nvSpPr>
          <p:cNvPr id="4" name="Footer Placeholder 3">
            <a:extLst>
              <a:ext uri="{FF2B5EF4-FFF2-40B4-BE49-F238E27FC236}">
                <a16:creationId xmlns:a16="http://schemas.microsoft.com/office/drawing/2014/main" id="{F7BD8BE3-2B36-32F5-DCBF-AD7A735FE151}"/>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C31D6912-8361-EDD6-6AF5-A2CAA2CB287F}"/>
              </a:ext>
            </a:extLst>
          </p:cNvPr>
          <p:cNvSpPr>
            <a:spLocks noGrp="1"/>
          </p:cNvSpPr>
          <p:nvPr>
            <p:ph type="sldNum" sz="quarter" idx="12"/>
          </p:nvPr>
        </p:nvSpPr>
        <p:spPr/>
        <p:txBody>
          <a:bodyPr/>
          <a:lstStyle/>
          <a:p>
            <a:fld id="{FACB5482-D393-4E2D-8FB7-B68A06B80F1E}" type="slidenum">
              <a:rPr lang="en-IN" smtClean="0"/>
              <a:t>18</a:t>
            </a:fld>
            <a:endParaRPr lang="en-IN"/>
          </a:p>
        </p:txBody>
      </p:sp>
    </p:spTree>
    <p:extLst>
      <p:ext uri="{BB962C8B-B14F-4D97-AF65-F5344CB8AC3E}">
        <p14:creationId xmlns:p14="http://schemas.microsoft.com/office/powerpoint/2010/main" val="944127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29000" y="1295400"/>
            <a:ext cx="5562600" cy="3582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821A16B8-DEDA-9A6D-5F6D-640D9B8AA6DF}"/>
              </a:ext>
            </a:extLst>
          </p:cNvPr>
          <p:cNvSpPr>
            <a:spLocks noGrp="1"/>
          </p:cNvSpPr>
          <p:nvPr>
            <p:ph type="ftr" sz="quarter" idx="11"/>
          </p:nvPr>
        </p:nvSpPr>
        <p:spPr/>
        <p:txBody>
          <a:bodyPr/>
          <a:lstStyle/>
          <a:p>
            <a:r>
              <a:rPr lang="en-IN"/>
              <a:t>ICT Academy</a:t>
            </a:r>
          </a:p>
        </p:txBody>
      </p:sp>
      <p:sp>
        <p:nvSpPr>
          <p:cNvPr id="3" name="Slide Number Placeholder 2">
            <a:extLst>
              <a:ext uri="{FF2B5EF4-FFF2-40B4-BE49-F238E27FC236}">
                <a16:creationId xmlns:a16="http://schemas.microsoft.com/office/drawing/2014/main" id="{E16635C1-D252-5803-B543-BDB8AC288A91}"/>
              </a:ext>
            </a:extLst>
          </p:cNvPr>
          <p:cNvSpPr>
            <a:spLocks noGrp="1"/>
          </p:cNvSpPr>
          <p:nvPr>
            <p:ph type="sldNum" sz="quarter" idx="12"/>
          </p:nvPr>
        </p:nvSpPr>
        <p:spPr/>
        <p:txBody>
          <a:bodyPr/>
          <a:lstStyle/>
          <a:p>
            <a:fld id="{FACB5482-D393-4E2D-8FB7-B68A06B80F1E}" type="slidenum">
              <a:rPr lang="en-IN" smtClean="0"/>
              <a:t>19</a:t>
            </a:fld>
            <a:endParaRPr lang="en-IN"/>
          </a:p>
        </p:txBody>
      </p:sp>
    </p:spTree>
    <p:extLst>
      <p:ext uri="{BB962C8B-B14F-4D97-AF65-F5344CB8AC3E}">
        <p14:creationId xmlns:p14="http://schemas.microsoft.com/office/powerpoint/2010/main" val="2126137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algn="just"/>
            <a:r>
              <a:rPr lang="en-US" dirty="0"/>
              <a:t>Azure is cloud storage that allows you to have anywhere and anytime access as long as you have internet connectivity. </a:t>
            </a:r>
          </a:p>
          <a:p>
            <a:pPr algn="just"/>
            <a:r>
              <a:rPr lang="en-US" dirty="0"/>
              <a:t>Azure Storage is massively scalable and support the big data scenarios required by scientific, financial analysis, and media applications.</a:t>
            </a:r>
          </a:p>
          <a:p>
            <a:pPr algn="just"/>
            <a:r>
              <a:rPr lang="en-US" dirty="0"/>
              <a:t> Wherever your needs fall, you pay only for the data you're storing. </a:t>
            </a:r>
          </a:p>
          <a:p>
            <a:endParaRPr lang="en-US" dirty="0"/>
          </a:p>
        </p:txBody>
      </p:sp>
      <p:sp>
        <p:nvSpPr>
          <p:cNvPr id="4" name="Footer Placeholder 3">
            <a:extLst>
              <a:ext uri="{FF2B5EF4-FFF2-40B4-BE49-F238E27FC236}">
                <a16:creationId xmlns:a16="http://schemas.microsoft.com/office/drawing/2014/main" id="{EA1CBD2C-EFE9-FF99-B823-4539F7067884}"/>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CB5A1376-F244-0DD3-61C7-E677487DBD78}"/>
              </a:ext>
            </a:extLst>
          </p:cNvPr>
          <p:cNvSpPr>
            <a:spLocks noGrp="1"/>
          </p:cNvSpPr>
          <p:nvPr>
            <p:ph type="sldNum" sz="quarter" idx="12"/>
          </p:nvPr>
        </p:nvSpPr>
        <p:spPr/>
        <p:txBody>
          <a:bodyPr/>
          <a:lstStyle/>
          <a:p>
            <a:fld id="{FACB5482-D393-4E2D-8FB7-B68A06B80F1E}" type="slidenum">
              <a:rPr lang="en-IN" smtClean="0"/>
              <a:t>2</a:t>
            </a:fld>
            <a:endParaRPr lang="en-IN"/>
          </a:p>
        </p:txBody>
      </p:sp>
    </p:spTree>
    <p:extLst>
      <p:ext uri="{BB962C8B-B14F-4D97-AF65-F5344CB8AC3E}">
        <p14:creationId xmlns:p14="http://schemas.microsoft.com/office/powerpoint/2010/main" val="684641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14401"/>
            <a:ext cx="8229600" cy="5211763"/>
          </a:xfrm>
        </p:spPr>
        <p:txBody>
          <a:bodyPr>
            <a:normAutofit/>
          </a:bodyPr>
          <a:lstStyle/>
          <a:p>
            <a:pPr algn="just"/>
            <a:r>
              <a:rPr lang="en-US" dirty="0"/>
              <a:t>Azure Storage is </a:t>
            </a:r>
            <a:r>
              <a:rPr lang="en-US" b="1" dirty="0"/>
              <a:t>elastic</a:t>
            </a:r>
            <a:r>
              <a:rPr lang="en-US" dirty="0"/>
              <a:t>, so you can design applications for a large global audience, and scale those applications as needed.</a:t>
            </a:r>
          </a:p>
          <a:p>
            <a:pPr algn="just"/>
            <a:endParaRPr lang="en-US" dirty="0"/>
          </a:p>
          <a:p>
            <a:pPr algn="just"/>
            <a:r>
              <a:rPr lang="en-US" dirty="0"/>
              <a:t>Azure Storage uses an </a:t>
            </a:r>
            <a:r>
              <a:rPr lang="en-US" b="1" dirty="0"/>
              <a:t>auto-partitioning system </a:t>
            </a:r>
            <a:r>
              <a:rPr lang="en-US" dirty="0"/>
              <a:t>that automatically load-balances your data based on traffic. </a:t>
            </a:r>
          </a:p>
          <a:p>
            <a:pPr algn="just"/>
            <a:endParaRPr lang="en-US" dirty="0"/>
          </a:p>
          <a:p>
            <a:pPr algn="just"/>
            <a:r>
              <a:rPr lang="en-US" dirty="0"/>
              <a:t>Azure Storage is </a:t>
            </a:r>
            <a:r>
              <a:rPr lang="en-US" b="1" dirty="0"/>
              <a:t>accessible</a:t>
            </a:r>
            <a:r>
              <a:rPr lang="en-US" dirty="0"/>
              <a:t> from anywhere in the world, from any type of application, whether it's running in the cloud, on the desktop, on an on-premises server, or on a mobile or tablet device.</a:t>
            </a:r>
          </a:p>
        </p:txBody>
      </p:sp>
      <p:sp>
        <p:nvSpPr>
          <p:cNvPr id="2" name="Footer Placeholder 1">
            <a:extLst>
              <a:ext uri="{FF2B5EF4-FFF2-40B4-BE49-F238E27FC236}">
                <a16:creationId xmlns:a16="http://schemas.microsoft.com/office/drawing/2014/main" id="{A5F5508C-3AB4-D075-80AC-EF87AF21C997}"/>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58B6881E-A910-FD9F-6B11-8EAEC7B4E4F3}"/>
              </a:ext>
            </a:extLst>
          </p:cNvPr>
          <p:cNvSpPr>
            <a:spLocks noGrp="1"/>
          </p:cNvSpPr>
          <p:nvPr>
            <p:ph type="sldNum" sz="quarter" idx="12"/>
          </p:nvPr>
        </p:nvSpPr>
        <p:spPr/>
        <p:txBody>
          <a:bodyPr/>
          <a:lstStyle/>
          <a:p>
            <a:fld id="{FACB5482-D393-4E2D-8FB7-B68A06B80F1E}" type="slidenum">
              <a:rPr lang="en-IN" smtClean="0"/>
              <a:t>3</a:t>
            </a:fld>
            <a:endParaRPr lang="en-IN"/>
          </a:p>
        </p:txBody>
      </p:sp>
    </p:spTree>
    <p:extLst>
      <p:ext uri="{BB962C8B-B14F-4D97-AF65-F5344CB8AC3E}">
        <p14:creationId xmlns:p14="http://schemas.microsoft.com/office/powerpoint/2010/main" val="689617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09601"/>
            <a:ext cx="8229600" cy="5516563"/>
          </a:xfrm>
        </p:spPr>
        <p:txBody>
          <a:bodyPr>
            <a:normAutofit/>
          </a:bodyPr>
          <a:lstStyle/>
          <a:p>
            <a:pPr algn="just"/>
            <a:r>
              <a:rPr lang="en-US" dirty="0"/>
              <a:t>You can use Azure Storage in mobile scenarios where the application stores a subset of data on the device and synchronizes it.</a:t>
            </a:r>
          </a:p>
          <a:p>
            <a:pPr marL="0" indent="0" algn="just">
              <a:buNone/>
            </a:pPr>
            <a:endParaRPr lang="en-US" dirty="0"/>
          </a:p>
          <a:p>
            <a:pPr algn="just"/>
            <a:r>
              <a:rPr lang="en-US" dirty="0"/>
              <a:t>Azure Storage supports clients using a diverse set of operating systems (including Windows and Linux) and a variety of programming languages (including .NET, Java and C++) for convenient development. </a:t>
            </a:r>
          </a:p>
          <a:p>
            <a:pPr algn="just"/>
            <a:endParaRPr lang="en-US" dirty="0"/>
          </a:p>
          <a:p>
            <a:pPr algn="just"/>
            <a:r>
              <a:rPr lang="en-US" dirty="0"/>
              <a:t>Azure Storage also exposes data resources via simple REST APIs, which are available to any client capable of sending and receiving data via HTTP/HTTPS.</a:t>
            </a:r>
          </a:p>
          <a:p>
            <a:endParaRPr lang="en-US" dirty="0"/>
          </a:p>
        </p:txBody>
      </p:sp>
      <p:sp>
        <p:nvSpPr>
          <p:cNvPr id="2" name="Footer Placeholder 1">
            <a:extLst>
              <a:ext uri="{FF2B5EF4-FFF2-40B4-BE49-F238E27FC236}">
                <a16:creationId xmlns:a16="http://schemas.microsoft.com/office/drawing/2014/main" id="{90927809-E344-D060-2BA1-3878B6A89350}"/>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7C965091-37BF-679E-AA1E-AC85C45B00D1}"/>
              </a:ext>
            </a:extLst>
          </p:cNvPr>
          <p:cNvSpPr>
            <a:spLocks noGrp="1"/>
          </p:cNvSpPr>
          <p:nvPr>
            <p:ph type="sldNum" sz="quarter" idx="12"/>
          </p:nvPr>
        </p:nvSpPr>
        <p:spPr/>
        <p:txBody>
          <a:bodyPr/>
          <a:lstStyle/>
          <a:p>
            <a:fld id="{FACB5482-D393-4E2D-8FB7-B68A06B80F1E}" type="slidenum">
              <a:rPr lang="en-IN" smtClean="0"/>
              <a:t>4</a:t>
            </a:fld>
            <a:endParaRPr lang="en-IN"/>
          </a:p>
        </p:txBody>
      </p:sp>
    </p:spTree>
    <p:extLst>
      <p:ext uri="{BB962C8B-B14F-4D97-AF65-F5344CB8AC3E}">
        <p14:creationId xmlns:p14="http://schemas.microsoft.com/office/powerpoint/2010/main" val="4126172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Services</a:t>
            </a:r>
          </a:p>
        </p:txBody>
      </p:sp>
      <p:sp>
        <p:nvSpPr>
          <p:cNvPr id="3" name="Content Placeholder 2"/>
          <p:cNvSpPr>
            <a:spLocks noGrp="1"/>
          </p:cNvSpPr>
          <p:nvPr>
            <p:ph idx="1"/>
          </p:nvPr>
        </p:nvSpPr>
        <p:spPr>
          <a:xfrm>
            <a:off x="1981200" y="1295401"/>
            <a:ext cx="8229600" cy="4830763"/>
          </a:xfrm>
        </p:spPr>
        <p:txBody>
          <a:bodyPr>
            <a:normAutofit fontScale="62500" lnSpcReduction="20000"/>
          </a:bodyPr>
          <a:lstStyle/>
          <a:p>
            <a:r>
              <a:rPr lang="en-US" b="1" dirty="0"/>
              <a:t>The Azure Storage services are Blob storage, Table storage, Queue storage, and File storage:</a:t>
            </a:r>
          </a:p>
          <a:p>
            <a:pPr marL="0" indent="0">
              <a:buNone/>
            </a:pPr>
            <a:endParaRPr lang="en-US" dirty="0"/>
          </a:p>
          <a:p>
            <a:r>
              <a:rPr lang="en-US" dirty="0"/>
              <a:t>  Blob storage stores file data. A blob can be any type of text or binary data, such as a document, media file, or application installer.</a:t>
            </a:r>
          </a:p>
          <a:p>
            <a:endParaRPr lang="en-US" dirty="0"/>
          </a:p>
          <a:p>
            <a:r>
              <a:rPr lang="en-US" dirty="0"/>
              <a:t>  Table storage stores structured datasets. Table storage is a </a:t>
            </a:r>
            <a:r>
              <a:rPr lang="en-US" dirty="0" err="1"/>
              <a:t>NoSQL</a:t>
            </a:r>
            <a:r>
              <a:rPr lang="en-US" dirty="0"/>
              <a:t> key-attribute data store, which allows for rapid development and fast access to large quantities of data.</a:t>
            </a:r>
          </a:p>
          <a:p>
            <a:pPr marL="0" indent="0">
              <a:buNone/>
            </a:pPr>
            <a:endParaRPr lang="en-US" dirty="0"/>
          </a:p>
          <a:p>
            <a:r>
              <a:rPr lang="en-US" dirty="0"/>
              <a:t>  Queue storage provides reliable messaging for workflow processing and for communication between components of cloud services.</a:t>
            </a:r>
          </a:p>
          <a:p>
            <a:pPr marL="0" indent="0">
              <a:buNone/>
            </a:pPr>
            <a:endParaRPr lang="en-US" dirty="0"/>
          </a:p>
          <a:p>
            <a:r>
              <a:rPr lang="en-US" dirty="0"/>
              <a:t>  File storage offers shared storage for legacy applications using the standard SMB 2.1 protocol. Azure virtual machines and cloud services can share file data across application components via mounted shares, and on-premise applications can access file data in a share via the File service REST API.</a:t>
            </a:r>
          </a:p>
          <a:p>
            <a:endParaRPr lang="en-US" dirty="0"/>
          </a:p>
        </p:txBody>
      </p:sp>
      <p:sp>
        <p:nvSpPr>
          <p:cNvPr id="4" name="Footer Placeholder 3">
            <a:extLst>
              <a:ext uri="{FF2B5EF4-FFF2-40B4-BE49-F238E27FC236}">
                <a16:creationId xmlns:a16="http://schemas.microsoft.com/office/drawing/2014/main" id="{1951ED18-61BA-1A96-DFB4-5CE0EBB16469}"/>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FDE4A598-7BFD-EC45-EE1B-612E0D5C9B88}"/>
              </a:ext>
            </a:extLst>
          </p:cNvPr>
          <p:cNvSpPr>
            <a:spLocks noGrp="1"/>
          </p:cNvSpPr>
          <p:nvPr>
            <p:ph type="sldNum" sz="quarter" idx="12"/>
          </p:nvPr>
        </p:nvSpPr>
        <p:spPr/>
        <p:txBody>
          <a:bodyPr/>
          <a:lstStyle/>
          <a:p>
            <a:fld id="{FACB5482-D393-4E2D-8FB7-B68A06B80F1E}" type="slidenum">
              <a:rPr lang="en-IN" smtClean="0"/>
              <a:t>5</a:t>
            </a:fld>
            <a:endParaRPr lang="en-IN"/>
          </a:p>
        </p:txBody>
      </p:sp>
    </p:spTree>
    <p:extLst>
      <p:ext uri="{BB962C8B-B14F-4D97-AF65-F5344CB8AC3E}">
        <p14:creationId xmlns:p14="http://schemas.microsoft.com/office/powerpoint/2010/main" val="603077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0" y="914401"/>
            <a:ext cx="7543800" cy="521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6073482E-55EB-40BF-777C-07835DE6ABAB}"/>
              </a:ext>
            </a:extLst>
          </p:cNvPr>
          <p:cNvSpPr>
            <a:spLocks noGrp="1"/>
          </p:cNvSpPr>
          <p:nvPr>
            <p:ph type="ftr" sz="quarter" idx="11"/>
          </p:nvPr>
        </p:nvSpPr>
        <p:spPr/>
        <p:txBody>
          <a:bodyPr/>
          <a:lstStyle/>
          <a:p>
            <a:r>
              <a:rPr lang="en-IN"/>
              <a:t>ICT Academy</a:t>
            </a:r>
          </a:p>
        </p:txBody>
      </p:sp>
      <p:sp>
        <p:nvSpPr>
          <p:cNvPr id="3" name="Slide Number Placeholder 2">
            <a:extLst>
              <a:ext uri="{FF2B5EF4-FFF2-40B4-BE49-F238E27FC236}">
                <a16:creationId xmlns:a16="http://schemas.microsoft.com/office/drawing/2014/main" id="{7844E05F-D480-8944-1265-9C709D8DC990}"/>
              </a:ext>
            </a:extLst>
          </p:cNvPr>
          <p:cNvSpPr>
            <a:spLocks noGrp="1"/>
          </p:cNvSpPr>
          <p:nvPr>
            <p:ph type="sldNum" sz="quarter" idx="12"/>
          </p:nvPr>
        </p:nvSpPr>
        <p:spPr/>
        <p:txBody>
          <a:bodyPr/>
          <a:lstStyle/>
          <a:p>
            <a:fld id="{FACB5482-D393-4E2D-8FB7-B68A06B80F1E}" type="slidenum">
              <a:rPr lang="en-IN" smtClean="0"/>
              <a:t>6</a:t>
            </a:fld>
            <a:endParaRPr lang="en-IN"/>
          </a:p>
        </p:txBody>
      </p:sp>
    </p:spTree>
    <p:extLst>
      <p:ext uri="{BB962C8B-B14F-4D97-AF65-F5344CB8AC3E}">
        <p14:creationId xmlns:p14="http://schemas.microsoft.com/office/powerpoint/2010/main" val="825667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286000" y="914400"/>
            <a:ext cx="73152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4E4A12E3-F744-C381-3186-F3006A22A8A0}"/>
              </a:ext>
            </a:extLst>
          </p:cNvPr>
          <p:cNvSpPr>
            <a:spLocks noGrp="1"/>
          </p:cNvSpPr>
          <p:nvPr>
            <p:ph type="ftr" sz="quarter" idx="11"/>
          </p:nvPr>
        </p:nvSpPr>
        <p:spPr/>
        <p:txBody>
          <a:bodyPr/>
          <a:lstStyle/>
          <a:p>
            <a:r>
              <a:rPr lang="en-IN"/>
              <a:t>ICT Academy</a:t>
            </a:r>
          </a:p>
        </p:txBody>
      </p:sp>
      <p:sp>
        <p:nvSpPr>
          <p:cNvPr id="3" name="Slide Number Placeholder 2">
            <a:extLst>
              <a:ext uri="{FF2B5EF4-FFF2-40B4-BE49-F238E27FC236}">
                <a16:creationId xmlns:a16="http://schemas.microsoft.com/office/drawing/2014/main" id="{1D4A788C-E74B-256F-1D39-9E4AFC2D94A3}"/>
              </a:ext>
            </a:extLst>
          </p:cNvPr>
          <p:cNvSpPr>
            <a:spLocks noGrp="1"/>
          </p:cNvSpPr>
          <p:nvPr>
            <p:ph type="sldNum" sz="quarter" idx="12"/>
          </p:nvPr>
        </p:nvSpPr>
        <p:spPr/>
        <p:txBody>
          <a:bodyPr/>
          <a:lstStyle/>
          <a:p>
            <a:fld id="{FACB5482-D393-4E2D-8FB7-B68A06B80F1E}" type="slidenum">
              <a:rPr lang="en-IN" smtClean="0"/>
              <a:t>7</a:t>
            </a:fld>
            <a:endParaRPr lang="en-IN"/>
          </a:p>
        </p:txBody>
      </p:sp>
    </p:spTree>
    <p:extLst>
      <p:ext uri="{BB962C8B-B14F-4D97-AF65-F5344CB8AC3E}">
        <p14:creationId xmlns:p14="http://schemas.microsoft.com/office/powerpoint/2010/main" val="1385301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Blob Storage</a:t>
            </a:r>
          </a:p>
        </p:txBody>
      </p:sp>
      <p:sp>
        <p:nvSpPr>
          <p:cNvPr id="3" name="Content Placeholder 2"/>
          <p:cNvSpPr>
            <a:spLocks noGrp="1"/>
          </p:cNvSpPr>
          <p:nvPr>
            <p:ph idx="1"/>
          </p:nvPr>
        </p:nvSpPr>
        <p:spPr>
          <a:xfrm>
            <a:off x="1981200" y="1295401"/>
            <a:ext cx="8229600" cy="4830763"/>
          </a:xfrm>
        </p:spPr>
        <p:txBody>
          <a:bodyPr>
            <a:normAutofit/>
          </a:bodyPr>
          <a:lstStyle/>
          <a:p>
            <a:r>
              <a:rPr lang="en-US" dirty="0"/>
              <a:t>For users with large amounts of unstructured data to store in the cloud, Blob storage offers a cost-effective and scalable solution. </a:t>
            </a:r>
          </a:p>
          <a:p>
            <a:r>
              <a:rPr lang="en-US" dirty="0"/>
              <a:t>You can use Blob storage to store content such as:</a:t>
            </a:r>
          </a:p>
          <a:p>
            <a:pPr marL="0" indent="0" algn="just">
              <a:buNone/>
            </a:pPr>
            <a:r>
              <a:rPr lang="en-US" dirty="0"/>
              <a:t>	Data sharing- Documents, photos, videos, music, blogs etc. Simple REST Interface for putting, getting or deleting blobs. Backups of files, computers, databases, and devices.</a:t>
            </a:r>
          </a:p>
          <a:p>
            <a:pPr marL="0" indent="0">
              <a:buNone/>
            </a:pPr>
            <a:r>
              <a:rPr lang="en-US" dirty="0"/>
              <a:t>	Configuration data for cloud applications.</a:t>
            </a:r>
          </a:p>
          <a:p>
            <a:pPr marL="0" indent="0">
              <a:buNone/>
            </a:pPr>
            <a:r>
              <a:rPr lang="en-US" dirty="0"/>
              <a:t>	Big data, such as logs and other large datasets.</a:t>
            </a:r>
          </a:p>
          <a:p>
            <a:pPr marL="0" indent="0">
              <a:buNone/>
            </a:pPr>
            <a:endParaRPr lang="en-US" dirty="0"/>
          </a:p>
          <a:p>
            <a:endParaRPr lang="en-US" dirty="0"/>
          </a:p>
        </p:txBody>
      </p:sp>
      <p:sp>
        <p:nvSpPr>
          <p:cNvPr id="4" name="Footer Placeholder 3">
            <a:extLst>
              <a:ext uri="{FF2B5EF4-FFF2-40B4-BE49-F238E27FC236}">
                <a16:creationId xmlns:a16="http://schemas.microsoft.com/office/drawing/2014/main" id="{992E6E92-3D4E-D5ED-92A4-E241D492FBE1}"/>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994D1ED0-ADA6-D837-EB86-63E309DB4F8E}"/>
              </a:ext>
            </a:extLst>
          </p:cNvPr>
          <p:cNvSpPr>
            <a:spLocks noGrp="1"/>
          </p:cNvSpPr>
          <p:nvPr>
            <p:ph type="sldNum" sz="quarter" idx="12"/>
          </p:nvPr>
        </p:nvSpPr>
        <p:spPr/>
        <p:txBody>
          <a:bodyPr/>
          <a:lstStyle/>
          <a:p>
            <a:fld id="{FACB5482-D393-4E2D-8FB7-B68A06B80F1E}" type="slidenum">
              <a:rPr lang="en-IN" smtClean="0"/>
              <a:t>8</a:t>
            </a:fld>
            <a:endParaRPr lang="en-IN"/>
          </a:p>
        </p:txBody>
      </p:sp>
    </p:spTree>
    <p:extLst>
      <p:ext uri="{BB962C8B-B14F-4D97-AF65-F5344CB8AC3E}">
        <p14:creationId xmlns:p14="http://schemas.microsoft.com/office/powerpoint/2010/main" val="1302585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90601"/>
            <a:ext cx="8229600" cy="5135563"/>
          </a:xfrm>
        </p:spPr>
        <p:txBody>
          <a:bodyPr>
            <a:normAutofit fontScale="92500" lnSpcReduction="20000"/>
          </a:bodyPr>
          <a:lstStyle/>
          <a:p>
            <a:r>
              <a:rPr lang="en-US" dirty="0"/>
              <a:t>Every blob is organized into a container. Containers also provide a useful way to assign security policies to groups of objects. </a:t>
            </a:r>
          </a:p>
          <a:p>
            <a:endParaRPr lang="en-US" dirty="0"/>
          </a:p>
          <a:p>
            <a:r>
              <a:rPr lang="en-US" dirty="0"/>
              <a:t>A storage account can contain any number of containers, and a container can contain any number of blobs, up to the 500 TB capacity limit of the storage account.</a:t>
            </a:r>
          </a:p>
          <a:p>
            <a:pPr marL="0" indent="0">
              <a:buNone/>
            </a:pPr>
            <a:endParaRPr lang="en-US" dirty="0"/>
          </a:p>
          <a:p>
            <a:pPr lvl="1"/>
            <a:r>
              <a:rPr lang="en-US" dirty="0"/>
              <a:t>Blob storage offers two types of blobs, block blobs and page blobs (disks). Block blobs are optimized for streaming and storing cloud objects, and are a good choice for storing documents, media files, backups etc. </a:t>
            </a:r>
          </a:p>
          <a:p>
            <a:endParaRPr lang="en-US" dirty="0"/>
          </a:p>
          <a:p>
            <a:pPr lvl="1"/>
            <a:r>
              <a:rPr lang="en-US" dirty="0"/>
              <a:t>Page blobs are optimized for representing </a:t>
            </a:r>
            <a:r>
              <a:rPr lang="en-US" dirty="0" err="1"/>
              <a:t>IaaS</a:t>
            </a:r>
            <a:r>
              <a:rPr lang="en-US" dirty="0"/>
              <a:t> disks and supporting random writes, and may be up to 1 TB in size. An Azure virtual machine network attached </a:t>
            </a:r>
            <a:r>
              <a:rPr lang="en-US" dirty="0" err="1"/>
              <a:t>IaaS</a:t>
            </a:r>
            <a:r>
              <a:rPr lang="en-US" dirty="0"/>
              <a:t> disk is a VHD stored as a page blob.</a:t>
            </a:r>
          </a:p>
          <a:p>
            <a:endParaRPr lang="en-US" dirty="0"/>
          </a:p>
        </p:txBody>
      </p:sp>
      <p:sp>
        <p:nvSpPr>
          <p:cNvPr id="2" name="Footer Placeholder 1">
            <a:extLst>
              <a:ext uri="{FF2B5EF4-FFF2-40B4-BE49-F238E27FC236}">
                <a16:creationId xmlns:a16="http://schemas.microsoft.com/office/drawing/2014/main" id="{7B56E225-D536-4DFD-6D01-6EB2DE0D9364}"/>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BA7FFFCE-8D75-FE3F-78CE-5527C3F4ADDB}"/>
              </a:ext>
            </a:extLst>
          </p:cNvPr>
          <p:cNvSpPr>
            <a:spLocks noGrp="1"/>
          </p:cNvSpPr>
          <p:nvPr>
            <p:ph type="sldNum" sz="quarter" idx="12"/>
          </p:nvPr>
        </p:nvSpPr>
        <p:spPr/>
        <p:txBody>
          <a:bodyPr/>
          <a:lstStyle/>
          <a:p>
            <a:fld id="{FACB5482-D393-4E2D-8FB7-B68A06B80F1E}" type="slidenum">
              <a:rPr lang="en-IN" smtClean="0"/>
              <a:t>9</a:t>
            </a:fld>
            <a:endParaRPr lang="en-IN"/>
          </a:p>
        </p:txBody>
      </p:sp>
    </p:spTree>
    <p:extLst>
      <p:ext uri="{BB962C8B-B14F-4D97-AF65-F5344CB8AC3E}">
        <p14:creationId xmlns:p14="http://schemas.microsoft.com/office/powerpoint/2010/main" val="2894190054"/>
      </p:ext>
    </p:extLst>
  </p:cSld>
  <p:clrMapOvr>
    <a:masterClrMapping/>
  </p:clrMapOvr>
</p:sld>
</file>

<file path=ppt/theme/theme1.xml><?xml version="1.0" encoding="utf-8"?>
<a:theme xmlns:a="http://schemas.openxmlformats.org/drawingml/2006/main" name="ICT Basic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CT Basic Theme" id="{98E71BC8-CEE5-4A46-949E-391C0C874B8F}" vid="{96F7FA2A-5830-4612-98C6-3C5F1D18D75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ICT Basic Theme (1) (2)</Template>
  <TotalTime>0</TotalTime>
  <Words>1462</Words>
  <Application>Microsoft Office PowerPoint</Application>
  <PresentationFormat>Widescreen</PresentationFormat>
  <Paragraphs>127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ICT Basic Theme</vt:lpstr>
      <vt:lpstr>Azure Storage</vt:lpstr>
      <vt:lpstr>Introduction</vt:lpstr>
      <vt:lpstr>PowerPoint Presentation</vt:lpstr>
      <vt:lpstr>PowerPoint Presentation</vt:lpstr>
      <vt:lpstr>Storage Services</vt:lpstr>
      <vt:lpstr>PowerPoint Presentation</vt:lpstr>
      <vt:lpstr>PowerPoint Presentation</vt:lpstr>
      <vt:lpstr>Blob Storage</vt:lpstr>
      <vt:lpstr>PowerPoint Presentation</vt:lpstr>
      <vt:lpstr>PowerPoint Presentation</vt:lpstr>
      <vt:lpstr>Disk Storage</vt:lpstr>
      <vt:lpstr>PowerPoint Presentation</vt:lpstr>
      <vt:lpstr>Table Storage</vt:lpstr>
      <vt:lpstr>PowerPoint Presentation</vt:lpstr>
      <vt:lpstr>PowerPoint Presentation</vt:lpstr>
      <vt:lpstr>File Storage</vt:lpstr>
      <vt:lpstr>PowerPoint Presentation</vt:lpstr>
      <vt:lpstr>Queue storage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Storage</dc:title>
  <dc:creator>sarihaashanmugasundaram@gmail.com</dc:creator>
  <cp:lastModifiedBy>sarihaashanmugasundaram@gmail.com</cp:lastModifiedBy>
  <cp:revision>2</cp:revision>
  <dcterms:created xsi:type="dcterms:W3CDTF">2023-06-21T08:08:56Z</dcterms:created>
  <dcterms:modified xsi:type="dcterms:W3CDTF">2023-06-21T08:10:56Z</dcterms:modified>
</cp:coreProperties>
</file>