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98987-4C59-4F16-9A5F-B4D23DE7F37F}"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3C1D1-140E-4317-97AE-043E855016D9}" type="slidenum">
              <a:rPr lang="en-IN" smtClean="0"/>
              <a:t>‹#›</a:t>
            </a:fld>
            <a:endParaRPr lang="en-IN"/>
          </a:p>
        </p:txBody>
      </p:sp>
    </p:spTree>
    <p:extLst>
      <p:ext uri="{BB962C8B-B14F-4D97-AF65-F5344CB8AC3E}">
        <p14:creationId xmlns:p14="http://schemas.microsoft.com/office/powerpoint/2010/main" val="297201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Service plans and SQL Database</a:t>
            </a:r>
          </a:p>
        </p:txBody>
      </p:sp>
      <p:sp>
        <p:nvSpPr>
          <p:cNvPr id="3" name="Footer Placeholder 2">
            <a:extLst>
              <a:ext uri="{FF2B5EF4-FFF2-40B4-BE49-F238E27FC236}">
                <a16:creationId xmlns:a16="http://schemas.microsoft.com/office/drawing/2014/main" id="{892BD80B-4EBC-4B5A-794E-E181ED660A2B}"/>
              </a:ext>
            </a:extLst>
          </p:cNvPr>
          <p:cNvSpPr>
            <a:spLocks noGrp="1"/>
          </p:cNvSpPr>
          <p:nvPr>
            <p:ph type="ftr" sz="quarter" idx="11"/>
          </p:nvPr>
        </p:nvSpPr>
        <p:spPr/>
        <p:txBody>
          <a:bodyPr/>
          <a:lstStyle/>
          <a:p>
            <a:r>
              <a:rPr lang="en-IN"/>
              <a:t>ICT Academy</a:t>
            </a:r>
            <a:endParaRPr lang="en-IN" dirty="0"/>
          </a:p>
        </p:txBody>
      </p:sp>
      <p:sp>
        <p:nvSpPr>
          <p:cNvPr id="4" name="Slide Number Placeholder 3">
            <a:extLst>
              <a:ext uri="{FF2B5EF4-FFF2-40B4-BE49-F238E27FC236}">
                <a16:creationId xmlns:a16="http://schemas.microsoft.com/office/drawing/2014/main" id="{6F919E48-1223-463F-5327-8C5063968094}"/>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53254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a:t>
            </a:r>
          </a:p>
        </p:txBody>
      </p:sp>
      <p:sp>
        <p:nvSpPr>
          <p:cNvPr id="3" name="Content Placeholder 2"/>
          <p:cNvSpPr>
            <a:spLocks noGrp="1"/>
          </p:cNvSpPr>
          <p:nvPr>
            <p:ph idx="1"/>
          </p:nvPr>
        </p:nvSpPr>
        <p:spPr/>
        <p:txBody>
          <a:bodyPr>
            <a:normAutofit fontScale="85000" lnSpcReduction="20000"/>
          </a:bodyPr>
          <a:lstStyle/>
          <a:p>
            <a:r>
              <a:rPr lang="en-US" b="1" dirty="0"/>
              <a:t>Azure SQL Database </a:t>
            </a:r>
            <a:r>
              <a:rPr lang="en-US" dirty="0"/>
              <a:t>is a relational database(RDBMS) service provided by </a:t>
            </a:r>
            <a:r>
              <a:rPr lang="en-US" b="1" dirty="0"/>
              <a:t>Microsoft Azure</a:t>
            </a:r>
            <a:r>
              <a:rPr lang="en-US" dirty="0"/>
              <a:t> that is widely used by developers when creating new applications in the cloud. </a:t>
            </a:r>
          </a:p>
          <a:p>
            <a:pPr marL="0" indent="0">
              <a:buNone/>
            </a:pPr>
            <a:endParaRPr lang="en-US" dirty="0"/>
          </a:p>
          <a:p>
            <a:r>
              <a:rPr lang="en-US" dirty="0"/>
              <a:t>It is managed completely by Microsoft and is a highly scalable platform-as-a-service (</a:t>
            </a:r>
            <a:r>
              <a:rPr lang="en-US" dirty="0" err="1"/>
              <a:t>PaaS</a:t>
            </a:r>
            <a:r>
              <a:rPr lang="en-US" dirty="0"/>
              <a:t>) designed especially for cloud applications. Here, we create a managed database server in the cloud and use the server to deploy our database. </a:t>
            </a:r>
          </a:p>
          <a:p>
            <a:endParaRPr lang="en-US" dirty="0"/>
          </a:p>
          <a:p>
            <a:r>
              <a:rPr lang="en-US" dirty="0"/>
              <a:t>The server is a logical construct that acts as the central administration point for pooled databases or multiple logins, auditing rules, threat detection policy, and failover groups. </a:t>
            </a:r>
          </a:p>
          <a:p>
            <a:pPr marL="0" indent="0">
              <a:buNone/>
            </a:pPr>
            <a:endParaRPr lang="en-US" dirty="0"/>
          </a:p>
          <a:p>
            <a:r>
              <a:rPr lang="en-US" dirty="0"/>
              <a:t>The databases are available as Single databases and elastic pools.</a:t>
            </a:r>
          </a:p>
        </p:txBody>
      </p:sp>
      <p:sp>
        <p:nvSpPr>
          <p:cNvPr id="4" name="Footer Placeholder 3">
            <a:extLst>
              <a:ext uri="{FF2B5EF4-FFF2-40B4-BE49-F238E27FC236}">
                <a16:creationId xmlns:a16="http://schemas.microsoft.com/office/drawing/2014/main" id="{670976EC-01CA-670B-7408-7F5D70CA99BF}"/>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FCD628B-15BC-F3E2-6885-44C94AC91B4E}"/>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15123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Single Database</a:t>
            </a:r>
            <a:endParaRPr lang="en-US" dirty="0"/>
          </a:p>
        </p:txBody>
      </p:sp>
      <p:sp>
        <p:nvSpPr>
          <p:cNvPr id="3" name="Content Placeholder 2"/>
          <p:cNvSpPr>
            <a:spLocks noGrp="1"/>
          </p:cNvSpPr>
          <p:nvPr>
            <p:ph idx="1"/>
          </p:nvPr>
        </p:nvSpPr>
        <p:spPr/>
        <p:txBody>
          <a:bodyPr>
            <a:normAutofit/>
          </a:bodyPr>
          <a:lstStyle/>
          <a:p>
            <a:r>
              <a:rPr lang="en-US" dirty="0"/>
              <a:t>This option helps the developers instantly get started with a single SQL Server database by creating and running it in the cloud and accessing this database through the server. </a:t>
            </a:r>
          </a:p>
          <a:p>
            <a:r>
              <a:rPr lang="en-US" dirty="0"/>
              <a:t>It is a </a:t>
            </a:r>
            <a:r>
              <a:rPr lang="en-US" dirty="0" err="1"/>
              <a:t>PaaS</a:t>
            </a:r>
            <a:r>
              <a:rPr lang="en-US" dirty="0"/>
              <a:t> offering so everything is managed by Microsoft, so all we have to do is to configure the database, create the necessary tables required to carry out the operations, and fill in the required data. </a:t>
            </a:r>
          </a:p>
          <a:p>
            <a:r>
              <a:rPr lang="en-US" dirty="0"/>
              <a:t>We can scale the database as per our requirements (if we need more storage, memory, and processing power).</a:t>
            </a:r>
          </a:p>
        </p:txBody>
      </p:sp>
      <p:sp>
        <p:nvSpPr>
          <p:cNvPr id="4" name="Footer Placeholder 3">
            <a:extLst>
              <a:ext uri="{FF2B5EF4-FFF2-40B4-BE49-F238E27FC236}">
                <a16:creationId xmlns:a16="http://schemas.microsoft.com/office/drawing/2014/main" id="{AAE1DDEF-0158-53BF-734F-7F5A3D4A4D59}"/>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F8F482F-AA9E-C22C-B5DF-6223DF086898}"/>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13056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229600" cy="5211763"/>
          </a:xfrm>
        </p:spPr>
        <p:txBody>
          <a:bodyPr>
            <a:normAutofit/>
          </a:bodyPr>
          <a:lstStyle/>
          <a:p>
            <a:r>
              <a:rPr lang="en-US" dirty="0"/>
              <a:t>We can also choose to have a server-less configuration. Here, Microsoft creates its own server for the database, which may get shared among other Azure subscribers but maintains the privacy of the database of its users.</a:t>
            </a:r>
          </a:p>
          <a:p>
            <a:pPr marL="0" indent="0">
              <a:buNone/>
            </a:pPr>
            <a:endParaRPr lang="en-US" dirty="0"/>
          </a:p>
          <a:p>
            <a:r>
              <a:rPr lang="en-US" dirty="0"/>
              <a:t> The database automatically scales and resources are allocated and unallocated as per the necessary requirements.</a:t>
            </a:r>
          </a:p>
        </p:txBody>
      </p:sp>
      <p:sp>
        <p:nvSpPr>
          <p:cNvPr id="2" name="Footer Placeholder 1">
            <a:extLst>
              <a:ext uri="{FF2B5EF4-FFF2-40B4-BE49-F238E27FC236}">
                <a16:creationId xmlns:a16="http://schemas.microsoft.com/office/drawing/2014/main" id="{336F18F1-CC8A-ED9A-B9FC-E461C5745A9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CA9B75F-E3C8-4C49-4AF5-48115A234E5F}"/>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89709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Elastic Pool</a:t>
            </a:r>
            <a:endParaRPr lang="en-US" dirty="0"/>
          </a:p>
        </p:txBody>
      </p:sp>
      <p:sp>
        <p:nvSpPr>
          <p:cNvPr id="3" name="Content Placeholder 2"/>
          <p:cNvSpPr>
            <a:spLocks noGrp="1"/>
          </p:cNvSpPr>
          <p:nvPr>
            <p:ph idx="1"/>
          </p:nvPr>
        </p:nvSpPr>
        <p:spPr/>
        <p:txBody>
          <a:bodyPr>
            <a:normAutofit fontScale="92500" lnSpcReduction="10000"/>
          </a:bodyPr>
          <a:lstStyle/>
          <a:p>
            <a:r>
              <a:rPr lang="en-US" dirty="0"/>
              <a:t>It is similar to single databases that we have talked about above, except that by default multiple databases can share the same resources (memory, storage space, processing power) through multiple tenancies.</a:t>
            </a:r>
          </a:p>
          <a:p>
            <a:pPr marL="0" indent="0">
              <a:buNone/>
            </a:pPr>
            <a:endParaRPr lang="en-US" dirty="0"/>
          </a:p>
          <a:p>
            <a:r>
              <a:rPr lang="en-US" dirty="0"/>
              <a:t> Here the different resources are referred to as a pool. This model is very useful when we have databases with resource requirements varying with time as it helps allocate and </a:t>
            </a:r>
            <a:r>
              <a:rPr lang="en-US" dirty="0" err="1"/>
              <a:t>deallocate</a:t>
            </a:r>
            <a:r>
              <a:rPr lang="en-US" dirty="0"/>
              <a:t> the resource as per our needs thus reducing costs and helping us be quick and efficient.</a:t>
            </a:r>
          </a:p>
          <a:p>
            <a:pPr marL="0" indent="0">
              <a:buNone/>
            </a:pPr>
            <a:endParaRPr lang="en-US" dirty="0"/>
          </a:p>
          <a:p>
            <a:r>
              <a:rPr lang="en-US" dirty="0"/>
              <a:t> It enables us to use resources available in the created pool and then release them once processing is complete.</a:t>
            </a:r>
          </a:p>
        </p:txBody>
      </p:sp>
      <p:sp>
        <p:nvSpPr>
          <p:cNvPr id="4" name="Footer Placeholder 3">
            <a:extLst>
              <a:ext uri="{FF2B5EF4-FFF2-40B4-BE49-F238E27FC236}">
                <a16:creationId xmlns:a16="http://schemas.microsoft.com/office/drawing/2014/main" id="{9892E494-AC73-60C2-8FDC-F0D70CBC563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EF95A22-6B1A-25DF-44D5-C1CD3C251457}"/>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238287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229600" cy="5211763"/>
          </a:xfrm>
        </p:spPr>
        <p:txBody>
          <a:bodyPr>
            <a:normAutofit lnSpcReduction="10000"/>
          </a:bodyPr>
          <a:lstStyle/>
          <a:p>
            <a:r>
              <a:rPr lang="en-US" dirty="0"/>
              <a:t>App Service is a Platform as a Service (</a:t>
            </a:r>
            <a:r>
              <a:rPr lang="en-US" dirty="0" err="1"/>
              <a:t>PaaS</a:t>
            </a:r>
            <a:r>
              <a:rPr lang="en-US" dirty="0"/>
              <a:t>) offering and we use it to host web applications, REST API's and backend services for mobile applications.</a:t>
            </a:r>
          </a:p>
          <a:p>
            <a:r>
              <a:rPr lang="en-US" dirty="0"/>
              <a:t>To create App Service, you need an App Service Plan. Without an App Service Plan you cannot create App Service. So, in the Azure portal, when you try to create app service, you will have to select an app service plan if you have one already or create a new one.</a:t>
            </a:r>
          </a:p>
          <a:p>
            <a:r>
              <a:rPr lang="en-US" dirty="0"/>
              <a:t> The point is, without an App Service Plan, you cannot create App Service. This is </a:t>
            </a:r>
            <a:r>
              <a:rPr lang="en-US" dirty="0" err="1"/>
              <a:t>beacuse</a:t>
            </a:r>
            <a:r>
              <a:rPr lang="en-US" dirty="0"/>
              <a:t> it is the App Service Plan that defines the compute resources required for your application to run.</a:t>
            </a:r>
          </a:p>
        </p:txBody>
      </p:sp>
      <p:sp>
        <p:nvSpPr>
          <p:cNvPr id="2" name="Footer Placeholder 1">
            <a:extLst>
              <a:ext uri="{FF2B5EF4-FFF2-40B4-BE49-F238E27FC236}">
                <a16:creationId xmlns:a16="http://schemas.microsoft.com/office/drawing/2014/main" id="{61F9512A-A4B6-7C59-8799-F389C5431F5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2A83BC3-CA80-934D-F947-9D977EA91AFB}"/>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411287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1"/>
            <a:ext cx="8229600" cy="5364163"/>
          </a:xfrm>
        </p:spPr>
        <p:txBody>
          <a:bodyPr>
            <a:normAutofit/>
          </a:bodyPr>
          <a:lstStyle/>
          <a:p>
            <a:pPr marL="0" indent="0">
              <a:buNone/>
            </a:pPr>
            <a:r>
              <a:rPr lang="en-US" b="1" dirty="0"/>
              <a:t>App Service Plan Size specs</a:t>
            </a:r>
          </a:p>
          <a:p>
            <a:r>
              <a:rPr lang="en-US" dirty="0"/>
              <a:t>Basic, Standard and Premium are sharing the same available sizes and specs.</a:t>
            </a:r>
          </a:p>
          <a:p>
            <a:r>
              <a:rPr lang="en-US" dirty="0"/>
              <a:t>App Service Plan size translation:</a:t>
            </a:r>
          </a:p>
          <a:p>
            <a:pPr marL="457200" lvl="1" indent="0">
              <a:buNone/>
            </a:pPr>
            <a:r>
              <a:rPr lang="en-US" dirty="0"/>
              <a:t>1 = Small = 1 Core + 1.75 GB RAM</a:t>
            </a:r>
          </a:p>
          <a:p>
            <a:pPr marL="0" indent="0">
              <a:buNone/>
            </a:pPr>
            <a:r>
              <a:rPr lang="en-US" dirty="0"/>
              <a:t>     2 = Medium = 2 Core + 3.5 GB RAM</a:t>
            </a:r>
          </a:p>
          <a:p>
            <a:pPr marL="0" indent="0">
              <a:buNone/>
            </a:pPr>
            <a:r>
              <a:rPr lang="en-US" dirty="0"/>
              <a:t>     3 = Large = 4 Core + 7GB RAM</a:t>
            </a:r>
          </a:p>
          <a:p>
            <a:r>
              <a:rPr lang="en-US" dirty="0"/>
              <a:t>It’s quite easy to remember, the Small size just doubles each time. Also note that the Free and Shared are only available in one size.</a:t>
            </a:r>
          </a:p>
          <a:p>
            <a:endParaRPr lang="en-US" dirty="0"/>
          </a:p>
        </p:txBody>
      </p:sp>
      <p:sp>
        <p:nvSpPr>
          <p:cNvPr id="2" name="Footer Placeholder 1">
            <a:extLst>
              <a:ext uri="{FF2B5EF4-FFF2-40B4-BE49-F238E27FC236}">
                <a16:creationId xmlns:a16="http://schemas.microsoft.com/office/drawing/2014/main" id="{560D5106-7416-512C-ECEF-8068DFE2EC7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0D68E59-9A27-4AE3-8F38-3524F0A8B1C3}"/>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98896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1"/>
            <a:ext cx="8229600" cy="5135563"/>
          </a:xfrm>
        </p:spPr>
        <p:txBody>
          <a:bodyPr>
            <a:normAutofit/>
          </a:bodyPr>
          <a:lstStyle/>
          <a:p>
            <a:r>
              <a:rPr lang="en-US" dirty="0"/>
              <a:t>F1 = 1 Core + 1 GB RAM</a:t>
            </a:r>
          </a:p>
          <a:p>
            <a:r>
              <a:rPr lang="en-US" dirty="0"/>
              <a:t>D1 = 1 Core + 0.5 GB RAM</a:t>
            </a:r>
          </a:p>
          <a:p>
            <a:r>
              <a:rPr lang="en-US" dirty="0"/>
              <a:t>In both case the core is shared with other tenants, and each tenant is allowed for a certain time of CPU per day. </a:t>
            </a:r>
          </a:p>
          <a:p>
            <a:r>
              <a:rPr lang="en-US" b="1" dirty="0"/>
              <a:t>Free (F):</a:t>
            </a:r>
          </a:p>
          <a:p>
            <a:pPr marL="457200" lvl="1" indent="0">
              <a:buNone/>
            </a:pPr>
            <a:r>
              <a:rPr lang="en-US" dirty="0"/>
              <a:t>1 size only -&gt; F1</a:t>
            </a:r>
          </a:p>
          <a:p>
            <a:pPr marL="0" indent="0">
              <a:buNone/>
            </a:pPr>
            <a:r>
              <a:rPr lang="en-US" dirty="0"/>
              <a:t>     CPU resource 60 CPU minutes / day</a:t>
            </a:r>
          </a:p>
          <a:p>
            <a:pPr marL="0" indent="0">
              <a:buNone/>
            </a:pPr>
            <a:r>
              <a:rPr lang="en-US" dirty="0"/>
              <a:t>     1 GB Storage, 32 bit application only, Debugger support only one connection.</a:t>
            </a:r>
          </a:p>
        </p:txBody>
      </p:sp>
      <p:sp>
        <p:nvSpPr>
          <p:cNvPr id="2" name="Footer Placeholder 1">
            <a:extLst>
              <a:ext uri="{FF2B5EF4-FFF2-40B4-BE49-F238E27FC236}">
                <a16:creationId xmlns:a16="http://schemas.microsoft.com/office/drawing/2014/main" id="{E7864E6F-F25C-179C-FFEB-73BC0671CBA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214C748-D8DB-1197-E1E4-083744C3802F}"/>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387692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5440363"/>
          </a:xfrm>
        </p:spPr>
        <p:txBody>
          <a:bodyPr>
            <a:normAutofit fontScale="62500" lnSpcReduction="20000"/>
          </a:bodyPr>
          <a:lstStyle/>
          <a:p>
            <a:pPr marL="0" indent="0">
              <a:buNone/>
            </a:pPr>
            <a:r>
              <a:rPr lang="en-US" b="1" dirty="0"/>
              <a:t>Shared (D):</a:t>
            </a:r>
          </a:p>
          <a:p>
            <a:r>
              <a:rPr lang="en-US" dirty="0"/>
              <a:t>1 size only -&gt; D1</a:t>
            </a:r>
          </a:p>
          <a:p>
            <a:r>
              <a:rPr lang="en-US" dirty="0"/>
              <a:t>CPU resource 240 CPU minutes / day</a:t>
            </a:r>
          </a:p>
          <a:p>
            <a:r>
              <a:rPr lang="en-US" dirty="0"/>
              <a:t>1GB storage</a:t>
            </a:r>
          </a:p>
          <a:p>
            <a:r>
              <a:rPr lang="en-US" b="1" dirty="0"/>
              <a:t>Custom domains</a:t>
            </a:r>
            <a:endParaRPr lang="en-US" dirty="0"/>
          </a:p>
          <a:p>
            <a:r>
              <a:rPr lang="en-US" dirty="0"/>
              <a:t>32 bit application only</a:t>
            </a:r>
          </a:p>
          <a:p>
            <a:r>
              <a:rPr lang="en-US" dirty="0"/>
              <a:t>Debugger support only one connection</a:t>
            </a:r>
          </a:p>
          <a:p>
            <a:pPr marL="0" indent="0">
              <a:buNone/>
            </a:pPr>
            <a:r>
              <a:rPr lang="en-US" b="1" dirty="0"/>
              <a:t>Basic (B):</a:t>
            </a:r>
          </a:p>
          <a:p>
            <a:r>
              <a:rPr lang="en-US" dirty="0"/>
              <a:t>3 sizes -&gt; B1, B2, B3</a:t>
            </a:r>
          </a:p>
          <a:p>
            <a:r>
              <a:rPr lang="en-US" b="1" dirty="0"/>
              <a:t>10GB storage</a:t>
            </a:r>
            <a:endParaRPr lang="en-US" dirty="0"/>
          </a:p>
          <a:p>
            <a:r>
              <a:rPr lang="en-US" dirty="0"/>
              <a:t>Custom domains</a:t>
            </a:r>
          </a:p>
          <a:p>
            <a:r>
              <a:rPr lang="en-US" b="1" dirty="0"/>
              <a:t>SSL support (SNI SSL only)</a:t>
            </a:r>
            <a:endParaRPr lang="en-US" dirty="0"/>
          </a:p>
          <a:p>
            <a:r>
              <a:rPr lang="en-US" b="1" dirty="0"/>
              <a:t>Scale out -&gt; up to 3 instances (manual scale only!)</a:t>
            </a:r>
            <a:endParaRPr lang="en-US" dirty="0"/>
          </a:p>
          <a:p>
            <a:r>
              <a:rPr lang="en-US" b="1" dirty="0"/>
              <a:t>32 bit and 64 bit application supported</a:t>
            </a:r>
            <a:endParaRPr lang="en-US" dirty="0"/>
          </a:p>
          <a:p>
            <a:r>
              <a:rPr lang="en-US" b="1" dirty="0"/>
              <a:t>Debugger support 5 connections</a:t>
            </a:r>
            <a:endParaRPr lang="en-US" dirty="0"/>
          </a:p>
          <a:p>
            <a:r>
              <a:rPr lang="en-US" b="1" dirty="0"/>
              <a:t>SLA 99.95%</a:t>
            </a:r>
            <a:endParaRPr lang="en-US" dirty="0"/>
          </a:p>
          <a:p>
            <a:r>
              <a:rPr lang="en-US" b="1" dirty="0"/>
              <a:t>Hybrid Connections up to 5 connections</a:t>
            </a:r>
            <a:endParaRPr lang="en-US" dirty="0"/>
          </a:p>
          <a:p>
            <a:endParaRPr lang="en-US" dirty="0"/>
          </a:p>
        </p:txBody>
      </p:sp>
      <p:sp>
        <p:nvSpPr>
          <p:cNvPr id="2" name="Footer Placeholder 1">
            <a:extLst>
              <a:ext uri="{FF2B5EF4-FFF2-40B4-BE49-F238E27FC236}">
                <a16:creationId xmlns:a16="http://schemas.microsoft.com/office/drawing/2014/main" id="{578E48CB-1D99-4BF7-0FCB-E389983B759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B2C9038-EC1F-FE1D-9B3A-2BAEDA644386}"/>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312462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1"/>
            <a:ext cx="8229600" cy="5364163"/>
          </a:xfrm>
        </p:spPr>
        <p:txBody>
          <a:bodyPr>
            <a:normAutofit fontScale="85000" lnSpcReduction="20000"/>
          </a:bodyPr>
          <a:lstStyle/>
          <a:p>
            <a:pPr marL="0" indent="0">
              <a:buNone/>
            </a:pPr>
            <a:r>
              <a:rPr lang="en-US" b="1" dirty="0"/>
              <a:t>Standard (S):</a:t>
            </a:r>
          </a:p>
          <a:p>
            <a:r>
              <a:rPr lang="en-US" dirty="0"/>
              <a:t>3 sizes -&gt; S1, S2, S3</a:t>
            </a:r>
          </a:p>
          <a:p>
            <a:r>
              <a:rPr lang="en-US" b="1" i="1" dirty="0"/>
              <a:t>50GB storage</a:t>
            </a:r>
            <a:endParaRPr lang="en-US" dirty="0"/>
          </a:p>
          <a:p>
            <a:r>
              <a:rPr lang="en-US" dirty="0"/>
              <a:t>Custom domains</a:t>
            </a:r>
          </a:p>
          <a:p>
            <a:r>
              <a:rPr lang="en-US" b="1" i="1" dirty="0"/>
              <a:t>SSL support (SNI SSL + IP SSL)</a:t>
            </a:r>
            <a:endParaRPr lang="en-US" dirty="0"/>
          </a:p>
          <a:p>
            <a:r>
              <a:rPr lang="en-US" b="1" i="1" dirty="0"/>
              <a:t>Scale out -&gt; up to 10 instances (auto scale)</a:t>
            </a:r>
            <a:endParaRPr lang="en-US" dirty="0"/>
          </a:p>
          <a:p>
            <a:r>
              <a:rPr lang="en-US" b="1" dirty="0"/>
              <a:t>Daily backup</a:t>
            </a:r>
            <a:endParaRPr lang="en-US" dirty="0"/>
          </a:p>
          <a:p>
            <a:r>
              <a:rPr lang="en-US" b="1" dirty="0"/>
              <a:t>5 deployment slots (staged deployment)</a:t>
            </a:r>
            <a:endParaRPr lang="en-US" dirty="0"/>
          </a:p>
          <a:p>
            <a:r>
              <a:rPr lang="en-US" b="1" dirty="0"/>
              <a:t>Traffic manager support</a:t>
            </a:r>
            <a:endParaRPr lang="en-US" dirty="0"/>
          </a:p>
          <a:p>
            <a:r>
              <a:rPr lang="en-US" dirty="0"/>
              <a:t>32 bit and 64 bit application supported</a:t>
            </a:r>
          </a:p>
          <a:p>
            <a:r>
              <a:rPr lang="en-US" dirty="0"/>
              <a:t>Debugger support 5 connections</a:t>
            </a:r>
          </a:p>
          <a:p>
            <a:r>
              <a:rPr lang="en-US" dirty="0"/>
              <a:t>SLA 99.95%</a:t>
            </a:r>
          </a:p>
          <a:p>
            <a:r>
              <a:rPr lang="en-US" b="1" i="1" dirty="0"/>
              <a:t>Hybrid Connections up to 25 connections</a:t>
            </a:r>
            <a:endParaRPr lang="en-US" dirty="0"/>
          </a:p>
          <a:p>
            <a:endParaRPr lang="en-US" dirty="0"/>
          </a:p>
        </p:txBody>
      </p:sp>
      <p:sp>
        <p:nvSpPr>
          <p:cNvPr id="2" name="Footer Placeholder 1">
            <a:extLst>
              <a:ext uri="{FF2B5EF4-FFF2-40B4-BE49-F238E27FC236}">
                <a16:creationId xmlns:a16="http://schemas.microsoft.com/office/drawing/2014/main" id="{DB223CB5-ECBC-21DE-E2E0-FDD3E71F17B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1B5E6C7-40E9-8D71-3A60-1007466FA55B}"/>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397894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1"/>
            <a:ext cx="8229600" cy="5364163"/>
          </a:xfrm>
        </p:spPr>
        <p:txBody>
          <a:bodyPr>
            <a:normAutofit fontScale="85000" lnSpcReduction="20000"/>
          </a:bodyPr>
          <a:lstStyle/>
          <a:p>
            <a:pPr marL="0" indent="0">
              <a:buNone/>
            </a:pPr>
            <a:r>
              <a:rPr lang="en-US" b="1" dirty="0"/>
              <a:t>Premium (P):</a:t>
            </a:r>
          </a:p>
          <a:p>
            <a:r>
              <a:rPr lang="en-US" dirty="0"/>
              <a:t>3 sizes -&gt; P1, P2, P3 (an </a:t>
            </a:r>
            <a:r>
              <a:rPr lang="en-US" dirty="0" err="1"/>
              <a:t>ExtraLarge</a:t>
            </a:r>
            <a:r>
              <a:rPr lang="en-US" dirty="0"/>
              <a:t> size is shown by the API)</a:t>
            </a:r>
          </a:p>
          <a:p>
            <a:r>
              <a:rPr lang="en-US" b="1" i="1" dirty="0"/>
              <a:t>250GB storage</a:t>
            </a:r>
            <a:endParaRPr lang="en-US" dirty="0"/>
          </a:p>
          <a:p>
            <a:r>
              <a:rPr lang="en-US" dirty="0"/>
              <a:t>Custom domains</a:t>
            </a:r>
          </a:p>
          <a:p>
            <a:r>
              <a:rPr lang="en-US" dirty="0"/>
              <a:t>SSL support (SNI SSL + IP SSL)</a:t>
            </a:r>
          </a:p>
          <a:p>
            <a:r>
              <a:rPr lang="en-US" b="1" i="1" dirty="0"/>
              <a:t>Scale out -&gt; up to 20 instances (auto scale)</a:t>
            </a:r>
            <a:endParaRPr lang="en-US" dirty="0"/>
          </a:p>
          <a:p>
            <a:r>
              <a:rPr lang="en-US" b="1" i="1" dirty="0"/>
              <a:t>Daily backup 50 times</a:t>
            </a:r>
            <a:endParaRPr lang="en-US" dirty="0"/>
          </a:p>
          <a:p>
            <a:r>
              <a:rPr lang="en-US" b="1" i="1" dirty="0"/>
              <a:t>20 deployment slots (staged deployment)</a:t>
            </a:r>
            <a:endParaRPr lang="en-US" dirty="0"/>
          </a:p>
          <a:p>
            <a:r>
              <a:rPr lang="en-US" dirty="0"/>
              <a:t>Traffic manager support</a:t>
            </a:r>
          </a:p>
          <a:p>
            <a:r>
              <a:rPr lang="en-US" dirty="0"/>
              <a:t>32 bit and 64 bit application supported</a:t>
            </a:r>
          </a:p>
          <a:p>
            <a:r>
              <a:rPr lang="en-US" dirty="0"/>
              <a:t>Debugger support 5 connections</a:t>
            </a:r>
          </a:p>
          <a:p>
            <a:r>
              <a:rPr lang="en-US" dirty="0"/>
              <a:t>SLA 99.95%</a:t>
            </a:r>
          </a:p>
          <a:p>
            <a:r>
              <a:rPr lang="en-US" b="1" i="1" dirty="0"/>
              <a:t>Hybrid Connections up to 200 connections</a:t>
            </a:r>
            <a:endParaRPr lang="en-US" dirty="0"/>
          </a:p>
          <a:p>
            <a:endParaRPr lang="en-US" dirty="0"/>
          </a:p>
        </p:txBody>
      </p:sp>
      <p:sp>
        <p:nvSpPr>
          <p:cNvPr id="2" name="Footer Placeholder 1">
            <a:extLst>
              <a:ext uri="{FF2B5EF4-FFF2-40B4-BE49-F238E27FC236}">
                <a16:creationId xmlns:a16="http://schemas.microsoft.com/office/drawing/2014/main" id="{AB6CBD4A-EA78-0A92-6CA4-6AC063EE144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3F8784E-FAB3-6A9B-CA4E-231500A1F40E}"/>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267636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fontScale="92500" lnSpcReduction="20000"/>
          </a:bodyPr>
          <a:lstStyle/>
          <a:p>
            <a:pPr marL="0" indent="0">
              <a:buNone/>
            </a:pPr>
            <a:r>
              <a:rPr lang="en-US" b="1" dirty="0"/>
              <a:t>App Service Plan Tiers usage</a:t>
            </a:r>
          </a:p>
          <a:p>
            <a:r>
              <a:rPr lang="en-US" dirty="0"/>
              <a:t>Microsoft is advising on how / when you should the different App Service Plan tiers:</a:t>
            </a:r>
          </a:p>
          <a:p>
            <a:r>
              <a:rPr lang="en-US" dirty="0"/>
              <a:t>Free -&gt; test and discover the hosting service</a:t>
            </a:r>
          </a:p>
          <a:p>
            <a:r>
              <a:rPr lang="en-US" dirty="0"/>
              <a:t>Shared -&gt; basic apps with low traffic and not business critical</a:t>
            </a:r>
          </a:p>
          <a:p>
            <a:r>
              <a:rPr lang="en-US" dirty="0"/>
              <a:t>Basic -&gt; </a:t>
            </a:r>
            <a:r>
              <a:rPr lang="en-US" dirty="0" err="1"/>
              <a:t>dev</a:t>
            </a:r>
            <a:r>
              <a:rPr lang="en-US" dirty="0"/>
              <a:t> and test of apps before production</a:t>
            </a:r>
          </a:p>
          <a:p>
            <a:r>
              <a:rPr lang="en-US" dirty="0"/>
              <a:t>Standard -&gt; apps in production</a:t>
            </a:r>
          </a:p>
          <a:p>
            <a:r>
              <a:rPr lang="en-US" dirty="0"/>
              <a:t>Premium -&gt; large scale apps in production</a:t>
            </a:r>
          </a:p>
          <a:p>
            <a:r>
              <a:rPr lang="en-US" dirty="0"/>
              <a:t>That’s the recommendation, so that’s still up to you to choose your service tier and that will mostly depend on your budget.</a:t>
            </a:r>
          </a:p>
          <a:p>
            <a:r>
              <a:rPr lang="en-US" dirty="0"/>
              <a:t>I think SME could make use of Shared and Basic plan as it allows custom domains, and should be enough for few users everyday.</a:t>
            </a:r>
          </a:p>
          <a:p>
            <a:endParaRPr lang="en-US" dirty="0"/>
          </a:p>
        </p:txBody>
      </p:sp>
      <p:sp>
        <p:nvSpPr>
          <p:cNvPr id="2" name="Footer Placeholder 1">
            <a:extLst>
              <a:ext uri="{FF2B5EF4-FFF2-40B4-BE49-F238E27FC236}">
                <a16:creationId xmlns:a16="http://schemas.microsoft.com/office/drawing/2014/main" id="{A15C47EC-8DEE-6DAD-F96A-6DB57BBBF44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A372F33-9C24-DD1B-F1FD-1ECA2F22B855}"/>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127845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fontScale="70000" lnSpcReduction="20000"/>
          </a:bodyPr>
          <a:lstStyle/>
          <a:p>
            <a:pPr marL="0" indent="0">
              <a:buNone/>
            </a:pPr>
            <a:r>
              <a:rPr lang="en-US" b="1" dirty="0"/>
              <a:t>App Service Plan Tiers pricing</a:t>
            </a:r>
          </a:p>
          <a:p>
            <a:r>
              <a:rPr lang="en-US" dirty="0"/>
              <a:t>Just to give an idea, I will list the monthly price for each Tier and Size for the East US region.</a:t>
            </a:r>
          </a:p>
          <a:p>
            <a:r>
              <a:rPr lang="en-US" dirty="0"/>
              <a:t>F1 = Free</a:t>
            </a:r>
          </a:p>
          <a:p>
            <a:r>
              <a:rPr lang="en-US" dirty="0"/>
              <a:t>D1 = 9.67 USD/month</a:t>
            </a:r>
          </a:p>
          <a:p>
            <a:r>
              <a:rPr lang="en-US" dirty="0"/>
              <a:t>B1 = 55.80 USD/month</a:t>
            </a:r>
          </a:p>
          <a:p>
            <a:r>
              <a:rPr lang="en-US" dirty="0"/>
              <a:t>B2 = 111.60 USD/month</a:t>
            </a:r>
          </a:p>
          <a:p>
            <a:r>
              <a:rPr lang="en-US" dirty="0"/>
              <a:t>B3 = 223.20 USD/month</a:t>
            </a:r>
          </a:p>
          <a:p>
            <a:r>
              <a:rPr lang="en-US" dirty="0"/>
              <a:t>S1 = 74.40 USD/month</a:t>
            </a:r>
          </a:p>
          <a:p>
            <a:r>
              <a:rPr lang="en-US" dirty="0"/>
              <a:t>S2 = 148.40 USD/month</a:t>
            </a:r>
          </a:p>
          <a:p>
            <a:r>
              <a:rPr lang="en-US" dirty="0"/>
              <a:t>S3 = 297.60 USD/month</a:t>
            </a:r>
          </a:p>
          <a:p>
            <a:r>
              <a:rPr lang="en-US" dirty="0"/>
              <a:t>P1 = 223.20 USD/month</a:t>
            </a:r>
          </a:p>
          <a:p>
            <a:r>
              <a:rPr lang="en-US" dirty="0"/>
              <a:t>P2 = 446.40 USD/month</a:t>
            </a:r>
          </a:p>
          <a:p>
            <a:r>
              <a:rPr lang="en-US" dirty="0"/>
              <a:t>P3 = 892.80 USD/month</a:t>
            </a:r>
          </a:p>
          <a:p>
            <a:r>
              <a:rPr lang="en-US" dirty="0"/>
              <a:t>As you can see the price is also doubling between Sizes, but there is also quite a gap between Tiers.</a:t>
            </a:r>
          </a:p>
          <a:p>
            <a:endParaRPr lang="en-US" dirty="0"/>
          </a:p>
        </p:txBody>
      </p:sp>
      <p:sp>
        <p:nvSpPr>
          <p:cNvPr id="2" name="Footer Placeholder 1">
            <a:extLst>
              <a:ext uri="{FF2B5EF4-FFF2-40B4-BE49-F238E27FC236}">
                <a16:creationId xmlns:a16="http://schemas.microsoft.com/office/drawing/2014/main" id="{CDD0ADDA-DBCE-BF9F-5077-7DCE287DD34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963303D-B738-0F32-5465-1F75A76410B8}"/>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805531019"/>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1</TotalTime>
  <Words>1163</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ICT Basic Theme</vt:lpstr>
      <vt:lpstr>Azure Service plans and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SQL</vt:lpstr>
      <vt:lpstr> Single Database</vt:lpstr>
      <vt:lpstr>PowerPoint Presentation</vt:lpstr>
      <vt:lpstr>Elastic Pool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 plans and SQL Database</dc:title>
  <dc:creator>sarihaashanmugasundaram@gmail.com</dc:creator>
  <cp:lastModifiedBy>sarihaashanmugasundaram@gmail.com</cp:lastModifiedBy>
  <cp:revision>1</cp:revision>
  <dcterms:created xsi:type="dcterms:W3CDTF">2023-06-21T08:11:31Z</dcterms:created>
  <dcterms:modified xsi:type="dcterms:W3CDTF">2023-06-21T08:12:46Z</dcterms:modified>
</cp:coreProperties>
</file>