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1C6573-E9A1-49F0-98A5-EC12AC0B78F2}" type="datetimeFigureOut">
              <a:rPr lang="en-IN" smtClean="0"/>
              <a:t>21-06-2023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668CD5-5FB2-4245-9279-512DC532EE62}" type="slidenum">
              <a:rPr lang="en-IN" smtClean="0"/>
              <a:t>‹#›</a:t>
            </a:fld>
            <a:endParaRPr lang="en-IN"/>
          </a:p>
        </p:txBody>
      </p:sp>
    </p:spTree>
    <p:extLst>
      <p:ext uri="{BB962C8B-B14F-4D97-AF65-F5344CB8AC3E}">
        <p14:creationId xmlns:p14="http://schemas.microsoft.com/office/powerpoint/2010/main" val="619350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0EA4-B4DC-326E-6D5D-5E2D139A0452}"/>
              </a:ext>
            </a:extLst>
          </p:cNvPr>
          <p:cNvSpPr>
            <a:spLocks noGrp="1"/>
          </p:cNvSpPr>
          <p:nvPr>
            <p:ph type="ctrTitle"/>
          </p:nvPr>
        </p:nvSpPr>
        <p:spPr>
          <a:xfrm>
            <a:off x="1524000" y="159988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4939C0-40CA-89E4-C146-B212E439D280}"/>
              </a:ext>
            </a:extLst>
          </p:cNvPr>
          <p:cNvSpPr>
            <a:spLocks noGrp="1"/>
          </p:cNvSpPr>
          <p:nvPr>
            <p:ph type="subTitle" idx="1"/>
          </p:nvPr>
        </p:nvSpPr>
        <p:spPr>
          <a:xfrm>
            <a:off x="1524000" y="407955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5" name="Footer Placeholder 4">
            <a:extLst>
              <a:ext uri="{FF2B5EF4-FFF2-40B4-BE49-F238E27FC236}">
                <a16:creationId xmlns:a16="http://schemas.microsoft.com/office/drawing/2014/main" id="{0B16BB94-0024-A1B1-676D-3344605E1A33}"/>
              </a:ext>
            </a:extLst>
          </p:cNvPr>
          <p:cNvSpPr>
            <a:spLocks noGrp="1"/>
          </p:cNvSpPr>
          <p:nvPr>
            <p:ph type="ftr" sz="quarter" idx="11"/>
          </p:nvPr>
        </p:nvSpPr>
        <p:spPr>
          <a:xfrm>
            <a:off x="492760" y="6356350"/>
            <a:ext cx="2743200" cy="365125"/>
          </a:xfrm>
        </p:spPr>
        <p:style>
          <a:lnRef idx="2">
            <a:schemeClr val="dk1"/>
          </a:lnRef>
          <a:fillRef idx="1">
            <a:schemeClr val="lt1"/>
          </a:fillRef>
          <a:effectRef idx="0">
            <a:schemeClr val="dk1"/>
          </a:effectRef>
          <a:fontRef idx="minor">
            <a:schemeClr val="dk1"/>
          </a:fontRef>
        </p:style>
        <p:txBody>
          <a:bodyPr/>
          <a:lstStyle>
            <a:lvl1pPr>
              <a:defRPr sz="1400" b="1">
                <a:solidFill>
                  <a:srgbClr val="FF8B37"/>
                </a:solidFill>
              </a:defRPr>
            </a:lvl1pPr>
          </a:lstStyle>
          <a:p>
            <a:r>
              <a:rPr lang="en-IN" dirty="0"/>
              <a:t>ICT Academy</a:t>
            </a:r>
          </a:p>
        </p:txBody>
      </p:sp>
      <p:sp>
        <p:nvSpPr>
          <p:cNvPr id="6" name="Slide Number Placeholder 5">
            <a:extLst>
              <a:ext uri="{FF2B5EF4-FFF2-40B4-BE49-F238E27FC236}">
                <a16:creationId xmlns:a16="http://schemas.microsoft.com/office/drawing/2014/main" id="{62F97940-2C58-1613-E123-6DDD0303A770}"/>
              </a:ext>
            </a:extLst>
          </p:cNvPr>
          <p:cNvSpPr>
            <a:spLocks noGrp="1"/>
          </p:cNvSpPr>
          <p:nvPr>
            <p:ph type="sldNum" sz="quarter" idx="12"/>
          </p:nvPr>
        </p:nvSpPr>
        <p:spPr/>
        <p:txBody>
          <a:bodyPr/>
          <a:lstStyle/>
          <a:p>
            <a:fld id="{FACB5482-D393-4E2D-8FB7-B68A06B80F1E}" type="slidenum">
              <a:rPr lang="en-IN" smtClean="0"/>
              <a:t>‹#›</a:t>
            </a:fld>
            <a:endParaRPr lang="en-IN" dirty="0"/>
          </a:p>
        </p:txBody>
      </p:sp>
      <p:pic>
        <p:nvPicPr>
          <p:cNvPr id="8" name="Picture 7" descr="A picture containing text, clipart&#10;&#10;Description automatically generated">
            <a:extLst>
              <a:ext uri="{FF2B5EF4-FFF2-40B4-BE49-F238E27FC236}">
                <a16:creationId xmlns:a16="http://schemas.microsoft.com/office/drawing/2014/main" id="{71AEE35B-EB9C-00F8-69E3-A61AB35E6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720" y="114905"/>
            <a:ext cx="2194560" cy="906840"/>
          </a:xfrm>
          <a:prstGeom prst="rect">
            <a:avLst/>
          </a:prstGeom>
        </p:spPr>
      </p:pic>
      <p:sp>
        <p:nvSpPr>
          <p:cNvPr id="9" name="TextBox 8">
            <a:extLst>
              <a:ext uri="{FF2B5EF4-FFF2-40B4-BE49-F238E27FC236}">
                <a16:creationId xmlns:a16="http://schemas.microsoft.com/office/drawing/2014/main" id="{A1F7F60E-D9C1-03D4-79DD-717DE0406607}"/>
              </a:ext>
            </a:extLst>
          </p:cNvPr>
          <p:cNvSpPr txBox="1"/>
          <p:nvPr/>
        </p:nvSpPr>
        <p:spPr>
          <a:xfrm>
            <a:off x="5602275" y="1157754"/>
            <a:ext cx="987450" cy="369332"/>
          </a:xfrm>
          <a:prstGeom prst="rect">
            <a:avLst/>
          </a:prstGeom>
          <a:noFill/>
        </p:spPr>
        <p:txBody>
          <a:bodyPr wrap="none" rtlCol="0">
            <a:spAutoFit/>
          </a:bodyPr>
          <a:lstStyle/>
          <a:p>
            <a:r>
              <a:rPr lang="en-IN" dirty="0"/>
              <a:t>Presents</a:t>
            </a:r>
          </a:p>
        </p:txBody>
      </p:sp>
    </p:spTree>
    <p:extLst>
      <p:ext uri="{BB962C8B-B14F-4D97-AF65-F5344CB8AC3E}">
        <p14:creationId xmlns:p14="http://schemas.microsoft.com/office/powerpoint/2010/main" val="2765760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50074-28FB-BB92-1334-D3199538B1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A4B89C-E1B4-11C7-BD5F-12CEA1E62A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F9A6FC-871A-08A2-36CE-71B509CE4E6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86AC8DD-F950-5BE5-E4E7-121D5941CAB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9B2A425-3FF3-3365-D49E-BBDD426BB6E6}"/>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08996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8931A1-7258-F68D-94DD-E74D7DE1AD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476F33-C629-F305-B184-04006A27F3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8B77F6-1334-F1B2-C639-554A293C7172}"/>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9F3B7234-63D7-35A5-7F62-FDC4F3FDC76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F5979070-1721-11B6-98C9-21898196A390}"/>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73802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1408-42B5-048B-604E-DC3C6B5F7E5E}"/>
              </a:ext>
            </a:extLst>
          </p:cNvPr>
          <p:cNvSpPr>
            <a:spLocks noGrp="1"/>
          </p:cNvSpPr>
          <p:nvPr>
            <p:ph type="title"/>
          </p:nvPr>
        </p:nvSpPr>
        <p:spPr>
          <a:xfrm>
            <a:off x="558800" y="320675"/>
            <a:ext cx="9616440" cy="1325563"/>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920C93-6881-5562-8115-9DE448BA7000}"/>
              </a:ext>
            </a:extLst>
          </p:cNvPr>
          <p:cNvSpPr>
            <a:spLocks noGrp="1"/>
          </p:cNvSpPr>
          <p:nvPr>
            <p:ph idx="1"/>
          </p:nvPr>
        </p:nvSpPr>
        <p:spPr>
          <a:xfrm>
            <a:off x="548640" y="1825625"/>
            <a:ext cx="1109472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a:extLst>
              <a:ext uri="{FF2B5EF4-FFF2-40B4-BE49-F238E27FC236}">
                <a16:creationId xmlns:a16="http://schemas.microsoft.com/office/drawing/2014/main" id="{4B05E45B-4B06-4607-CA1B-D8C33E810558}"/>
              </a:ext>
            </a:extLst>
          </p:cNvPr>
          <p:cNvSpPr>
            <a:spLocks noGrp="1"/>
          </p:cNvSpPr>
          <p:nvPr>
            <p:ph type="ftr" sz="quarter" idx="11"/>
          </p:nvPr>
        </p:nvSpPr>
        <p:spPr>
          <a:xfrm>
            <a:off x="523240" y="6356350"/>
            <a:ext cx="4114800" cy="365125"/>
          </a:xfrm>
        </p:spPr>
        <p:txBody>
          <a:bodyPr/>
          <a:lstStyle/>
          <a:p>
            <a:r>
              <a:rPr lang="en-IN"/>
              <a:t>ICT Academy</a:t>
            </a:r>
          </a:p>
        </p:txBody>
      </p:sp>
      <p:sp>
        <p:nvSpPr>
          <p:cNvPr id="6" name="Slide Number Placeholder 5">
            <a:extLst>
              <a:ext uri="{FF2B5EF4-FFF2-40B4-BE49-F238E27FC236}">
                <a16:creationId xmlns:a16="http://schemas.microsoft.com/office/drawing/2014/main" id="{F03C3F43-42D4-B0E8-A909-EC0F0B5B2331}"/>
              </a:ext>
            </a:extLst>
          </p:cNvPr>
          <p:cNvSpPr>
            <a:spLocks noGrp="1"/>
          </p:cNvSpPr>
          <p:nvPr>
            <p:ph type="sldNum" sz="quarter" idx="12"/>
          </p:nvPr>
        </p:nvSpPr>
        <p:spPr>
          <a:xfrm>
            <a:off x="8925560" y="6356350"/>
            <a:ext cx="2743200" cy="365125"/>
          </a:xfrm>
        </p:spPr>
        <p:txBody>
          <a:bodyPr/>
          <a:lstStyle/>
          <a:p>
            <a:fld id="{FACB5482-D393-4E2D-8FB7-B68A06B80F1E}" type="slidenum">
              <a:rPr lang="en-IN" smtClean="0"/>
              <a:t>‹#›</a:t>
            </a:fld>
            <a:endParaRPr lang="en-IN"/>
          </a:p>
        </p:txBody>
      </p:sp>
      <p:pic>
        <p:nvPicPr>
          <p:cNvPr id="7" name="Picture 6" descr="A picture containing text, clipart&#10;&#10;Description automatically generated">
            <a:extLst>
              <a:ext uri="{FF2B5EF4-FFF2-40B4-BE49-F238E27FC236}">
                <a16:creationId xmlns:a16="http://schemas.microsoft.com/office/drawing/2014/main" id="{5AE49820-F2D7-5F64-EE38-DAED2F98C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7360" y="136525"/>
            <a:ext cx="1432560" cy="591965"/>
          </a:xfrm>
          <a:prstGeom prst="rect">
            <a:avLst/>
          </a:prstGeom>
        </p:spPr>
      </p:pic>
    </p:spTree>
    <p:extLst>
      <p:ext uri="{BB962C8B-B14F-4D97-AF65-F5344CB8AC3E}">
        <p14:creationId xmlns:p14="http://schemas.microsoft.com/office/powerpoint/2010/main" val="410917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71C01-395F-0777-13F4-257E0B9481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E7DE9F-7CBA-439C-6B80-6036E8D254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87F607-5560-B262-0980-239ED914E1A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A924DA0A-3FC5-EC03-EB3D-6E41FF0745D1}"/>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6A1EE97-89F1-FB29-A042-AF9AAEA7C3D4}"/>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8496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7BADA-87CE-8C82-A87F-E40CB4E7FA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96624C-BA87-CDB7-A54D-F3635CF6F2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EB491A-1D4C-EDC8-35EA-36A836E667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264F77-6485-9B9C-9BB6-031600B7952C}"/>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47510FCC-33DA-9C94-2C67-618F3BD03657}"/>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AE31E08E-556D-B996-60C8-4004DAA726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11959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25D2A-9AEC-B95C-116A-99221D76A7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5DDD43-B53A-07CB-E3C2-7A806D8DD6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FE2DD3-82F2-97CE-4807-2951B90E26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3B666C-DB33-0BF1-8383-35658C760A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1B0222-CDCC-4628-176F-B52242F8EA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50D6F2-EFA7-E2F6-CB2E-56F0C496B54E}"/>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C713E863-FA2F-7C51-6233-113BBF33933A}"/>
              </a:ext>
            </a:extLst>
          </p:cNvPr>
          <p:cNvSpPr>
            <a:spLocks noGrp="1"/>
          </p:cNvSpPr>
          <p:nvPr>
            <p:ph type="ftr" sz="quarter" idx="11"/>
          </p:nvPr>
        </p:nvSpPr>
        <p:spPr/>
        <p:txBody>
          <a:bodyPr/>
          <a:lstStyle/>
          <a:p>
            <a:r>
              <a:rPr lang="en-IN"/>
              <a:t>ICT Academy</a:t>
            </a:r>
          </a:p>
        </p:txBody>
      </p:sp>
      <p:sp>
        <p:nvSpPr>
          <p:cNvPr id="9" name="Slide Number Placeholder 8">
            <a:extLst>
              <a:ext uri="{FF2B5EF4-FFF2-40B4-BE49-F238E27FC236}">
                <a16:creationId xmlns:a16="http://schemas.microsoft.com/office/drawing/2014/main" id="{CFF579E7-B028-BF1C-EEDB-48CC0DF4EC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767296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1336-CDC4-2B09-0BBE-738425B4F2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0DBFDC-32AD-FCFE-AFE0-B95ED378E075}"/>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64F93E42-47F8-70CA-3B8C-187F13E76D32}"/>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F0542204-51A6-1E03-1A7A-EED6ED83FF68}"/>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89128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EE1783-8682-6B7B-B009-6F3B4DD29A14}"/>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6633FD71-F38D-ECAA-3A7F-1D6ED3265C0E}"/>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193E9B6-9ED3-33BD-3C54-48982C952C07}"/>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082166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80EE-C9E7-60CA-3BC1-FED7806FD6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C81F3A-97E7-7BD6-9FB6-E79EDEC7E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AA2157-2739-28BD-8068-C2D99C853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8D990E-7E5B-77EC-526B-BEAF7563116D}"/>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1ECC717D-5870-155A-BA04-A9CF7CF553EF}"/>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57BC93C4-4A4B-B56C-0E1A-8A69E28C2EFD}"/>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80229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9C30-A057-B64F-B977-A0576D7728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E253BF-90DF-4AA4-DDCE-2599092725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7F2A5480-4AE3-D1FE-0E7D-F4D446FDA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201B69-F137-A5F2-F200-D7C195C910E7}"/>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F9A7EE1A-8167-8271-E341-3AB393354911}"/>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14415E91-D591-0EAF-EE9B-D9D7FF77B62A}"/>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05130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10B398-F915-5505-94AD-9216305064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308474-9A63-8164-7B1F-EBD2D248E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98716F-C3C6-E5B9-1F33-4B5C86ACB4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23734610-798B-63E0-7549-3F2DB92C5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ICT Academy</a:t>
            </a:r>
          </a:p>
        </p:txBody>
      </p:sp>
      <p:sp>
        <p:nvSpPr>
          <p:cNvPr id="6" name="Slide Number Placeholder 5">
            <a:extLst>
              <a:ext uri="{FF2B5EF4-FFF2-40B4-BE49-F238E27FC236}">
                <a16:creationId xmlns:a16="http://schemas.microsoft.com/office/drawing/2014/main" id="{E2EA51D3-7D0E-183B-C878-0D8222E9E1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B5482-D393-4E2D-8FB7-B68A06B80F1E}" type="slidenum">
              <a:rPr lang="en-IN" smtClean="0"/>
              <a:t>‹#›</a:t>
            </a:fld>
            <a:endParaRPr lang="en-IN"/>
          </a:p>
        </p:txBody>
      </p:sp>
    </p:spTree>
    <p:extLst>
      <p:ext uri="{BB962C8B-B14F-4D97-AF65-F5344CB8AC3E}">
        <p14:creationId xmlns:p14="http://schemas.microsoft.com/office/powerpoint/2010/main" val="1477458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techtarget.com/searchwindowsserver/definition/Microsoft-Windows-Azure-Active-Directory-Windows-Azure-A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learn.microsoft.com/en-us/azure/app-service/overview-patch-os-runtime" TargetMode="External"/><Relationship Id="rId2" Type="http://schemas.openxmlformats.org/officeDocument/2006/relationships/hyperlink" Target="https://learn.microsoft.com/en-us/azure/app-service/webjobs-creat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azure.microsoft.com/marketplace/" TargetMode="External"/><Relationship Id="rId3" Type="http://schemas.openxmlformats.org/officeDocument/2006/relationships/hyperlink" Target="https://learn.microsoft.com/en-us/azure/app-service/configure-authentication-provider-aad" TargetMode="External"/><Relationship Id="rId7" Type="http://schemas.openxmlformats.org/officeDocument/2006/relationships/hyperlink" Target="https://learn.microsoft.com/en-us/azure/app-service/configure-authentication-provider-microsoft" TargetMode="External"/><Relationship Id="rId2" Type="http://schemas.openxmlformats.org/officeDocument/2006/relationships/hyperlink" Target="https://www.microsoft.com/trustcenter" TargetMode="External"/><Relationship Id="rId1" Type="http://schemas.openxmlformats.org/officeDocument/2006/relationships/slideLayout" Target="../slideLayouts/slideLayout2.xml"/><Relationship Id="rId6" Type="http://schemas.openxmlformats.org/officeDocument/2006/relationships/hyperlink" Target="https://learn.microsoft.com/en-us/azure/app-service/configure-authentication-provider-twitter" TargetMode="External"/><Relationship Id="rId5" Type="http://schemas.openxmlformats.org/officeDocument/2006/relationships/hyperlink" Target="https://learn.microsoft.com/en-us/azure/app-service/configure-authentication-provider-facebook" TargetMode="External"/><Relationship Id="rId4" Type="http://schemas.openxmlformats.org/officeDocument/2006/relationships/hyperlink" Target="https://learn.microsoft.com/en-us/azure/app-service/configure-authentication-provider-googl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62469-8213-47BC-819E-76D5C54F3AE7}"/>
              </a:ext>
            </a:extLst>
          </p:cNvPr>
          <p:cNvSpPr>
            <a:spLocks noGrp="1"/>
          </p:cNvSpPr>
          <p:nvPr>
            <p:ph type="ctrTitle"/>
          </p:nvPr>
        </p:nvSpPr>
        <p:spPr/>
        <p:txBody>
          <a:bodyPr/>
          <a:lstStyle/>
          <a:p>
            <a:r>
              <a:rPr lang="en-US" dirty="0"/>
              <a:t>Azure App Service and Data Factory</a:t>
            </a:r>
            <a:endParaRPr lang="en-IN" dirty="0"/>
          </a:p>
        </p:txBody>
      </p:sp>
      <p:sp>
        <p:nvSpPr>
          <p:cNvPr id="4" name="Footer Placeholder 3">
            <a:extLst>
              <a:ext uri="{FF2B5EF4-FFF2-40B4-BE49-F238E27FC236}">
                <a16:creationId xmlns:a16="http://schemas.microsoft.com/office/drawing/2014/main" id="{47227B49-CE34-5C78-A80D-6FC6DF557411}"/>
              </a:ext>
            </a:extLst>
          </p:cNvPr>
          <p:cNvSpPr>
            <a:spLocks noGrp="1"/>
          </p:cNvSpPr>
          <p:nvPr>
            <p:ph type="ftr" sz="quarter" idx="11"/>
          </p:nvPr>
        </p:nvSpPr>
        <p:spPr/>
        <p:txBody>
          <a:bodyPr/>
          <a:lstStyle/>
          <a:p>
            <a:r>
              <a:rPr lang="en-IN"/>
              <a:t>ICT Academy</a:t>
            </a:r>
            <a:endParaRPr lang="en-IN" dirty="0"/>
          </a:p>
        </p:txBody>
      </p:sp>
      <p:sp>
        <p:nvSpPr>
          <p:cNvPr id="5" name="Slide Number Placeholder 4">
            <a:extLst>
              <a:ext uri="{FF2B5EF4-FFF2-40B4-BE49-F238E27FC236}">
                <a16:creationId xmlns:a16="http://schemas.microsoft.com/office/drawing/2014/main" id="{D3CA4EDB-806D-D507-C10C-D5B0CAD1F27E}"/>
              </a:ext>
            </a:extLst>
          </p:cNvPr>
          <p:cNvSpPr>
            <a:spLocks noGrp="1"/>
          </p:cNvSpPr>
          <p:nvPr>
            <p:ph type="sldNum" sz="quarter" idx="12"/>
          </p:nvPr>
        </p:nvSpPr>
        <p:spPr/>
        <p:txBody>
          <a:bodyPr/>
          <a:lstStyle/>
          <a:p>
            <a:fld id="{FACB5482-D393-4E2D-8FB7-B68A06B80F1E}" type="slidenum">
              <a:rPr lang="en-IN" smtClean="0"/>
              <a:t>1</a:t>
            </a:fld>
            <a:endParaRPr lang="en-IN" dirty="0"/>
          </a:p>
        </p:txBody>
      </p:sp>
    </p:spTree>
    <p:extLst>
      <p:ext uri="{BB962C8B-B14F-4D97-AF65-F5344CB8AC3E}">
        <p14:creationId xmlns:p14="http://schemas.microsoft.com/office/powerpoint/2010/main" val="1566772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Azure Data Factory</a:t>
            </a:r>
            <a:br>
              <a:rPr lang="en-US" dirty="0"/>
            </a:br>
            <a:endParaRPr lang="en-US" dirty="0"/>
          </a:p>
        </p:txBody>
      </p:sp>
      <p:sp>
        <p:nvSpPr>
          <p:cNvPr id="3" name="Content Placeholder 2"/>
          <p:cNvSpPr>
            <a:spLocks noGrp="1"/>
          </p:cNvSpPr>
          <p:nvPr>
            <p:ph idx="1"/>
          </p:nvPr>
        </p:nvSpPr>
        <p:spPr>
          <a:xfrm>
            <a:off x="1981200" y="1371601"/>
            <a:ext cx="8229600" cy="4754563"/>
          </a:xfrm>
        </p:spPr>
        <p:txBody>
          <a:bodyPr>
            <a:normAutofit/>
          </a:bodyPr>
          <a:lstStyle/>
          <a:p>
            <a:r>
              <a:rPr lang="en-US" dirty="0"/>
              <a:t>Azure Data Factory is a data-integration service based on the Cloud that allows us to create data-driven workflows in the cloud for orchestrating and automating data movement and data transformation. </a:t>
            </a:r>
          </a:p>
          <a:p>
            <a:r>
              <a:rPr lang="en-US" dirty="0"/>
              <a:t>Data Factory is designed to deliver extraction, transformation, and loading processes within the cloud.</a:t>
            </a:r>
          </a:p>
          <a:p>
            <a:r>
              <a:rPr lang="en-US" dirty="0"/>
              <a:t>You can track the progress of the data migration, monitor its performance in real time and receive notifications if something goes wrong.</a:t>
            </a:r>
          </a:p>
        </p:txBody>
      </p:sp>
      <p:sp>
        <p:nvSpPr>
          <p:cNvPr id="4" name="Footer Placeholder 3">
            <a:extLst>
              <a:ext uri="{FF2B5EF4-FFF2-40B4-BE49-F238E27FC236}">
                <a16:creationId xmlns:a16="http://schemas.microsoft.com/office/drawing/2014/main" id="{A6985E46-85BB-ABA9-EF25-0D8DB89D7C4E}"/>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1B5B275F-ECD4-B40F-79C8-5AE27EC16279}"/>
              </a:ext>
            </a:extLst>
          </p:cNvPr>
          <p:cNvSpPr>
            <a:spLocks noGrp="1"/>
          </p:cNvSpPr>
          <p:nvPr>
            <p:ph type="sldNum" sz="quarter" idx="12"/>
          </p:nvPr>
        </p:nvSpPr>
        <p:spPr/>
        <p:txBody>
          <a:bodyPr/>
          <a:lstStyle/>
          <a:p>
            <a:fld id="{FACB5482-D393-4E2D-8FB7-B68A06B80F1E}" type="slidenum">
              <a:rPr lang="en-IN" smtClean="0"/>
              <a:t>10</a:t>
            </a:fld>
            <a:endParaRPr lang="en-IN"/>
          </a:p>
        </p:txBody>
      </p:sp>
    </p:spTree>
    <p:extLst>
      <p:ext uri="{BB962C8B-B14F-4D97-AF65-F5344CB8AC3E}">
        <p14:creationId xmlns:p14="http://schemas.microsoft.com/office/powerpoint/2010/main" val="2216131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38201"/>
            <a:ext cx="8229600" cy="5287963"/>
          </a:xfrm>
        </p:spPr>
        <p:txBody>
          <a:bodyPr>
            <a:normAutofit/>
          </a:bodyPr>
          <a:lstStyle/>
          <a:p>
            <a:r>
              <a:rPr lang="en-US" dirty="0"/>
              <a:t>Azure Data Factory is adept at moving data between on-premises data stores and cloud-based data stores. </a:t>
            </a:r>
          </a:p>
          <a:p>
            <a:r>
              <a:rPr lang="en-US" dirty="0"/>
              <a:t>This can be useful if you're migrating to the cloud or if you need to keep your on-premises and cloud data stores in sync.</a:t>
            </a:r>
          </a:p>
          <a:p>
            <a:r>
              <a:rPr lang="en-US" dirty="0"/>
              <a:t>Another common use case is syncing data between multiple cloud-based data stores. </a:t>
            </a:r>
          </a:p>
          <a:p>
            <a:r>
              <a:rPr lang="en-US" dirty="0"/>
              <a:t>This can be useful if you have multiple applications or services that need access to the same data.</a:t>
            </a:r>
          </a:p>
        </p:txBody>
      </p:sp>
      <p:sp>
        <p:nvSpPr>
          <p:cNvPr id="2" name="Footer Placeholder 1">
            <a:extLst>
              <a:ext uri="{FF2B5EF4-FFF2-40B4-BE49-F238E27FC236}">
                <a16:creationId xmlns:a16="http://schemas.microsoft.com/office/drawing/2014/main" id="{C6D89A32-12F4-3CF7-CCC7-CD025C024861}"/>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0EB40619-11F2-3BE3-0388-3BBAFA195F19}"/>
              </a:ext>
            </a:extLst>
          </p:cNvPr>
          <p:cNvSpPr>
            <a:spLocks noGrp="1"/>
          </p:cNvSpPr>
          <p:nvPr>
            <p:ph type="sldNum" sz="quarter" idx="12"/>
          </p:nvPr>
        </p:nvSpPr>
        <p:spPr/>
        <p:txBody>
          <a:bodyPr/>
          <a:lstStyle/>
          <a:p>
            <a:fld id="{FACB5482-D393-4E2D-8FB7-B68A06B80F1E}" type="slidenum">
              <a:rPr lang="en-IN" smtClean="0"/>
              <a:t>11</a:t>
            </a:fld>
            <a:endParaRPr lang="en-IN"/>
          </a:p>
        </p:txBody>
      </p:sp>
    </p:spTree>
    <p:extLst>
      <p:ext uri="{BB962C8B-B14F-4D97-AF65-F5344CB8AC3E}">
        <p14:creationId xmlns:p14="http://schemas.microsoft.com/office/powerpoint/2010/main" val="4267067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533401"/>
            <a:ext cx="8229600" cy="5592763"/>
          </a:xfrm>
        </p:spPr>
        <p:txBody>
          <a:bodyPr>
            <a:normAutofit fontScale="77500" lnSpcReduction="20000"/>
          </a:bodyPr>
          <a:lstStyle/>
          <a:p>
            <a:pPr marL="0" indent="0">
              <a:buNone/>
            </a:pPr>
            <a:r>
              <a:rPr lang="en-US" b="1" dirty="0"/>
              <a:t>The benefits of Azure Data Factory:</a:t>
            </a:r>
          </a:p>
          <a:p>
            <a:r>
              <a:rPr lang="en-US" b="1" dirty="0"/>
              <a:t>Reduced cost.</a:t>
            </a:r>
            <a:r>
              <a:rPr lang="en-US" dirty="0"/>
              <a:t> Save on infrastructure costs by using the cloud rather than on-premises resources.</a:t>
            </a:r>
          </a:p>
          <a:p>
            <a:endParaRPr lang="en-US" dirty="0"/>
          </a:p>
          <a:p>
            <a:r>
              <a:rPr lang="en-US" b="1" dirty="0"/>
              <a:t>Increased productivity.</a:t>
            </a:r>
            <a:r>
              <a:rPr lang="en-US" dirty="0"/>
              <a:t> With the drag-and-drop interface, you can create and schedule data pipelines without having to write complex code. This reduces development time and increases productivity.</a:t>
            </a:r>
          </a:p>
          <a:p>
            <a:endParaRPr lang="en-US" dirty="0"/>
          </a:p>
          <a:p>
            <a:r>
              <a:rPr lang="en-US" b="1" dirty="0"/>
              <a:t>Flexibility.</a:t>
            </a:r>
            <a:r>
              <a:rPr lang="en-US" dirty="0"/>
              <a:t> Azure Data Factory offers a flexible platform that you can connect with diverse data sources both within and outside Azure.</a:t>
            </a:r>
          </a:p>
          <a:p>
            <a:endParaRPr lang="en-US" dirty="0"/>
          </a:p>
          <a:p>
            <a:r>
              <a:rPr lang="en-US" b="1" dirty="0"/>
              <a:t>Enhanced scalability.</a:t>
            </a:r>
            <a:r>
              <a:rPr lang="en-US" dirty="0"/>
              <a:t> Azure Data Factory scales up or down as needed, so you pay only for resources consumed.</a:t>
            </a:r>
          </a:p>
          <a:p>
            <a:endParaRPr lang="en-US" dirty="0"/>
          </a:p>
          <a:p>
            <a:r>
              <a:rPr lang="en-US" b="1" dirty="0"/>
              <a:t>Better security.</a:t>
            </a:r>
            <a:r>
              <a:rPr lang="en-US" dirty="0"/>
              <a:t> Azure Active Directory is </a:t>
            </a:r>
            <a:r>
              <a:rPr lang="en-US" u="sng" dirty="0">
                <a:hlinkClick r:id="rId2"/>
              </a:rPr>
              <a:t>used for authentication and authorization</a:t>
            </a:r>
            <a:r>
              <a:rPr lang="en-US" dirty="0"/>
              <a:t>, which secures your data.</a:t>
            </a:r>
          </a:p>
          <a:p>
            <a:endParaRPr lang="en-US" dirty="0"/>
          </a:p>
        </p:txBody>
      </p:sp>
      <p:sp>
        <p:nvSpPr>
          <p:cNvPr id="2" name="Footer Placeholder 1">
            <a:extLst>
              <a:ext uri="{FF2B5EF4-FFF2-40B4-BE49-F238E27FC236}">
                <a16:creationId xmlns:a16="http://schemas.microsoft.com/office/drawing/2014/main" id="{1FAD2C29-CA96-8603-5416-A623F5F859C4}"/>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9C3ABBA7-406D-A5A7-ACB6-46DA2D6DFDC8}"/>
              </a:ext>
            </a:extLst>
          </p:cNvPr>
          <p:cNvSpPr>
            <a:spLocks noGrp="1"/>
          </p:cNvSpPr>
          <p:nvPr>
            <p:ph type="sldNum" sz="quarter" idx="12"/>
          </p:nvPr>
        </p:nvSpPr>
        <p:spPr/>
        <p:txBody>
          <a:bodyPr/>
          <a:lstStyle/>
          <a:p>
            <a:fld id="{FACB5482-D393-4E2D-8FB7-B68A06B80F1E}" type="slidenum">
              <a:rPr lang="en-IN" smtClean="0"/>
              <a:t>12</a:t>
            </a:fld>
            <a:endParaRPr lang="en-IN"/>
          </a:p>
        </p:txBody>
      </p:sp>
    </p:spTree>
    <p:extLst>
      <p:ext uri="{BB962C8B-B14F-4D97-AF65-F5344CB8AC3E}">
        <p14:creationId xmlns:p14="http://schemas.microsoft.com/office/powerpoint/2010/main" val="1592953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How does Azure Data Factory work?</a:t>
            </a:r>
          </a:p>
        </p:txBody>
      </p:sp>
      <p:sp>
        <p:nvSpPr>
          <p:cNvPr id="3" name="Content Placeholder 2"/>
          <p:cNvSpPr>
            <a:spLocks noGrp="1"/>
          </p:cNvSpPr>
          <p:nvPr>
            <p:ph idx="1"/>
          </p:nvPr>
        </p:nvSpPr>
        <p:spPr/>
        <p:txBody>
          <a:bodyPr>
            <a:normAutofit fontScale="92500"/>
          </a:bodyPr>
          <a:lstStyle/>
          <a:p>
            <a:r>
              <a:rPr lang="en-US" b="1" dirty="0"/>
              <a:t>Connect and collect.</a:t>
            </a:r>
            <a:r>
              <a:rPr lang="en-US" dirty="0"/>
              <a:t> Azure Data Factory can connect to all your data and processing sources, including </a:t>
            </a:r>
            <a:r>
              <a:rPr lang="en-US" dirty="0" err="1"/>
              <a:t>SaaS</a:t>
            </a:r>
            <a:r>
              <a:rPr lang="en-US" dirty="0"/>
              <a:t>, file sharing and other internet services. </a:t>
            </a:r>
          </a:p>
          <a:p>
            <a:pPr lvl="1"/>
            <a:r>
              <a:rPr lang="en-US" dirty="0"/>
              <a:t>Since the data is time-sliced, you can select either a one-time or a scheduled pipeline mode. The next step is to consolidate the data stored in on-premises and cloud-based data repositories into a single location in the cloud, where it can be analyzed further.</a:t>
            </a:r>
          </a:p>
          <a:p>
            <a:endParaRPr lang="en-US" dirty="0"/>
          </a:p>
          <a:p>
            <a:r>
              <a:rPr lang="en-US" b="1" dirty="0"/>
              <a:t>Transform and enrich.</a:t>
            </a:r>
            <a:r>
              <a:rPr lang="en-US" dirty="0"/>
              <a:t> Once saved in a centralized data storage location, the data can be transformed using Azure Data Lake Analytics, </a:t>
            </a:r>
            <a:r>
              <a:rPr lang="en-US" dirty="0" err="1"/>
              <a:t>HDInsight</a:t>
            </a:r>
            <a:r>
              <a:rPr lang="en-US" dirty="0"/>
              <a:t> </a:t>
            </a:r>
            <a:r>
              <a:rPr lang="en-US" dirty="0" err="1"/>
              <a:t>Hadoop</a:t>
            </a:r>
            <a:r>
              <a:rPr lang="en-US" dirty="0"/>
              <a:t> and Machine Learning. </a:t>
            </a:r>
          </a:p>
          <a:p>
            <a:pPr lvl="1"/>
            <a:r>
              <a:rPr lang="en-US" dirty="0"/>
              <a:t>Data Factory connects to and retrieves data from numerous data sources, transfers the data to a central location and performs data processing to clean and enrich this data.</a:t>
            </a:r>
          </a:p>
          <a:p>
            <a:endParaRPr lang="en-US" dirty="0"/>
          </a:p>
        </p:txBody>
      </p:sp>
      <p:sp>
        <p:nvSpPr>
          <p:cNvPr id="4" name="Footer Placeholder 3">
            <a:extLst>
              <a:ext uri="{FF2B5EF4-FFF2-40B4-BE49-F238E27FC236}">
                <a16:creationId xmlns:a16="http://schemas.microsoft.com/office/drawing/2014/main" id="{B77A4928-C3E7-ECE9-4DA3-52FAEA8F1779}"/>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F1EE99BB-F783-164E-4CFF-04338F272D51}"/>
              </a:ext>
            </a:extLst>
          </p:cNvPr>
          <p:cNvSpPr>
            <a:spLocks noGrp="1"/>
          </p:cNvSpPr>
          <p:nvPr>
            <p:ph type="sldNum" sz="quarter" idx="12"/>
          </p:nvPr>
        </p:nvSpPr>
        <p:spPr/>
        <p:txBody>
          <a:bodyPr/>
          <a:lstStyle/>
          <a:p>
            <a:fld id="{FACB5482-D393-4E2D-8FB7-B68A06B80F1E}" type="slidenum">
              <a:rPr lang="en-IN" smtClean="0"/>
              <a:t>13</a:t>
            </a:fld>
            <a:endParaRPr lang="en-IN"/>
          </a:p>
        </p:txBody>
      </p:sp>
    </p:spTree>
    <p:extLst>
      <p:ext uri="{BB962C8B-B14F-4D97-AF65-F5344CB8AC3E}">
        <p14:creationId xmlns:p14="http://schemas.microsoft.com/office/powerpoint/2010/main" val="2962882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143001"/>
            <a:ext cx="8229600" cy="4983163"/>
          </a:xfrm>
        </p:spPr>
        <p:txBody>
          <a:bodyPr>
            <a:normAutofit fontScale="92500" lnSpcReduction="10000"/>
          </a:bodyPr>
          <a:lstStyle/>
          <a:p>
            <a:r>
              <a:rPr lang="en-US" b="1" dirty="0"/>
              <a:t>Publish.</a:t>
            </a:r>
            <a:r>
              <a:rPr lang="en-US" dirty="0"/>
              <a:t> Lastly, the cloud data is converted to on-premises sources, such as SQL Server, or stored in cloud storage for business intelligence and analytics applications.</a:t>
            </a:r>
          </a:p>
          <a:p>
            <a:endParaRPr lang="en-US" dirty="0"/>
          </a:p>
          <a:p>
            <a:r>
              <a:rPr lang="en-US" b="1" dirty="0"/>
              <a:t>Monitor.</a:t>
            </a:r>
            <a:r>
              <a:rPr lang="en-US" dirty="0"/>
              <a:t> Once your data integration pipeline has been deployed successfully, you can monitor it via Azure Monitor API, Azure Monitor Logs and PowerShell. </a:t>
            </a:r>
          </a:p>
          <a:p>
            <a:pPr lvl="1"/>
            <a:r>
              <a:rPr lang="en-US" dirty="0"/>
              <a:t>Azure Monitor can be configured to receive diagnostic logs generated by Azure Data Factory. </a:t>
            </a:r>
          </a:p>
          <a:p>
            <a:pPr lvl="1"/>
            <a:r>
              <a:rPr lang="en-US" dirty="0"/>
              <a:t>You can then stream the generated logs to Azure Event Hubs and analyze the logs using Log Analytics.</a:t>
            </a:r>
          </a:p>
          <a:p>
            <a:pPr marL="0" indent="0">
              <a:buNone/>
            </a:pPr>
            <a:br>
              <a:rPr lang="en-US" dirty="0"/>
            </a:br>
            <a:endParaRPr lang="en-US" dirty="0"/>
          </a:p>
          <a:p>
            <a:endParaRPr lang="en-US" dirty="0"/>
          </a:p>
        </p:txBody>
      </p:sp>
      <p:sp>
        <p:nvSpPr>
          <p:cNvPr id="2" name="Footer Placeholder 1">
            <a:extLst>
              <a:ext uri="{FF2B5EF4-FFF2-40B4-BE49-F238E27FC236}">
                <a16:creationId xmlns:a16="http://schemas.microsoft.com/office/drawing/2014/main" id="{3387C320-3A86-B2AB-95B8-CD9968ED2266}"/>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356D3465-22D6-5489-EC9D-B915E56FD92C}"/>
              </a:ext>
            </a:extLst>
          </p:cNvPr>
          <p:cNvSpPr>
            <a:spLocks noGrp="1"/>
          </p:cNvSpPr>
          <p:nvPr>
            <p:ph type="sldNum" sz="quarter" idx="12"/>
          </p:nvPr>
        </p:nvSpPr>
        <p:spPr/>
        <p:txBody>
          <a:bodyPr/>
          <a:lstStyle/>
          <a:p>
            <a:fld id="{FACB5482-D393-4E2D-8FB7-B68A06B80F1E}" type="slidenum">
              <a:rPr lang="en-IN" smtClean="0"/>
              <a:t>14</a:t>
            </a:fld>
            <a:endParaRPr lang="en-IN"/>
          </a:p>
        </p:txBody>
      </p:sp>
    </p:spTree>
    <p:extLst>
      <p:ext uri="{BB962C8B-B14F-4D97-AF65-F5344CB8AC3E}">
        <p14:creationId xmlns:p14="http://schemas.microsoft.com/office/powerpoint/2010/main" val="3801389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2819400" y="1905000"/>
            <a:ext cx="6629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514600" y="990600"/>
            <a:ext cx="4946354" cy="369332"/>
          </a:xfrm>
          <a:prstGeom prst="rect">
            <a:avLst/>
          </a:prstGeom>
        </p:spPr>
        <p:txBody>
          <a:bodyPr wrap="none">
            <a:spAutoFit/>
          </a:bodyPr>
          <a:lstStyle/>
          <a:p>
            <a:r>
              <a:rPr lang="en-US" dirty="0"/>
              <a:t>The ETL process generally involves these four steps</a:t>
            </a:r>
          </a:p>
        </p:txBody>
      </p:sp>
      <p:sp>
        <p:nvSpPr>
          <p:cNvPr id="2" name="Footer Placeholder 1">
            <a:extLst>
              <a:ext uri="{FF2B5EF4-FFF2-40B4-BE49-F238E27FC236}">
                <a16:creationId xmlns:a16="http://schemas.microsoft.com/office/drawing/2014/main" id="{05652F6C-7DFA-DEC0-3DC2-AB32CBCD354E}"/>
              </a:ext>
            </a:extLst>
          </p:cNvPr>
          <p:cNvSpPr>
            <a:spLocks noGrp="1"/>
          </p:cNvSpPr>
          <p:nvPr>
            <p:ph type="ftr" sz="quarter" idx="11"/>
          </p:nvPr>
        </p:nvSpPr>
        <p:spPr/>
        <p:txBody>
          <a:bodyPr/>
          <a:lstStyle/>
          <a:p>
            <a:r>
              <a:rPr lang="en-IN"/>
              <a:t>ICT Academy</a:t>
            </a:r>
          </a:p>
        </p:txBody>
      </p:sp>
      <p:sp>
        <p:nvSpPr>
          <p:cNvPr id="3" name="Slide Number Placeholder 2">
            <a:extLst>
              <a:ext uri="{FF2B5EF4-FFF2-40B4-BE49-F238E27FC236}">
                <a16:creationId xmlns:a16="http://schemas.microsoft.com/office/drawing/2014/main" id="{95E223E8-827A-CEC5-4871-301E99F316EB}"/>
              </a:ext>
            </a:extLst>
          </p:cNvPr>
          <p:cNvSpPr>
            <a:spLocks noGrp="1"/>
          </p:cNvSpPr>
          <p:nvPr>
            <p:ph type="sldNum" sz="quarter" idx="12"/>
          </p:nvPr>
        </p:nvSpPr>
        <p:spPr/>
        <p:txBody>
          <a:bodyPr/>
          <a:lstStyle/>
          <a:p>
            <a:fld id="{FACB5482-D393-4E2D-8FB7-B68A06B80F1E}" type="slidenum">
              <a:rPr lang="en-IN" smtClean="0"/>
              <a:t>15</a:t>
            </a:fld>
            <a:endParaRPr lang="en-IN"/>
          </a:p>
        </p:txBody>
      </p:sp>
    </p:spTree>
    <p:extLst>
      <p:ext uri="{BB962C8B-B14F-4D97-AF65-F5344CB8AC3E}">
        <p14:creationId xmlns:p14="http://schemas.microsoft.com/office/powerpoint/2010/main" val="906014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App Service</a:t>
            </a:r>
          </a:p>
        </p:txBody>
      </p:sp>
      <p:sp>
        <p:nvSpPr>
          <p:cNvPr id="3" name="Content Placeholder 2"/>
          <p:cNvSpPr>
            <a:spLocks noGrp="1"/>
          </p:cNvSpPr>
          <p:nvPr>
            <p:ph idx="1"/>
          </p:nvPr>
        </p:nvSpPr>
        <p:spPr>
          <a:xfrm>
            <a:off x="1981200" y="1371601"/>
            <a:ext cx="8229600" cy="4754563"/>
          </a:xfrm>
        </p:spPr>
        <p:txBody>
          <a:bodyPr>
            <a:normAutofit/>
          </a:bodyPr>
          <a:lstStyle/>
          <a:p>
            <a:r>
              <a:rPr lang="en-US" dirty="0"/>
              <a:t>Azure App Service enables you to build and host web apps, mobile back ends, and </a:t>
            </a:r>
            <a:r>
              <a:rPr lang="en-US" dirty="0" err="1"/>
              <a:t>RESTful</a:t>
            </a:r>
            <a:r>
              <a:rPr lang="en-US" dirty="0"/>
              <a:t> APIs in the programming language of your choice without managing infrastructure.</a:t>
            </a:r>
          </a:p>
          <a:p>
            <a:r>
              <a:rPr lang="en-US" dirty="0"/>
              <a:t>App Service adds the power of Microsoft Azure to your application, such as security, load balancing, </a:t>
            </a:r>
            <a:r>
              <a:rPr lang="en-US" dirty="0" err="1"/>
              <a:t>autoscaling</a:t>
            </a:r>
            <a:r>
              <a:rPr lang="en-US" dirty="0"/>
              <a:t>, and automated management. </a:t>
            </a:r>
          </a:p>
          <a:p>
            <a:r>
              <a:rPr lang="en-US" dirty="0"/>
              <a:t> It offers auto-scaling and high availability, supports both Windows and Linux, and enables automated deployments from </a:t>
            </a:r>
            <a:r>
              <a:rPr lang="en-US" dirty="0" err="1"/>
              <a:t>GitHub</a:t>
            </a:r>
            <a:r>
              <a:rPr lang="en-US" dirty="0"/>
              <a:t>, Azure </a:t>
            </a:r>
            <a:r>
              <a:rPr lang="en-US" dirty="0" err="1"/>
              <a:t>DevOps</a:t>
            </a:r>
            <a:r>
              <a:rPr lang="en-US" dirty="0"/>
              <a:t>, or any </a:t>
            </a:r>
            <a:r>
              <a:rPr lang="en-US" dirty="0" err="1"/>
              <a:t>Git</a:t>
            </a:r>
            <a:r>
              <a:rPr lang="en-US" dirty="0"/>
              <a:t> repo.</a:t>
            </a:r>
          </a:p>
        </p:txBody>
      </p:sp>
      <p:sp>
        <p:nvSpPr>
          <p:cNvPr id="4" name="Footer Placeholder 3">
            <a:extLst>
              <a:ext uri="{FF2B5EF4-FFF2-40B4-BE49-F238E27FC236}">
                <a16:creationId xmlns:a16="http://schemas.microsoft.com/office/drawing/2014/main" id="{EBAE9CBC-BF15-2514-951E-25EED40336F1}"/>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3F901AF7-98F8-2BEF-A743-7A3A5D757189}"/>
              </a:ext>
            </a:extLst>
          </p:cNvPr>
          <p:cNvSpPr>
            <a:spLocks noGrp="1"/>
          </p:cNvSpPr>
          <p:nvPr>
            <p:ph type="sldNum" sz="quarter" idx="12"/>
          </p:nvPr>
        </p:nvSpPr>
        <p:spPr/>
        <p:txBody>
          <a:bodyPr/>
          <a:lstStyle/>
          <a:p>
            <a:fld id="{FACB5482-D393-4E2D-8FB7-B68A06B80F1E}" type="slidenum">
              <a:rPr lang="en-IN" smtClean="0"/>
              <a:t>2</a:t>
            </a:fld>
            <a:endParaRPr lang="en-IN"/>
          </a:p>
        </p:txBody>
      </p:sp>
    </p:spTree>
    <p:extLst>
      <p:ext uri="{BB962C8B-B14F-4D97-AF65-F5344CB8AC3E}">
        <p14:creationId xmlns:p14="http://schemas.microsoft.com/office/powerpoint/2010/main" val="540886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Why use App Service?</a:t>
            </a:r>
            <a:br>
              <a:rPr lang="en-US" b="1" dirty="0"/>
            </a:br>
            <a:endParaRPr lang="en-US" dirty="0"/>
          </a:p>
        </p:txBody>
      </p:sp>
      <p:sp>
        <p:nvSpPr>
          <p:cNvPr id="3" name="Content Placeholder 2"/>
          <p:cNvSpPr>
            <a:spLocks noGrp="1"/>
          </p:cNvSpPr>
          <p:nvPr>
            <p:ph idx="1"/>
          </p:nvPr>
        </p:nvSpPr>
        <p:spPr>
          <a:xfrm>
            <a:off x="1981200" y="1143001"/>
            <a:ext cx="8229600" cy="4983163"/>
          </a:xfrm>
        </p:spPr>
        <p:txBody>
          <a:bodyPr>
            <a:normAutofit/>
          </a:bodyPr>
          <a:lstStyle/>
          <a:p>
            <a:pPr marL="0" indent="0">
              <a:buNone/>
            </a:pPr>
            <a:r>
              <a:rPr lang="en-US" dirty="0"/>
              <a:t>Azure App Service is a fully managed platform as a service (</a:t>
            </a:r>
            <a:r>
              <a:rPr lang="en-US" dirty="0" err="1"/>
              <a:t>PaaS</a:t>
            </a:r>
            <a:r>
              <a:rPr lang="en-US" dirty="0"/>
              <a:t>) offering for developers. Here are some key features of App Service:</a:t>
            </a:r>
          </a:p>
          <a:p>
            <a:r>
              <a:rPr lang="en-US" b="1" dirty="0"/>
              <a:t>Multiple languages and frameworks</a:t>
            </a:r>
            <a:r>
              <a:rPr lang="en-US" dirty="0"/>
              <a:t> - App Service has first-class support for ASP.NET, ASP.NET Core, Java, Ruby, Node.js, PHP, or Python. You can also run </a:t>
            </a:r>
            <a:r>
              <a:rPr lang="en-US" dirty="0">
                <a:hlinkClick r:id="rId2"/>
              </a:rPr>
              <a:t>PowerShell and other scripts or </a:t>
            </a:r>
            <a:r>
              <a:rPr lang="en-US" dirty="0" err="1">
                <a:hlinkClick r:id="rId2"/>
              </a:rPr>
              <a:t>executables</a:t>
            </a:r>
            <a:r>
              <a:rPr lang="en-US" dirty="0"/>
              <a:t> as background services.</a:t>
            </a:r>
          </a:p>
          <a:p>
            <a:r>
              <a:rPr lang="en-US" b="1" dirty="0"/>
              <a:t>Managed production environment</a:t>
            </a:r>
            <a:r>
              <a:rPr lang="en-US" dirty="0"/>
              <a:t> - App Service automatically </a:t>
            </a:r>
            <a:r>
              <a:rPr lang="en-US" dirty="0">
                <a:hlinkClick r:id="rId3"/>
              </a:rPr>
              <a:t>patches and maintains the OS and language frameworks</a:t>
            </a:r>
            <a:r>
              <a:rPr lang="en-US" dirty="0"/>
              <a:t> for you. </a:t>
            </a:r>
          </a:p>
        </p:txBody>
      </p:sp>
      <p:sp>
        <p:nvSpPr>
          <p:cNvPr id="4" name="Footer Placeholder 3">
            <a:extLst>
              <a:ext uri="{FF2B5EF4-FFF2-40B4-BE49-F238E27FC236}">
                <a16:creationId xmlns:a16="http://schemas.microsoft.com/office/drawing/2014/main" id="{95B987EB-9439-DB4E-AC66-DEF3818720BC}"/>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ECFB9A5C-9D68-898A-251B-8C884F31DD83}"/>
              </a:ext>
            </a:extLst>
          </p:cNvPr>
          <p:cNvSpPr>
            <a:spLocks noGrp="1"/>
          </p:cNvSpPr>
          <p:nvPr>
            <p:ph type="sldNum" sz="quarter" idx="12"/>
          </p:nvPr>
        </p:nvSpPr>
        <p:spPr/>
        <p:txBody>
          <a:bodyPr/>
          <a:lstStyle/>
          <a:p>
            <a:fld id="{FACB5482-D393-4E2D-8FB7-B68A06B80F1E}" type="slidenum">
              <a:rPr lang="en-IN" smtClean="0"/>
              <a:t>3</a:t>
            </a:fld>
            <a:endParaRPr lang="en-IN"/>
          </a:p>
        </p:txBody>
      </p:sp>
    </p:spTree>
    <p:extLst>
      <p:ext uri="{BB962C8B-B14F-4D97-AF65-F5344CB8AC3E}">
        <p14:creationId xmlns:p14="http://schemas.microsoft.com/office/powerpoint/2010/main" val="3918484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143001"/>
            <a:ext cx="8229600" cy="4983163"/>
          </a:xfrm>
        </p:spPr>
        <p:txBody>
          <a:bodyPr>
            <a:normAutofit/>
          </a:bodyPr>
          <a:lstStyle/>
          <a:p>
            <a:r>
              <a:rPr lang="en-US" b="1" dirty="0"/>
              <a:t>Containerization and Docker</a:t>
            </a:r>
            <a:r>
              <a:rPr lang="en-US" dirty="0"/>
              <a:t> - </a:t>
            </a:r>
            <a:r>
              <a:rPr lang="en-US" dirty="0" err="1"/>
              <a:t>Dockerize</a:t>
            </a:r>
            <a:r>
              <a:rPr lang="en-US" dirty="0"/>
              <a:t> your app and host a custom Windows or Linux container in App Service. </a:t>
            </a:r>
          </a:p>
          <a:p>
            <a:pPr lvl="1"/>
            <a:r>
              <a:rPr lang="en-US" dirty="0"/>
              <a:t>Run multi-container apps with Docker Compose. Migrate your Docker skills directly to App Service.</a:t>
            </a:r>
          </a:p>
          <a:p>
            <a:r>
              <a:rPr lang="en-US" b="1" dirty="0"/>
              <a:t>Security and compliance</a:t>
            </a:r>
            <a:r>
              <a:rPr lang="en-US" dirty="0"/>
              <a:t> - App Service is </a:t>
            </a:r>
            <a:r>
              <a:rPr lang="en-US" dirty="0">
                <a:hlinkClick r:id="rId2"/>
              </a:rPr>
              <a:t>ISO, SOC, and PCI compliant</a:t>
            </a:r>
            <a:r>
              <a:rPr lang="en-US" dirty="0"/>
              <a:t>. Authenticate users with </a:t>
            </a:r>
            <a:r>
              <a:rPr lang="en-US" dirty="0">
                <a:hlinkClick r:id="rId3"/>
              </a:rPr>
              <a:t>Azure Active Directory</a:t>
            </a:r>
            <a:r>
              <a:rPr lang="en-US" dirty="0"/>
              <a:t>, </a:t>
            </a:r>
            <a:r>
              <a:rPr lang="en-US" dirty="0">
                <a:hlinkClick r:id="rId4"/>
              </a:rPr>
              <a:t>Google</a:t>
            </a:r>
            <a:r>
              <a:rPr lang="en-US" dirty="0"/>
              <a:t>, </a:t>
            </a:r>
            <a:r>
              <a:rPr lang="en-US" dirty="0">
                <a:hlinkClick r:id="rId5"/>
              </a:rPr>
              <a:t>Facebook</a:t>
            </a:r>
            <a:r>
              <a:rPr lang="en-US" dirty="0"/>
              <a:t>, </a:t>
            </a:r>
            <a:r>
              <a:rPr lang="en-US" dirty="0">
                <a:hlinkClick r:id="rId6"/>
              </a:rPr>
              <a:t>Twitter</a:t>
            </a:r>
            <a:r>
              <a:rPr lang="en-US" dirty="0"/>
              <a:t>, or </a:t>
            </a:r>
            <a:r>
              <a:rPr lang="en-US" dirty="0">
                <a:hlinkClick r:id="rId7"/>
              </a:rPr>
              <a:t>Microsoft account</a:t>
            </a:r>
            <a:r>
              <a:rPr lang="en-US" dirty="0"/>
              <a:t>. </a:t>
            </a:r>
          </a:p>
          <a:p>
            <a:r>
              <a:rPr lang="en-US" b="1" dirty="0"/>
              <a:t>Application templates</a:t>
            </a:r>
            <a:r>
              <a:rPr lang="en-US" dirty="0"/>
              <a:t> - Choose from an extensive list of application templates in the </a:t>
            </a:r>
            <a:r>
              <a:rPr lang="en-US" dirty="0">
                <a:hlinkClick r:id="rId8"/>
              </a:rPr>
              <a:t>Azure Marketplace</a:t>
            </a:r>
            <a:r>
              <a:rPr lang="en-US" dirty="0"/>
              <a:t>, such as </a:t>
            </a:r>
            <a:r>
              <a:rPr lang="en-US" dirty="0" err="1"/>
              <a:t>WordPress</a:t>
            </a:r>
            <a:r>
              <a:rPr lang="en-US" dirty="0"/>
              <a:t>, </a:t>
            </a:r>
            <a:r>
              <a:rPr lang="en-US" dirty="0" err="1"/>
              <a:t>Joomla</a:t>
            </a:r>
            <a:r>
              <a:rPr lang="en-US" dirty="0"/>
              <a:t>, and Drupal.</a:t>
            </a:r>
          </a:p>
          <a:p>
            <a:pPr marL="457200" lvl="1" indent="0">
              <a:buNone/>
            </a:pPr>
            <a:endParaRPr lang="en-US" dirty="0"/>
          </a:p>
          <a:p>
            <a:endParaRPr lang="en-US" dirty="0"/>
          </a:p>
        </p:txBody>
      </p:sp>
      <p:sp>
        <p:nvSpPr>
          <p:cNvPr id="2" name="Footer Placeholder 1">
            <a:extLst>
              <a:ext uri="{FF2B5EF4-FFF2-40B4-BE49-F238E27FC236}">
                <a16:creationId xmlns:a16="http://schemas.microsoft.com/office/drawing/2014/main" id="{18AF6C69-FE9B-053B-29EB-3AE37A7AD9C1}"/>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58B00354-2CFD-C618-61C4-4BA1268666B5}"/>
              </a:ext>
            </a:extLst>
          </p:cNvPr>
          <p:cNvSpPr>
            <a:spLocks noGrp="1"/>
          </p:cNvSpPr>
          <p:nvPr>
            <p:ph type="sldNum" sz="quarter" idx="12"/>
          </p:nvPr>
        </p:nvSpPr>
        <p:spPr/>
        <p:txBody>
          <a:bodyPr/>
          <a:lstStyle/>
          <a:p>
            <a:fld id="{FACB5482-D393-4E2D-8FB7-B68A06B80F1E}" type="slidenum">
              <a:rPr lang="en-IN" smtClean="0"/>
              <a:t>4</a:t>
            </a:fld>
            <a:endParaRPr lang="en-IN"/>
          </a:p>
        </p:txBody>
      </p:sp>
    </p:spTree>
    <p:extLst>
      <p:ext uri="{BB962C8B-B14F-4D97-AF65-F5344CB8AC3E}">
        <p14:creationId xmlns:p14="http://schemas.microsoft.com/office/powerpoint/2010/main" val="662490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38201"/>
            <a:ext cx="8229600" cy="5287963"/>
          </a:xfrm>
        </p:spPr>
        <p:txBody>
          <a:bodyPr>
            <a:normAutofit lnSpcReduction="10000"/>
          </a:bodyPr>
          <a:lstStyle/>
          <a:p>
            <a:r>
              <a:rPr lang="en-US" b="1" dirty="0"/>
              <a:t>API and mobile features</a:t>
            </a:r>
            <a:r>
              <a:rPr lang="en-US" dirty="0"/>
              <a:t> - App Service provides turn-key CORS support for </a:t>
            </a:r>
            <a:r>
              <a:rPr lang="en-US" dirty="0" err="1"/>
              <a:t>RESTful</a:t>
            </a:r>
            <a:r>
              <a:rPr lang="en-US" dirty="0"/>
              <a:t> API scenarios, and simplifies mobile app scenarios by enabling authentication, offline data sync, push notifications, and more.</a:t>
            </a:r>
          </a:p>
          <a:p>
            <a:r>
              <a:rPr lang="en-US" b="1" dirty="0" err="1"/>
              <a:t>Serverless</a:t>
            </a:r>
            <a:r>
              <a:rPr lang="en-US" b="1" dirty="0"/>
              <a:t> code</a:t>
            </a:r>
            <a:r>
              <a:rPr lang="en-US" dirty="0"/>
              <a:t> - Run a code snippet or script on-demand without having to explicitly provision or manage infrastructure, and pay only for the compute time your code actually uses.</a:t>
            </a:r>
          </a:p>
          <a:p>
            <a:pPr marL="0" indent="0">
              <a:buNone/>
            </a:pPr>
            <a:endParaRPr lang="en-US" dirty="0"/>
          </a:p>
          <a:p>
            <a:pPr marL="0" indent="0">
              <a:buNone/>
            </a:pPr>
            <a:r>
              <a:rPr lang="en-US" dirty="0"/>
              <a:t>Besides App Service, Azure offers other services that can be used for hosting websites and web applications. For most scenarios, App Service is the best choice.</a:t>
            </a:r>
          </a:p>
          <a:p>
            <a:endParaRPr lang="en-US" dirty="0"/>
          </a:p>
        </p:txBody>
      </p:sp>
      <p:sp>
        <p:nvSpPr>
          <p:cNvPr id="2" name="Footer Placeholder 1">
            <a:extLst>
              <a:ext uri="{FF2B5EF4-FFF2-40B4-BE49-F238E27FC236}">
                <a16:creationId xmlns:a16="http://schemas.microsoft.com/office/drawing/2014/main" id="{3EB5D729-012B-D91A-637F-ECBBE06A5C14}"/>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D14016FC-14B3-E99D-1BD5-C407C1759A6E}"/>
              </a:ext>
            </a:extLst>
          </p:cNvPr>
          <p:cNvSpPr>
            <a:spLocks noGrp="1"/>
          </p:cNvSpPr>
          <p:nvPr>
            <p:ph type="sldNum" sz="quarter" idx="12"/>
          </p:nvPr>
        </p:nvSpPr>
        <p:spPr/>
        <p:txBody>
          <a:bodyPr/>
          <a:lstStyle/>
          <a:p>
            <a:fld id="{FACB5482-D393-4E2D-8FB7-B68A06B80F1E}" type="slidenum">
              <a:rPr lang="en-IN" smtClean="0"/>
              <a:t>5</a:t>
            </a:fld>
            <a:endParaRPr lang="en-IN"/>
          </a:p>
        </p:txBody>
      </p:sp>
    </p:spTree>
    <p:extLst>
      <p:ext uri="{BB962C8B-B14F-4D97-AF65-F5344CB8AC3E}">
        <p14:creationId xmlns:p14="http://schemas.microsoft.com/office/powerpoint/2010/main" val="2543826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normAutofit fontScale="90000"/>
          </a:bodyPr>
          <a:lstStyle/>
          <a:p>
            <a:pPr algn="l"/>
            <a:br>
              <a:rPr lang="en-US" dirty="0"/>
            </a:br>
            <a:r>
              <a:rPr lang="en-US" dirty="0"/>
              <a:t>How does my app run and scale?</a:t>
            </a:r>
            <a:br>
              <a:rPr lang="en-US" b="1" dirty="0"/>
            </a:br>
            <a:endParaRPr lang="en-US" dirty="0"/>
          </a:p>
        </p:txBody>
      </p:sp>
      <p:sp>
        <p:nvSpPr>
          <p:cNvPr id="3" name="Content Placeholder 2"/>
          <p:cNvSpPr>
            <a:spLocks noGrp="1"/>
          </p:cNvSpPr>
          <p:nvPr>
            <p:ph idx="1"/>
          </p:nvPr>
        </p:nvSpPr>
        <p:spPr>
          <a:xfrm>
            <a:off x="1981200" y="1295401"/>
            <a:ext cx="8229600" cy="4830763"/>
          </a:xfrm>
        </p:spPr>
        <p:txBody>
          <a:bodyPr>
            <a:normAutofit/>
          </a:bodyPr>
          <a:lstStyle/>
          <a:p>
            <a:pPr marL="0" indent="0">
              <a:buNone/>
            </a:pPr>
            <a:r>
              <a:rPr lang="en-US" dirty="0"/>
              <a:t>In the </a:t>
            </a:r>
            <a:r>
              <a:rPr lang="en-US" b="1" dirty="0"/>
              <a:t>Free</a:t>
            </a:r>
            <a:r>
              <a:rPr lang="en-US" dirty="0"/>
              <a:t> and </a:t>
            </a:r>
            <a:r>
              <a:rPr lang="en-US" b="1" dirty="0"/>
              <a:t>Shared</a:t>
            </a:r>
            <a:r>
              <a:rPr lang="en-US" dirty="0"/>
              <a:t> tiers, an app receives CPU minutes on a shared VM instance and cannot scale out. In other tiers, an app runs and scales as follows.</a:t>
            </a:r>
          </a:p>
          <a:p>
            <a:r>
              <a:rPr lang="en-US" dirty="0"/>
              <a:t>When you create an app in App Service, it is put into an App Service plan. When the app runs, it runs on all the VM instances configured in the App Service plan.</a:t>
            </a:r>
          </a:p>
          <a:p>
            <a:r>
              <a:rPr lang="en-US" dirty="0"/>
              <a:t>If multiple apps are in the same App Service plan, they all share the same VM instances.</a:t>
            </a:r>
          </a:p>
        </p:txBody>
      </p:sp>
      <p:sp>
        <p:nvSpPr>
          <p:cNvPr id="4" name="Footer Placeholder 3">
            <a:extLst>
              <a:ext uri="{FF2B5EF4-FFF2-40B4-BE49-F238E27FC236}">
                <a16:creationId xmlns:a16="http://schemas.microsoft.com/office/drawing/2014/main" id="{BAE6CA17-186A-C7F0-E558-B182E65F7103}"/>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7C2D7997-4A12-B2C1-20BA-77AAD09BDAD1}"/>
              </a:ext>
            </a:extLst>
          </p:cNvPr>
          <p:cNvSpPr>
            <a:spLocks noGrp="1"/>
          </p:cNvSpPr>
          <p:nvPr>
            <p:ph type="sldNum" sz="quarter" idx="12"/>
          </p:nvPr>
        </p:nvSpPr>
        <p:spPr/>
        <p:txBody>
          <a:bodyPr/>
          <a:lstStyle/>
          <a:p>
            <a:fld id="{FACB5482-D393-4E2D-8FB7-B68A06B80F1E}" type="slidenum">
              <a:rPr lang="en-IN" smtClean="0"/>
              <a:t>6</a:t>
            </a:fld>
            <a:endParaRPr lang="en-IN"/>
          </a:p>
        </p:txBody>
      </p:sp>
    </p:spTree>
    <p:extLst>
      <p:ext uri="{BB962C8B-B14F-4D97-AF65-F5344CB8AC3E}">
        <p14:creationId xmlns:p14="http://schemas.microsoft.com/office/powerpoint/2010/main" val="1889984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38201"/>
            <a:ext cx="8229600" cy="5287963"/>
          </a:xfrm>
        </p:spPr>
        <p:txBody>
          <a:bodyPr/>
          <a:lstStyle/>
          <a:p>
            <a:r>
              <a:rPr lang="en-US" dirty="0"/>
              <a:t>If you have multiple deployment slots for an app, all deployment slots also run on the same VM instances.</a:t>
            </a:r>
          </a:p>
          <a:p>
            <a:r>
              <a:rPr lang="en-US" dirty="0"/>
              <a:t> If you enable diagnostic logs, perform backups, or run </a:t>
            </a:r>
            <a:r>
              <a:rPr lang="en-US" dirty="0" err="1"/>
              <a:t>WebJobs</a:t>
            </a:r>
            <a:r>
              <a:rPr lang="en-US" dirty="0"/>
              <a:t>, they also use CPU cycles and memory on these VM instances.</a:t>
            </a:r>
          </a:p>
          <a:p>
            <a:r>
              <a:rPr lang="en-US" dirty="0"/>
              <a:t> If the plan is configured for </a:t>
            </a:r>
            <a:r>
              <a:rPr lang="en-US" dirty="0" err="1"/>
              <a:t>autoscaling</a:t>
            </a:r>
            <a:r>
              <a:rPr lang="en-US" dirty="0"/>
              <a:t>, then all apps in the plan are scaled out together based on the </a:t>
            </a:r>
            <a:r>
              <a:rPr lang="en-US" dirty="0" err="1"/>
              <a:t>autoscale</a:t>
            </a:r>
            <a:r>
              <a:rPr lang="en-US" dirty="0"/>
              <a:t> settings.</a:t>
            </a:r>
          </a:p>
        </p:txBody>
      </p:sp>
      <p:sp>
        <p:nvSpPr>
          <p:cNvPr id="2" name="Footer Placeholder 1">
            <a:extLst>
              <a:ext uri="{FF2B5EF4-FFF2-40B4-BE49-F238E27FC236}">
                <a16:creationId xmlns:a16="http://schemas.microsoft.com/office/drawing/2014/main" id="{4125694A-D3B0-5ECF-FBAC-4DFB939F14F4}"/>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73ACC6AE-0AAD-75C9-4BE4-84E9EA7FB586}"/>
              </a:ext>
            </a:extLst>
          </p:cNvPr>
          <p:cNvSpPr>
            <a:spLocks noGrp="1"/>
          </p:cNvSpPr>
          <p:nvPr>
            <p:ph type="sldNum" sz="quarter" idx="12"/>
          </p:nvPr>
        </p:nvSpPr>
        <p:spPr/>
        <p:txBody>
          <a:bodyPr/>
          <a:lstStyle/>
          <a:p>
            <a:fld id="{FACB5482-D393-4E2D-8FB7-B68A06B80F1E}" type="slidenum">
              <a:rPr lang="en-IN" smtClean="0"/>
              <a:t>7</a:t>
            </a:fld>
            <a:endParaRPr lang="en-IN"/>
          </a:p>
        </p:txBody>
      </p:sp>
    </p:spTree>
    <p:extLst>
      <p:ext uri="{BB962C8B-B14F-4D97-AF65-F5344CB8AC3E}">
        <p14:creationId xmlns:p14="http://schemas.microsoft.com/office/powerpoint/2010/main" val="2232710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normAutofit fontScale="90000"/>
          </a:bodyPr>
          <a:lstStyle/>
          <a:p>
            <a:br>
              <a:rPr lang="en-US" dirty="0"/>
            </a:br>
            <a:r>
              <a:rPr lang="en-US" dirty="0"/>
              <a:t>App Service plan cost</a:t>
            </a:r>
            <a:br>
              <a:rPr lang="en-US" b="1" dirty="0"/>
            </a:br>
            <a:endParaRPr lang="en-US" dirty="0"/>
          </a:p>
        </p:txBody>
      </p:sp>
      <p:sp>
        <p:nvSpPr>
          <p:cNvPr id="3" name="Content Placeholder 2"/>
          <p:cNvSpPr>
            <a:spLocks noGrp="1"/>
          </p:cNvSpPr>
          <p:nvPr>
            <p:ph idx="1"/>
          </p:nvPr>
        </p:nvSpPr>
        <p:spPr>
          <a:xfrm>
            <a:off x="1981200" y="1295401"/>
            <a:ext cx="8229600" cy="4830763"/>
          </a:xfrm>
        </p:spPr>
        <p:txBody>
          <a:bodyPr>
            <a:normAutofit fontScale="92500" lnSpcReduction="10000"/>
          </a:bodyPr>
          <a:lstStyle/>
          <a:p>
            <a:r>
              <a:rPr lang="en-US" dirty="0"/>
              <a:t>In the </a:t>
            </a:r>
            <a:r>
              <a:rPr lang="en-US" b="1" dirty="0"/>
              <a:t>Shared</a:t>
            </a:r>
            <a:r>
              <a:rPr lang="en-US" dirty="0"/>
              <a:t> tier, each app receives a quota of CPU minutes, so </a:t>
            </a:r>
            <a:r>
              <a:rPr lang="en-US" i="1" dirty="0"/>
              <a:t>each app</a:t>
            </a:r>
            <a:r>
              <a:rPr lang="en-US" dirty="0"/>
              <a:t> is charged for the CPU quota.</a:t>
            </a:r>
          </a:p>
          <a:p>
            <a:r>
              <a:rPr lang="en-US" dirty="0"/>
              <a:t>In the dedicated compute tiers (</a:t>
            </a:r>
            <a:r>
              <a:rPr lang="en-US" b="1" dirty="0"/>
              <a:t>Basic</a:t>
            </a:r>
            <a:r>
              <a:rPr lang="en-US" dirty="0"/>
              <a:t>, </a:t>
            </a:r>
            <a:r>
              <a:rPr lang="en-US" b="1" dirty="0"/>
              <a:t>Standard</a:t>
            </a:r>
            <a:r>
              <a:rPr lang="en-US" dirty="0"/>
              <a:t>, </a:t>
            </a:r>
            <a:r>
              <a:rPr lang="en-US" b="1" dirty="0"/>
              <a:t>Premium</a:t>
            </a:r>
            <a:r>
              <a:rPr lang="en-US" dirty="0"/>
              <a:t>, </a:t>
            </a:r>
            <a:r>
              <a:rPr lang="en-US" b="1" dirty="0"/>
              <a:t>PremiumV2</a:t>
            </a:r>
            <a:r>
              <a:rPr lang="en-US" dirty="0"/>
              <a:t>, </a:t>
            </a:r>
            <a:r>
              <a:rPr lang="en-US" b="1" dirty="0"/>
              <a:t>PremiumV3</a:t>
            </a:r>
            <a:r>
              <a:rPr lang="en-US" dirty="0"/>
              <a:t>), the App Service plan defines the number of VM instances the apps are scaled to, so </a:t>
            </a:r>
            <a:r>
              <a:rPr lang="en-US" i="1" dirty="0"/>
              <a:t>each VM instance</a:t>
            </a:r>
            <a:r>
              <a:rPr lang="en-US" dirty="0"/>
              <a:t> in the App Service plan is charged.</a:t>
            </a:r>
          </a:p>
          <a:p>
            <a:r>
              <a:rPr lang="en-US" dirty="0"/>
              <a:t>In the </a:t>
            </a:r>
            <a:r>
              <a:rPr lang="en-US" b="1" dirty="0"/>
              <a:t>Isolated</a:t>
            </a:r>
            <a:r>
              <a:rPr lang="en-US" dirty="0"/>
              <a:t> and </a:t>
            </a:r>
            <a:r>
              <a:rPr lang="en-US" b="1" dirty="0"/>
              <a:t>IsolatedV2</a:t>
            </a:r>
            <a:r>
              <a:rPr lang="en-US" dirty="0"/>
              <a:t> tiers, the App Service Environment defines the number of isolated workers that run your apps, and </a:t>
            </a:r>
            <a:r>
              <a:rPr lang="en-US" i="1" dirty="0"/>
              <a:t>each worker</a:t>
            </a:r>
            <a:r>
              <a:rPr lang="en-US" dirty="0"/>
              <a:t> is charged. </a:t>
            </a:r>
          </a:p>
          <a:p>
            <a:r>
              <a:rPr lang="en-US" dirty="0"/>
              <a:t>If you integrate App Service with another Azure service, you may need to consider charges from these other services. </a:t>
            </a:r>
          </a:p>
          <a:p>
            <a:endParaRPr lang="en-US" dirty="0"/>
          </a:p>
        </p:txBody>
      </p:sp>
      <p:sp>
        <p:nvSpPr>
          <p:cNvPr id="4" name="Footer Placeholder 3">
            <a:extLst>
              <a:ext uri="{FF2B5EF4-FFF2-40B4-BE49-F238E27FC236}">
                <a16:creationId xmlns:a16="http://schemas.microsoft.com/office/drawing/2014/main" id="{95A1C323-F832-5700-86D3-03548B871370}"/>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2CE4AAD9-AC7E-00F4-F3A7-F7682C3CD6EE}"/>
              </a:ext>
            </a:extLst>
          </p:cNvPr>
          <p:cNvSpPr>
            <a:spLocks noGrp="1"/>
          </p:cNvSpPr>
          <p:nvPr>
            <p:ph type="sldNum" sz="quarter" idx="12"/>
          </p:nvPr>
        </p:nvSpPr>
        <p:spPr/>
        <p:txBody>
          <a:bodyPr/>
          <a:lstStyle/>
          <a:p>
            <a:fld id="{FACB5482-D393-4E2D-8FB7-B68A06B80F1E}" type="slidenum">
              <a:rPr lang="en-IN" smtClean="0"/>
              <a:t>8</a:t>
            </a:fld>
            <a:endParaRPr lang="en-IN"/>
          </a:p>
        </p:txBody>
      </p:sp>
    </p:spTree>
    <p:extLst>
      <p:ext uri="{BB962C8B-B14F-4D97-AF65-F5344CB8AC3E}">
        <p14:creationId xmlns:p14="http://schemas.microsoft.com/office/powerpoint/2010/main" val="794606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42110"/>
            <a:ext cx="8229600" cy="5184054"/>
          </a:xfrm>
        </p:spPr>
        <p:txBody>
          <a:bodyPr>
            <a:normAutofit/>
          </a:bodyPr>
          <a:lstStyle/>
          <a:p>
            <a:r>
              <a:rPr lang="en-US" dirty="0"/>
              <a:t>App Service Domains - you pay when you purchase one in Azure and when you renew it each year.</a:t>
            </a:r>
          </a:p>
          <a:p>
            <a:r>
              <a:rPr lang="en-US" dirty="0"/>
              <a:t>App Service Certificates - you pay when you purchase one in Azure and when you renew it each year.</a:t>
            </a:r>
          </a:p>
          <a:p>
            <a:r>
              <a:rPr lang="en-US" dirty="0"/>
              <a:t>IP-based TLS connections - There's an hourly charge for each IP-based TLS connection, but some </a:t>
            </a:r>
            <a:r>
              <a:rPr lang="en-US" b="1" dirty="0"/>
              <a:t>Standard</a:t>
            </a:r>
            <a:r>
              <a:rPr lang="en-US" dirty="0"/>
              <a:t> tier or above gives you one IP-based TLS connection for free. SNI-based TLS connections are free.</a:t>
            </a:r>
          </a:p>
          <a:p>
            <a:endParaRPr lang="en-US" dirty="0"/>
          </a:p>
        </p:txBody>
      </p:sp>
      <p:sp>
        <p:nvSpPr>
          <p:cNvPr id="2" name="Footer Placeholder 1">
            <a:extLst>
              <a:ext uri="{FF2B5EF4-FFF2-40B4-BE49-F238E27FC236}">
                <a16:creationId xmlns:a16="http://schemas.microsoft.com/office/drawing/2014/main" id="{0A528891-D239-8B90-545B-5137FAD3F4C6}"/>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5EBB382F-64F0-1578-C3E4-8C502CC96B6B}"/>
              </a:ext>
            </a:extLst>
          </p:cNvPr>
          <p:cNvSpPr>
            <a:spLocks noGrp="1"/>
          </p:cNvSpPr>
          <p:nvPr>
            <p:ph type="sldNum" sz="quarter" idx="12"/>
          </p:nvPr>
        </p:nvSpPr>
        <p:spPr/>
        <p:txBody>
          <a:bodyPr/>
          <a:lstStyle/>
          <a:p>
            <a:fld id="{FACB5482-D393-4E2D-8FB7-B68A06B80F1E}" type="slidenum">
              <a:rPr lang="en-IN" smtClean="0"/>
              <a:t>9</a:t>
            </a:fld>
            <a:endParaRPr lang="en-IN"/>
          </a:p>
        </p:txBody>
      </p:sp>
    </p:spTree>
    <p:extLst>
      <p:ext uri="{BB962C8B-B14F-4D97-AF65-F5344CB8AC3E}">
        <p14:creationId xmlns:p14="http://schemas.microsoft.com/office/powerpoint/2010/main" val="1932380918"/>
      </p:ext>
    </p:extLst>
  </p:cSld>
  <p:clrMapOvr>
    <a:masterClrMapping/>
  </p:clrMapOvr>
</p:sld>
</file>

<file path=ppt/theme/theme1.xml><?xml version="1.0" encoding="utf-8"?>
<a:theme xmlns:a="http://schemas.openxmlformats.org/drawingml/2006/main" name="ICT Basic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CT Basic Theme" id="{98E71BC8-CEE5-4A46-949E-391C0C874B8F}" vid="{96F7FA2A-5830-4612-98C6-3C5F1D18D75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ICT Basic Theme (1) (2)</Template>
  <TotalTime>2</TotalTime>
  <Words>1302</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ICT Basic Theme</vt:lpstr>
      <vt:lpstr>Azure App Service and Data Factory</vt:lpstr>
      <vt:lpstr>Azure App Service</vt:lpstr>
      <vt:lpstr>Why use App Service? </vt:lpstr>
      <vt:lpstr>PowerPoint Presentation</vt:lpstr>
      <vt:lpstr>PowerPoint Presentation</vt:lpstr>
      <vt:lpstr> How does my app run and scale? </vt:lpstr>
      <vt:lpstr>PowerPoint Presentation</vt:lpstr>
      <vt:lpstr> App Service plan cost </vt:lpstr>
      <vt:lpstr>PowerPoint Presentation</vt:lpstr>
      <vt:lpstr> Azure Data Factory </vt:lpstr>
      <vt:lpstr>PowerPoint Presentation</vt:lpstr>
      <vt:lpstr>PowerPoint Presentation</vt:lpstr>
      <vt:lpstr>How does Azure Data Factory work?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App Service and Data Factory</dc:title>
  <dc:creator>sarihaashanmugasundaram@gmail.com</dc:creator>
  <cp:lastModifiedBy>sarihaashanmugasundaram@gmail.com</cp:lastModifiedBy>
  <cp:revision>2</cp:revision>
  <dcterms:created xsi:type="dcterms:W3CDTF">2023-06-21T07:38:56Z</dcterms:created>
  <dcterms:modified xsi:type="dcterms:W3CDTF">2023-06-21T08:13:40Z</dcterms:modified>
</cp:coreProperties>
</file>