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256" r:id="rId2"/>
    <p:sldId id="268" r:id="rId3"/>
    <p:sldId id="271" r:id="rId4"/>
    <p:sldId id="272" r:id="rId5"/>
    <p:sldId id="273" r:id="rId6"/>
    <p:sldId id="274"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2278C-E927-4EC4-B41B-3DE9D71AE2F5}" v="41" dt="2022-11-07T13:18:58.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11/7/2022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2475-9462-2C05-8E67-950B8BF48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4CDC22-F588-52AA-699E-B14ED2EFC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FD37D3-DA6F-15B6-E7A1-B2F2E124A829}"/>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330F356B-1439-AFDC-B76C-01D0E4A063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C33CB5-5887-65EC-5262-36E0FC74972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8020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4C7F-D62C-BAB6-1D3C-D3622120BB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C113A-2603-E6C9-1A89-70BC22F91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2ECB2-2042-DAFC-712B-20FC3BF344FA}"/>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EBE005F6-8DE5-E4DC-A94F-0A0D61B633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59B1CD-5039-593C-CD69-E3CE0F24985A}"/>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60894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D7551-8803-0CD9-D37C-9FC4E6B88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A0AC0-B9CA-CD2B-7A1B-A87B7ECA0B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12FD6-1D16-5480-1079-EF69B109B5A2}"/>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6C44EA6-A978-8AAC-A2AB-55476BAA70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C008E8-BAB9-B39D-1309-47A8663907E8}"/>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18189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751E-EFE4-F33F-7F6B-CE0BD84FAE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C15E8D-C2C5-79D1-466E-10B1FE69B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82D1A-96F3-8EE8-4C93-A5F2319AD8D9}"/>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AF5DBE3-4437-32F6-DD3E-8B81B3C8E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9A443E-2B20-A111-2F81-1EEBA0013A45}"/>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2800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1795-2764-8292-5D82-72B70A433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7EBDED-98C3-D226-D834-63B15DFFA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6CFE42-1F59-14EC-7FC5-C383580E3A84}"/>
              </a:ext>
            </a:extLst>
          </p:cNvPr>
          <p:cNvSpPr>
            <a:spLocks noGrp="1"/>
          </p:cNvSpPr>
          <p:nvPr>
            <p:ph type="dt" sz="half" idx="10"/>
          </p:nvPr>
        </p:nvSpPr>
        <p:spPr/>
        <p:txBody>
          <a:bodyPr/>
          <a:lstStyle/>
          <a:p>
            <a:r>
              <a:rPr lang="en-US"/>
              <a:t>7/11/2022</a:t>
            </a:r>
            <a:endParaRPr lang="en-US" dirty="0"/>
          </a:p>
        </p:txBody>
      </p:sp>
      <p:sp>
        <p:nvSpPr>
          <p:cNvPr id="5" name="Footer Placeholder 4">
            <a:extLst>
              <a:ext uri="{FF2B5EF4-FFF2-40B4-BE49-F238E27FC236}">
                <a16:creationId xmlns:a16="http://schemas.microsoft.com/office/drawing/2014/main" id="{D3C084F0-121A-9CF1-4481-600FF32101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F1B40-41F7-0D2E-F5F7-C0C110FBAC0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2620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46AF-4055-1AB4-B0EF-A9E73DBC00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39404-93C6-104E-6EDB-E95D1FC05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92E214-66C2-2AFA-E6CF-8B060DA9A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83B364-A3CB-708E-F504-24AB906651E1}"/>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4BA0A8F1-FC18-3D6C-E0E9-54C549EF1B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BD7C29-DBA4-2A11-E629-CBA42822FB1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9033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C88C-8FD5-7505-87DD-C972B87EE5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3D0BD-CEC4-C5FD-BFFC-ABADEF3357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4E269-4F7D-43C1-260E-316D66D2C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4CFA3F-0750-E593-D21F-588ADB60D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3A559-8579-128C-1A14-BD4E75E71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ACE3C7-86EF-302C-1EC7-4644AA150722}"/>
              </a:ext>
            </a:extLst>
          </p:cNvPr>
          <p:cNvSpPr>
            <a:spLocks noGrp="1"/>
          </p:cNvSpPr>
          <p:nvPr>
            <p:ph type="dt" sz="half" idx="10"/>
          </p:nvPr>
        </p:nvSpPr>
        <p:spPr/>
        <p:txBody>
          <a:bodyPr/>
          <a:lstStyle/>
          <a:p>
            <a:r>
              <a:rPr lang="en-US"/>
              <a:t>7/11/2022</a:t>
            </a:r>
            <a:endParaRPr lang="en-US" dirty="0"/>
          </a:p>
        </p:txBody>
      </p:sp>
      <p:sp>
        <p:nvSpPr>
          <p:cNvPr id="8" name="Footer Placeholder 7">
            <a:extLst>
              <a:ext uri="{FF2B5EF4-FFF2-40B4-BE49-F238E27FC236}">
                <a16:creationId xmlns:a16="http://schemas.microsoft.com/office/drawing/2014/main" id="{03D7C974-7496-506E-4E88-E95281A4A0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1FA2B7-6E89-DABD-6982-D4D36AB2592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9273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85EB-9825-F718-FA8A-2E56D187CE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18698F-40A8-C08C-2F2F-9E7552B5E9B3}"/>
              </a:ext>
            </a:extLst>
          </p:cNvPr>
          <p:cNvSpPr>
            <a:spLocks noGrp="1"/>
          </p:cNvSpPr>
          <p:nvPr>
            <p:ph type="dt" sz="half" idx="10"/>
          </p:nvPr>
        </p:nvSpPr>
        <p:spPr/>
        <p:txBody>
          <a:bodyPr/>
          <a:lstStyle/>
          <a:p>
            <a:r>
              <a:rPr lang="en-US"/>
              <a:t>7/11/2022</a:t>
            </a:r>
            <a:endParaRPr lang="en-US" dirty="0"/>
          </a:p>
        </p:txBody>
      </p:sp>
      <p:sp>
        <p:nvSpPr>
          <p:cNvPr id="4" name="Footer Placeholder 3">
            <a:extLst>
              <a:ext uri="{FF2B5EF4-FFF2-40B4-BE49-F238E27FC236}">
                <a16:creationId xmlns:a16="http://schemas.microsoft.com/office/drawing/2014/main" id="{B46D017A-32EF-0A17-23C8-30C65EFFC7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8A039C5-7842-ECAD-1472-EBF09F6CF6F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5372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6DA37-2950-D2CB-3DCC-B2F83F4C66A7}"/>
              </a:ext>
            </a:extLst>
          </p:cNvPr>
          <p:cNvSpPr>
            <a:spLocks noGrp="1"/>
          </p:cNvSpPr>
          <p:nvPr>
            <p:ph type="dt" sz="half" idx="10"/>
          </p:nvPr>
        </p:nvSpPr>
        <p:spPr/>
        <p:txBody>
          <a:bodyPr/>
          <a:lstStyle/>
          <a:p>
            <a:r>
              <a:rPr lang="en-US"/>
              <a:t>7/11/2022</a:t>
            </a:r>
            <a:endParaRPr lang="en-US" dirty="0"/>
          </a:p>
        </p:txBody>
      </p:sp>
      <p:sp>
        <p:nvSpPr>
          <p:cNvPr id="3" name="Footer Placeholder 2">
            <a:extLst>
              <a:ext uri="{FF2B5EF4-FFF2-40B4-BE49-F238E27FC236}">
                <a16:creationId xmlns:a16="http://schemas.microsoft.com/office/drawing/2014/main" id="{8E21C35A-6C0D-89DC-A02F-D6792A8F1E0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2C04EB-0C1A-AEE0-CACA-56D174C16F0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4208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A350-D99E-3FF7-BBA9-3AC3FCFA2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DE3441-11F1-E730-8040-643A2A82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63D8D4-5ECC-9B24-99A2-57ED6253E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3F61C-9BD6-0133-0219-B32F22407082}"/>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8D1D2D8B-0B03-E93B-7CD4-E082067593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79A3D5-E892-57E7-7A66-74EB3992536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3596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2D7C-AE51-38A3-1314-1E7888BA7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E440CD-89D0-EC00-4ABE-7841BED03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BDEC7E-B986-8138-6AAF-AB5E072BB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3ACCA-A78A-6828-E722-32111EB65A63}"/>
              </a:ext>
            </a:extLst>
          </p:cNvPr>
          <p:cNvSpPr>
            <a:spLocks noGrp="1"/>
          </p:cNvSpPr>
          <p:nvPr>
            <p:ph type="dt" sz="half" idx="10"/>
          </p:nvPr>
        </p:nvSpPr>
        <p:spPr/>
        <p:txBody>
          <a:bodyPr/>
          <a:lstStyle/>
          <a:p>
            <a:r>
              <a:rPr lang="en-US"/>
              <a:t>7/11/2022</a:t>
            </a:r>
            <a:endParaRPr lang="en-US" dirty="0"/>
          </a:p>
        </p:txBody>
      </p:sp>
      <p:sp>
        <p:nvSpPr>
          <p:cNvPr id="6" name="Footer Placeholder 5">
            <a:extLst>
              <a:ext uri="{FF2B5EF4-FFF2-40B4-BE49-F238E27FC236}">
                <a16:creationId xmlns:a16="http://schemas.microsoft.com/office/drawing/2014/main" id="{6366528D-8F73-7D33-281C-532605D91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FFD07B-13DF-5A6E-1A2A-8C7BBA527C9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5940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EED1B-FE67-C9FC-B669-102ABD1A5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A8E24-24FB-1CB2-D3C0-DCDA7AACE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13951-6CE4-D0B4-585F-9037D08F74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7/11/2022</a:t>
            </a:r>
            <a:endParaRPr lang="en-US" dirty="0"/>
          </a:p>
        </p:txBody>
      </p:sp>
      <p:sp>
        <p:nvSpPr>
          <p:cNvPr id="5" name="Footer Placeholder 4">
            <a:extLst>
              <a:ext uri="{FF2B5EF4-FFF2-40B4-BE49-F238E27FC236}">
                <a16:creationId xmlns:a16="http://schemas.microsoft.com/office/drawing/2014/main" id="{0BCBE0B3-F614-924E-4ECE-1E636C0E0B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DB2DFBC-40A7-9E2A-462E-C7A38F19C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30584225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Wet_sulfuric_acid_proc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uto.howstuffworks.com/catalytic-converter.htm" TargetMode="External"/><Relationship Id="rId2" Type="http://schemas.openxmlformats.org/officeDocument/2006/relationships/hyperlink" Target="https://en.wikipedia.org/wiki/Flue-gas_desulfuriz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115801" y="3688705"/>
            <a:ext cx="7342191" cy="1592422"/>
          </a:xfrm>
        </p:spPr>
        <p:txBody>
          <a:bodyPr anchor="t">
            <a:normAutofit fontScale="90000"/>
          </a:bodyPr>
          <a:lstStyle/>
          <a:p>
            <a:pPr algn="l"/>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Idea to Prevent Acid rain</a:t>
            </a: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b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br>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				</a:t>
            </a:r>
            <a:r>
              <a:rPr lang="en-US" sz="3200" b="1" dirty="0">
                <a:solidFill>
                  <a:srgbClr val="FFC000"/>
                </a:solidFill>
                <a:latin typeface="Gadugi" panose="020B0502040204020203" pitchFamily="34" charset="0"/>
                <a:ea typeface="Gadugi" panose="020B0502040204020203" pitchFamily="34" charset="0"/>
                <a:cs typeface="Segoe UI" panose="020B0502040204020203" pitchFamily="34" charset="0"/>
              </a:rPr>
              <a:t>presented by:</a:t>
            </a:r>
            <a:br>
              <a:rPr lang="en-US" sz="3200" b="1" dirty="0">
                <a:solidFill>
                  <a:srgbClr val="FFC000"/>
                </a:solidFill>
                <a:latin typeface="Gadugi" panose="020B0502040204020203" pitchFamily="34" charset="0"/>
                <a:ea typeface="Gadugi" panose="020B0502040204020203" pitchFamily="34" charset="0"/>
                <a:cs typeface="Segoe UI" panose="020B0502040204020203" pitchFamily="34" charset="0"/>
              </a:rPr>
            </a:br>
            <a:r>
              <a:rPr lang="en-US" sz="3200" b="1" dirty="0">
                <a:solidFill>
                  <a:schemeClr val="accent2">
                    <a:lumMod val="75000"/>
                  </a:schemeClr>
                </a:solidFill>
                <a:latin typeface="Gadugi" panose="020B0502040204020203" pitchFamily="34" charset="0"/>
                <a:ea typeface="Gadugi" panose="020B0502040204020203" pitchFamily="34" charset="0"/>
                <a:cs typeface="Segoe UI" panose="020B0502040204020203" pitchFamily="34" charset="0"/>
              </a:rPr>
              <a:t>                     			</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A .Kavin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A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jeffri</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Manni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A .Jameer Hussain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cseB</a:t>
            </a:r>
            <a:b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b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E.S. Kavin </a:t>
            </a:r>
            <a:r>
              <a:rPr lang="en-US" sz="2200" b="1" dirty="0" err="1">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cse</a:t>
            </a:r>
            <a:r>
              <a:rPr lang="en-US" sz="2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rPr>
              <a:t> B   </a:t>
            </a:r>
            <a:endParaRPr lang="en-US" sz="3200" b="1" dirty="0">
              <a:solidFill>
                <a:schemeClr val="tx1">
                  <a:lumMod val="75000"/>
                </a:schemeClr>
              </a:solidFill>
              <a:latin typeface="Garamond" panose="02020404030301010803" pitchFamily="18" charset="0"/>
              <a:ea typeface="Gadug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581277" y="3091436"/>
            <a:ext cx="5777328" cy="715512"/>
          </a:xfrm>
        </p:spPr>
        <p:txBody>
          <a:bodyPr anchor="b">
            <a:noAutofit/>
          </a:bodyPr>
          <a:lstStyle/>
          <a:p>
            <a:pPr algn="l"/>
            <a:r>
              <a:rPr lang="en-US" sz="6000" b="1" i="1" dirty="0">
                <a:solidFill>
                  <a:schemeClr val="accent6">
                    <a:lumMod val="60000"/>
                    <a:lumOff val="40000"/>
                  </a:schemeClr>
                </a:solidFill>
                <a:latin typeface="Arial Rounded MT Bold" panose="020F0704030504030204" pitchFamily="34" charset="0"/>
              </a:rPr>
              <a:t>SOCIAL GOOD</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8132" y="327889"/>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536" y="519241"/>
            <a:ext cx="1570816" cy="1570816"/>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Date Placeholder 3">
            <a:extLst>
              <a:ext uri="{FF2B5EF4-FFF2-40B4-BE49-F238E27FC236}">
                <a16:creationId xmlns:a16="http://schemas.microsoft.com/office/drawing/2014/main" id="{7A9B43C6-226F-0548-24E4-D8609AA49F3B}"/>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15F8F1D9-9CC1-462F-C39B-07B6D1B893AA}"/>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101927" y="3081111"/>
            <a:ext cx="10515600" cy="1434906"/>
          </a:xfrm>
        </p:spPr>
        <p:txBody>
          <a:bodyPr>
            <a:noAutofit/>
          </a:bodyPr>
          <a:lstStyle/>
          <a:p>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r>
              <a:rPr lang="en-US" sz="3200" b="1" dirty="0">
                <a:solidFill>
                  <a:srgbClr val="FF0000"/>
                </a:solidFill>
                <a:latin typeface="Berlin Sans FB Demi" panose="020E0802020502020306" pitchFamily="34" charset="0"/>
                <a:cs typeface="Segoe UI" panose="020B0502040204020203" pitchFamily="34" charset="0"/>
              </a:rPr>
              <a:t>How acid rain occur:</a:t>
            </a:r>
            <a:br>
              <a:rPr lang="en-US" sz="3200" b="1" dirty="0">
                <a:solidFill>
                  <a:srgbClr val="FF0000"/>
                </a:solidFill>
                <a:latin typeface="Berlin Sans FB Demi" panose="020E0802020502020306" pitchFamily="34" charset="0"/>
                <a:cs typeface="Segoe UI" panose="020B0502040204020203" pitchFamily="34" charset="0"/>
              </a:rPr>
            </a:br>
            <a:br>
              <a:rPr lang="en-US" sz="3200" b="1" dirty="0">
                <a:solidFill>
                  <a:srgbClr val="FF0000"/>
                </a:solidFill>
                <a:latin typeface="Berlin Sans FB Demi" panose="020E0802020502020306" pitchFamily="34" charset="0"/>
                <a:cs typeface="Segoe UI" panose="020B0502040204020203" pitchFamily="34" charset="0"/>
              </a:rPr>
            </a:br>
            <a:r>
              <a:rPr lang="en-US" sz="2800" b="0" i="0" dirty="0">
                <a:solidFill>
                  <a:schemeClr val="bg2">
                    <a:lumMod val="10000"/>
                  </a:schemeClr>
                </a:solidFill>
                <a:effectLst/>
                <a:latin typeface="arial" panose="020B0604020202020204" pitchFamily="34" charset="0"/>
              </a:rPr>
              <a:t>Acid rain is caused</a:t>
            </a:r>
            <a:r>
              <a:rPr lang="en-US" sz="2800" b="1" i="0" dirty="0">
                <a:solidFill>
                  <a:schemeClr val="bg2">
                    <a:lumMod val="10000"/>
                  </a:schemeClr>
                </a:solidFill>
                <a:effectLst/>
                <a:latin typeface="arial" panose="020B0604020202020204" pitchFamily="34" charset="0"/>
              </a:rPr>
              <a:t> </a:t>
            </a:r>
            <a:r>
              <a:rPr lang="en-US" sz="2800" i="0" dirty="0">
                <a:solidFill>
                  <a:schemeClr val="bg2">
                    <a:lumMod val="10000"/>
                  </a:schemeClr>
                </a:solidFill>
                <a:effectLst/>
                <a:latin typeface="arial" panose="020B0604020202020204" pitchFamily="34" charset="0"/>
              </a:rPr>
              <a:t>when</a:t>
            </a:r>
            <a:r>
              <a:rPr lang="en-US" sz="2800" b="1" i="0" u="sng" dirty="0">
                <a:solidFill>
                  <a:schemeClr val="bg2">
                    <a:lumMod val="10000"/>
                  </a:schemeClr>
                </a:solidFill>
                <a:effectLst/>
                <a:latin typeface="arial" panose="020B0604020202020204" pitchFamily="34" charset="0"/>
              </a:rPr>
              <a:t> </a:t>
            </a:r>
            <a:r>
              <a:rPr lang="en-US" sz="2800" b="1" u="sng" dirty="0">
                <a:solidFill>
                  <a:schemeClr val="bg2">
                    <a:lumMod val="10000"/>
                  </a:schemeClr>
                </a:solidFill>
                <a:latin typeface="Berlin Sans FB Demi" panose="020E0802020502020306" pitchFamily="34" charset="0"/>
              </a:rPr>
              <a:t>S</a:t>
            </a:r>
            <a:r>
              <a:rPr lang="en-US" sz="2800" b="1" i="0" u="sng" dirty="0">
                <a:solidFill>
                  <a:schemeClr val="bg2">
                    <a:lumMod val="10000"/>
                  </a:schemeClr>
                </a:solidFill>
                <a:effectLst/>
                <a:latin typeface="Berlin Sans FB Demi" panose="020E0802020502020306" pitchFamily="34" charset="0"/>
              </a:rPr>
              <a:t>ulphur dioxide and nitrogen oxides </a:t>
            </a:r>
            <a:r>
              <a:rPr lang="en-US" sz="2800" i="0" dirty="0">
                <a:solidFill>
                  <a:schemeClr val="bg2">
                    <a:lumMod val="10000"/>
                  </a:schemeClr>
                </a:solidFill>
                <a:effectLst/>
                <a:latin typeface="arial" panose="020B0604020202020204" pitchFamily="34" charset="0"/>
              </a:rPr>
              <a:t>are released </a:t>
            </a:r>
            <a:r>
              <a:rPr lang="en-US" sz="2800" dirty="0">
                <a:solidFill>
                  <a:schemeClr val="bg2">
                    <a:lumMod val="10000"/>
                  </a:schemeClr>
                </a:solidFill>
                <a:latin typeface="arial" panose="020B0604020202020204" pitchFamily="34" charset="0"/>
              </a:rPr>
              <a:t>from carbon particles outlets of (vehicles and industries , </a:t>
            </a:r>
            <a:r>
              <a:rPr lang="en-US" sz="2800" dirty="0" err="1">
                <a:solidFill>
                  <a:schemeClr val="bg2">
                    <a:lumMod val="10000"/>
                  </a:schemeClr>
                </a:solidFill>
                <a:latin typeface="arial" panose="020B0604020202020204" pitchFamily="34" charset="0"/>
              </a:rPr>
              <a:t>etc</a:t>
            </a:r>
            <a:r>
              <a:rPr lang="en-US" sz="2800" dirty="0">
                <a:solidFill>
                  <a:schemeClr val="bg2">
                    <a:lumMod val="10000"/>
                  </a:schemeClr>
                </a:solidFill>
                <a:latin typeface="arial" panose="020B0604020202020204" pitchFamily="34" charset="0"/>
              </a:rPr>
              <a:t> …) </a:t>
            </a:r>
            <a:r>
              <a:rPr lang="en-US" sz="2800" i="0" dirty="0">
                <a:solidFill>
                  <a:schemeClr val="bg2">
                    <a:lumMod val="10000"/>
                  </a:schemeClr>
                </a:solidFill>
                <a:effectLst/>
                <a:latin typeface="arial" panose="020B0604020202020204" pitchFamily="34" charset="0"/>
              </a:rPr>
              <a:t>into the air</a:t>
            </a:r>
            <a:r>
              <a:rPr lang="en-US" sz="2800" b="0" i="0" dirty="0">
                <a:solidFill>
                  <a:schemeClr val="bg2">
                    <a:lumMod val="10000"/>
                  </a:schemeClr>
                </a:solidFill>
                <a:effectLst/>
                <a:latin typeface="arial" panose="020B0604020202020204" pitchFamily="34" charset="0"/>
              </a:rPr>
              <a:t>. These substances </a:t>
            </a:r>
            <a:r>
              <a:rPr lang="en-US" sz="2800" dirty="0">
                <a:solidFill>
                  <a:schemeClr val="bg2">
                    <a:lumMod val="10000"/>
                  </a:schemeClr>
                </a:solidFill>
                <a:latin typeface="arial" panose="020B0604020202020204" pitchFamily="34" charset="0"/>
              </a:rPr>
              <a:t>are attached to the cloud and the same is detached from the cloud during rain and it is called as</a:t>
            </a:r>
            <a:r>
              <a:rPr lang="en-US" sz="2800" b="0" i="0" dirty="0">
                <a:solidFill>
                  <a:schemeClr val="bg2">
                    <a:lumMod val="10000"/>
                  </a:schemeClr>
                </a:solidFill>
                <a:effectLst/>
                <a:latin typeface="arial" panose="020B0604020202020204" pitchFamily="34" charset="0"/>
              </a:rPr>
              <a:t> acid rain.</a:t>
            </a:r>
            <a:br>
              <a:rPr lang="en-US" sz="2800" b="0" i="0" dirty="0">
                <a:solidFill>
                  <a:schemeClr val="bg2">
                    <a:lumMod val="10000"/>
                  </a:schemeClr>
                </a:solidFill>
                <a:effectLst/>
                <a:latin typeface="arial" panose="020B0604020202020204" pitchFamily="34" charset="0"/>
              </a:rPr>
            </a:br>
            <a:br>
              <a:rPr lang="en-US" sz="2800" dirty="0">
                <a:solidFill>
                  <a:schemeClr val="bg2">
                    <a:lumMod val="10000"/>
                  </a:schemeClr>
                </a:solidFill>
                <a:latin typeface="arial" panose="020B0604020202020204" pitchFamily="34" charset="0"/>
              </a:rPr>
            </a:br>
            <a:r>
              <a:rPr lang="en-US" sz="3600" b="1" i="0" dirty="0">
                <a:solidFill>
                  <a:srgbClr val="FF0000"/>
                </a:solidFill>
                <a:effectLst/>
                <a:latin typeface="Berlin Sans FB Demi" panose="020E0802020502020306" pitchFamily="34" charset="0"/>
              </a:rPr>
              <a:t>Measuring of acid rai</a:t>
            </a:r>
            <a:r>
              <a:rPr lang="en-US" sz="3600" b="1" dirty="0">
                <a:solidFill>
                  <a:srgbClr val="FF0000"/>
                </a:solidFill>
                <a:latin typeface="Berlin Sans FB Demi" panose="020E0802020502020306" pitchFamily="34" charset="0"/>
              </a:rPr>
              <a:t>n:</a:t>
            </a:r>
            <a:br>
              <a:rPr lang="en-US" sz="3600" b="1" dirty="0">
                <a:solidFill>
                  <a:srgbClr val="FF0000"/>
                </a:solidFill>
                <a:latin typeface="Berlin Sans FB Demi" panose="020E0802020502020306" pitchFamily="34" charset="0"/>
              </a:rPr>
            </a:br>
            <a:br>
              <a:rPr lang="en-US" sz="3600" b="1" dirty="0">
                <a:solidFill>
                  <a:srgbClr val="FF0000"/>
                </a:solidFill>
                <a:latin typeface="Berlin Sans FB Demi" panose="020E0802020502020306" pitchFamily="34" charset="0"/>
              </a:rPr>
            </a:br>
            <a:r>
              <a:rPr lang="en-US" sz="2800" dirty="0">
                <a:solidFill>
                  <a:schemeClr val="tx1">
                    <a:lumMod val="95000"/>
                    <a:lumOff val="5000"/>
                  </a:schemeClr>
                </a:solidFill>
                <a:latin typeface="arial" panose="020B0604020202020204" pitchFamily="34" charset="0"/>
              </a:rPr>
              <a:t>⁍ </a:t>
            </a:r>
            <a:r>
              <a:rPr lang="en-US" sz="2800" dirty="0">
                <a:solidFill>
                  <a:schemeClr val="bg2">
                    <a:lumMod val="10000"/>
                  </a:schemeClr>
                </a:solidFill>
                <a:latin typeface="arial" panose="020B0604020202020204" pitchFamily="34" charset="0"/>
              </a:rPr>
              <a:t>Pure water has a PH value of </a:t>
            </a:r>
            <a:r>
              <a:rPr lang="en-US" sz="2800" b="1" dirty="0">
                <a:solidFill>
                  <a:srgbClr val="92D050"/>
                </a:solidFill>
                <a:latin typeface="arial" panose="020B0604020202020204" pitchFamily="34" charset="0"/>
              </a:rPr>
              <a:t>7.</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  If the PH value varies from </a:t>
            </a:r>
            <a:r>
              <a:rPr lang="en-US" sz="2800" b="1" dirty="0">
                <a:solidFill>
                  <a:srgbClr val="FF0000"/>
                </a:solidFill>
                <a:latin typeface="arial" panose="020B0604020202020204" pitchFamily="34" charset="0"/>
              </a:rPr>
              <a:t>4</a:t>
            </a:r>
            <a:r>
              <a:rPr lang="en-US" sz="2800" b="1" dirty="0">
                <a:solidFill>
                  <a:schemeClr val="bg2">
                    <a:lumMod val="10000"/>
                  </a:schemeClr>
                </a:solidFill>
                <a:latin typeface="arial" panose="020B0604020202020204" pitchFamily="34" charset="0"/>
              </a:rPr>
              <a:t> to </a:t>
            </a:r>
            <a:r>
              <a:rPr lang="en-US" sz="2800" b="1" dirty="0">
                <a:solidFill>
                  <a:srgbClr val="FF0000"/>
                </a:solidFill>
                <a:latin typeface="arial" panose="020B0604020202020204" pitchFamily="34" charset="0"/>
              </a:rPr>
              <a:t>5</a:t>
            </a:r>
            <a:r>
              <a:rPr lang="en-US" sz="2800" dirty="0">
                <a:solidFill>
                  <a:schemeClr val="bg2">
                    <a:lumMod val="10000"/>
                  </a:schemeClr>
                </a:solidFill>
                <a:latin typeface="arial" panose="020B0604020202020204" pitchFamily="34" charset="0"/>
              </a:rPr>
              <a:t>, there </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is a possibility to occur acid rain.</a:t>
            </a:r>
            <a:br>
              <a:rPr lang="en-US" sz="2800" dirty="0">
                <a:solidFill>
                  <a:schemeClr val="bg2">
                    <a:lumMod val="10000"/>
                  </a:schemeClr>
                </a:solidFill>
                <a:latin typeface="arial" panose="020B0604020202020204" pitchFamily="34" charset="0"/>
              </a:rPr>
            </a:br>
            <a:r>
              <a:rPr lang="en-US" sz="2800" dirty="0">
                <a:solidFill>
                  <a:schemeClr val="bg2">
                    <a:lumMod val="10000"/>
                  </a:schemeClr>
                </a:solidFill>
                <a:latin typeface="arial" panose="020B0604020202020204" pitchFamily="34" charset="0"/>
              </a:rPr>
              <a:t>⁍ PH sensors are placed in to the soil for measuring the acid rain </a:t>
            </a:r>
            <a:br>
              <a:rPr lang="en-US" sz="2800" dirty="0">
                <a:solidFill>
                  <a:schemeClr val="bg2">
                    <a:lumMod val="10000"/>
                  </a:schemeClr>
                </a:solidFill>
                <a:latin typeface="arial" panose="020B0604020202020204" pitchFamily="34" charset="0"/>
              </a:rPr>
            </a:br>
            <a:br>
              <a:rPr lang="en-US" sz="2800" dirty="0">
                <a:solidFill>
                  <a:schemeClr val="accent2">
                    <a:lumMod val="75000"/>
                  </a:schemeClr>
                </a:solidFill>
                <a:latin typeface="arial" panose="020B0604020202020204" pitchFamily="34" charset="0"/>
              </a:rPr>
            </a:br>
            <a:br>
              <a:rPr lang="en-US" sz="2800" dirty="0">
                <a:solidFill>
                  <a:srgbClr val="FF0000"/>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br>
              <a:rPr lang="en-US" sz="3200" b="1" dirty="0">
                <a:solidFill>
                  <a:schemeClr val="tx1">
                    <a:lumMod val="95000"/>
                    <a:lumOff val="5000"/>
                  </a:schemeClr>
                </a:solidFill>
                <a:latin typeface="Bookman Old Style" panose="02050604050505020204" pitchFamily="18" charset="0"/>
                <a:cs typeface="Segoe UI" panose="020B0502040204020203" pitchFamily="34" charset="0"/>
              </a:rPr>
            </a:br>
            <a:endParaRPr lang="en-US" sz="3200" b="1" dirty="0">
              <a:solidFill>
                <a:schemeClr val="tx1">
                  <a:lumMod val="95000"/>
                  <a:lumOff val="5000"/>
                </a:schemeClr>
              </a:solidFill>
              <a:latin typeface="Bookman Old Style" panose="02050604050505020204" pitchFamily="18" charset="0"/>
              <a:cs typeface="Segoe UI" panose="020B0502040204020203" pitchFamily="34" charset="0"/>
            </a:endParaRPr>
          </a:p>
        </p:txBody>
      </p:sp>
      <p:cxnSp>
        <p:nvCxnSpPr>
          <p:cNvPr id="13" name="Straight Arrow Connector 12">
            <a:extLst>
              <a:ext uri="{FF2B5EF4-FFF2-40B4-BE49-F238E27FC236}">
                <a16:creationId xmlns:a16="http://schemas.microsoft.com/office/drawing/2014/main" id="{4121B2C8-6614-E0FC-5C62-D2363566134B}"/>
              </a:ext>
            </a:extLst>
          </p:cNvPr>
          <p:cNvCxnSpPr/>
          <p:nvPr/>
        </p:nvCxnSpPr>
        <p:spPr>
          <a:xfrm>
            <a:off x="162046" y="412058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9B45A8E-1BAD-7F27-F44F-AF0596C9BA75}"/>
              </a:ext>
            </a:extLst>
          </p:cNvPr>
          <p:cNvPicPr>
            <a:picLocks noChangeAspect="1"/>
          </p:cNvPicPr>
          <p:nvPr/>
        </p:nvPicPr>
        <p:blipFill>
          <a:blip r:embed="rId3"/>
          <a:stretch>
            <a:fillRect/>
          </a:stretch>
        </p:blipFill>
        <p:spPr>
          <a:xfrm>
            <a:off x="8400432" y="3090442"/>
            <a:ext cx="2898939" cy="2258008"/>
          </a:xfrm>
          <a:prstGeom prst="rect">
            <a:avLst/>
          </a:prstGeom>
        </p:spPr>
      </p:pic>
      <p:sp>
        <p:nvSpPr>
          <p:cNvPr id="3" name="Date Placeholder 2">
            <a:extLst>
              <a:ext uri="{FF2B5EF4-FFF2-40B4-BE49-F238E27FC236}">
                <a16:creationId xmlns:a16="http://schemas.microsoft.com/office/drawing/2014/main" id="{2D990FDD-66BF-30CE-BA5A-46E370898FDC}"/>
              </a:ext>
            </a:extLst>
          </p:cNvPr>
          <p:cNvSpPr>
            <a:spLocks noGrp="1"/>
          </p:cNvSpPr>
          <p:nvPr>
            <p:ph type="dt" sz="half" idx="10"/>
          </p:nvPr>
        </p:nvSpPr>
        <p:spPr/>
        <p:txBody>
          <a:bodyPr/>
          <a:lstStyle/>
          <a:p>
            <a:r>
              <a:rPr lang="en-US"/>
              <a:t>7/11/2022</a:t>
            </a:r>
            <a:endParaRPr lang="en-US" dirty="0"/>
          </a:p>
        </p:txBody>
      </p:sp>
      <p:sp>
        <p:nvSpPr>
          <p:cNvPr id="4" name="Slide Number Placeholder 3">
            <a:extLst>
              <a:ext uri="{FF2B5EF4-FFF2-40B4-BE49-F238E27FC236}">
                <a16:creationId xmlns:a16="http://schemas.microsoft.com/office/drawing/2014/main" id="{00AEF090-C325-F966-F464-1D7894F0DD13}"/>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15349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3D5F-8781-CA81-6070-D74B6A3464CC}"/>
              </a:ext>
            </a:extLst>
          </p:cNvPr>
          <p:cNvSpPr>
            <a:spLocks noGrp="1"/>
          </p:cNvSpPr>
          <p:nvPr>
            <p:ph type="title"/>
          </p:nvPr>
        </p:nvSpPr>
        <p:spPr/>
        <p:txBody>
          <a:bodyPr>
            <a:normAutofit/>
          </a:bodyPr>
          <a:lstStyle/>
          <a:p>
            <a:r>
              <a:rPr lang="en-IN" sz="4000" b="1" dirty="0">
                <a:latin typeface="Algerian" panose="04020705040A02060702" pitchFamily="82" charset="0"/>
              </a:rPr>
              <a:t>Effects of acid rain :</a:t>
            </a:r>
          </a:p>
        </p:txBody>
      </p:sp>
      <p:sp>
        <p:nvSpPr>
          <p:cNvPr id="3" name="Content Placeholder 2">
            <a:extLst>
              <a:ext uri="{FF2B5EF4-FFF2-40B4-BE49-F238E27FC236}">
                <a16:creationId xmlns:a16="http://schemas.microsoft.com/office/drawing/2014/main" id="{C099850A-BB5A-5FB8-4BF9-C83922EF54E2}"/>
              </a:ext>
            </a:extLst>
          </p:cNvPr>
          <p:cNvSpPr>
            <a:spLocks noGrp="1"/>
          </p:cNvSpPr>
          <p:nvPr>
            <p:ph idx="1"/>
          </p:nvPr>
        </p:nvSpPr>
        <p:spPr>
          <a:xfrm>
            <a:off x="838200" y="1690688"/>
            <a:ext cx="10515600" cy="4351338"/>
          </a:xfrm>
        </p:spPr>
        <p:txBody>
          <a:bodyPr>
            <a:normAutofit/>
          </a:bodyPr>
          <a:lstStyle/>
          <a:p>
            <a:pPr>
              <a:buFont typeface="Wingdings" panose="05000000000000000000" pitchFamily="2" charset="2"/>
              <a:buChar char="Ø"/>
            </a:pPr>
            <a:r>
              <a:rPr lang="en-US" sz="2400" b="1" i="0" dirty="0">
                <a:solidFill>
                  <a:schemeClr val="accent1">
                    <a:lumMod val="75000"/>
                  </a:schemeClr>
                </a:solidFill>
                <a:effectLst/>
                <a:latin typeface="Lato" panose="020B0604020202020204" pitchFamily="34" charset="0"/>
              </a:rPr>
              <a:t>It irritates eyes and skin of humans.</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 </a:t>
            </a:r>
            <a:r>
              <a:rPr lang="en-US" sz="2400" b="1" i="1" dirty="0">
                <a:solidFill>
                  <a:schemeClr val="accent1">
                    <a:lumMod val="75000"/>
                  </a:schemeClr>
                </a:solidFill>
                <a:effectLst/>
                <a:latin typeface="Lato" panose="020B0604020202020204" pitchFamily="34" charset="0"/>
              </a:rPr>
              <a:t>It</a:t>
            </a:r>
            <a:r>
              <a:rPr lang="en-US" sz="2400" b="1" i="0" dirty="0">
                <a:solidFill>
                  <a:schemeClr val="accent1">
                    <a:lumMod val="75000"/>
                  </a:schemeClr>
                </a:solidFill>
                <a:effectLst/>
                <a:latin typeface="Lato" panose="020B0604020202020204" pitchFamily="34" charset="0"/>
              </a:rPr>
              <a:t> </a:t>
            </a:r>
            <a:r>
              <a:rPr lang="en-US" sz="2400" b="1" dirty="0">
                <a:solidFill>
                  <a:schemeClr val="accent1">
                    <a:lumMod val="75000"/>
                  </a:schemeClr>
                </a:solidFill>
                <a:latin typeface="Lato" panose="020B0604020202020204" pitchFamily="34" charset="0"/>
              </a:rPr>
              <a:t>affects germination and growth of  seedling.</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It affects the fertility of soil , destroys plants and aquatic life.</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It affects the chlorophyll it plants affecting photosynthesis.</a:t>
            </a:r>
          </a:p>
          <a:p>
            <a:pPr>
              <a:buFont typeface="Wingdings" panose="05000000000000000000" pitchFamily="2" charset="2"/>
              <a:buChar char="Ø"/>
            </a:pPr>
            <a:r>
              <a:rPr lang="en-US" sz="2400" b="1" dirty="0">
                <a:solidFill>
                  <a:schemeClr val="accent1">
                    <a:lumMod val="75000"/>
                  </a:schemeClr>
                </a:solidFill>
                <a:latin typeface="Lato" panose="020B0604020202020204" pitchFamily="34" charset="0"/>
              </a:rPr>
              <a:t>More numbers of dead trees and dying trees are the area where we receive high amount acid rain.</a:t>
            </a:r>
          </a:p>
          <a:p>
            <a:pPr marL="0" indent="0">
              <a:buNone/>
            </a:pPr>
            <a:r>
              <a:rPr lang="en-US" b="1" dirty="0">
                <a:solidFill>
                  <a:schemeClr val="accent1">
                    <a:lumMod val="75000"/>
                  </a:schemeClr>
                </a:solidFill>
                <a:latin typeface="Lato" panose="020B0604020202020204" pitchFamily="34" charset="0"/>
              </a:rPr>
              <a:t>    </a:t>
            </a:r>
          </a:p>
          <a:p>
            <a:pPr marL="0" indent="0">
              <a:buNone/>
            </a:pPr>
            <a:br>
              <a:rPr lang="en-US" sz="2800" b="1" dirty="0">
                <a:solidFill>
                  <a:schemeClr val="accent1">
                    <a:lumMod val="75000"/>
                  </a:schemeClr>
                </a:solidFill>
                <a:latin typeface="Lato" panose="020B0604020202020204" pitchFamily="34" charset="0"/>
              </a:rPr>
            </a:b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88F97C40-60EC-9025-9030-EAC859D9EC3B}"/>
              </a:ext>
            </a:extLst>
          </p:cNvPr>
          <p:cNvPicPr>
            <a:picLocks noChangeAspect="1"/>
          </p:cNvPicPr>
          <p:nvPr/>
        </p:nvPicPr>
        <p:blipFill>
          <a:blip r:embed="rId2"/>
          <a:stretch>
            <a:fillRect/>
          </a:stretch>
        </p:blipFill>
        <p:spPr>
          <a:xfrm>
            <a:off x="3492760" y="4611714"/>
            <a:ext cx="4774163" cy="1789086"/>
          </a:xfrm>
          <a:prstGeom prst="rect">
            <a:avLst/>
          </a:prstGeom>
        </p:spPr>
      </p:pic>
      <p:sp>
        <p:nvSpPr>
          <p:cNvPr id="4" name="Date Placeholder 3">
            <a:extLst>
              <a:ext uri="{FF2B5EF4-FFF2-40B4-BE49-F238E27FC236}">
                <a16:creationId xmlns:a16="http://schemas.microsoft.com/office/drawing/2014/main" id="{80C3E8F5-8D7D-64EC-DA89-113D819D16D2}"/>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440D7CC6-53FE-9464-7A00-7049A9BCF8F8}"/>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274089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F892-2160-FF27-379C-BE5067E81444}"/>
              </a:ext>
            </a:extLst>
          </p:cNvPr>
          <p:cNvSpPr>
            <a:spLocks noGrp="1"/>
          </p:cNvSpPr>
          <p:nvPr>
            <p:ph type="title"/>
          </p:nvPr>
        </p:nvSpPr>
        <p:spPr>
          <a:xfrm>
            <a:off x="838200" y="40235"/>
            <a:ext cx="10515600" cy="1325563"/>
          </a:xfrm>
        </p:spPr>
        <p:txBody>
          <a:bodyPr/>
          <a:lstStyle/>
          <a:p>
            <a:r>
              <a:rPr lang="en-IN" sz="3600" b="1" dirty="0">
                <a:solidFill>
                  <a:srgbClr val="FF0000"/>
                </a:solidFill>
                <a:latin typeface="Berlin Sans FB Demi" panose="020E0802020502020306" pitchFamily="34" charset="0"/>
              </a:rPr>
              <a:t>Ways</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to</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reduce</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acid</a:t>
            </a:r>
            <a:r>
              <a:rPr lang="en-IN" b="1" dirty="0">
                <a:solidFill>
                  <a:srgbClr val="FF0000"/>
                </a:solidFill>
                <a:latin typeface="Berlin Sans FB Demi" panose="020E0802020502020306" pitchFamily="34" charset="0"/>
              </a:rPr>
              <a:t> </a:t>
            </a:r>
            <a:r>
              <a:rPr lang="en-IN" sz="3600" b="1" dirty="0">
                <a:solidFill>
                  <a:srgbClr val="FF0000"/>
                </a:solidFill>
                <a:latin typeface="Berlin Sans FB Demi" panose="020E0802020502020306" pitchFamily="34" charset="0"/>
              </a:rPr>
              <a:t>rain</a:t>
            </a:r>
            <a:r>
              <a:rPr lang="en-IN" b="1" dirty="0">
                <a:solidFill>
                  <a:srgbClr val="FF0000"/>
                </a:solidFill>
                <a:latin typeface="Berlin Sans FB Demi" panose="020E0802020502020306" pitchFamily="34" charset="0"/>
              </a:rPr>
              <a:t>:</a:t>
            </a:r>
          </a:p>
        </p:txBody>
      </p:sp>
      <p:sp>
        <p:nvSpPr>
          <p:cNvPr id="3" name="Content Placeholder 2">
            <a:extLst>
              <a:ext uri="{FF2B5EF4-FFF2-40B4-BE49-F238E27FC236}">
                <a16:creationId xmlns:a16="http://schemas.microsoft.com/office/drawing/2014/main" id="{4B140039-23FC-4C66-1854-1B2F0F5FBB81}"/>
              </a:ext>
            </a:extLst>
          </p:cNvPr>
          <p:cNvSpPr>
            <a:spLocks noGrp="1"/>
          </p:cNvSpPr>
          <p:nvPr>
            <p:ph idx="1"/>
          </p:nvPr>
        </p:nvSpPr>
        <p:spPr>
          <a:xfrm>
            <a:off x="931506" y="1253331"/>
            <a:ext cx="10515600" cy="4351338"/>
          </a:xfrm>
        </p:spPr>
        <p:txBody>
          <a:bodyPr>
            <a:normAutofit/>
          </a:bodyPr>
          <a:lstStyle/>
          <a:p>
            <a:pPr marL="0" indent="0">
              <a:buNone/>
            </a:pPr>
            <a:r>
              <a:rPr lang="en-US" sz="2400" b="0" i="0" dirty="0">
                <a:solidFill>
                  <a:srgbClr val="202122"/>
                </a:solidFill>
                <a:effectLst/>
                <a:latin typeface="Arial" panose="020B0604020202020204" pitchFamily="34" charset="0"/>
              </a:rPr>
              <a:t>Few ways to reduce sulfur dioxide and nitrogen oxide from </a:t>
            </a:r>
            <a:r>
              <a:rPr lang="en-US" sz="2400" b="1" i="0" dirty="0">
                <a:solidFill>
                  <a:srgbClr val="202122"/>
                </a:solidFill>
                <a:effectLst/>
                <a:latin typeface="Arial" panose="020B0604020202020204" pitchFamily="34" charset="0"/>
              </a:rPr>
              <a:t>industries</a:t>
            </a:r>
            <a:r>
              <a:rPr lang="en-US" sz="2400" b="0" i="0" dirty="0">
                <a:solidFill>
                  <a:srgbClr val="202122"/>
                </a:solidFill>
                <a:effectLst/>
                <a:latin typeface="Arial" panose="020B0604020202020204" pitchFamily="34" charset="0"/>
              </a:rPr>
              <a:t> is</a:t>
            </a:r>
            <a:r>
              <a:rPr lang="en-US" sz="2400" b="1" i="0" dirty="0">
                <a:solidFill>
                  <a:srgbClr val="202122"/>
                </a:solidFill>
                <a:effectLst/>
                <a:latin typeface="Arial" panose="020B0604020202020204" pitchFamily="34" charset="0"/>
              </a:rPr>
              <a:t>:</a:t>
            </a:r>
          </a:p>
          <a:p>
            <a:pPr marL="0" indent="0">
              <a:buNone/>
            </a:pPr>
            <a:r>
              <a:rPr lang="en-US" sz="2400" b="1" dirty="0">
                <a:solidFill>
                  <a:srgbClr val="202122"/>
                </a:solidFill>
                <a:latin typeface="Arial" panose="020B0604020202020204" pitchFamily="34" charset="0"/>
              </a:rPr>
              <a:t>Flue gas </a:t>
            </a:r>
            <a:r>
              <a:rPr lang="en-US" sz="2400" b="1" dirty="0" err="1">
                <a:solidFill>
                  <a:srgbClr val="202122"/>
                </a:solidFill>
                <a:latin typeface="Arial" panose="020B0604020202020204" pitchFamily="34" charset="0"/>
              </a:rPr>
              <a:t>Desulphuriser</a:t>
            </a:r>
            <a:r>
              <a:rPr lang="en-US" sz="2400" b="1" i="0" dirty="0">
                <a:solidFill>
                  <a:srgbClr val="202122"/>
                </a:solidFill>
                <a:effectLst/>
                <a:latin typeface="Arial" panose="020B0604020202020204" pitchFamily="34" charset="0"/>
              </a:rPr>
              <a:t> (</a:t>
            </a:r>
            <a:r>
              <a:rPr lang="en-US" sz="2400" b="0" i="0" dirty="0">
                <a:solidFill>
                  <a:srgbClr val="202122"/>
                </a:solidFill>
                <a:effectLst/>
                <a:latin typeface="Arial" panose="020B0604020202020204" pitchFamily="34" charset="0"/>
              </a:rPr>
              <a:t>The </a:t>
            </a:r>
            <a:r>
              <a:rPr lang="en-US" sz="2400" b="1" i="0" dirty="0">
                <a:solidFill>
                  <a:srgbClr val="202122"/>
                </a:solidFill>
                <a:effectLst/>
                <a:latin typeface="Arial" panose="020B0604020202020204" pitchFamily="34" charset="0"/>
              </a:rPr>
              <a:t>SNOX process)</a:t>
            </a:r>
            <a:endParaRPr lang="en-US" sz="2400" dirty="0">
              <a:solidFill>
                <a:srgbClr val="202122"/>
              </a:solidFill>
              <a:latin typeface="Arial" panose="020B0604020202020204" pitchFamily="34" charset="0"/>
            </a:endParaRPr>
          </a:p>
          <a:p>
            <a:pPr>
              <a:buFont typeface="Wingdings" panose="05000000000000000000" pitchFamily="2" charset="2"/>
              <a:buChar char="v"/>
            </a:pPr>
            <a:r>
              <a:rPr lang="en-US" sz="2400" dirty="0">
                <a:solidFill>
                  <a:srgbClr val="202122"/>
                </a:solidFill>
                <a:latin typeface="Arial" panose="020B0604020202020204" pitchFamily="34" charset="0"/>
              </a:rPr>
              <a:t>R</a:t>
            </a:r>
            <a:r>
              <a:rPr lang="en-US" sz="2400" b="0" i="0" dirty="0">
                <a:solidFill>
                  <a:srgbClr val="202122"/>
                </a:solidFill>
                <a:effectLst/>
                <a:latin typeface="Arial" panose="020B0604020202020204" pitchFamily="34" charset="0"/>
              </a:rPr>
              <a:t>emoves </a:t>
            </a:r>
            <a:r>
              <a:rPr lang="en-US" sz="2400" b="0" i="0" u="none" strike="noStrike" dirty="0">
                <a:solidFill>
                  <a:srgbClr val="0645AD"/>
                </a:solidFill>
                <a:effectLst/>
                <a:latin typeface="Arial" panose="020B0604020202020204" pitchFamily="34" charset="0"/>
              </a:rPr>
              <a:t>sulfur dioxide</a:t>
            </a:r>
            <a:r>
              <a:rPr lang="en-US" sz="2400" b="0" i="0" dirty="0">
                <a:solidFill>
                  <a:srgbClr val="202122"/>
                </a:solidFill>
                <a:effectLst/>
                <a:latin typeface="Arial" panose="020B0604020202020204" pitchFamily="34" charset="0"/>
              </a:rPr>
              <a:t>, </a:t>
            </a:r>
            <a:r>
              <a:rPr lang="en-US" sz="2400" b="0" i="0" u="none" strike="noStrike" dirty="0">
                <a:solidFill>
                  <a:srgbClr val="0645AD"/>
                </a:solidFill>
                <a:effectLst/>
                <a:latin typeface="Arial" panose="020B0604020202020204" pitchFamily="34" charset="0"/>
              </a:rPr>
              <a:t>nitrogen oxides</a:t>
            </a:r>
            <a:r>
              <a:rPr lang="en-US" sz="2400" b="0" i="0" dirty="0">
                <a:solidFill>
                  <a:srgbClr val="202122"/>
                </a:solidFill>
                <a:effectLst/>
                <a:latin typeface="Arial" panose="020B0604020202020204" pitchFamily="34" charset="0"/>
              </a:rPr>
              <a:t> and particulates from </a:t>
            </a:r>
            <a:r>
              <a:rPr lang="en-US" sz="2400" b="0" i="0" u="none" strike="noStrike" dirty="0">
                <a:solidFill>
                  <a:srgbClr val="0645AD"/>
                </a:solidFill>
                <a:effectLst/>
                <a:latin typeface="Arial" panose="020B0604020202020204" pitchFamily="34" charset="0"/>
              </a:rPr>
              <a:t>flue gases</a:t>
            </a:r>
            <a:r>
              <a:rPr lang="en-US" sz="2400" b="0" i="0" dirty="0">
                <a:solidFill>
                  <a:srgbClr val="202122"/>
                </a:solidFill>
                <a:effectLst/>
                <a:latin typeface="Arial" panose="020B0604020202020204" pitchFamily="34" charset="0"/>
              </a:rPr>
              <a:t>.</a:t>
            </a:r>
          </a:p>
          <a:p>
            <a:pPr>
              <a:buFont typeface="Wingdings" panose="05000000000000000000" pitchFamily="2" charset="2"/>
              <a:buChar char="v"/>
            </a:pPr>
            <a:r>
              <a:rPr lang="en-US" sz="2400" b="0" i="0" dirty="0">
                <a:solidFill>
                  <a:srgbClr val="202122"/>
                </a:solidFill>
                <a:effectLst/>
                <a:latin typeface="Arial" panose="020B0604020202020204" pitchFamily="34" charset="0"/>
              </a:rPr>
              <a:t> The sulfur is recovered as concentrated </a:t>
            </a:r>
            <a:r>
              <a:rPr lang="en-US" sz="2400" b="0" i="0" u="none" strike="noStrike" dirty="0">
                <a:solidFill>
                  <a:srgbClr val="0645AD"/>
                </a:solidFill>
                <a:effectLst/>
                <a:latin typeface="Arial" panose="020B0604020202020204" pitchFamily="34" charset="0"/>
              </a:rPr>
              <a:t>sulfuric acid</a:t>
            </a:r>
            <a:r>
              <a:rPr lang="en-US" sz="2400" b="0" i="0" dirty="0">
                <a:solidFill>
                  <a:srgbClr val="202122"/>
                </a:solidFill>
                <a:effectLst/>
                <a:latin typeface="Arial" panose="020B0604020202020204" pitchFamily="34" charset="0"/>
              </a:rPr>
              <a:t> and the nitrogen oxides are reduced to free nitrogen.</a:t>
            </a:r>
          </a:p>
          <a:p>
            <a:pPr>
              <a:buFont typeface="Wingdings" panose="05000000000000000000" pitchFamily="2" charset="2"/>
              <a:buChar char="v"/>
            </a:pPr>
            <a:r>
              <a:rPr lang="en-US" sz="2400" b="0" i="0" dirty="0">
                <a:solidFill>
                  <a:srgbClr val="202122"/>
                </a:solidFill>
                <a:effectLst/>
                <a:latin typeface="Arial" panose="020B0604020202020204" pitchFamily="34" charset="0"/>
              </a:rPr>
              <a:t> The process is based on </a:t>
            </a:r>
            <a:r>
              <a:rPr lang="en-US" sz="2400" b="0" i="0" u="sng" dirty="0">
                <a:solidFill>
                  <a:srgbClr val="FAA700"/>
                </a:solidFill>
                <a:effectLst/>
                <a:latin typeface="Arial" panose="020B0604020202020204" pitchFamily="34" charset="0"/>
                <a:hlinkClick r:id="rId2"/>
              </a:rPr>
              <a:t>wet </a:t>
            </a:r>
            <a:r>
              <a:rPr lang="en-US" sz="2400" b="0" i="0" u="sng" dirty="0">
                <a:solidFill>
                  <a:schemeClr val="accent1"/>
                </a:solidFill>
                <a:effectLst/>
                <a:latin typeface="Arial" panose="020B0604020202020204" pitchFamily="34" charset="0"/>
              </a:rPr>
              <a:t>s</a:t>
            </a:r>
            <a:r>
              <a:rPr lang="en-US" sz="2400" b="0" i="0" u="sng" dirty="0">
                <a:solidFill>
                  <a:srgbClr val="FAA700"/>
                </a:solidFill>
                <a:effectLst/>
                <a:latin typeface="Arial" panose="020B0604020202020204" pitchFamily="34" charset="0"/>
                <a:hlinkClick r:id="rId2"/>
              </a:rPr>
              <a:t>ulfuric acid process</a:t>
            </a:r>
            <a:r>
              <a:rPr lang="en-US" sz="2400" b="0" i="0" dirty="0">
                <a:solidFill>
                  <a:srgbClr val="202122"/>
                </a:solidFill>
                <a:effectLst/>
                <a:latin typeface="Arial" panose="020B0604020202020204" pitchFamily="34" charset="0"/>
              </a:rPr>
              <a:t> </a:t>
            </a:r>
            <a:r>
              <a:rPr lang="en-US" sz="2400" b="1" i="0" dirty="0">
                <a:solidFill>
                  <a:srgbClr val="202122"/>
                </a:solidFill>
                <a:effectLst/>
                <a:latin typeface="Arial" panose="020B0604020202020204" pitchFamily="34" charset="0"/>
              </a:rPr>
              <a:t>(WSA)</a:t>
            </a:r>
            <a:r>
              <a:rPr lang="en-US" sz="2400" b="0" i="0" dirty="0">
                <a:solidFill>
                  <a:srgbClr val="202122"/>
                </a:solidFill>
                <a:effectLst/>
                <a:latin typeface="Arial" panose="020B0604020202020204" pitchFamily="34" charset="0"/>
              </a:rPr>
              <a:t>, a process for recovering sulfur from various process gasses in the form of  sulfuric acid </a:t>
            </a:r>
            <a:r>
              <a:rPr lang="en-US" sz="2400" b="1" i="0" dirty="0">
                <a:solidFill>
                  <a:srgbClr val="202122"/>
                </a:solidFill>
                <a:effectLst/>
                <a:latin typeface="Arial" panose="020B0604020202020204" pitchFamily="34" charset="0"/>
              </a:rPr>
              <a:t>(H</a:t>
            </a:r>
            <a:r>
              <a:rPr lang="en-US" sz="2400" b="1" i="0" baseline="-25000" dirty="0">
                <a:solidFill>
                  <a:srgbClr val="202122"/>
                </a:solidFill>
                <a:effectLst/>
                <a:latin typeface="Arial" panose="020B0604020202020204" pitchFamily="34" charset="0"/>
              </a:rPr>
              <a:t>2</a:t>
            </a:r>
            <a:r>
              <a:rPr lang="en-US" sz="2400" b="1" i="0" dirty="0">
                <a:solidFill>
                  <a:srgbClr val="202122"/>
                </a:solidFill>
                <a:effectLst/>
                <a:latin typeface="Arial" panose="020B0604020202020204" pitchFamily="34" charset="0"/>
              </a:rPr>
              <a:t>SO</a:t>
            </a:r>
            <a:r>
              <a:rPr lang="en-US" sz="2400" b="1" i="0" baseline="-25000" dirty="0">
                <a:solidFill>
                  <a:srgbClr val="202122"/>
                </a:solidFill>
                <a:effectLst/>
                <a:latin typeface="Arial" panose="020B0604020202020204" pitchFamily="34" charset="0"/>
              </a:rPr>
              <a:t>4</a:t>
            </a:r>
            <a:r>
              <a:rPr lang="en-US" sz="2400" b="1" i="0" dirty="0">
                <a:solidFill>
                  <a:srgbClr val="202122"/>
                </a:solidFill>
                <a:effectLst/>
                <a:latin typeface="Arial" panose="020B0604020202020204" pitchFamily="34" charset="0"/>
              </a:rPr>
              <a:t>).</a:t>
            </a:r>
          </a:p>
          <a:p>
            <a:pPr marL="0" indent="0">
              <a:buNone/>
            </a:pPr>
            <a:endParaRPr lang="en-US" sz="2000" i="0" dirty="0">
              <a:solidFill>
                <a:srgbClr val="202122"/>
              </a:solidFill>
              <a:effectLst/>
              <a:latin typeface="Arial" panose="020B0604020202020204" pitchFamily="34" charset="0"/>
            </a:endParaRPr>
          </a:p>
          <a:p>
            <a:pPr marL="0" indent="0">
              <a:buNone/>
            </a:pPr>
            <a:endParaRPr lang="en-US" sz="2000" b="1" i="0" dirty="0">
              <a:solidFill>
                <a:srgbClr val="202122"/>
              </a:solidFill>
              <a:effectLst/>
              <a:latin typeface="Arial" panose="020B0604020202020204" pitchFamily="34" charset="0"/>
            </a:endParaRPr>
          </a:p>
          <a:p>
            <a:pPr marL="0" indent="0">
              <a:buNone/>
            </a:pPr>
            <a:endParaRPr lang="en-US" sz="2000" dirty="0">
              <a:solidFill>
                <a:srgbClr val="202122"/>
              </a:solidFill>
              <a:latin typeface="Arial" panose="020B0604020202020204" pitchFamily="34" charset="0"/>
            </a:endParaRPr>
          </a:p>
          <a:p>
            <a:pPr marL="0" indent="0">
              <a:buNone/>
            </a:pPr>
            <a:endParaRPr lang="en-US" sz="2000" b="0" i="0" dirty="0">
              <a:solidFill>
                <a:srgbClr val="202122"/>
              </a:solidFill>
              <a:effectLst/>
              <a:latin typeface="Arial" panose="020B0604020202020204" pitchFamily="34" charset="0"/>
            </a:endParaRPr>
          </a:p>
          <a:p>
            <a:pPr marL="0" indent="0">
              <a:buNone/>
            </a:pPr>
            <a:endParaRPr lang="en-IN" sz="2000" dirty="0"/>
          </a:p>
          <a:p>
            <a:pPr marL="0" indent="0">
              <a:buNone/>
            </a:pPr>
            <a:endParaRPr lang="en-IN" sz="2000" dirty="0"/>
          </a:p>
        </p:txBody>
      </p:sp>
      <p:sp>
        <p:nvSpPr>
          <p:cNvPr id="4" name="Date Placeholder 3">
            <a:extLst>
              <a:ext uri="{FF2B5EF4-FFF2-40B4-BE49-F238E27FC236}">
                <a16:creationId xmlns:a16="http://schemas.microsoft.com/office/drawing/2014/main" id="{F6187769-5183-2374-2DBD-8111867D03E4}"/>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C7CBF223-97BE-3841-2C30-09E5FAA1F2A2}"/>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1289656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C382-FC1B-316D-08C2-82C83B4BDFFF}"/>
              </a:ext>
            </a:extLst>
          </p:cNvPr>
          <p:cNvSpPr>
            <a:spLocks noGrp="1"/>
          </p:cNvSpPr>
          <p:nvPr>
            <p:ph type="title"/>
          </p:nvPr>
        </p:nvSpPr>
        <p:spPr/>
        <p:txBody>
          <a:bodyPr>
            <a:normAutofit/>
          </a:bodyPr>
          <a:lstStyle/>
          <a:p>
            <a:r>
              <a:rPr lang="en-US" sz="3600" b="1" i="0" dirty="0">
                <a:solidFill>
                  <a:srgbClr val="202122"/>
                </a:solidFill>
                <a:effectLst/>
                <a:latin typeface="Algerian" panose="04020705040A02060702" pitchFamily="82" charset="0"/>
              </a:rPr>
              <a:t>Ways to prevent </a:t>
            </a:r>
            <a:r>
              <a:rPr lang="en-US" sz="3600" b="1" i="0" dirty="0" err="1">
                <a:solidFill>
                  <a:srgbClr val="202122"/>
                </a:solidFill>
                <a:effectLst/>
                <a:latin typeface="Algerian" panose="04020705040A02060702" pitchFamily="82" charset="0"/>
              </a:rPr>
              <a:t>emition</a:t>
            </a:r>
            <a:r>
              <a:rPr lang="en-US" sz="3600" b="1" i="0" dirty="0">
                <a:solidFill>
                  <a:srgbClr val="202122"/>
                </a:solidFill>
                <a:effectLst/>
                <a:latin typeface="Algerian" panose="04020705040A02060702" pitchFamily="82" charset="0"/>
              </a:rPr>
              <a:t> from vehicles:</a:t>
            </a:r>
            <a:br>
              <a:rPr lang="en-US" sz="3600" b="1" i="0" dirty="0">
                <a:solidFill>
                  <a:srgbClr val="202122"/>
                </a:solidFill>
                <a:effectLst/>
                <a:latin typeface="Algerian" panose="04020705040A02060702" pitchFamily="82" charset="0"/>
              </a:rPr>
            </a:b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D67725F8-0941-168D-2D59-B8A2AB13E211}"/>
              </a:ext>
            </a:extLst>
          </p:cNvPr>
          <p:cNvSpPr>
            <a:spLocks noGrp="1"/>
          </p:cNvSpPr>
          <p:nvPr>
            <p:ph idx="1"/>
          </p:nvPr>
        </p:nvSpPr>
        <p:spPr>
          <a:xfrm>
            <a:off x="838200" y="1480392"/>
            <a:ext cx="10515600" cy="4351338"/>
          </a:xfrm>
        </p:spPr>
        <p:txBody>
          <a:bodyPr/>
          <a:lstStyle/>
          <a:p>
            <a:pPr>
              <a:buFont typeface="Wingdings" panose="05000000000000000000" pitchFamily="2" charset="2"/>
              <a:buChar char="Ø"/>
            </a:pPr>
            <a:r>
              <a:rPr lang="en-US" sz="2000" i="0" dirty="0">
                <a:solidFill>
                  <a:srgbClr val="202122"/>
                </a:solidFill>
                <a:effectLst/>
                <a:latin typeface="Arial" panose="020B0604020202020204" pitchFamily="34" charset="0"/>
              </a:rPr>
              <a:t>On</a:t>
            </a:r>
            <a:r>
              <a:rPr lang="en-US" sz="2000" dirty="0">
                <a:solidFill>
                  <a:srgbClr val="202122"/>
                </a:solidFill>
                <a:latin typeface="Arial" panose="020B0604020202020204" pitchFamily="34" charset="0"/>
              </a:rPr>
              <a:t>e of the common ways to reduce the </a:t>
            </a:r>
            <a:r>
              <a:rPr lang="en-US" sz="2000" dirty="0" err="1">
                <a:solidFill>
                  <a:srgbClr val="202122"/>
                </a:solidFill>
                <a:latin typeface="Arial" panose="020B0604020202020204" pitchFamily="34" charset="0"/>
              </a:rPr>
              <a:t>Emition</a:t>
            </a:r>
            <a:r>
              <a:rPr lang="en-US" sz="2000" dirty="0">
                <a:solidFill>
                  <a:srgbClr val="202122"/>
                </a:solidFill>
                <a:latin typeface="Arial" panose="020B0604020202020204" pitchFamily="34" charset="0"/>
              </a:rPr>
              <a:t> of </a:t>
            </a:r>
            <a:r>
              <a:rPr lang="en-US" sz="2000" b="1" dirty="0">
                <a:solidFill>
                  <a:srgbClr val="202122"/>
                </a:solidFill>
                <a:latin typeface="Arial" panose="020B0604020202020204" pitchFamily="34" charset="0"/>
              </a:rPr>
              <a:t>Sulphur dioxide </a:t>
            </a:r>
            <a:r>
              <a:rPr lang="en-US" sz="2000" dirty="0">
                <a:solidFill>
                  <a:srgbClr val="202122"/>
                </a:solidFill>
                <a:latin typeface="Arial" panose="020B0604020202020204" pitchFamily="34" charset="0"/>
              </a:rPr>
              <a:t>and </a:t>
            </a:r>
            <a:r>
              <a:rPr lang="en-US" sz="2000" b="1" dirty="0">
                <a:solidFill>
                  <a:srgbClr val="202122"/>
                </a:solidFill>
                <a:latin typeface="Arial" panose="020B0604020202020204" pitchFamily="34" charset="0"/>
              </a:rPr>
              <a:t>nitrogen oxide </a:t>
            </a:r>
            <a:r>
              <a:rPr lang="en-US" sz="2000" dirty="0">
                <a:solidFill>
                  <a:srgbClr val="202122"/>
                </a:solidFill>
                <a:latin typeface="Arial" panose="020B0604020202020204" pitchFamily="34" charset="0"/>
              </a:rPr>
              <a:t>is </a:t>
            </a:r>
            <a:r>
              <a:rPr lang="en-US" sz="2000" b="1" dirty="0">
                <a:solidFill>
                  <a:srgbClr val="202122"/>
                </a:solidFill>
                <a:latin typeface="Arial" panose="020B0604020202020204" pitchFamily="34" charset="0"/>
              </a:rPr>
              <a:t>Catalytic Converter.</a:t>
            </a:r>
          </a:p>
          <a:p>
            <a:pPr>
              <a:buFont typeface="Wingdings" panose="05000000000000000000" pitchFamily="2" charset="2"/>
              <a:buChar char="Ø"/>
            </a:pPr>
            <a:r>
              <a:rPr lang="en-US" sz="2000" dirty="0">
                <a:solidFill>
                  <a:srgbClr val="202122"/>
                </a:solidFill>
                <a:latin typeface="Arial" panose="020B0604020202020204" pitchFamily="34" charset="0"/>
              </a:rPr>
              <a:t>We use it because most of our vehicle is powered by fossil fuel energy.</a:t>
            </a:r>
          </a:p>
          <a:p>
            <a:pPr>
              <a:buFont typeface="Wingdings" panose="05000000000000000000" pitchFamily="2" charset="2"/>
              <a:buChar char="Ø"/>
            </a:pPr>
            <a:r>
              <a:rPr lang="en-US" sz="2000" dirty="0">
                <a:solidFill>
                  <a:schemeClr val="tx1">
                    <a:lumMod val="95000"/>
                    <a:lumOff val="5000"/>
                  </a:schemeClr>
                </a:solidFill>
                <a:latin typeface="arial" panose="020B0604020202020204" pitchFamily="34" charset="0"/>
              </a:rPr>
              <a:t> T</a:t>
            </a:r>
            <a:r>
              <a:rPr lang="en-US" sz="2000" b="0" i="0" dirty="0">
                <a:solidFill>
                  <a:schemeClr val="tx1">
                    <a:lumMod val="95000"/>
                    <a:lumOff val="5000"/>
                  </a:schemeClr>
                </a:solidFill>
                <a:effectLst/>
                <a:latin typeface="arial" panose="020B0604020202020204" pitchFamily="34" charset="0"/>
              </a:rPr>
              <a:t>urning 90% of harmful emissions into less harmful gasses.</a:t>
            </a:r>
          </a:p>
          <a:p>
            <a:pPr>
              <a:buFont typeface="Wingdings" panose="05000000000000000000" pitchFamily="2" charset="2"/>
              <a:buChar char="Ø"/>
            </a:pPr>
            <a:r>
              <a:rPr lang="en-US" sz="2000" b="0" i="0" dirty="0">
                <a:solidFill>
                  <a:schemeClr val="tx1">
                    <a:lumMod val="95000"/>
                    <a:lumOff val="5000"/>
                  </a:schemeClr>
                </a:solidFill>
                <a:effectLst/>
                <a:latin typeface="arial" panose="020B0604020202020204" pitchFamily="34" charset="0"/>
              </a:rPr>
              <a:t>It uses expensive metal like platinum or palladium, </a:t>
            </a:r>
            <a:r>
              <a:rPr lang="en-US" sz="2000" b="1" i="0" dirty="0">
                <a:solidFill>
                  <a:schemeClr val="tx1">
                    <a:lumMod val="95000"/>
                    <a:lumOff val="5000"/>
                  </a:schemeClr>
                </a:solidFill>
                <a:effectLst/>
                <a:latin typeface="arial" panose="020B0604020202020204" pitchFamily="34" charset="0"/>
              </a:rPr>
              <a:t>to speed up the chemical reactions </a:t>
            </a:r>
            <a:r>
              <a:rPr lang="en-US" sz="2000" i="0" dirty="0">
                <a:solidFill>
                  <a:schemeClr val="tx1">
                    <a:lumMod val="95000"/>
                    <a:lumOff val="5000"/>
                  </a:schemeClr>
                </a:solidFill>
                <a:effectLst/>
                <a:latin typeface="arial" panose="020B0604020202020204" pitchFamily="34" charset="0"/>
              </a:rPr>
              <a:t>between</a:t>
            </a:r>
            <a:r>
              <a:rPr lang="en-US" sz="2000" b="1" i="0" dirty="0">
                <a:solidFill>
                  <a:schemeClr val="tx1">
                    <a:lumMod val="95000"/>
                    <a:lumOff val="5000"/>
                  </a:schemeClr>
                </a:solidFill>
                <a:effectLst/>
                <a:latin typeface="arial" panose="020B0604020202020204" pitchFamily="34" charset="0"/>
              </a:rPr>
              <a:t> oxygen and pollutants in the air to convert them into less toxic </a:t>
            </a:r>
            <a:r>
              <a:rPr lang="en-US" sz="2000" b="1" dirty="0">
                <a:solidFill>
                  <a:schemeClr val="tx1">
                    <a:lumMod val="95000"/>
                    <a:lumOff val="5000"/>
                  </a:schemeClr>
                </a:solidFill>
                <a:latin typeface="arial" panose="020B0604020202020204" pitchFamily="34" charset="0"/>
              </a:rPr>
              <a:t>B</a:t>
            </a:r>
            <a:r>
              <a:rPr lang="en-US" sz="2000" b="1" i="0" dirty="0">
                <a:solidFill>
                  <a:schemeClr val="tx1">
                    <a:lumMod val="95000"/>
                    <a:lumOff val="5000"/>
                  </a:schemeClr>
                </a:solidFill>
                <a:effectLst/>
                <a:latin typeface="arial" panose="020B0604020202020204" pitchFamily="34" charset="0"/>
              </a:rPr>
              <a:t>yproducts</a:t>
            </a:r>
            <a:r>
              <a:rPr lang="en-US" b="1" i="0" dirty="0">
                <a:solidFill>
                  <a:schemeClr val="tx1">
                    <a:lumMod val="95000"/>
                    <a:lumOff val="5000"/>
                  </a:schemeClr>
                </a:solidFill>
                <a:effectLst/>
                <a:latin typeface="arial" panose="020B0604020202020204" pitchFamily="34" charset="0"/>
              </a:rPr>
              <a:t>.</a:t>
            </a:r>
            <a:endParaRPr lang="en-IN" dirty="0">
              <a:solidFill>
                <a:schemeClr val="tx1">
                  <a:lumMod val="95000"/>
                  <a:lumOff val="5000"/>
                </a:schemeClr>
              </a:solidFill>
            </a:endParaRPr>
          </a:p>
        </p:txBody>
      </p:sp>
      <p:sp>
        <p:nvSpPr>
          <p:cNvPr id="4" name="Date Placeholder 3">
            <a:extLst>
              <a:ext uri="{FF2B5EF4-FFF2-40B4-BE49-F238E27FC236}">
                <a16:creationId xmlns:a16="http://schemas.microsoft.com/office/drawing/2014/main" id="{C0F86978-3A88-5869-2B9E-B2B2F5432929}"/>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DB9D1E8A-95AD-EE24-7356-47CA692587A8}"/>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7497771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D6C6-EC1F-A9AC-CB51-9B9F0C8ACF3A}"/>
              </a:ext>
            </a:extLst>
          </p:cNvPr>
          <p:cNvSpPr>
            <a:spLocks noGrp="1"/>
          </p:cNvSpPr>
          <p:nvPr>
            <p:ph type="title"/>
          </p:nvPr>
        </p:nvSpPr>
        <p:spPr>
          <a:xfrm>
            <a:off x="838200" y="1268865"/>
            <a:ext cx="10515600" cy="1325563"/>
          </a:xfrm>
        </p:spPr>
        <p:txBody>
          <a:bodyPr>
            <a:normAutofit fontScale="90000"/>
          </a:bodyPr>
          <a:lstStyle/>
          <a:p>
            <a:r>
              <a:rPr lang="en-IN" sz="3200" dirty="0">
                <a:latin typeface="Arial Black" panose="020B0A04020102020204" pitchFamily="34" charset="0"/>
              </a:rPr>
              <a:t>Conclusion :</a:t>
            </a:r>
            <a:br>
              <a:rPr lang="en-IN" sz="3200" dirty="0">
                <a:latin typeface="Arial Black" panose="020B0A04020102020204" pitchFamily="34" charset="0"/>
              </a:rPr>
            </a:br>
            <a:r>
              <a:rPr lang="en-IN" sz="3200" dirty="0">
                <a:latin typeface="Arial Black" panose="020B0A04020102020204" pitchFamily="34" charset="0"/>
              </a:rPr>
              <a:t> </a:t>
            </a:r>
            <a:r>
              <a:rPr lang="en-IN" sz="3200" dirty="0">
                <a:latin typeface="+mn-lt"/>
              </a:rPr>
              <a:t>In the above slides we saw about acid rain</a:t>
            </a:r>
            <a:br>
              <a:rPr lang="en-IN" sz="3200" dirty="0">
                <a:latin typeface="+mn-lt"/>
              </a:rPr>
            </a:br>
            <a:r>
              <a:rPr lang="en-IN" sz="3200" dirty="0">
                <a:latin typeface="+mn-lt"/>
              </a:rPr>
              <a:t>its formation and causes and ways to </a:t>
            </a:r>
            <a:r>
              <a:rPr lang="en-IN" sz="3200" dirty="0" err="1">
                <a:latin typeface="+mn-lt"/>
              </a:rPr>
              <a:t>reduse</a:t>
            </a:r>
            <a:r>
              <a:rPr lang="en-IN" sz="3200" dirty="0">
                <a:latin typeface="+mn-lt"/>
              </a:rPr>
              <a:t> it .</a:t>
            </a:r>
            <a:br>
              <a:rPr lang="en-IN" sz="3200" dirty="0">
                <a:latin typeface="+mn-lt"/>
              </a:rPr>
            </a:br>
            <a:r>
              <a:rPr lang="en-IN" sz="3200" dirty="0">
                <a:latin typeface="+mn-lt"/>
              </a:rPr>
              <a:t>So try to avoid pollution by doing necessary precaution to save our environment</a:t>
            </a:r>
            <a:r>
              <a:rPr lang="en-IN" sz="3200" dirty="0">
                <a:solidFill>
                  <a:schemeClr val="tx1">
                    <a:lumMod val="95000"/>
                    <a:lumOff val="5000"/>
                  </a:schemeClr>
                </a:solidFill>
                <a:latin typeface="+mn-lt"/>
              </a:rPr>
              <a:t>.</a:t>
            </a:r>
            <a:r>
              <a:rPr lang="en-IN" sz="3200" dirty="0">
                <a:latin typeface="Arial Black" panose="020B0A04020102020204" pitchFamily="34" charset="0"/>
              </a:rPr>
              <a:t>    </a:t>
            </a:r>
            <a:br>
              <a:rPr lang="en-IN" sz="3200" dirty="0">
                <a:latin typeface="Arial Black" panose="020B0A04020102020204" pitchFamily="34" charset="0"/>
              </a:rPr>
            </a:br>
            <a:r>
              <a:rPr lang="en-IN" sz="3200" dirty="0">
                <a:latin typeface="Arial Black" panose="020B0A04020102020204" pitchFamily="34" charset="0"/>
              </a:rPr>
              <a:t> </a:t>
            </a:r>
            <a:br>
              <a:rPr lang="en-IN" sz="3200" dirty="0">
                <a:latin typeface="Arial Black" panose="020B0A04020102020204" pitchFamily="34" charset="0"/>
              </a:rPr>
            </a:br>
            <a:br>
              <a:rPr lang="en-IN" dirty="0">
                <a:latin typeface="Arial Black" panose="020B0A04020102020204" pitchFamily="34" charset="0"/>
              </a:rPr>
            </a:b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4968AFA-219A-F284-44B1-9A7E8E064CB2}"/>
              </a:ext>
            </a:extLst>
          </p:cNvPr>
          <p:cNvSpPr>
            <a:spLocks noGrp="1"/>
          </p:cNvSpPr>
          <p:nvPr>
            <p:ph idx="1"/>
          </p:nvPr>
        </p:nvSpPr>
        <p:spPr>
          <a:xfrm>
            <a:off x="838200" y="2370137"/>
            <a:ext cx="10515600" cy="4351338"/>
          </a:xfrm>
        </p:spPr>
        <p:txBody>
          <a:bodyPr/>
          <a:lstStyle/>
          <a:p>
            <a:pPr marL="0" indent="0">
              <a:buNone/>
            </a:pPr>
            <a:r>
              <a:rPr lang="en-IN" dirty="0">
                <a:latin typeface="Arial Black" panose="020B0A04020102020204" pitchFamily="34" charset="0"/>
              </a:rPr>
              <a:t>Reference :</a:t>
            </a:r>
          </a:p>
          <a:p>
            <a:pPr marL="0" indent="0">
              <a:buNone/>
            </a:pPr>
            <a:r>
              <a:rPr lang="en-IN" dirty="0">
                <a:latin typeface="Arial Black" panose="020B0A04020102020204" pitchFamily="34" charset="0"/>
              </a:rPr>
              <a:t>From </a:t>
            </a:r>
          </a:p>
          <a:p>
            <a:pPr marL="0" indent="0">
              <a:buNone/>
            </a:pPr>
            <a:r>
              <a:rPr lang="en-IN" dirty="0">
                <a:solidFill>
                  <a:schemeClr val="accent1"/>
                </a:solidFill>
                <a:latin typeface="Bahnschrift" panose="020B0502040204020203" pitchFamily="34" charset="0"/>
                <a:hlinkClick r:id="rId2">
                  <a:extLst>
                    <a:ext uri="{A12FA001-AC4F-418D-AE19-62706E023703}">
                      <ahyp:hlinkClr xmlns:ahyp="http://schemas.microsoft.com/office/drawing/2018/hyperlinkcolor" val="tx"/>
                    </a:ext>
                  </a:extLst>
                </a:hlinkClick>
              </a:rPr>
              <a:t>https://en.wikipedia.org/wiki/Flue-gas_desulfurization</a:t>
            </a:r>
            <a:endParaRPr lang="en-IN" dirty="0">
              <a:solidFill>
                <a:schemeClr val="accent1"/>
              </a:solidFill>
              <a:latin typeface="Bahnschrift" panose="020B0502040204020203" pitchFamily="34" charset="0"/>
            </a:endParaRPr>
          </a:p>
          <a:p>
            <a:pPr marL="0" indent="0">
              <a:buNone/>
            </a:pPr>
            <a:r>
              <a:rPr lang="en-IN" dirty="0">
                <a:hlinkClick r:id="rId3"/>
              </a:rPr>
              <a:t>https://auto.howstuffworks.com/catalytic-converter.htm</a:t>
            </a:r>
            <a:endParaRPr lang="en-IN" dirty="0"/>
          </a:p>
        </p:txBody>
      </p:sp>
      <p:sp>
        <p:nvSpPr>
          <p:cNvPr id="4" name="Date Placeholder 3">
            <a:extLst>
              <a:ext uri="{FF2B5EF4-FFF2-40B4-BE49-F238E27FC236}">
                <a16:creationId xmlns:a16="http://schemas.microsoft.com/office/drawing/2014/main" id="{250DD852-1BFF-4A08-76B5-8B046516A190}"/>
              </a:ext>
            </a:extLst>
          </p:cNvPr>
          <p:cNvSpPr>
            <a:spLocks noGrp="1"/>
          </p:cNvSpPr>
          <p:nvPr>
            <p:ph type="dt" sz="half" idx="10"/>
          </p:nvPr>
        </p:nvSpPr>
        <p:spPr/>
        <p:txBody>
          <a:bodyPr/>
          <a:lstStyle/>
          <a:p>
            <a:r>
              <a:rPr lang="en-US"/>
              <a:t>7/11/2022</a:t>
            </a:r>
            <a:endParaRPr lang="en-US" dirty="0"/>
          </a:p>
        </p:txBody>
      </p:sp>
      <p:sp>
        <p:nvSpPr>
          <p:cNvPr id="5" name="Slide Number Placeholder 4">
            <a:extLst>
              <a:ext uri="{FF2B5EF4-FFF2-40B4-BE49-F238E27FC236}">
                <a16:creationId xmlns:a16="http://schemas.microsoft.com/office/drawing/2014/main" id="{5458D181-5918-5EF7-EA6B-95C84684A454}"/>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765895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210358" y="3730033"/>
            <a:ext cx="11197869" cy="2144756"/>
          </a:xfrm>
        </p:spPr>
        <p:txBody>
          <a:bodyPr>
            <a:noAutofit/>
          </a:bodyPr>
          <a:lstStyle/>
          <a:p>
            <a:r>
              <a:rPr lang="en-US" sz="4800" dirty="0">
                <a:solidFill>
                  <a:schemeClr val="tx1">
                    <a:lumMod val="95000"/>
                    <a:lumOff val="5000"/>
                  </a:schemeClr>
                </a:solidFill>
                <a:latin typeface="Script MT Bold" panose="03040602040607080904" pitchFamily="66" charset="0"/>
                <a:cs typeface="Segoe UI" panose="020B0502040204020203" pitchFamily="34" charset="0"/>
              </a:rPr>
              <a:t>Thank you</a:t>
            </a:r>
          </a:p>
        </p:txBody>
      </p:sp>
      <p:sp>
        <p:nvSpPr>
          <p:cNvPr id="4" name="Date Placeholder 3">
            <a:extLst>
              <a:ext uri="{FF2B5EF4-FFF2-40B4-BE49-F238E27FC236}">
                <a16:creationId xmlns:a16="http://schemas.microsoft.com/office/drawing/2014/main" id="{480328CD-E126-F33C-89B6-D0BE1FF60F09}"/>
              </a:ext>
            </a:extLst>
          </p:cNvPr>
          <p:cNvSpPr>
            <a:spLocks noGrp="1"/>
          </p:cNvSpPr>
          <p:nvPr>
            <p:ph type="dt" sz="half" idx="10"/>
          </p:nvPr>
        </p:nvSpPr>
        <p:spPr/>
        <p:txBody>
          <a:bodyPr/>
          <a:lstStyle/>
          <a:p>
            <a:r>
              <a:rPr lang="en-US"/>
              <a:t>7/11/2022</a:t>
            </a:r>
            <a:endParaRPr lang="en-US" dirty="0"/>
          </a:p>
        </p:txBody>
      </p:sp>
      <p:sp>
        <p:nvSpPr>
          <p:cNvPr id="6" name="Slide Number Placeholder 5">
            <a:extLst>
              <a:ext uri="{FF2B5EF4-FFF2-40B4-BE49-F238E27FC236}">
                <a16:creationId xmlns:a16="http://schemas.microsoft.com/office/drawing/2014/main" id="{40B1F955-C1A1-B39B-74D5-1DEBF5188300}"/>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717</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vt:i4>
      </vt:variant>
    </vt:vector>
  </HeadingPairs>
  <TitlesOfParts>
    <vt:vector size="25" baseType="lpstr">
      <vt:lpstr>Algerian</vt:lpstr>
      <vt:lpstr>arial</vt:lpstr>
      <vt:lpstr>arial</vt:lpstr>
      <vt:lpstr>Arial Black</vt:lpstr>
      <vt:lpstr>Arial Rounded MT Bold</vt:lpstr>
      <vt:lpstr>Bahnschrift</vt:lpstr>
      <vt:lpstr>Berlin Sans FB Demi</vt:lpstr>
      <vt:lpstr>Bookman Old Style</vt:lpstr>
      <vt:lpstr>Calibri</vt:lpstr>
      <vt:lpstr>Calibri Light</vt:lpstr>
      <vt:lpstr>Franklin Gothic Book</vt:lpstr>
      <vt:lpstr>Gadugi</vt:lpstr>
      <vt:lpstr>Garamond</vt:lpstr>
      <vt:lpstr>Lato</vt:lpstr>
      <vt:lpstr>Script MT Bold</vt:lpstr>
      <vt:lpstr>Segoe UI</vt:lpstr>
      <vt:lpstr>Wingdings</vt:lpstr>
      <vt:lpstr>Office Theme</vt:lpstr>
      <vt:lpstr>Idea to Prevent Acid rain       presented by:                         A .Kavin cse B                                  A .jeffri Manni cse B                                              A .Jameer Hussain cseB                      E.S. Kavin cse B   </vt:lpstr>
      <vt:lpstr>  How acid rain occur:  Acid rain is caused when Sulphur dioxide and nitrogen oxides are released from carbon particles outlets of (vehicles and industries , etc …) into the air. These substances are attached to the cloud and the same is detached from the cloud during rain and it is called as acid rain.  Measuring of acid rain:  ⁍ Pure water has a PH value of 7. ⁍  If the PH value varies from 4 to 5, there  is a possibility to occur acid rain. ⁍ PH sensors are placed in to the soil for measuring the acid rain      </vt:lpstr>
      <vt:lpstr>Effects of acid rain :</vt:lpstr>
      <vt:lpstr>Ways to reduce acid rain:</vt:lpstr>
      <vt:lpstr>Ways to prevent emition from vehicles: </vt:lpstr>
      <vt:lpstr>Conclusion :  In the above slides we saw about acid rain its formation and causes and ways to reduse it . So try to avoid pollution by doing necessary precaution to save our environment.        </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to Prevent damage caused by Acid rain</dc:title>
  <dc:creator>Ayyasamy S</dc:creator>
  <cp:lastModifiedBy>Ayyasamy S</cp:lastModifiedBy>
  <cp:revision>4</cp:revision>
  <dcterms:created xsi:type="dcterms:W3CDTF">2022-11-06T09:07:14Z</dcterms:created>
  <dcterms:modified xsi:type="dcterms:W3CDTF">2022-11-07T15:14:04Z</dcterms:modified>
</cp:coreProperties>
</file>