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0" r:id="rId5"/>
    <p:sldId id="261" r:id="rId6"/>
    <p:sldId id="263" r:id="rId7"/>
    <p:sldId id="264" r:id="rId8"/>
    <p:sldId id="265" r:id="rId9"/>
    <p:sldId id="266"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freepik.com/"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Exhaustive Analysis of Indian Agriculture using Power BI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372CBBB2-CBBB-39F5-ABD9-E36943E204D3}"/>
              </a:ext>
            </a:extLst>
          </p:cNvPr>
          <p:cNvSpPr txBox="1"/>
          <p:nvPr/>
        </p:nvSpPr>
        <p:spPr>
          <a:xfrm>
            <a:off x="325120" y="1717040"/>
            <a:ext cx="10637520" cy="954300"/>
          </a:xfrm>
          <a:prstGeom prst="rect">
            <a:avLst/>
          </a:prstGeom>
          <a:noFill/>
        </p:spPr>
        <p:txBody>
          <a:bodyPr wrap="square" rtlCol="0">
            <a:spAutoFit/>
          </a:bodyPr>
          <a:lstStyle/>
          <a:p>
            <a:r>
              <a:rPr lang="en-US" dirty="0"/>
              <a:t>This project provides interns with an opportunity to gain hands-on experience in agricultural data analysis and visualization using Power BI, contributing valuable insights to enhance agricultural practices and decision-making in India.</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Rectangle 2">
            <a:extLst>
              <a:ext uri="{FF2B5EF4-FFF2-40B4-BE49-F238E27FC236}">
                <a16:creationId xmlns:a16="http://schemas.microsoft.com/office/drawing/2014/main" id="{125DC096-4B2A-0CCD-20B8-C7DD3A8AC745}"/>
              </a:ext>
            </a:extLst>
          </p:cNvPr>
          <p:cNvSpPr>
            <a:spLocks noChangeArrowheads="1"/>
          </p:cNvSpPr>
          <p:nvPr/>
        </p:nvSpPr>
        <p:spPr bwMode="auto">
          <a:xfrm>
            <a:off x="545249" y="1800153"/>
            <a:ext cx="690330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Exploration:</a:t>
            </a:r>
            <a:r>
              <a:rPr kumimoji="0" lang="en-US" altLang="en-US" sz="1800" b="0" i="0" u="none" strike="noStrike" cap="none" normalizeH="0" baseline="0" dirty="0">
                <a:ln>
                  <a:noFill/>
                </a:ln>
                <a:solidFill>
                  <a:schemeClr val="tx1"/>
                </a:solidFill>
                <a:effectLst/>
                <a:latin typeface="Arial" panose="020B0604020202020204" pitchFamily="34" charset="0"/>
              </a:rPr>
              <a:t> Utilized Power BI visualizations, such as tables, to examine state, district, and yearly data structures.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Major Crops Analysis:</a:t>
            </a:r>
            <a:r>
              <a:rPr kumimoji="0" lang="en-US" altLang="en-US" sz="1800" b="0" i="0" u="none" strike="noStrike" cap="none" normalizeH="0" baseline="0" dirty="0">
                <a:ln>
                  <a:noFill/>
                </a:ln>
                <a:solidFill>
                  <a:schemeClr val="tx1"/>
                </a:solidFill>
                <a:effectLst/>
                <a:latin typeface="Arial" panose="020B0604020202020204" pitchFamily="34" charset="0"/>
              </a:rPr>
              <a:t> Studied cultivation trends of key crops like rice, wheat, and pulses, focusing on variations in area, production, and yield.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State Analysis:</a:t>
            </a:r>
            <a:r>
              <a:rPr kumimoji="0" lang="en-US" altLang="en-US" sz="1800" b="0" i="0" u="none" strike="noStrike" cap="none" normalizeH="0" baseline="0" dirty="0">
                <a:ln>
                  <a:noFill/>
                </a:ln>
                <a:solidFill>
                  <a:schemeClr val="tx1"/>
                </a:solidFill>
                <a:effectLst/>
                <a:latin typeface="Arial" panose="020B0604020202020204" pitchFamily="34" charset="0"/>
              </a:rPr>
              <a:t> Evaluated crop cultivation patterns and production levels across different states.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Seasonal Analysis:</a:t>
            </a:r>
            <a:r>
              <a:rPr kumimoji="0" lang="en-US" altLang="en-US" sz="1800" b="0" i="0" u="none" strike="noStrike" cap="none" normalizeH="0" baseline="0" dirty="0">
                <a:ln>
                  <a:noFill/>
                </a:ln>
                <a:solidFill>
                  <a:schemeClr val="tx1"/>
                </a:solidFill>
                <a:effectLst/>
                <a:latin typeface="Arial" panose="020B0604020202020204" pitchFamily="34" charset="0"/>
              </a:rPr>
              <a:t> Investigated seasonal cultivation trends, differentiating between kharif and rabi seasons.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Fruits and Vegetables Analysis:</a:t>
            </a:r>
            <a:r>
              <a:rPr kumimoji="0" lang="en-US" altLang="en-US" sz="1800" b="0" i="0" u="none" strike="noStrike" cap="none" normalizeH="0" baseline="0" dirty="0">
                <a:ln>
                  <a:noFill/>
                </a:ln>
                <a:solidFill>
                  <a:schemeClr val="tx1"/>
                </a:solidFill>
                <a:effectLst/>
                <a:latin typeface="Arial" panose="020B0604020202020204" pitchFamily="34" charset="0"/>
              </a:rPr>
              <a:t> Assessed the growth patterns of fruits and vegetables and their overall impact on agricultural practices.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F9A75389-390A-4E5C-5279-CB41C0C497F1}"/>
              </a:ext>
            </a:extLst>
          </p:cNvPr>
          <p:cNvSpPr txBox="1"/>
          <p:nvPr/>
        </p:nvSpPr>
        <p:spPr>
          <a:xfrm>
            <a:off x="191911" y="6075680"/>
            <a:ext cx="6102220" cy="836255"/>
          </a:xfrm>
          <a:prstGeom prst="rect">
            <a:avLst/>
          </a:prstGeom>
          <a:noFill/>
        </p:spPr>
        <p:txBody>
          <a:bodyPr wrap="square">
            <a:spAutoFit/>
          </a:bodyPr>
          <a:lstStyle/>
          <a:p>
            <a:r>
              <a:rPr lang="en-US" sz="1100" dirty="0"/>
              <a:t>Source: </a:t>
            </a:r>
            <a:r>
              <a:rPr lang="en-US" sz="1100" dirty="0">
                <a:solidFill>
                  <a:srgbClr val="0070C0"/>
                </a:solidFill>
                <a:hlinkClick r:id="rId3">
                  <a:extLst>
                    <a:ext uri="{A12FA001-AC4F-418D-AE19-62706E023703}">
                      <ahyp:hlinkClr xmlns:ahyp="http://schemas.microsoft.com/office/drawing/2018/hyperlinkcolor" val="tx"/>
                    </a:ext>
                  </a:extLst>
                </a:hlinkClick>
              </a:rPr>
              <a:t>www.freepik.com</a:t>
            </a:r>
            <a:endParaRPr lang="en-US" sz="1100" dirty="0">
              <a:solidFill>
                <a:srgbClr val="0070C0"/>
              </a:solidFill>
            </a:endParaRPr>
          </a:p>
          <a:p>
            <a:endParaRPr lang="en-US" dirty="0"/>
          </a:p>
          <a:p>
            <a:endParaRPr lang="en-IN" dirty="0"/>
          </a:p>
        </p:txBody>
      </p:sp>
      <p:cxnSp>
        <p:nvCxnSpPr>
          <p:cNvPr id="8" name="Straight Connector 7">
            <a:extLst>
              <a:ext uri="{FF2B5EF4-FFF2-40B4-BE49-F238E27FC236}">
                <a16:creationId xmlns:a16="http://schemas.microsoft.com/office/drawing/2014/main" id="{FCE29AD9-6923-9987-8FB2-E397812BFAD4}"/>
              </a:ext>
            </a:extLst>
          </p:cNvPr>
          <p:cNvCxnSpPr>
            <a:cxnSpLocks/>
          </p:cNvCxnSpPr>
          <p:nvPr/>
        </p:nvCxnSpPr>
        <p:spPr>
          <a:xfrm>
            <a:off x="0" y="6075680"/>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4431DBFE-3829-808F-CD17-0B0D05677E2F}"/>
              </a:ext>
            </a:extLst>
          </p:cNvPr>
          <p:cNvSpPr txBox="1"/>
          <p:nvPr/>
        </p:nvSpPr>
        <p:spPr>
          <a:xfrm>
            <a:off x="448310" y="1659890"/>
            <a:ext cx="10891520" cy="1241622"/>
          </a:xfrm>
          <a:prstGeom prst="rect">
            <a:avLst/>
          </a:prstGeom>
          <a:noFill/>
        </p:spPr>
        <p:txBody>
          <a:bodyPr wrap="square" rtlCol="0">
            <a:spAutoFit/>
          </a:bodyPr>
          <a:lstStyle/>
          <a:p>
            <a:pPr marL="342900" indent="-342900">
              <a:buFont typeface="Arial" panose="020B0604020202020204" pitchFamily="34" charset="0"/>
              <a:buChar char="•"/>
            </a:pPr>
            <a:r>
              <a:rPr lang="en-US" dirty="0"/>
              <a:t>Power BI for data visualization and interactive dashboards.</a:t>
            </a:r>
          </a:p>
          <a:p>
            <a:pPr marL="342900" indent="-342900">
              <a:buFont typeface="Arial" panose="020B0604020202020204" pitchFamily="34" charset="0"/>
              <a:buChar char="•"/>
            </a:pPr>
            <a:r>
              <a:rPr lang="en-US" dirty="0"/>
              <a:t>Excel for data exploration.</a:t>
            </a:r>
          </a:p>
          <a:p>
            <a:pPr marL="342900" indent="-342900">
              <a:buFont typeface="Arial" panose="020B0604020202020204" pitchFamily="34" charset="0"/>
              <a:buChar char="•"/>
            </a:pPr>
            <a:r>
              <a:rPr lang="en-US" dirty="0"/>
              <a:t>Story telling</a:t>
            </a:r>
          </a:p>
          <a:p>
            <a:pPr marL="342900" indent="-342900">
              <a:buFont typeface="Arial" panose="020B0604020202020204" pitchFamily="34" charset="0"/>
              <a:buChar char="•"/>
            </a:pPr>
            <a:r>
              <a:rPr lang="en-US" dirty="0"/>
              <a:t>Data analysis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741BBD7F-5085-F0CE-298A-56403F5951AB}"/>
              </a:ext>
            </a:extLst>
          </p:cNvPr>
          <p:cNvSpPr txBox="1"/>
          <p:nvPr/>
        </p:nvSpPr>
        <p:spPr>
          <a:xfrm>
            <a:off x="749410" y="3861435"/>
            <a:ext cx="7311908" cy="379656"/>
          </a:xfrm>
          <a:prstGeom prst="rect">
            <a:avLst/>
          </a:prstGeom>
          <a:noFill/>
        </p:spPr>
        <p:txBody>
          <a:bodyPr wrap="square" rtlCol="0">
            <a:spAutoFit/>
          </a:bodyPr>
          <a:lstStyle/>
          <a:p>
            <a:endParaRPr lang="en-US" dirty="0"/>
          </a:p>
        </p:txBody>
      </p:sp>
      <p:sp>
        <p:nvSpPr>
          <p:cNvPr id="5" name="Rectangle 2">
            <a:extLst>
              <a:ext uri="{FF2B5EF4-FFF2-40B4-BE49-F238E27FC236}">
                <a16:creationId xmlns:a16="http://schemas.microsoft.com/office/drawing/2014/main" id="{45FE24D1-5CF7-9394-1F78-E4823C035993}"/>
              </a:ext>
            </a:extLst>
          </p:cNvPr>
          <p:cNvSpPr>
            <a:spLocks noChangeArrowheads="1"/>
          </p:cNvSpPr>
          <p:nvPr/>
        </p:nvSpPr>
        <p:spPr bwMode="auto">
          <a:xfrm>
            <a:off x="610309" y="1621881"/>
            <a:ext cx="1149484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examines Indian agriculture by analyzing district-level and yearly data. The dataset provides insights into crop area, production, and yield trends across various regions and time periods. Using Power BI, we create interactive visualizations to identify agricultural patterns and disparities, supporting stakeholders in making data-driven decisions for sustainable farming and efficient resource distribution.</a:t>
            </a:r>
          </a:p>
        </p:txBody>
      </p:sp>
    </p:spTree>
    <p:extLst>
      <p:ext uri="{BB962C8B-B14F-4D97-AF65-F5344CB8AC3E}">
        <p14:creationId xmlns:p14="http://schemas.microsoft.com/office/powerpoint/2010/main" val="3196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Rectangle 1">
            <a:extLst>
              <a:ext uri="{FF2B5EF4-FFF2-40B4-BE49-F238E27FC236}">
                <a16:creationId xmlns:a16="http://schemas.microsoft.com/office/drawing/2014/main" id="{AB4E17E3-6FBE-479D-025C-D151157ECEBD}"/>
              </a:ext>
            </a:extLst>
          </p:cNvPr>
          <p:cNvSpPr>
            <a:spLocks noChangeArrowheads="1"/>
          </p:cNvSpPr>
          <p:nvPr/>
        </p:nvSpPr>
        <p:spPr bwMode="auto">
          <a:xfrm>
            <a:off x="802433" y="1254467"/>
            <a:ext cx="1127137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Power BI dashboards</a:t>
            </a:r>
            <a:r>
              <a:rPr kumimoji="0" lang="en-US" altLang="en-US" sz="1800" b="0" i="0" u="none" strike="noStrike" cap="none" normalizeH="0" baseline="0" dirty="0">
                <a:ln>
                  <a:noFill/>
                </a:ln>
                <a:solidFill>
                  <a:schemeClr val="tx1"/>
                </a:solidFill>
                <a:effectLst/>
                <a:latin typeface="Arial" panose="020B0604020202020204" pitchFamily="34" charset="0"/>
              </a:rPr>
              <a:t> showcasing agricultural trends across districts and years.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 analytics</a:t>
            </a:r>
            <a:r>
              <a:rPr kumimoji="0" lang="en-US" altLang="en-US" sz="1800" b="0" i="0" u="none" strike="noStrike" cap="none" normalizeH="0" baseline="0" dirty="0">
                <a:ln>
                  <a:noFill/>
                </a:ln>
                <a:solidFill>
                  <a:schemeClr val="tx1"/>
                </a:solidFill>
                <a:effectLst/>
                <a:latin typeface="Arial" panose="020B0604020202020204" pitchFamily="34" charset="0"/>
              </a:rPr>
              <a:t> illustrating shifts in major crop production and changes over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reports</a:t>
            </a:r>
            <a:r>
              <a:rPr kumimoji="0" lang="en-US" altLang="en-US" sz="1800" b="0" i="0" u="none" strike="noStrike" cap="none" normalizeH="0" baseline="0" dirty="0">
                <a:ln>
                  <a:noFill/>
                </a:ln>
                <a:solidFill>
                  <a:schemeClr val="tx1"/>
                </a:solidFill>
                <a:effectLst/>
                <a:latin typeface="Arial" panose="020B0604020202020204" pitchFamily="34" charset="0"/>
              </a:rPr>
              <a:t> highlighting regional disparities, seasonal trends, and external influences.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Actionable insights</a:t>
            </a:r>
            <a:r>
              <a:rPr kumimoji="0" lang="en-US" altLang="en-US" sz="1800" b="0" i="0" u="none" strike="noStrike" cap="none" normalizeH="0" baseline="0" dirty="0">
                <a:ln>
                  <a:noFill/>
                </a:ln>
                <a:solidFill>
                  <a:schemeClr val="tx1"/>
                </a:solidFill>
                <a:effectLst/>
                <a:latin typeface="Arial" panose="020B0604020202020204" pitchFamily="34" charset="0"/>
              </a:rPr>
              <a:t> for policymakers and agricultural stakeholders to enhance decision-making.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296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404550E7-B802-2A61-6983-9C9FC12645FD}"/>
              </a:ext>
            </a:extLst>
          </p:cNvPr>
          <p:cNvPicPr>
            <a:picLocks noChangeAspect="1"/>
          </p:cNvPicPr>
          <p:nvPr/>
        </p:nvPicPr>
        <p:blipFill>
          <a:blip r:embed="rId2"/>
          <a:stretch>
            <a:fillRect/>
          </a:stretch>
        </p:blipFill>
        <p:spPr>
          <a:xfrm>
            <a:off x="1564433" y="1801189"/>
            <a:ext cx="7234334" cy="385278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AFE51-5ED5-6CFB-B829-6F4916D8A553}"/>
              </a:ext>
            </a:extLst>
          </p:cNvPr>
          <p:cNvPicPr>
            <a:picLocks noChangeAspect="1"/>
          </p:cNvPicPr>
          <p:nvPr/>
        </p:nvPicPr>
        <p:blipFill>
          <a:blip r:embed="rId2"/>
          <a:stretch>
            <a:fillRect/>
          </a:stretch>
        </p:blipFill>
        <p:spPr>
          <a:xfrm>
            <a:off x="1331167" y="1249497"/>
            <a:ext cx="9324392" cy="4956164"/>
          </a:xfrm>
          <a:prstGeom prst="rect">
            <a:avLst/>
          </a:prstGeom>
        </p:spPr>
      </p:pic>
    </p:spTree>
    <p:extLst>
      <p:ext uri="{BB962C8B-B14F-4D97-AF65-F5344CB8AC3E}">
        <p14:creationId xmlns:p14="http://schemas.microsoft.com/office/powerpoint/2010/main" val="331188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03FF8D-E137-8A90-CA22-127AC4B0C5D9}"/>
              </a:ext>
            </a:extLst>
          </p:cNvPr>
          <p:cNvPicPr>
            <a:picLocks noChangeAspect="1"/>
          </p:cNvPicPr>
          <p:nvPr/>
        </p:nvPicPr>
        <p:blipFill>
          <a:blip r:embed="rId2"/>
          <a:stretch>
            <a:fillRect/>
          </a:stretch>
        </p:blipFill>
        <p:spPr>
          <a:xfrm>
            <a:off x="1172547" y="1188775"/>
            <a:ext cx="9846906" cy="5208238"/>
          </a:xfrm>
          <a:prstGeom prst="rect">
            <a:avLst/>
          </a:prstGeom>
        </p:spPr>
      </p:pic>
    </p:spTree>
    <p:extLst>
      <p:ext uri="{BB962C8B-B14F-4D97-AF65-F5344CB8AC3E}">
        <p14:creationId xmlns:p14="http://schemas.microsoft.com/office/powerpoint/2010/main" val="281497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12DB44-7261-49EF-79D1-CEC8BFFCF42D}"/>
              </a:ext>
            </a:extLst>
          </p:cNvPr>
          <p:cNvPicPr>
            <a:picLocks noChangeAspect="1"/>
          </p:cNvPicPr>
          <p:nvPr/>
        </p:nvPicPr>
        <p:blipFill>
          <a:blip r:embed="rId2"/>
          <a:stretch>
            <a:fillRect/>
          </a:stretch>
        </p:blipFill>
        <p:spPr>
          <a:xfrm>
            <a:off x="1051250" y="1370341"/>
            <a:ext cx="9492342" cy="5050380"/>
          </a:xfrm>
          <a:prstGeom prst="rect">
            <a:avLst/>
          </a:prstGeom>
        </p:spPr>
      </p:pic>
    </p:spTree>
    <p:extLst>
      <p:ext uri="{BB962C8B-B14F-4D97-AF65-F5344CB8AC3E}">
        <p14:creationId xmlns:p14="http://schemas.microsoft.com/office/powerpoint/2010/main" val="980506684"/>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97</TotalTime>
  <Words>297</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 KAVIN</cp:lastModifiedBy>
  <cp:revision>7</cp:revision>
  <dcterms:created xsi:type="dcterms:W3CDTF">2024-12-31T09:40:01Z</dcterms:created>
  <dcterms:modified xsi:type="dcterms:W3CDTF">2025-02-06T16:12:13Z</dcterms:modified>
</cp:coreProperties>
</file>