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3448811"/>
            <a:ext cx="173990" cy="439420"/>
          </a:xfrm>
          <a:custGeom>
            <a:avLst/>
            <a:gdLst/>
            <a:ahLst/>
            <a:cxnLst/>
            <a:rect l="l" t="t" r="r" b="b"/>
            <a:pathLst>
              <a:path w="173990" h="439420">
                <a:moveTo>
                  <a:pt x="173736" y="0"/>
                </a:moveTo>
                <a:lnTo>
                  <a:pt x="0" y="0"/>
                </a:lnTo>
                <a:lnTo>
                  <a:pt x="0" y="438912"/>
                </a:lnTo>
                <a:lnTo>
                  <a:pt x="173736" y="438912"/>
                </a:lnTo>
                <a:lnTo>
                  <a:pt x="173736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697223"/>
            <a:ext cx="0" cy="1304290"/>
          </a:xfrm>
          <a:custGeom>
            <a:avLst/>
            <a:gdLst/>
            <a:ahLst/>
            <a:cxnLst/>
            <a:rect l="l" t="t" r="r" b="b"/>
            <a:pathLst>
              <a:path h="1304289">
                <a:moveTo>
                  <a:pt x="0" y="0"/>
                </a:moveTo>
                <a:lnTo>
                  <a:pt x="0" y="1303921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5092" y="467868"/>
            <a:ext cx="2540" cy="2673985"/>
          </a:xfrm>
          <a:custGeom>
            <a:avLst/>
            <a:gdLst/>
            <a:ahLst/>
            <a:cxnLst/>
            <a:rect l="l" t="t" r="r" b="b"/>
            <a:pathLst>
              <a:path w="2539" h="2673985">
                <a:moveTo>
                  <a:pt x="2400" y="0"/>
                </a:moveTo>
                <a:lnTo>
                  <a:pt x="0" y="2673985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3990" cy="439420"/>
          </a:xfrm>
          <a:custGeom>
            <a:avLst/>
            <a:gdLst/>
            <a:ahLst/>
            <a:cxnLst/>
            <a:rect l="l" t="t" r="r" b="b"/>
            <a:pathLst>
              <a:path w="173990" h="439420">
                <a:moveTo>
                  <a:pt x="173736" y="0"/>
                </a:moveTo>
                <a:lnTo>
                  <a:pt x="0" y="0"/>
                </a:lnTo>
                <a:lnTo>
                  <a:pt x="0" y="438912"/>
                </a:lnTo>
                <a:lnTo>
                  <a:pt x="173736" y="438912"/>
                </a:lnTo>
                <a:lnTo>
                  <a:pt x="17373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78B3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78B3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78B3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315" y="405510"/>
            <a:ext cx="785936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78B3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2315" y="893826"/>
            <a:ext cx="7859369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KAVIN75/Portfolio-RIT-NM-FS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" y="2654630"/>
            <a:ext cx="2519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213669"/>
                </a:solidFill>
                <a:latin typeface="Arial"/>
                <a:cs typeface="Arial"/>
              </a:rPr>
              <a:t>“Portfolio</a:t>
            </a:r>
            <a:r>
              <a:rPr sz="2400" spc="-1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213669"/>
                </a:solidFill>
                <a:latin typeface="Arial"/>
                <a:cs typeface="Arial"/>
              </a:rPr>
              <a:t>Website”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952" y="3375786"/>
            <a:ext cx="194604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3669"/>
                </a:solidFill>
                <a:latin typeface="Carlito"/>
                <a:cs typeface="Carlito"/>
              </a:rPr>
              <a:t>Task </a:t>
            </a:r>
            <a:r>
              <a:rPr sz="2400" b="1" dirty="0">
                <a:solidFill>
                  <a:srgbClr val="213669"/>
                </a:solidFill>
                <a:latin typeface="Carlito"/>
                <a:cs typeface="Carlito"/>
              </a:rPr>
              <a:t>-</a:t>
            </a:r>
            <a:r>
              <a:rPr sz="2400" b="1" spc="-90" dirty="0">
                <a:solidFill>
                  <a:srgbClr val="213669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213669"/>
                </a:solidFill>
                <a:latin typeface="Carlito"/>
                <a:cs typeface="Carlito"/>
              </a:rPr>
              <a:t>4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995" y="816940"/>
            <a:ext cx="172847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b="1" spc="5" dirty="0">
                <a:solidFill>
                  <a:srgbClr val="C78B31"/>
                </a:solidFill>
                <a:latin typeface="Carlito"/>
                <a:cs typeface="Carlito"/>
              </a:rPr>
              <a:t>Portfolio</a:t>
            </a:r>
            <a:r>
              <a:rPr sz="1800" b="1" spc="-20" dirty="0">
                <a:solidFill>
                  <a:srgbClr val="C78B31"/>
                </a:solidFill>
                <a:latin typeface="Carlito"/>
                <a:cs typeface="Carlito"/>
              </a:rPr>
              <a:t> </a:t>
            </a:r>
            <a:r>
              <a:rPr sz="1800" b="1" spc="10" dirty="0">
                <a:solidFill>
                  <a:srgbClr val="C78B31"/>
                </a:solidFill>
                <a:latin typeface="Carlito"/>
                <a:cs typeface="Carlito"/>
              </a:rPr>
              <a:t>Website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0" y="242341"/>
            <a:ext cx="4876800" cy="490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360" y="2273820"/>
            <a:ext cx="4037329" cy="1723389"/>
          </a:xfrm>
          <a:custGeom>
            <a:avLst/>
            <a:gdLst/>
            <a:ahLst/>
            <a:cxnLst/>
            <a:rect l="l" t="t" r="r" b="b"/>
            <a:pathLst>
              <a:path w="4037329" h="1723389">
                <a:moveTo>
                  <a:pt x="1497965" y="1378712"/>
                </a:moveTo>
                <a:lnTo>
                  <a:pt x="0" y="1378712"/>
                </a:lnTo>
                <a:lnTo>
                  <a:pt x="0" y="1723339"/>
                </a:lnTo>
                <a:lnTo>
                  <a:pt x="1497965" y="1723339"/>
                </a:lnTo>
                <a:lnTo>
                  <a:pt x="1497965" y="1378712"/>
                </a:lnTo>
                <a:close/>
              </a:path>
              <a:path w="4037329" h="1723389">
                <a:moveTo>
                  <a:pt x="1497965" y="0"/>
                </a:moveTo>
                <a:lnTo>
                  <a:pt x="0" y="0"/>
                </a:lnTo>
                <a:lnTo>
                  <a:pt x="0" y="344665"/>
                </a:lnTo>
                <a:lnTo>
                  <a:pt x="0" y="689343"/>
                </a:lnTo>
                <a:lnTo>
                  <a:pt x="0" y="1034021"/>
                </a:lnTo>
                <a:lnTo>
                  <a:pt x="0" y="1378699"/>
                </a:lnTo>
                <a:lnTo>
                  <a:pt x="1497965" y="1378699"/>
                </a:lnTo>
                <a:lnTo>
                  <a:pt x="1497965" y="1034021"/>
                </a:lnTo>
                <a:lnTo>
                  <a:pt x="1497965" y="689343"/>
                </a:lnTo>
                <a:lnTo>
                  <a:pt x="1497965" y="344665"/>
                </a:lnTo>
                <a:lnTo>
                  <a:pt x="1497965" y="0"/>
                </a:lnTo>
                <a:close/>
              </a:path>
              <a:path w="4037329" h="1723389">
                <a:moveTo>
                  <a:pt x="4036707" y="1378712"/>
                </a:moveTo>
                <a:lnTo>
                  <a:pt x="2691155" y="1378712"/>
                </a:lnTo>
                <a:lnTo>
                  <a:pt x="1497977" y="1378712"/>
                </a:lnTo>
                <a:lnTo>
                  <a:pt x="1497977" y="1723339"/>
                </a:lnTo>
                <a:lnTo>
                  <a:pt x="2691142" y="1723339"/>
                </a:lnTo>
                <a:lnTo>
                  <a:pt x="4036707" y="1723339"/>
                </a:lnTo>
                <a:lnTo>
                  <a:pt x="4036707" y="1378712"/>
                </a:lnTo>
                <a:close/>
              </a:path>
              <a:path w="4037329" h="1723389">
                <a:moveTo>
                  <a:pt x="4036707" y="0"/>
                </a:moveTo>
                <a:lnTo>
                  <a:pt x="2691155" y="0"/>
                </a:lnTo>
                <a:lnTo>
                  <a:pt x="1497977" y="0"/>
                </a:lnTo>
                <a:lnTo>
                  <a:pt x="1497977" y="344665"/>
                </a:lnTo>
                <a:lnTo>
                  <a:pt x="1497977" y="689343"/>
                </a:lnTo>
                <a:lnTo>
                  <a:pt x="1497977" y="1034021"/>
                </a:lnTo>
                <a:lnTo>
                  <a:pt x="1497977" y="1378699"/>
                </a:lnTo>
                <a:lnTo>
                  <a:pt x="2691142" y="1378699"/>
                </a:lnTo>
                <a:lnTo>
                  <a:pt x="4036707" y="1378699"/>
                </a:lnTo>
                <a:lnTo>
                  <a:pt x="4036707" y="1034021"/>
                </a:lnTo>
                <a:lnTo>
                  <a:pt x="4036707" y="689343"/>
                </a:lnTo>
                <a:lnTo>
                  <a:pt x="4036707" y="344665"/>
                </a:lnTo>
                <a:lnTo>
                  <a:pt x="4036707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1010" y="2267457"/>
          <a:ext cx="4036695" cy="1723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/>
                <a:gridCol w="1193165"/>
                <a:gridCol w="1345565"/>
              </a:tblGrid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spc="-25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solidFill>
                            <a:srgbClr val="E26C08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44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2113a52169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Akash .</a:t>
                      </a:r>
                      <a:r>
                        <a:rPr sz="1400" spc="-6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2113a52192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Rakesh .</a:t>
                      </a:r>
                      <a:r>
                        <a:rPr sz="1400" spc="-7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44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2113a52194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Rasa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4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44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2113a52196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Rudhran .</a:t>
                      </a:r>
                      <a:r>
                        <a:rPr sz="1400" spc="-8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rgbClr val="EFEFEF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54584"/>
            <a:ext cx="212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3669"/>
                </a:solidFill>
              </a:rPr>
              <a:t>Step-Wise</a:t>
            </a:r>
            <a:r>
              <a:rPr spc="-45" dirty="0">
                <a:solidFill>
                  <a:srgbClr val="213669"/>
                </a:solidFill>
              </a:rPr>
              <a:t> </a:t>
            </a:r>
            <a:r>
              <a:rPr spc="-10" dirty="0">
                <a:solidFill>
                  <a:srgbClr val="213669"/>
                </a:solidFill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550" y="895350"/>
            <a:ext cx="8061249" cy="376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5687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Introduction- </a:t>
            </a:r>
            <a:r>
              <a:rPr sz="1400" spc="-5" dirty="0">
                <a:latin typeface="Carlito"/>
                <a:cs typeface="Carlito"/>
              </a:rPr>
              <a:t>Introduce </a:t>
            </a:r>
            <a:r>
              <a:rPr sz="1400" dirty="0">
                <a:latin typeface="Carlito"/>
                <a:cs typeface="Carlito"/>
              </a:rPr>
              <a:t>yourself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dirty="0">
                <a:latin typeface="Carlito"/>
                <a:cs typeface="Carlito"/>
              </a:rPr>
              <a:t>your goal </a:t>
            </a:r>
            <a:r>
              <a:rPr sz="1400" spc="-5" dirty="0">
                <a:latin typeface="Carlito"/>
                <a:cs typeface="Carlito"/>
              </a:rPr>
              <a:t>for the </a:t>
            </a:r>
            <a:r>
              <a:rPr sz="1400" dirty="0">
                <a:latin typeface="Carlito"/>
                <a:cs typeface="Carlito"/>
              </a:rPr>
              <a:t>website- Briefly </a:t>
            </a:r>
            <a:r>
              <a:rPr sz="1400" spc="-5" dirty="0">
                <a:latin typeface="Carlito"/>
                <a:cs typeface="Carlito"/>
              </a:rPr>
              <a:t>describe the  </a:t>
            </a:r>
            <a:r>
              <a:rPr sz="1400" dirty="0">
                <a:latin typeface="Carlito"/>
                <a:cs typeface="Carlito"/>
              </a:rPr>
              <a:t>website's </a:t>
            </a:r>
            <a:r>
              <a:rPr sz="1400" spc="-5" dirty="0">
                <a:latin typeface="Carlito"/>
                <a:cs typeface="Carlito"/>
              </a:rPr>
              <a:t>purpose and </a:t>
            </a:r>
            <a:r>
              <a:rPr sz="1400" dirty="0">
                <a:latin typeface="Carlito"/>
                <a:cs typeface="Carlito"/>
              </a:rPr>
              <a:t>target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audience</a:t>
            </a:r>
            <a:endParaRPr sz="1400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Database Modelling and Schema Design- </a:t>
            </a:r>
            <a:r>
              <a:rPr sz="1400" spc="-5" dirty="0">
                <a:latin typeface="Carlito"/>
                <a:cs typeface="Carlito"/>
              </a:rPr>
              <a:t>Describe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modelled the data that </a:t>
            </a:r>
            <a:r>
              <a:rPr sz="1400" dirty="0">
                <a:latin typeface="Carlito"/>
                <a:cs typeface="Carlito"/>
              </a:rPr>
              <a:t>will  </a:t>
            </a:r>
            <a:r>
              <a:rPr sz="1400" spc="-5" dirty="0">
                <a:latin typeface="Carlito"/>
                <a:cs typeface="Carlito"/>
              </a:rPr>
              <a:t>be </a:t>
            </a:r>
            <a:r>
              <a:rPr sz="1400" dirty="0">
                <a:latin typeface="Carlito"/>
                <a:cs typeface="Carlito"/>
              </a:rPr>
              <a:t>stored in the </a:t>
            </a:r>
            <a:r>
              <a:rPr sz="1400" spc="-5" dirty="0">
                <a:latin typeface="Carlito"/>
                <a:cs typeface="Carlito"/>
              </a:rPr>
              <a:t>database- Show the database schema that </a:t>
            </a:r>
            <a:r>
              <a:rPr sz="1400" dirty="0">
                <a:latin typeface="Carlito"/>
                <a:cs typeface="Carlito"/>
              </a:rPr>
              <a:t>you designed for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1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website</a:t>
            </a:r>
            <a:endParaRPr sz="1400" dirty="0">
              <a:latin typeface="Carlito"/>
              <a:cs typeface="Carlito"/>
            </a:endParaRPr>
          </a:p>
          <a:p>
            <a:pPr marL="299085" marR="64135" indent="-287020">
              <a:lnSpc>
                <a:spcPct val="100000"/>
              </a:lnSpc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MongoDB and Mongoose Schema Setup- </a:t>
            </a:r>
            <a:r>
              <a:rPr sz="1400" spc="-5" dirty="0">
                <a:latin typeface="Carlito"/>
                <a:cs typeface="Carlito"/>
              </a:rPr>
              <a:t>Explain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set up the </a:t>
            </a:r>
            <a:r>
              <a:rPr sz="1400" dirty="0">
                <a:latin typeface="Carlito"/>
                <a:cs typeface="Carlito"/>
              </a:rPr>
              <a:t>MongoDB </a:t>
            </a:r>
            <a:r>
              <a:rPr sz="1400" spc="-5" dirty="0">
                <a:latin typeface="Carlito"/>
                <a:cs typeface="Carlito"/>
              </a:rPr>
              <a:t>local  server and connected </a:t>
            </a:r>
            <a:r>
              <a:rPr sz="1400" dirty="0">
                <a:latin typeface="Carlito"/>
                <a:cs typeface="Carlito"/>
              </a:rPr>
              <a:t>it to </a:t>
            </a:r>
            <a:r>
              <a:rPr sz="1400" spc="-5" dirty="0">
                <a:latin typeface="Carlito"/>
                <a:cs typeface="Carlito"/>
              </a:rPr>
              <a:t>the backend- Describe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created </a:t>
            </a:r>
            <a:r>
              <a:rPr sz="1400" dirty="0">
                <a:latin typeface="Carlito"/>
                <a:cs typeface="Carlito"/>
              </a:rPr>
              <a:t>a Mongoose </a:t>
            </a:r>
            <a:r>
              <a:rPr sz="1400" spc="-5" dirty="0">
                <a:latin typeface="Carlito"/>
                <a:cs typeface="Carlito"/>
              </a:rPr>
              <a:t>schema  </a:t>
            </a:r>
            <a:r>
              <a:rPr sz="1400" dirty="0">
                <a:latin typeface="Carlito"/>
                <a:cs typeface="Carlito"/>
              </a:rPr>
              <a:t>at the </a:t>
            </a:r>
            <a:r>
              <a:rPr sz="1400" spc="-5" dirty="0">
                <a:latin typeface="Carlito"/>
                <a:cs typeface="Carlito"/>
              </a:rPr>
              <a:t>backend and </a:t>
            </a:r>
            <a:r>
              <a:rPr sz="1400" dirty="0">
                <a:latin typeface="Carlito"/>
                <a:cs typeface="Carlito"/>
              </a:rPr>
              <a:t>ran </a:t>
            </a:r>
            <a:r>
              <a:rPr sz="1400" spc="-5" dirty="0">
                <a:latin typeface="Carlito"/>
                <a:cs typeface="Carlito"/>
              </a:rPr>
              <a:t>test queries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set up the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database</a:t>
            </a:r>
            <a:endParaRPr sz="1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rlito"/>
                <a:cs typeface="Carlito"/>
              </a:rPr>
              <a:t>Creating APIs and Defining Routes</a:t>
            </a:r>
            <a:r>
              <a:rPr sz="1400" dirty="0">
                <a:latin typeface="Carlito"/>
                <a:cs typeface="Carlito"/>
              </a:rPr>
              <a:t>- </a:t>
            </a:r>
            <a:r>
              <a:rPr sz="1400" spc="-5" dirty="0">
                <a:latin typeface="Carlito"/>
                <a:cs typeface="Carlito"/>
              </a:rPr>
              <a:t>Show the </a:t>
            </a:r>
            <a:r>
              <a:rPr sz="1400" dirty="0">
                <a:latin typeface="Carlito"/>
                <a:cs typeface="Carlito"/>
              </a:rPr>
              <a:t>various </a:t>
            </a:r>
            <a:r>
              <a:rPr sz="1400" spc="-5" dirty="0">
                <a:latin typeface="Carlito"/>
                <a:cs typeface="Carlito"/>
              </a:rPr>
              <a:t>APIs that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created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ensure</a:t>
            </a:r>
            <a:endParaRPr sz="14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data flow </a:t>
            </a:r>
            <a:r>
              <a:rPr sz="1400" dirty="0">
                <a:latin typeface="Carlito"/>
                <a:cs typeface="Carlito"/>
              </a:rPr>
              <a:t>within the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website.</a:t>
            </a:r>
            <a:endParaRPr sz="1400" dirty="0">
              <a:latin typeface="Carlito"/>
              <a:cs typeface="Carlito"/>
            </a:endParaRPr>
          </a:p>
          <a:p>
            <a:pPr marL="299085" marR="27940" indent="-287020">
              <a:lnSpc>
                <a:spcPct val="100000"/>
              </a:lnSpc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Adding Authentication and Middleware- </a:t>
            </a:r>
            <a:r>
              <a:rPr sz="1400" spc="-5" dirty="0">
                <a:latin typeface="Carlito"/>
                <a:cs typeface="Carlito"/>
              </a:rPr>
              <a:t>Explain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added authentication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the  </a:t>
            </a:r>
            <a:r>
              <a:rPr sz="1400" dirty="0">
                <a:latin typeface="Carlito"/>
                <a:cs typeface="Carlito"/>
              </a:rPr>
              <a:t>website to </a:t>
            </a:r>
            <a:r>
              <a:rPr sz="1400" spc="-5" dirty="0">
                <a:latin typeface="Carlito"/>
                <a:cs typeface="Carlito"/>
              </a:rPr>
              <a:t>ensure </a:t>
            </a:r>
            <a:r>
              <a:rPr sz="1400" dirty="0">
                <a:latin typeface="Carlito"/>
                <a:cs typeface="Carlito"/>
              </a:rPr>
              <a:t>that </a:t>
            </a:r>
            <a:r>
              <a:rPr sz="1400" spc="-5" dirty="0">
                <a:latin typeface="Carlito"/>
                <a:cs typeface="Carlito"/>
              </a:rPr>
              <a:t>only authorized users can access sensitive </a:t>
            </a:r>
            <a:r>
              <a:rPr sz="1400" dirty="0">
                <a:latin typeface="Carlito"/>
                <a:cs typeface="Carlito"/>
              </a:rPr>
              <a:t>information- </a:t>
            </a:r>
            <a:r>
              <a:rPr sz="1400" spc="-5" dirty="0">
                <a:latin typeface="Carlito"/>
                <a:cs typeface="Carlito"/>
              </a:rPr>
              <a:t>Show the  middleware that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added </a:t>
            </a:r>
            <a:r>
              <a:rPr sz="1400" dirty="0">
                <a:latin typeface="Carlito"/>
                <a:cs typeface="Carlito"/>
              </a:rPr>
              <a:t>to verify </a:t>
            </a:r>
            <a:r>
              <a:rPr sz="1400" spc="-5" dirty="0">
                <a:latin typeface="Carlito"/>
                <a:cs typeface="Carlito"/>
              </a:rPr>
              <a:t>user credentials and ensure </a:t>
            </a:r>
            <a:r>
              <a:rPr sz="1400" dirty="0">
                <a:latin typeface="Carlito"/>
                <a:cs typeface="Carlito"/>
              </a:rPr>
              <a:t>that </a:t>
            </a:r>
            <a:r>
              <a:rPr sz="1400" spc="-5" dirty="0">
                <a:latin typeface="Carlito"/>
                <a:cs typeface="Carlito"/>
              </a:rPr>
              <a:t>the user </a:t>
            </a:r>
            <a:r>
              <a:rPr sz="1400" dirty="0">
                <a:latin typeface="Carlito"/>
                <a:cs typeface="Carlito"/>
              </a:rPr>
              <a:t>is  </a:t>
            </a:r>
            <a:r>
              <a:rPr sz="1400" spc="-5" dirty="0">
                <a:latin typeface="Carlito"/>
                <a:cs typeface="Carlito"/>
              </a:rPr>
              <a:t>authorized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access the requested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data</a:t>
            </a:r>
            <a:endParaRPr sz="1400" dirty="0">
              <a:latin typeface="Carlito"/>
              <a:cs typeface="Carlito"/>
            </a:endParaRPr>
          </a:p>
          <a:p>
            <a:pPr marL="299085" marR="3175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b="1" dirty="0">
                <a:latin typeface="Carlito"/>
                <a:cs typeface="Carlito"/>
              </a:rPr>
              <a:t>Handling Requests and Error Cases- </a:t>
            </a:r>
            <a:r>
              <a:rPr sz="1400" spc="-5" dirty="0">
                <a:latin typeface="Carlito"/>
                <a:cs typeface="Carlito"/>
              </a:rPr>
              <a:t>Describe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handled </a:t>
            </a:r>
            <a:r>
              <a:rPr sz="1400" dirty="0">
                <a:latin typeface="Carlito"/>
                <a:cs typeface="Carlito"/>
              </a:rPr>
              <a:t>all </a:t>
            </a:r>
            <a:r>
              <a:rPr sz="1400" spc="-5" dirty="0">
                <a:latin typeface="Carlito"/>
                <a:cs typeface="Carlito"/>
              </a:rPr>
              <a:t>possible </a:t>
            </a:r>
            <a:r>
              <a:rPr sz="1400" dirty="0">
                <a:latin typeface="Carlito"/>
                <a:cs typeface="Carlito"/>
              </a:rPr>
              <a:t>cases with  </a:t>
            </a:r>
            <a:r>
              <a:rPr sz="1400" spc="-5" dirty="0">
                <a:latin typeface="Carlito"/>
                <a:cs typeface="Carlito"/>
              </a:rPr>
              <a:t>the requests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ensure </a:t>
            </a:r>
            <a:r>
              <a:rPr sz="1400" dirty="0">
                <a:latin typeface="Carlito"/>
                <a:cs typeface="Carlito"/>
              </a:rPr>
              <a:t>that </a:t>
            </a:r>
            <a:r>
              <a:rPr sz="1400" spc="-5" dirty="0">
                <a:latin typeface="Carlito"/>
                <a:cs typeface="Carlito"/>
              </a:rPr>
              <a:t>the website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robust and can handle unexpected situations-  Explain how </a:t>
            </a:r>
            <a:r>
              <a:rPr sz="1400" dirty="0">
                <a:latin typeface="Carlito"/>
                <a:cs typeface="Carlito"/>
              </a:rPr>
              <a:t>you </a:t>
            </a:r>
            <a:r>
              <a:rPr sz="1400" spc="-5" dirty="0">
                <a:latin typeface="Carlito"/>
                <a:cs typeface="Carlito"/>
              </a:rPr>
              <a:t>checked </a:t>
            </a:r>
            <a:r>
              <a:rPr sz="1400" dirty="0">
                <a:latin typeface="Carlito"/>
                <a:cs typeface="Carlito"/>
              </a:rPr>
              <a:t>for errors </a:t>
            </a:r>
            <a:r>
              <a:rPr sz="1400" spc="-5" dirty="0">
                <a:latin typeface="Carlito"/>
                <a:cs typeface="Carlito"/>
              </a:rPr>
              <a:t>and edge cases and returned appropriate responses 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the client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315" y="405510"/>
            <a:ext cx="301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 </a:t>
            </a:r>
            <a:r>
              <a:rPr dirty="0"/>
              <a:t>of your</a:t>
            </a:r>
            <a:r>
              <a:rPr spc="-110" dirty="0"/>
              <a:t> </a:t>
            </a:r>
            <a:r>
              <a:rPr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15" y="1276350"/>
            <a:ext cx="7587285" cy="30219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400" spc="-5" dirty="0">
                <a:latin typeface="Carlito"/>
                <a:cs typeface="Carlito"/>
              </a:rPr>
              <a:t>In this presentation,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introduced </a:t>
            </a:r>
            <a:r>
              <a:rPr sz="1400" dirty="0">
                <a:latin typeface="Carlito"/>
                <a:cs typeface="Carlito"/>
              </a:rPr>
              <a:t>myself </a:t>
            </a:r>
            <a:r>
              <a:rPr sz="1400" spc="-5" dirty="0">
                <a:latin typeface="Carlito"/>
                <a:cs typeface="Carlito"/>
              </a:rPr>
              <a:t>and my </a:t>
            </a:r>
            <a:r>
              <a:rPr sz="1400" dirty="0">
                <a:latin typeface="Carlito"/>
                <a:cs typeface="Carlito"/>
              </a:rPr>
              <a:t>goal </a:t>
            </a:r>
            <a:r>
              <a:rPr sz="1400" spc="-5" dirty="0">
                <a:latin typeface="Carlito"/>
                <a:cs typeface="Carlito"/>
              </a:rPr>
              <a:t>for the </a:t>
            </a:r>
            <a:r>
              <a:rPr sz="1400" dirty="0">
                <a:latin typeface="Carlito"/>
                <a:cs typeface="Carlito"/>
              </a:rPr>
              <a:t>portfolio website. I </a:t>
            </a:r>
            <a:r>
              <a:rPr sz="1400" spc="-5" dirty="0">
                <a:latin typeface="Carlito"/>
                <a:cs typeface="Carlito"/>
              </a:rPr>
              <a:t>then  discussed how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modeled the data that </a:t>
            </a:r>
            <a:r>
              <a:rPr sz="1400" dirty="0">
                <a:latin typeface="Carlito"/>
                <a:cs typeface="Carlito"/>
              </a:rPr>
              <a:t>will </a:t>
            </a:r>
            <a:r>
              <a:rPr sz="1400" spc="-5" dirty="0">
                <a:latin typeface="Carlito"/>
                <a:cs typeface="Carlito"/>
              </a:rPr>
              <a:t>be </a:t>
            </a:r>
            <a:r>
              <a:rPr sz="1400" dirty="0">
                <a:latin typeface="Carlito"/>
                <a:cs typeface="Carlito"/>
              </a:rPr>
              <a:t>stored in the </a:t>
            </a:r>
            <a:r>
              <a:rPr sz="1400" spc="-5" dirty="0">
                <a:latin typeface="Carlito"/>
                <a:cs typeface="Carlito"/>
              </a:rPr>
              <a:t>database, and showed the  schema </a:t>
            </a:r>
            <a:r>
              <a:rPr sz="1400" dirty="0">
                <a:latin typeface="Carlito"/>
                <a:cs typeface="Carlito"/>
              </a:rPr>
              <a:t>design </a:t>
            </a:r>
            <a:r>
              <a:rPr sz="1400" spc="-5" dirty="0">
                <a:latin typeface="Carlito"/>
                <a:cs typeface="Carlito"/>
              </a:rPr>
              <a:t>that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created </a:t>
            </a:r>
            <a:r>
              <a:rPr sz="140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website. I explained </a:t>
            </a:r>
            <a:r>
              <a:rPr sz="1400" spc="-5" dirty="0">
                <a:latin typeface="Carlito"/>
                <a:cs typeface="Carlito"/>
              </a:rPr>
              <a:t>how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set up the </a:t>
            </a:r>
            <a:r>
              <a:rPr sz="1400" dirty="0">
                <a:latin typeface="Carlito"/>
                <a:cs typeface="Carlito"/>
              </a:rPr>
              <a:t>MongoDB </a:t>
            </a:r>
            <a:r>
              <a:rPr sz="1400" spc="-5" dirty="0">
                <a:latin typeface="Carlito"/>
                <a:cs typeface="Carlito"/>
              </a:rPr>
              <a:t>local  server and connected </a:t>
            </a:r>
            <a:r>
              <a:rPr sz="1400" dirty="0">
                <a:latin typeface="Carlito"/>
                <a:cs typeface="Carlito"/>
              </a:rPr>
              <a:t>it to </a:t>
            </a:r>
            <a:r>
              <a:rPr sz="1400" spc="-5" dirty="0">
                <a:latin typeface="Carlito"/>
                <a:cs typeface="Carlito"/>
              </a:rPr>
              <a:t>the backend, and described how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created </a:t>
            </a:r>
            <a:r>
              <a:rPr sz="1400" dirty="0">
                <a:latin typeface="Carlito"/>
                <a:cs typeface="Carlito"/>
              </a:rPr>
              <a:t>a Mongoose </a:t>
            </a:r>
            <a:r>
              <a:rPr sz="1400" spc="-5" dirty="0">
                <a:latin typeface="Carlito"/>
                <a:cs typeface="Carlito"/>
              </a:rPr>
              <a:t>schema </a:t>
            </a:r>
            <a:r>
              <a:rPr sz="1400" dirty="0">
                <a:latin typeface="Carlito"/>
                <a:cs typeface="Carlito"/>
              </a:rPr>
              <a:t>at  </a:t>
            </a:r>
            <a:r>
              <a:rPr sz="1400" spc="-5" dirty="0">
                <a:latin typeface="Carlito"/>
                <a:cs typeface="Carlito"/>
              </a:rPr>
              <a:t>the backend and </a:t>
            </a:r>
            <a:r>
              <a:rPr sz="1400" dirty="0">
                <a:latin typeface="Carlito"/>
                <a:cs typeface="Carlito"/>
              </a:rPr>
              <a:t>ran </a:t>
            </a:r>
            <a:r>
              <a:rPr sz="1400" spc="-5" dirty="0">
                <a:latin typeface="Carlito"/>
                <a:cs typeface="Carlito"/>
              </a:rPr>
              <a:t>test queries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set up the </a:t>
            </a:r>
            <a:r>
              <a:rPr sz="1400" dirty="0">
                <a:latin typeface="Carlito"/>
                <a:cs typeface="Carlito"/>
              </a:rPr>
              <a:t>database. Overall, </a:t>
            </a:r>
            <a:r>
              <a:rPr sz="1400" spc="-5" dirty="0">
                <a:latin typeface="Carlito"/>
                <a:cs typeface="Carlito"/>
              </a:rPr>
              <a:t>the presentation  highlighted the importance </a:t>
            </a:r>
            <a:r>
              <a:rPr sz="1400" dirty="0">
                <a:latin typeface="Carlito"/>
                <a:cs typeface="Carlito"/>
              </a:rPr>
              <a:t>of </a:t>
            </a:r>
            <a:r>
              <a:rPr sz="1400" spc="-5" dirty="0">
                <a:latin typeface="Carlito"/>
                <a:cs typeface="Carlito"/>
              </a:rPr>
              <a:t>database modeling and schema </a:t>
            </a:r>
            <a:r>
              <a:rPr sz="1400" dirty="0">
                <a:latin typeface="Carlito"/>
                <a:cs typeface="Carlito"/>
              </a:rPr>
              <a:t>design for a </a:t>
            </a:r>
            <a:r>
              <a:rPr sz="1400" spc="-5" dirty="0">
                <a:latin typeface="Carlito"/>
                <a:cs typeface="Carlito"/>
              </a:rPr>
              <a:t>portfolio </a:t>
            </a:r>
            <a:r>
              <a:rPr sz="1400" dirty="0">
                <a:latin typeface="Carlito"/>
                <a:cs typeface="Carlito"/>
              </a:rPr>
              <a:t>website  </a:t>
            </a:r>
            <a:r>
              <a:rPr sz="1400" spc="-5" dirty="0">
                <a:latin typeface="Carlito"/>
                <a:cs typeface="Carlito"/>
              </a:rPr>
              <a:t>and demonstrated the steps </a:t>
            </a:r>
            <a:r>
              <a:rPr sz="1400" dirty="0">
                <a:latin typeface="Carlito"/>
                <a:cs typeface="Carlito"/>
              </a:rPr>
              <a:t>involved in </a:t>
            </a:r>
            <a:r>
              <a:rPr sz="1400" spc="-5" dirty="0">
                <a:latin typeface="Carlito"/>
                <a:cs typeface="Carlito"/>
              </a:rPr>
              <a:t>setting up the database using </a:t>
            </a:r>
            <a:r>
              <a:rPr sz="1400" dirty="0">
                <a:latin typeface="Carlito"/>
                <a:cs typeface="Carlito"/>
              </a:rPr>
              <a:t>MongoDB </a:t>
            </a:r>
            <a:r>
              <a:rPr sz="1400" spc="-5" dirty="0">
                <a:latin typeface="Carlito"/>
                <a:cs typeface="Carlito"/>
              </a:rPr>
              <a:t>and  </a:t>
            </a:r>
            <a:r>
              <a:rPr sz="1400" dirty="0">
                <a:latin typeface="Carlito"/>
                <a:cs typeface="Carlito"/>
              </a:rPr>
              <a:t>Mongoose.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400" dirty="0">
              <a:latin typeface="Carlito"/>
              <a:cs typeface="Carlito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350" dirty="0">
              <a:latin typeface="Carlito"/>
              <a:cs typeface="Carlito"/>
            </a:endParaRPr>
          </a:p>
          <a:p>
            <a:pPr marL="298450" marR="230504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slide </a:t>
            </a:r>
            <a:r>
              <a:rPr sz="1400" spc="-5" dirty="0">
                <a:latin typeface="Carlito"/>
                <a:cs typeface="Carlito"/>
              </a:rPr>
              <a:t>deck </a:t>
            </a:r>
            <a:r>
              <a:rPr sz="1400" dirty="0">
                <a:latin typeface="Carlito"/>
                <a:cs typeface="Carlito"/>
              </a:rPr>
              <a:t>covers </a:t>
            </a:r>
            <a:r>
              <a:rPr sz="1400" spc="-5" dirty="0">
                <a:latin typeface="Carlito"/>
                <a:cs typeface="Carlito"/>
              </a:rPr>
              <a:t>the backend development process for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portfolio </a:t>
            </a:r>
            <a:r>
              <a:rPr sz="1400" dirty="0">
                <a:latin typeface="Carlito"/>
                <a:cs typeface="Carlito"/>
              </a:rPr>
              <a:t>website, </a:t>
            </a:r>
            <a:r>
              <a:rPr sz="1400" spc="-5" dirty="0">
                <a:latin typeface="Carlito"/>
                <a:cs typeface="Carlito"/>
              </a:rPr>
              <a:t>including  database modeling, schema design, </a:t>
            </a:r>
            <a:r>
              <a:rPr sz="1400" dirty="0">
                <a:latin typeface="Carlito"/>
                <a:cs typeface="Carlito"/>
              </a:rPr>
              <a:t>API creation, </a:t>
            </a:r>
            <a:r>
              <a:rPr sz="1400" spc="-5" dirty="0">
                <a:latin typeface="Carlito"/>
                <a:cs typeface="Carlito"/>
              </a:rPr>
              <a:t>authentication, </a:t>
            </a:r>
            <a:r>
              <a:rPr sz="1400" dirty="0">
                <a:latin typeface="Carlito"/>
                <a:cs typeface="Carlito"/>
              </a:rPr>
              <a:t>middleware, and error  </a:t>
            </a:r>
            <a:r>
              <a:rPr sz="1400" spc="-5" dirty="0">
                <a:latin typeface="Carlito"/>
                <a:cs typeface="Carlito"/>
              </a:rPr>
              <a:t>handling. The </a:t>
            </a:r>
            <a:r>
              <a:rPr sz="1400" dirty="0">
                <a:latin typeface="Carlito"/>
                <a:cs typeface="Carlito"/>
              </a:rPr>
              <a:t>slides </a:t>
            </a:r>
            <a:r>
              <a:rPr sz="1400" spc="-5" dirty="0">
                <a:latin typeface="Carlito"/>
                <a:cs typeface="Carlito"/>
              </a:rPr>
              <a:t>highlight </a:t>
            </a:r>
            <a:r>
              <a:rPr sz="1400" dirty="0">
                <a:latin typeface="Carlito"/>
                <a:cs typeface="Carlito"/>
              </a:rPr>
              <a:t>key </a:t>
            </a:r>
            <a:r>
              <a:rPr sz="1400" spc="-5" dirty="0">
                <a:latin typeface="Carlito"/>
                <a:cs typeface="Carlito"/>
              </a:rPr>
              <a:t>steps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each stage of the development process,  emphasizing the importance </a:t>
            </a:r>
            <a:r>
              <a:rPr sz="1400" dirty="0">
                <a:latin typeface="Carlito"/>
                <a:cs typeface="Carlito"/>
              </a:rPr>
              <a:t>of a </a:t>
            </a:r>
            <a:r>
              <a:rPr sz="1400" spc="-5" dirty="0">
                <a:latin typeface="Carlito"/>
                <a:cs typeface="Carlito"/>
              </a:rPr>
              <a:t>robust and secure backend </a:t>
            </a:r>
            <a:r>
              <a:rPr sz="1400" dirty="0">
                <a:latin typeface="Carlito"/>
                <a:cs typeface="Carlito"/>
              </a:rPr>
              <a:t>for a </a:t>
            </a:r>
            <a:r>
              <a:rPr sz="1400" spc="-5" dirty="0">
                <a:latin typeface="Carlito"/>
                <a:cs typeface="Carlito"/>
              </a:rPr>
              <a:t>portfolio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62076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Carlito"/>
                <a:cs typeface="Carlito"/>
              </a:rPr>
              <a:t>Submission</a:t>
            </a:r>
            <a:r>
              <a:rPr sz="1800" b="1" i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rlito"/>
                <a:cs typeface="Carlito"/>
              </a:rPr>
              <a:t>Github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0" y="2190750"/>
            <a:ext cx="2438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i="1" dirty="0" smtClean="0">
                <a:latin typeface="Carlito"/>
                <a:cs typeface="Carlito"/>
                <a:hlinkClick r:id="rId4"/>
              </a:rPr>
              <a:t>https://github.com/KAVIN75/Portfolio-RIT-NM-FSD</a:t>
            </a:r>
            <a:endParaRPr sz="1400" b="1" i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215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Carlito</vt:lpstr>
      <vt:lpstr>Office Theme</vt:lpstr>
      <vt:lpstr>“Portfolio Website”</vt:lpstr>
      <vt:lpstr>PowerPoint Presentation</vt:lpstr>
      <vt:lpstr>Step-Wise Description</vt:lpstr>
      <vt:lpstr>Summary of your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“Portfolio Website”</dc:title>
  <dc:creator>HP</dc:creator>
  <cp:lastModifiedBy>HP</cp:lastModifiedBy>
  <cp:revision>2</cp:revision>
  <dcterms:created xsi:type="dcterms:W3CDTF">2023-05-03T17:14:36Z</dcterms:created>
  <dcterms:modified xsi:type="dcterms:W3CDTF">2023-05-04T13:12:05Z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2023-05-03T00:00:00Z</vt:filetime>
  </property>
</Properties>
</file>