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240279" y="1408175"/>
            <a:ext cx="4811395" cy="76200"/>
          </a:xfrm>
          <a:custGeom>
            <a:avLst/>
            <a:gdLst/>
            <a:ahLst/>
            <a:cxnLst/>
            <a:rect l="l" t="t" r="r" b="b"/>
            <a:pathLst>
              <a:path w="4811395" h="76200">
                <a:moveTo>
                  <a:pt x="4811268" y="0"/>
                </a:moveTo>
                <a:lnTo>
                  <a:pt x="0" y="0"/>
                </a:lnTo>
                <a:lnTo>
                  <a:pt x="0" y="76200"/>
                </a:lnTo>
                <a:lnTo>
                  <a:pt x="4811268" y="76200"/>
                </a:lnTo>
                <a:lnTo>
                  <a:pt x="4811268" y="0"/>
                </a:lnTo>
                <a:close/>
              </a:path>
            </a:pathLst>
          </a:custGeom>
          <a:solidFill>
            <a:srgbClr val="EEC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692907" y="1784604"/>
            <a:ext cx="1181099" cy="1181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232660" y="614172"/>
            <a:ext cx="4819015" cy="794385"/>
          </a:xfrm>
          <a:custGeom>
            <a:avLst/>
            <a:gdLst/>
            <a:ahLst/>
            <a:cxnLst/>
            <a:rect l="l" t="t" r="r" b="b"/>
            <a:pathLst>
              <a:path w="4819015" h="794385">
                <a:moveTo>
                  <a:pt x="4818888" y="0"/>
                </a:moveTo>
                <a:lnTo>
                  <a:pt x="0" y="0"/>
                </a:lnTo>
                <a:lnTo>
                  <a:pt x="0" y="794003"/>
                </a:lnTo>
                <a:lnTo>
                  <a:pt x="4818888" y="794003"/>
                </a:lnTo>
                <a:lnTo>
                  <a:pt x="4818888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02692"/>
            <a:ext cx="135890" cy="344805"/>
          </a:xfrm>
          <a:custGeom>
            <a:avLst/>
            <a:gdLst/>
            <a:ahLst/>
            <a:cxnLst/>
            <a:rect l="l" t="t" r="r" b="b"/>
            <a:pathLst>
              <a:path w="135890" h="344805">
                <a:moveTo>
                  <a:pt x="135636" y="0"/>
                </a:moveTo>
                <a:lnTo>
                  <a:pt x="0" y="0"/>
                </a:lnTo>
                <a:lnTo>
                  <a:pt x="0" y="344424"/>
                </a:lnTo>
                <a:lnTo>
                  <a:pt x="135636" y="344424"/>
                </a:lnTo>
                <a:lnTo>
                  <a:pt x="135636" y="0"/>
                </a:lnTo>
                <a:close/>
              </a:path>
            </a:pathLst>
          </a:custGeom>
          <a:solidFill>
            <a:srgbClr val="2136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29383" y="2026158"/>
            <a:ext cx="4285233" cy="452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6100" y="2469514"/>
            <a:ext cx="4057015" cy="1736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VIN75/RIT-NM-FSD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571"/>
            <a:ext cx="9143999" cy="51343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5186" y="3257550"/>
            <a:ext cx="527050" cy="0"/>
          </a:xfrm>
          <a:custGeom>
            <a:avLst/>
            <a:gdLst/>
            <a:ahLst/>
            <a:cxnLst/>
            <a:rect l="l" t="t" r="r" b="b"/>
            <a:pathLst>
              <a:path w="527050">
                <a:moveTo>
                  <a:pt x="0" y="0"/>
                </a:moveTo>
                <a:lnTo>
                  <a:pt x="527037" y="0"/>
                </a:lnTo>
              </a:path>
            </a:pathLst>
          </a:custGeom>
          <a:ln w="28575">
            <a:solidFill>
              <a:srgbClr val="2136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0200" y="1832229"/>
            <a:ext cx="332740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i="0" spc="60" dirty="0">
                <a:solidFill>
                  <a:srgbClr val="213669"/>
                </a:solidFill>
                <a:latin typeface="Arial"/>
                <a:cs typeface="Arial"/>
              </a:rPr>
              <a:t>Software</a:t>
            </a:r>
            <a:r>
              <a:rPr sz="2400" i="0" spc="-240" dirty="0">
                <a:solidFill>
                  <a:srgbClr val="213669"/>
                </a:solidFill>
                <a:latin typeface="Arial"/>
                <a:cs typeface="Arial"/>
              </a:rPr>
              <a:t> </a:t>
            </a:r>
            <a:r>
              <a:rPr sz="2400" i="0" spc="15" dirty="0">
                <a:solidFill>
                  <a:srgbClr val="213669"/>
                </a:solidFill>
                <a:latin typeface="Arial"/>
                <a:cs typeface="Arial"/>
              </a:rPr>
              <a:t>Requirement  </a:t>
            </a:r>
            <a:r>
              <a:rPr sz="2400" i="0" spc="10" dirty="0">
                <a:solidFill>
                  <a:srgbClr val="213669"/>
                </a:solidFill>
                <a:latin typeface="Arial"/>
                <a:cs typeface="Arial"/>
              </a:rPr>
              <a:t>Specification:  </a:t>
            </a:r>
            <a:r>
              <a:rPr sz="2400" i="0" spc="20" dirty="0">
                <a:solidFill>
                  <a:srgbClr val="213669"/>
                </a:solidFill>
                <a:latin typeface="Arial"/>
                <a:cs typeface="Arial"/>
              </a:rPr>
              <a:t>Portfolio</a:t>
            </a:r>
            <a:r>
              <a:rPr sz="2400" i="0" spc="-190" dirty="0">
                <a:solidFill>
                  <a:srgbClr val="213669"/>
                </a:solidFill>
                <a:latin typeface="Arial"/>
                <a:cs typeface="Arial"/>
              </a:rPr>
              <a:t> </a:t>
            </a:r>
            <a:r>
              <a:rPr sz="2400" i="0" spc="35" dirty="0">
                <a:solidFill>
                  <a:srgbClr val="213669"/>
                </a:solidFill>
                <a:latin typeface="Arial"/>
                <a:cs typeface="Arial"/>
              </a:rPr>
              <a:t>Website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0200" y="3450463"/>
            <a:ext cx="1164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solidFill>
                  <a:srgbClr val="213669"/>
                </a:solidFill>
                <a:latin typeface="Arial"/>
                <a:cs typeface="Arial"/>
              </a:rPr>
              <a:t>Task </a:t>
            </a:r>
            <a:r>
              <a:rPr sz="2400" b="1" dirty="0">
                <a:solidFill>
                  <a:srgbClr val="213669"/>
                </a:solidFill>
                <a:latin typeface="Arial"/>
                <a:cs typeface="Arial"/>
              </a:rPr>
              <a:t>-</a:t>
            </a:r>
            <a:r>
              <a:rPr sz="2400" b="1" spc="-90" dirty="0">
                <a:solidFill>
                  <a:srgbClr val="21366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213669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375" y="229057"/>
            <a:ext cx="161671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0" spc="15" dirty="0">
                <a:solidFill>
                  <a:srgbClr val="21366A"/>
                </a:solidFill>
                <a:latin typeface="Arial"/>
                <a:cs typeface="Arial"/>
              </a:rPr>
              <a:t>Portfolio</a:t>
            </a:r>
            <a:r>
              <a:rPr sz="1500" i="0" spc="-180" dirty="0">
                <a:solidFill>
                  <a:srgbClr val="21366A"/>
                </a:solidFill>
                <a:latin typeface="Arial"/>
                <a:cs typeface="Arial"/>
              </a:rPr>
              <a:t> </a:t>
            </a:r>
            <a:r>
              <a:rPr sz="1500" i="0" spc="20" dirty="0">
                <a:solidFill>
                  <a:srgbClr val="21366A"/>
                </a:solidFill>
                <a:latin typeface="Arial"/>
                <a:cs typeface="Arial"/>
              </a:rPr>
              <a:t>Website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7931" y="789431"/>
            <a:ext cx="546100" cy="546100"/>
          </a:xfrm>
          <a:custGeom>
            <a:avLst/>
            <a:gdLst/>
            <a:ahLst/>
            <a:cxnLst/>
            <a:rect l="l" t="t" r="r" b="b"/>
            <a:pathLst>
              <a:path w="546100" h="546100">
                <a:moveTo>
                  <a:pt x="272796" y="0"/>
                </a:moveTo>
                <a:lnTo>
                  <a:pt x="223760" y="4396"/>
                </a:lnTo>
                <a:lnTo>
                  <a:pt x="177609" y="17071"/>
                </a:lnTo>
                <a:lnTo>
                  <a:pt x="135111" y="37253"/>
                </a:lnTo>
                <a:lnTo>
                  <a:pt x="97037" y="64171"/>
                </a:lnTo>
                <a:lnTo>
                  <a:pt x="64158" y="97053"/>
                </a:lnTo>
                <a:lnTo>
                  <a:pt x="37244" y="135127"/>
                </a:lnTo>
                <a:lnTo>
                  <a:pt x="17066" y="177624"/>
                </a:lnTo>
                <a:lnTo>
                  <a:pt x="4395" y="223770"/>
                </a:lnTo>
                <a:lnTo>
                  <a:pt x="0" y="272795"/>
                </a:lnTo>
                <a:lnTo>
                  <a:pt x="4395" y="321821"/>
                </a:lnTo>
                <a:lnTo>
                  <a:pt x="17066" y="367967"/>
                </a:lnTo>
                <a:lnTo>
                  <a:pt x="37244" y="410464"/>
                </a:lnTo>
                <a:lnTo>
                  <a:pt x="64158" y="448538"/>
                </a:lnTo>
                <a:lnTo>
                  <a:pt x="97037" y="481420"/>
                </a:lnTo>
                <a:lnTo>
                  <a:pt x="135111" y="508338"/>
                </a:lnTo>
                <a:lnTo>
                  <a:pt x="177609" y="528520"/>
                </a:lnTo>
                <a:lnTo>
                  <a:pt x="223760" y="541195"/>
                </a:lnTo>
                <a:lnTo>
                  <a:pt x="272796" y="545591"/>
                </a:lnTo>
                <a:lnTo>
                  <a:pt x="321831" y="541195"/>
                </a:lnTo>
                <a:lnTo>
                  <a:pt x="367982" y="528520"/>
                </a:lnTo>
                <a:lnTo>
                  <a:pt x="410480" y="508338"/>
                </a:lnTo>
                <a:lnTo>
                  <a:pt x="448554" y="481420"/>
                </a:lnTo>
                <a:lnTo>
                  <a:pt x="481433" y="448538"/>
                </a:lnTo>
                <a:lnTo>
                  <a:pt x="508347" y="410463"/>
                </a:lnTo>
                <a:lnTo>
                  <a:pt x="528525" y="367967"/>
                </a:lnTo>
                <a:lnTo>
                  <a:pt x="541196" y="321821"/>
                </a:lnTo>
                <a:lnTo>
                  <a:pt x="545591" y="272795"/>
                </a:lnTo>
                <a:lnTo>
                  <a:pt x="541196" y="223770"/>
                </a:lnTo>
                <a:lnTo>
                  <a:pt x="528525" y="177624"/>
                </a:lnTo>
                <a:lnTo>
                  <a:pt x="508347" y="135127"/>
                </a:lnTo>
                <a:lnTo>
                  <a:pt x="481433" y="97053"/>
                </a:lnTo>
                <a:lnTo>
                  <a:pt x="448554" y="64171"/>
                </a:lnTo>
                <a:lnTo>
                  <a:pt x="410480" y="37253"/>
                </a:lnTo>
                <a:lnTo>
                  <a:pt x="367982" y="17071"/>
                </a:lnTo>
                <a:lnTo>
                  <a:pt x="321831" y="4396"/>
                </a:lnTo>
                <a:lnTo>
                  <a:pt x="272796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8040" y="936497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2118" y="752094"/>
            <a:ext cx="620395" cy="620395"/>
          </a:xfrm>
          <a:custGeom>
            <a:avLst/>
            <a:gdLst/>
            <a:ahLst/>
            <a:cxnLst/>
            <a:rect l="l" t="t" r="r" b="b"/>
            <a:pathLst>
              <a:path w="620395" h="620394">
                <a:moveTo>
                  <a:pt x="0" y="310133"/>
                </a:moveTo>
                <a:lnTo>
                  <a:pt x="3362" y="264295"/>
                </a:lnTo>
                <a:lnTo>
                  <a:pt x="13130" y="220548"/>
                </a:lnTo>
                <a:lnTo>
                  <a:pt x="28824" y="179371"/>
                </a:lnTo>
                <a:lnTo>
                  <a:pt x="49963" y="141244"/>
                </a:lnTo>
                <a:lnTo>
                  <a:pt x="76069" y="106646"/>
                </a:lnTo>
                <a:lnTo>
                  <a:pt x="106662" y="76056"/>
                </a:lnTo>
                <a:lnTo>
                  <a:pt x="141261" y="49954"/>
                </a:lnTo>
                <a:lnTo>
                  <a:pt x="179388" y="28818"/>
                </a:lnTo>
                <a:lnTo>
                  <a:pt x="220562" y="13127"/>
                </a:lnTo>
                <a:lnTo>
                  <a:pt x="264304" y="3361"/>
                </a:lnTo>
                <a:lnTo>
                  <a:pt x="310134" y="0"/>
                </a:lnTo>
                <a:lnTo>
                  <a:pt x="355963" y="3361"/>
                </a:lnTo>
                <a:lnTo>
                  <a:pt x="399705" y="13127"/>
                </a:lnTo>
                <a:lnTo>
                  <a:pt x="440879" y="28818"/>
                </a:lnTo>
                <a:lnTo>
                  <a:pt x="479006" y="49954"/>
                </a:lnTo>
                <a:lnTo>
                  <a:pt x="513605" y="76056"/>
                </a:lnTo>
                <a:lnTo>
                  <a:pt x="544198" y="106646"/>
                </a:lnTo>
                <a:lnTo>
                  <a:pt x="570304" y="141244"/>
                </a:lnTo>
                <a:lnTo>
                  <a:pt x="591443" y="179371"/>
                </a:lnTo>
                <a:lnTo>
                  <a:pt x="607137" y="220548"/>
                </a:lnTo>
                <a:lnTo>
                  <a:pt x="616905" y="264295"/>
                </a:lnTo>
                <a:lnTo>
                  <a:pt x="620268" y="310133"/>
                </a:lnTo>
                <a:lnTo>
                  <a:pt x="616905" y="355972"/>
                </a:lnTo>
                <a:lnTo>
                  <a:pt x="607137" y="399719"/>
                </a:lnTo>
                <a:lnTo>
                  <a:pt x="591443" y="440896"/>
                </a:lnTo>
                <a:lnTo>
                  <a:pt x="570304" y="479023"/>
                </a:lnTo>
                <a:lnTo>
                  <a:pt x="544198" y="513621"/>
                </a:lnTo>
                <a:lnTo>
                  <a:pt x="513605" y="544211"/>
                </a:lnTo>
                <a:lnTo>
                  <a:pt x="479006" y="570313"/>
                </a:lnTo>
                <a:lnTo>
                  <a:pt x="440879" y="591449"/>
                </a:lnTo>
                <a:lnTo>
                  <a:pt x="399705" y="607140"/>
                </a:lnTo>
                <a:lnTo>
                  <a:pt x="355963" y="616906"/>
                </a:lnTo>
                <a:lnTo>
                  <a:pt x="310134" y="620267"/>
                </a:lnTo>
                <a:lnTo>
                  <a:pt x="264304" y="616906"/>
                </a:lnTo>
                <a:lnTo>
                  <a:pt x="220562" y="607140"/>
                </a:lnTo>
                <a:lnTo>
                  <a:pt x="179388" y="591449"/>
                </a:lnTo>
                <a:lnTo>
                  <a:pt x="141261" y="570313"/>
                </a:lnTo>
                <a:lnTo>
                  <a:pt x="106662" y="544211"/>
                </a:lnTo>
                <a:lnTo>
                  <a:pt x="76069" y="513621"/>
                </a:lnTo>
                <a:lnTo>
                  <a:pt x="49963" y="479023"/>
                </a:lnTo>
                <a:lnTo>
                  <a:pt x="28824" y="440896"/>
                </a:lnTo>
                <a:lnTo>
                  <a:pt x="13130" y="399719"/>
                </a:lnTo>
                <a:lnTo>
                  <a:pt x="3362" y="355972"/>
                </a:lnTo>
                <a:lnTo>
                  <a:pt x="0" y="310133"/>
                </a:lnTo>
                <a:close/>
              </a:path>
            </a:pathLst>
          </a:custGeom>
          <a:ln w="25400">
            <a:solidFill>
              <a:srgbClr val="2136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2688" y="1060703"/>
            <a:ext cx="346710" cy="1270"/>
          </a:xfrm>
          <a:custGeom>
            <a:avLst/>
            <a:gdLst/>
            <a:ahLst/>
            <a:cxnLst/>
            <a:rect l="l" t="t" r="r" b="b"/>
            <a:pathLst>
              <a:path w="346709" h="1269">
                <a:moveTo>
                  <a:pt x="0" y="762"/>
                </a:moveTo>
                <a:lnTo>
                  <a:pt x="346456" y="0"/>
                </a:lnTo>
              </a:path>
            </a:pathLst>
          </a:custGeom>
          <a:ln w="12700">
            <a:solidFill>
              <a:srgbClr val="BEBEB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3638" y="934593"/>
            <a:ext cx="11944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17830" algn="l"/>
              </a:tabLst>
            </a:pPr>
            <a:r>
              <a:rPr sz="1400" b="1" dirty="0">
                <a:latin typeface="Arial"/>
                <a:cs typeface="Arial"/>
              </a:rPr>
              <a:t> 	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Platf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rm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85468" y="1242440"/>
            <a:ext cx="38995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5"/>
              </a:spcBef>
              <a:buSzPct val="85714"/>
              <a:buChar char="▪"/>
              <a:tabLst>
                <a:tab pos="185420" algn="l"/>
              </a:tabLst>
            </a:pPr>
            <a:r>
              <a:rPr sz="1400" dirty="0">
                <a:latin typeface="Arial"/>
                <a:cs typeface="Arial"/>
              </a:rPr>
              <a:t>It </a:t>
            </a:r>
            <a:r>
              <a:rPr sz="1400" spc="-5" dirty="0">
                <a:latin typeface="Arial"/>
                <a:cs typeface="Arial"/>
              </a:rPr>
              <a:t>will </a:t>
            </a:r>
            <a:r>
              <a:rPr sz="1400" dirty="0">
                <a:latin typeface="Arial"/>
                <a:cs typeface="Arial"/>
              </a:rPr>
              <a:t>be launched as a Web-based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application.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7931" y="1886711"/>
            <a:ext cx="546100" cy="546100"/>
          </a:xfrm>
          <a:custGeom>
            <a:avLst/>
            <a:gdLst/>
            <a:ahLst/>
            <a:cxnLst/>
            <a:rect l="l" t="t" r="r" b="b"/>
            <a:pathLst>
              <a:path w="546100" h="546100">
                <a:moveTo>
                  <a:pt x="272796" y="0"/>
                </a:moveTo>
                <a:lnTo>
                  <a:pt x="223760" y="4396"/>
                </a:lnTo>
                <a:lnTo>
                  <a:pt x="177609" y="17071"/>
                </a:lnTo>
                <a:lnTo>
                  <a:pt x="135111" y="37253"/>
                </a:lnTo>
                <a:lnTo>
                  <a:pt x="97037" y="64171"/>
                </a:lnTo>
                <a:lnTo>
                  <a:pt x="64158" y="97053"/>
                </a:lnTo>
                <a:lnTo>
                  <a:pt x="37244" y="135127"/>
                </a:lnTo>
                <a:lnTo>
                  <a:pt x="17066" y="177624"/>
                </a:lnTo>
                <a:lnTo>
                  <a:pt x="4395" y="223770"/>
                </a:lnTo>
                <a:lnTo>
                  <a:pt x="0" y="272795"/>
                </a:lnTo>
                <a:lnTo>
                  <a:pt x="4395" y="321821"/>
                </a:lnTo>
                <a:lnTo>
                  <a:pt x="17066" y="367967"/>
                </a:lnTo>
                <a:lnTo>
                  <a:pt x="37244" y="410463"/>
                </a:lnTo>
                <a:lnTo>
                  <a:pt x="64158" y="448538"/>
                </a:lnTo>
                <a:lnTo>
                  <a:pt x="97037" y="481420"/>
                </a:lnTo>
                <a:lnTo>
                  <a:pt x="135111" y="508338"/>
                </a:lnTo>
                <a:lnTo>
                  <a:pt x="177609" y="528520"/>
                </a:lnTo>
                <a:lnTo>
                  <a:pt x="223760" y="541195"/>
                </a:lnTo>
                <a:lnTo>
                  <a:pt x="272796" y="545592"/>
                </a:lnTo>
                <a:lnTo>
                  <a:pt x="321831" y="541195"/>
                </a:lnTo>
                <a:lnTo>
                  <a:pt x="367982" y="528520"/>
                </a:lnTo>
                <a:lnTo>
                  <a:pt x="410480" y="508338"/>
                </a:lnTo>
                <a:lnTo>
                  <a:pt x="448554" y="481420"/>
                </a:lnTo>
                <a:lnTo>
                  <a:pt x="481433" y="448538"/>
                </a:lnTo>
                <a:lnTo>
                  <a:pt x="508347" y="410464"/>
                </a:lnTo>
                <a:lnTo>
                  <a:pt x="528525" y="367967"/>
                </a:lnTo>
                <a:lnTo>
                  <a:pt x="541196" y="321821"/>
                </a:lnTo>
                <a:lnTo>
                  <a:pt x="545591" y="272795"/>
                </a:lnTo>
                <a:lnTo>
                  <a:pt x="541196" y="223770"/>
                </a:lnTo>
                <a:lnTo>
                  <a:pt x="528525" y="177624"/>
                </a:lnTo>
                <a:lnTo>
                  <a:pt x="508347" y="135127"/>
                </a:lnTo>
                <a:lnTo>
                  <a:pt x="481433" y="97053"/>
                </a:lnTo>
                <a:lnTo>
                  <a:pt x="448554" y="64171"/>
                </a:lnTo>
                <a:lnTo>
                  <a:pt x="410480" y="37253"/>
                </a:lnTo>
                <a:lnTo>
                  <a:pt x="367982" y="17071"/>
                </a:lnTo>
                <a:lnTo>
                  <a:pt x="321831" y="4396"/>
                </a:lnTo>
                <a:lnTo>
                  <a:pt x="272796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28040" y="2034667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2118" y="1849373"/>
            <a:ext cx="620395" cy="620395"/>
          </a:xfrm>
          <a:custGeom>
            <a:avLst/>
            <a:gdLst/>
            <a:ahLst/>
            <a:cxnLst/>
            <a:rect l="l" t="t" r="r" b="b"/>
            <a:pathLst>
              <a:path w="620395" h="620394">
                <a:moveTo>
                  <a:pt x="0" y="310133"/>
                </a:moveTo>
                <a:lnTo>
                  <a:pt x="3362" y="264295"/>
                </a:lnTo>
                <a:lnTo>
                  <a:pt x="13130" y="220548"/>
                </a:lnTo>
                <a:lnTo>
                  <a:pt x="28824" y="179371"/>
                </a:lnTo>
                <a:lnTo>
                  <a:pt x="49963" y="141244"/>
                </a:lnTo>
                <a:lnTo>
                  <a:pt x="76069" y="106646"/>
                </a:lnTo>
                <a:lnTo>
                  <a:pt x="106662" y="76056"/>
                </a:lnTo>
                <a:lnTo>
                  <a:pt x="141261" y="49954"/>
                </a:lnTo>
                <a:lnTo>
                  <a:pt x="179388" y="28818"/>
                </a:lnTo>
                <a:lnTo>
                  <a:pt x="220562" y="13127"/>
                </a:lnTo>
                <a:lnTo>
                  <a:pt x="264304" y="3361"/>
                </a:lnTo>
                <a:lnTo>
                  <a:pt x="310134" y="0"/>
                </a:lnTo>
                <a:lnTo>
                  <a:pt x="355963" y="3361"/>
                </a:lnTo>
                <a:lnTo>
                  <a:pt x="399705" y="13127"/>
                </a:lnTo>
                <a:lnTo>
                  <a:pt x="440879" y="28818"/>
                </a:lnTo>
                <a:lnTo>
                  <a:pt x="479006" y="49954"/>
                </a:lnTo>
                <a:lnTo>
                  <a:pt x="513605" y="76056"/>
                </a:lnTo>
                <a:lnTo>
                  <a:pt x="544198" y="106646"/>
                </a:lnTo>
                <a:lnTo>
                  <a:pt x="570304" y="141244"/>
                </a:lnTo>
                <a:lnTo>
                  <a:pt x="591443" y="179371"/>
                </a:lnTo>
                <a:lnTo>
                  <a:pt x="607137" y="220548"/>
                </a:lnTo>
                <a:lnTo>
                  <a:pt x="616905" y="264295"/>
                </a:lnTo>
                <a:lnTo>
                  <a:pt x="620268" y="310133"/>
                </a:lnTo>
                <a:lnTo>
                  <a:pt x="616905" y="355972"/>
                </a:lnTo>
                <a:lnTo>
                  <a:pt x="607137" y="399719"/>
                </a:lnTo>
                <a:lnTo>
                  <a:pt x="591443" y="440896"/>
                </a:lnTo>
                <a:lnTo>
                  <a:pt x="570304" y="479023"/>
                </a:lnTo>
                <a:lnTo>
                  <a:pt x="544198" y="513621"/>
                </a:lnTo>
                <a:lnTo>
                  <a:pt x="513605" y="544211"/>
                </a:lnTo>
                <a:lnTo>
                  <a:pt x="479006" y="570313"/>
                </a:lnTo>
                <a:lnTo>
                  <a:pt x="440879" y="591449"/>
                </a:lnTo>
                <a:lnTo>
                  <a:pt x="399705" y="607140"/>
                </a:lnTo>
                <a:lnTo>
                  <a:pt x="355963" y="616906"/>
                </a:lnTo>
                <a:lnTo>
                  <a:pt x="310134" y="620268"/>
                </a:lnTo>
                <a:lnTo>
                  <a:pt x="264304" y="616906"/>
                </a:lnTo>
                <a:lnTo>
                  <a:pt x="220562" y="607140"/>
                </a:lnTo>
                <a:lnTo>
                  <a:pt x="179388" y="591449"/>
                </a:lnTo>
                <a:lnTo>
                  <a:pt x="141261" y="570313"/>
                </a:lnTo>
                <a:lnTo>
                  <a:pt x="106662" y="544211"/>
                </a:lnTo>
                <a:lnTo>
                  <a:pt x="76069" y="513621"/>
                </a:lnTo>
                <a:lnTo>
                  <a:pt x="49963" y="479023"/>
                </a:lnTo>
                <a:lnTo>
                  <a:pt x="28824" y="440896"/>
                </a:lnTo>
                <a:lnTo>
                  <a:pt x="13130" y="399719"/>
                </a:lnTo>
                <a:lnTo>
                  <a:pt x="3362" y="355972"/>
                </a:lnTo>
                <a:lnTo>
                  <a:pt x="0" y="310133"/>
                </a:lnTo>
                <a:close/>
              </a:path>
            </a:pathLst>
          </a:custGeom>
          <a:ln w="25400">
            <a:solidFill>
              <a:srgbClr val="2136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32688" y="2159507"/>
            <a:ext cx="346710" cy="1270"/>
          </a:xfrm>
          <a:custGeom>
            <a:avLst/>
            <a:gdLst/>
            <a:ahLst/>
            <a:cxnLst/>
            <a:rect l="l" t="t" r="r" b="b"/>
            <a:pathLst>
              <a:path w="346709" h="1269">
                <a:moveTo>
                  <a:pt x="0" y="762"/>
                </a:moveTo>
                <a:lnTo>
                  <a:pt x="346456" y="0"/>
                </a:lnTo>
              </a:path>
            </a:pathLst>
          </a:custGeom>
          <a:ln w="12700">
            <a:solidFill>
              <a:srgbClr val="BEBEB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13638" y="1933071"/>
            <a:ext cx="6078220" cy="261429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  <a:tabLst>
                <a:tab pos="378460" algn="l"/>
              </a:tabLst>
            </a:pPr>
            <a:r>
              <a:rPr sz="1400" spc="-3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 	Goals and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Scopes</a:t>
            </a:r>
            <a:endParaRPr sz="1400">
              <a:latin typeface="Arial"/>
              <a:cs typeface="Arial"/>
            </a:endParaRPr>
          </a:p>
          <a:p>
            <a:pPr marL="378460">
              <a:lnSpc>
                <a:spcPct val="100000"/>
              </a:lnSpc>
              <a:spcBef>
                <a:spcPts val="740"/>
              </a:spcBef>
            </a:pPr>
            <a:r>
              <a:rPr sz="1300" spc="-5" dirty="0">
                <a:latin typeface="Arial"/>
                <a:cs typeface="Arial"/>
              </a:rPr>
              <a:t>Goals:</a:t>
            </a:r>
            <a:endParaRPr sz="1300">
              <a:latin typeface="Arial"/>
              <a:cs typeface="Arial"/>
            </a:endParaRPr>
          </a:p>
          <a:p>
            <a:pPr marL="527685" indent="-149860">
              <a:lnSpc>
                <a:spcPct val="100000"/>
              </a:lnSpc>
              <a:buChar char="•"/>
              <a:tabLst>
                <a:tab pos="528320" algn="l"/>
              </a:tabLst>
            </a:pPr>
            <a:r>
              <a:rPr sz="1300" spc="-5" dirty="0">
                <a:latin typeface="Arial"/>
                <a:cs typeface="Arial"/>
              </a:rPr>
              <a:t>Showcase the user's </a:t>
            </a:r>
            <a:r>
              <a:rPr sz="1300" spc="-10" dirty="0">
                <a:latin typeface="Arial"/>
                <a:cs typeface="Arial"/>
              </a:rPr>
              <a:t>work </a:t>
            </a:r>
            <a:r>
              <a:rPr sz="1300" spc="-5" dirty="0">
                <a:latin typeface="Arial"/>
                <a:cs typeface="Arial"/>
              </a:rPr>
              <a:t>and</a:t>
            </a:r>
            <a:r>
              <a:rPr sz="1300" spc="114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skills</a:t>
            </a:r>
            <a:endParaRPr sz="1300">
              <a:latin typeface="Arial"/>
              <a:cs typeface="Arial"/>
            </a:endParaRPr>
          </a:p>
          <a:p>
            <a:pPr marL="527685" indent="-149860">
              <a:lnSpc>
                <a:spcPct val="100000"/>
              </a:lnSpc>
              <a:buChar char="•"/>
              <a:tabLst>
                <a:tab pos="528320" algn="l"/>
              </a:tabLst>
            </a:pPr>
            <a:r>
              <a:rPr sz="1300" spc="-5" dirty="0">
                <a:latin typeface="Arial"/>
                <a:cs typeface="Arial"/>
              </a:rPr>
              <a:t>Connect the user </a:t>
            </a:r>
            <a:r>
              <a:rPr sz="1300" spc="-10" dirty="0">
                <a:latin typeface="Arial"/>
                <a:cs typeface="Arial"/>
              </a:rPr>
              <a:t>with </a:t>
            </a:r>
            <a:r>
              <a:rPr sz="1300" spc="-5" dirty="0">
                <a:latin typeface="Arial"/>
                <a:cs typeface="Arial"/>
              </a:rPr>
              <a:t>potential employers, clients, and</a:t>
            </a:r>
            <a:r>
              <a:rPr sz="1300" spc="229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collaborators</a:t>
            </a:r>
            <a:endParaRPr sz="1300">
              <a:latin typeface="Arial"/>
              <a:cs typeface="Arial"/>
            </a:endParaRPr>
          </a:p>
          <a:p>
            <a:pPr marL="527685" indent="-149860">
              <a:lnSpc>
                <a:spcPct val="100000"/>
              </a:lnSpc>
              <a:buChar char="•"/>
              <a:tabLst>
                <a:tab pos="528320" algn="l"/>
              </a:tabLst>
            </a:pPr>
            <a:r>
              <a:rPr sz="1300" spc="-5" dirty="0">
                <a:latin typeface="Arial"/>
                <a:cs typeface="Arial"/>
              </a:rPr>
              <a:t>Display the user's resume/CV and provide a </a:t>
            </a:r>
            <a:r>
              <a:rPr sz="1300" spc="-10" dirty="0">
                <a:latin typeface="Arial"/>
                <a:cs typeface="Arial"/>
              </a:rPr>
              <a:t>way </a:t>
            </a:r>
            <a:r>
              <a:rPr sz="1300" spc="-5" dirty="0">
                <a:latin typeface="Arial"/>
                <a:cs typeface="Arial"/>
              </a:rPr>
              <a:t>for visitors to contact</a:t>
            </a:r>
            <a:r>
              <a:rPr sz="1300" spc="31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them</a:t>
            </a:r>
            <a:endParaRPr sz="1300">
              <a:latin typeface="Arial"/>
              <a:cs typeface="Arial"/>
            </a:endParaRPr>
          </a:p>
          <a:p>
            <a:pPr marL="527685" indent="-149860">
              <a:lnSpc>
                <a:spcPct val="100000"/>
              </a:lnSpc>
              <a:buChar char="•"/>
              <a:tabLst>
                <a:tab pos="528320" algn="l"/>
              </a:tabLst>
            </a:pPr>
            <a:r>
              <a:rPr sz="1300" spc="-5" dirty="0">
                <a:latin typeface="Arial"/>
                <a:cs typeface="Arial"/>
              </a:rPr>
              <a:t>Allow easy management and updates of website content</a:t>
            </a:r>
            <a:r>
              <a:rPr sz="1300" spc="19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Scope:</a:t>
            </a:r>
            <a:endParaRPr sz="1300">
              <a:latin typeface="Arial"/>
              <a:cs typeface="Arial"/>
            </a:endParaRPr>
          </a:p>
          <a:p>
            <a:pPr marL="527685" indent="-149860">
              <a:lnSpc>
                <a:spcPct val="100000"/>
              </a:lnSpc>
              <a:buChar char="•"/>
              <a:tabLst>
                <a:tab pos="528320" algn="l"/>
              </a:tabLst>
            </a:pPr>
            <a:r>
              <a:rPr sz="1300" spc="-5" dirty="0">
                <a:latin typeface="Arial"/>
                <a:cs typeface="Arial"/>
              </a:rPr>
              <a:t>Multiple pages showcasing the user's portfolio of</a:t>
            </a:r>
            <a:r>
              <a:rPr sz="1300" spc="17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work</a:t>
            </a:r>
            <a:endParaRPr sz="1300">
              <a:latin typeface="Arial"/>
              <a:cs typeface="Arial"/>
            </a:endParaRPr>
          </a:p>
          <a:p>
            <a:pPr marL="527685" indent="-149860">
              <a:lnSpc>
                <a:spcPct val="100000"/>
              </a:lnSpc>
              <a:spcBef>
                <a:spcPts val="5"/>
              </a:spcBef>
              <a:buChar char="•"/>
              <a:tabLst>
                <a:tab pos="528320" algn="l"/>
              </a:tabLst>
            </a:pPr>
            <a:r>
              <a:rPr sz="1300" spc="-5" dirty="0">
                <a:latin typeface="Arial"/>
                <a:cs typeface="Arial"/>
              </a:rPr>
              <a:t>Page displaying the user's</a:t>
            </a:r>
            <a:r>
              <a:rPr sz="1300" spc="8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resume/CV</a:t>
            </a:r>
            <a:endParaRPr sz="1300">
              <a:latin typeface="Arial"/>
              <a:cs typeface="Arial"/>
            </a:endParaRPr>
          </a:p>
          <a:p>
            <a:pPr marL="527685" indent="-149860">
              <a:lnSpc>
                <a:spcPct val="100000"/>
              </a:lnSpc>
              <a:buChar char="•"/>
              <a:tabLst>
                <a:tab pos="528320" algn="l"/>
              </a:tabLst>
            </a:pPr>
            <a:r>
              <a:rPr sz="1300" spc="-5" dirty="0">
                <a:latin typeface="Arial"/>
                <a:cs typeface="Arial"/>
              </a:rPr>
              <a:t>Contact page </a:t>
            </a:r>
            <a:r>
              <a:rPr sz="1300" spc="-10" dirty="0">
                <a:latin typeface="Arial"/>
                <a:cs typeface="Arial"/>
              </a:rPr>
              <a:t>with </a:t>
            </a:r>
            <a:r>
              <a:rPr sz="1300" spc="-5" dirty="0">
                <a:latin typeface="Arial"/>
                <a:cs typeface="Arial"/>
              </a:rPr>
              <a:t>a form for visitors to send messages to the</a:t>
            </a:r>
            <a:r>
              <a:rPr sz="1300" spc="23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user</a:t>
            </a:r>
            <a:endParaRPr sz="1300">
              <a:latin typeface="Arial"/>
              <a:cs typeface="Arial"/>
            </a:endParaRPr>
          </a:p>
          <a:p>
            <a:pPr marL="527685" indent="-149860">
              <a:lnSpc>
                <a:spcPct val="100000"/>
              </a:lnSpc>
              <a:buChar char="•"/>
              <a:tabLst>
                <a:tab pos="528320" algn="l"/>
              </a:tabLst>
            </a:pPr>
            <a:r>
              <a:rPr sz="1300" spc="-5" dirty="0">
                <a:latin typeface="Arial"/>
                <a:cs typeface="Arial"/>
              </a:rPr>
              <a:t>Built using HTML, CSS, and</a:t>
            </a:r>
            <a:r>
              <a:rPr sz="1300" spc="6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JavaScript</a:t>
            </a:r>
            <a:endParaRPr sz="1300">
              <a:latin typeface="Arial"/>
              <a:cs typeface="Arial"/>
            </a:endParaRPr>
          </a:p>
          <a:p>
            <a:pPr marL="527685" indent="-149860">
              <a:lnSpc>
                <a:spcPct val="100000"/>
              </a:lnSpc>
              <a:buChar char="•"/>
              <a:tabLst>
                <a:tab pos="528320" algn="l"/>
              </a:tabLst>
            </a:pPr>
            <a:r>
              <a:rPr sz="1300" spc="-5" dirty="0">
                <a:latin typeface="Arial"/>
                <a:cs typeface="Arial"/>
              </a:rPr>
              <a:t>Hosted on a </a:t>
            </a:r>
            <a:r>
              <a:rPr sz="1300" spc="-10" dirty="0">
                <a:latin typeface="Arial"/>
                <a:cs typeface="Arial"/>
              </a:rPr>
              <a:t>web </a:t>
            </a:r>
            <a:r>
              <a:rPr sz="1300" spc="-5" dirty="0">
                <a:latin typeface="Arial"/>
                <a:cs typeface="Arial"/>
              </a:rPr>
              <a:t>server </a:t>
            </a:r>
            <a:r>
              <a:rPr sz="1300" spc="-10" dirty="0">
                <a:latin typeface="Arial"/>
                <a:cs typeface="Arial"/>
              </a:rPr>
              <a:t>with </a:t>
            </a:r>
            <a:r>
              <a:rPr sz="1300" spc="-5" dirty="0">
                <a:latin typeface="Arial"/>
                <a:cs typeface="Arial"/>
              </a:rPr>
              <a:t>a domain</a:t>
            </a:r>
            <a:r>
              <a:rPr sz="1300" spc="16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name</a:t>
            </a:r>
            <a:endParaRPr sz="1300">
              <a:latin typeface="Arial"/>
              <a:cs typeface="Arial"/>
            </a:endParaRPr>
          </a:p>
          <a:p>
            <a:pPr marL="527685" indent="-149860">
              <a:lnSpc>
                <a:spcPct val="100000"/>
              </a:lnSpc>
              <a:buChar char="•"/>
              <a:tabLst>
                <a:tab pos="528320" algn="l"/>
              </a:tabLst>
            </a:pPr>
            <a:r>
              <a:rPr sz="1300" spc="-5" dirty="0">
                <a:latin typeface="Arial"/>
                <a:cs typeface="Arial"/>
              </a:rPr>
              <a:t>Admin panel for easy management of website</a:t>
            </a:r>
            <a:r>
              <a:rPr sz="1300" spc="16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content.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375" y="229057"/>
            <a:ext cx="161671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0" spc="15" dirty="0">
                <a:solidFill>
                  <a:srgbClr val="21366A"/>
                </a:solidFill>
                <a:latin typeface="Arial"/>
                <a:cs typeface="Arial"/>
              </a:rPr>
              <a:t>Portfolio</a:t>
            </a:r>
            <a:r>
              <a:rPr sz="1500" i="0" spc="-180" dirty="0">
                <a:solidFill>
                  <a:srgbClr val="21366A"/>
                </a:solidFill>
                <a:latin typeface="Arial"/>
                <a:cs typeface="Arial"/>
              </a:rPr>
              <a:t> </a:t>
            </a:r>
            <a:r>
              <a:rPr sz="1500" i="0" spc="20" dirty="0">
                <a:solidFill>
                  <a:srgbClr val="21366A"/>
                </a:solidFill>
                <a:latin typeface="Arial"/>
                <a:cs typeface="Arial"/>
              </a:rPr>
              <a:t>Website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7931" y="789431"/>
            <a:ext cx="546100" cy="546100"/>
          </a:xfrm>
          <a:custGeom>
            <a:avLst/>
            <a:gdLst/>
            <a:ahLst/>
            <a:cxnLst/>
            <a:rect l="l" t="t" r="r" b="b"/>
            <a:pathLst>
              <a:path w="546100" h="546100">
                <a:moveTo>
                  <a:pt x="272796" y="0"/>
                </a:moveTo>
                <a:lnTo>
                  <a:pt x="223760" y="4396"/>
                </a:lnTo>
                <a:lnTo>
                  <a:pt x="177609" y="17071"/>
                </a:lnTo>
                <a:lnTo>
                  <a:pt x="135111" y="37253"/>
                </a:lnTo>
                <a:lnTo>
                  <a:pt x="97037" y="64171"/>
                </a:lnTo>
                <a:lnTo>
                  <a:pt x="64158" y="97053"/>
                </a:lnTo>
                <a:lnTo>
                  <a:pt x="37244" y="135127"/>
                </a:lnTo>
                <a:lnTo>
                  <a:pt x="17066" y="177624"/>
                </a:lnTo>
                <a:lnTo>
                  <a:pt x="4395" y="223770"/>
                </a:lnTo>
                <a:lnTo>
                  <a:pt x="0" y="272795"/>
                </a:lnTo>
                <a:lnTo>
                  <a:pt x="4395" y="321821"/>
                </a:lnTo>
                <a:lnTo>
                  <a:pt x="17066" y="367967"/>
                </a:lnTo>
                <a:lnTo>
                  <a:pt x="37244" y="410464"/>
                </a:lnTo>
                <a:lnTo>
                  <a:pt x="64158" y="448538"/>
                </a:lnTo>
                <a:lnTo>
                  <a:pt x="97037" y="481420"/>
                </a:lnTo>
                <a:lnTo>
                  <a:pt x="135111" y="508338"/>
                </a:lnTo>
                <a:lnTo>
                  <a:pt x="177609" y="528520"/>
                </a:lnTo>
                <a:lnTo>
                  <a:pt x="223760" y="541195"/>
                </a:lnTo>
                <a:lnTo>
                  <a:pt x="272796" y="545591"/>
                </a:lnTo>
                <a:lnTo>
                  <a:pt x="321831" y="541195"/>
                </a:lnTo>
                <a:lnTo>
                  <a:pt x="367982" y="528520"/>
                </a:lnTo>
                <a:lnTo>
                  <a:pt x="410480" y="508338"/>
                </a:lnTo>
                <a:lnTo>
                  <a:pt x="448554" y="481420"/>
                </a:lnTo>
                <a:lnTo>
                  <a:pt x="481433" y="448538"/>
                </a:lnTo>
                <a:lnTo>
                  <a:pt x="508347" y="410463"/>
                </a:lnTo>
                <a:lnTo>
                  <a:pt x="528525" y="367967"/>
                </a:lnTo>
                <a:lnTo>
                  <a:pt x="541196" y="321821"/>
                </a:lnTo>
                <a:lnTo>
                  <a:pt x="545591" y="272795"/>
                </a:lnTo>
                <a:lnTo>
                  <a:pt x="541196" y="223770"/>
                </a:lnTo>
                <a:lnTo>
                  <a:pt x="528525" y="177624"/>
                </a:lnTo>
                <a:lnTo>
                  <a:pt x="508347" y="135127"/>
                </a:lnTo>
                <a:lnTo>
                  <a:pt x="481433" y="97053"/>
                </a:lnTo>
                <a:lnTo>
                  <a:pt x="448554" y="64171"/>
                </a:lnTo>
                <a:lnTo>
                  <a:pt x="410480" y="37253"/>
                </a:lnTo>
                <a:lnTo>
                  <a:pt x="367982" y="17071"/>
                </a:lnTo>
                <a:lnTo>
                  <a:pt x="321831" y="4396"/>
                </a:lnTo>
                <a:lnTo>
                  <a:pt x="272796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8040" y="936497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2118" y="752094"/>
            <a:ext cx="620395" cy="620395"/>
          </a:xfrm>
          <a:custGeom>
            <a:avLst/>
            <a:gdLst/>
            <a:ahLst/>
            <a:cxnLst/>
            <a:rect l="l" t="t" r="r" b="b"/>
            <a:pathLst>
              <a:path w="620395" h="620394">
                <a:moveTo>
                  <a:pt x="0" y="310133"/>
                </a:moveTo>
                <a:lnTo>
                  <a:pt x="3362" y="264295"/>
                </a:lnTo>
                <a:lnTo>
                  <a:pt x="13130" y="220548"/>
                </a:lnTo>
                <a:lnTo>
                  <a:pt x="28824" y="179371"/>
                </a:lnTo>
                <a:lnTo>
                  <a:pt x="49963" y="141244"/>
                </a:lnTo>
                <a:lnTo>
                  <a:pt x="76069" y="106646"/>
                </a:lnTo>
                <a:lnTo>
                  <a:pt x="106662" y="76056"/>
                </a:lnTo>
                <a:lnTo>
                  <a:pt x="141261" y="49954"/>
                </a:lnTo>
                <a:lnTo>
                  <a:pt x="179388" y="28818"/>
                </a:lnTo>
                <a:lnTo>
                  <a:pt x="220562" y="13127"/>
                </a:lnTo>
                <a:lnTo>
                  <a:pt x="264304" y="3361"/>
                </a:lnTo>
                <a:lnTo>
                  <a:pt x="310134" y="0"/>
                </a:lnTo>
                <a:lnTo>
                  <a:pt x="355963" y="3361"/>
                </a:lnTo>
                <a:lnTo>
                  <a:pt x="399705" y="13127"/>
                </a:lnTo>
                <a:lnTo>
                  <a:pt x="440879" y="28818"/>
                </a:lnTo>
                <a:lnTo>
                  <a:pt x="479006" y="49954"/>
                </a:lnTo>
                <a:lnTo>
                  <a:pt x="513605" y="76056"/>
                </a:lnTo>
                <a:lnTo>
                  <a:pt x="544198" y="106646"/>
                </a:lnTo>
                <a:lnTo>
                  <a:pt x="570304" y="141244"/>
                </a:lnTo>
                <a:lnTo>
                  <a:pt x="591443" y="179371"/>
                </a:lnTo>
                <a:lnTo>
                  <a:pt x="607137" y="220548"/>
                </a:lnTo>
                <a:lnTo>
                  <a:pt x="616905" y="264295"/>
                </a:lnTo>
                <a:lnTo>
                  <a:pt x="620268" y="310133"/>
                </a:lnTo>
                <a:lnTo>
                  <a:pt x="616905" y="355972"/>
                </a:lnTo>
                <a:lnTo>
                  <a:pt x="607137" y="399719"/>
                </a:lnTo>
                <a:lnTo>
                  <a:pt x="591443" y="440896"/>
                </a:lnTo>
                <a:lnTo>
                  <a:pt x="570304" y="479023"/>
                </a:lnTo>
                <a:lnTo>
                  <a:pt x="544198" y="513621"/>
                </a:lnTo>
                <a:lnTo>
                  <a:pt x="513605" y="544211"/>
                </a:lnTo>
                <a:lnTo>
                  <a:pt x="479006" y="570313"/>
                </a:lnTo>
                <a:lnTo>
                  <a:pt x="440879" y="591449"/>
                </a:lnTo>
                <a:lnTo>
                  <a:pt x="399705" y="607140"/>
                </a:lnTo>
                <a:lnTo>
                  <a:pt x="355963" y="616906"/>
                </a:lnTo>
                <a:lnTo>
                  <a:pt x="310134" y="620267"/>
                </a:lnTo>
                <a:lnTo>
                  <a:pt x="264304" y="616906"/>
                </a:lnTo>
                <a:lnTo>
                  <a:pt x="220562" y="607140"/>
                </a:lnTo>
                <a:lnTo>
                  <a:pt x="179388" y="591449"/>
                </a:lnTo>
                <a:lnTo>
                  <a:pt x="141261" y="570313"/>
                </a:lnTo>
                <a:lnTo>
                  <a:pt x="106662" y="544211"/>
                </a:lnTo>
                <a:lnTo>
                  <a:pt x="76069" y="513621"/>
                </a:lnTo>
                <a:lnTo>
                  <a:pt x="49963" y="479023"/>
                </a:lnTo>
                <a:lnTo>
                  <a:pt x="28824" y="440896"/>
                </a:lnTo>
                <a:lnTo>
                  <a:pt x="13130" y="399719"/>
                </a:lnTo>
                <a:lnTo>
                  <a:pt x="3362" y="355972"/>
                </a:lnTo>
                <a:lnTo>
                  <a:pt x="0" y="310133"/>
                </a:lnTo>
                <a:close/>
              </a:path>
            </a:pathLst>
          </a:custGeom>
          <a:ln w="25400">
            <a:solidFill>
              <a:srgbClr val="2136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2688" y="1060703"/>
            <a:ext cx="346710" cy="1270"/>
          </a:xfrm>
          <a:custGeom>
            <a:avLst/>
            <a:gdLst/>
            <a:ahLst/>
            <a:cxnLst/>
            <a:rect l="l" t="t" r="r" b="b"/>
            <a:pathLst>
              <a:path w="346709" h="1269">
                <a:moveTo>
                  <a:pt x="0" y="762"/>
                </a:moveTo>
                <a:lnTo>
                  <a:pt x="346456" y="0"/>
                </a:lnTo>
              </a:path>
            </a:pathLst>
          </a:custGeom>
          <a:ln w="12700">
            <a:solidFill>
              <a:srgbClr val="BEBEB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3638" y="934593"/>
            <a:ext cx="15201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17830" algn="l"/>
              </a:tabLst>
            </a:pPr>
            <a:r>
              <a:rPr sz="1400" b="1" dirty="0">
                <a:latin typeface="Arial"/>
                <a:cs typeface="Arial"/>
              </a:rPr>
              <a:t> 	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Deliverables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8646" y="1499743"/>
            <a:ext cx="2296160" cy="1520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The deliverables will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contain: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SzPct val="85714"/>
              <a:buChar char="▪"/>
              <a:tabLst>
                <a:tab pos="185420" algn="l"/>
              </a:tabLst>
            </a:pPr>
            <a:r>
              <a:rPr sz="1400" dirty="0">
                <a:latin typeface="Arial"/>
                <a:cs typeface="Arial"/>
              </a:rPr>
              <a:t>Feature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specification</a:t>
            </a:r>
            <a:endParaRPr sz="14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SzPct val="85714"/>
              <a:buChar char="▪"/>
              <a:tabLst>
                <a:tab pos="185420" algn="l"/>
              </a:tabLst>
            </a:pPr>
            <a:r>
              <a:rPr sz="1400" dirty="0">
                <a:latin typeface="Arial"/>
                <a:cs typeface="Arial"/>
              </a:rPr>
              <a:t>Source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code</a:t>
            </a:r>
            <a:endParaRPr sz="14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SzPct val="85714"/>
              <a:buChar char="▪"/>
              <a:tabLst>
                <a:tab pos="185420" algn="l"/>
              </a:tabLst>
            </a:pPr>
            <a:r>
              <a:rPr sz="1400" spc="-5" dirty="0">
                <a:latin typeface="Arial"/>
                <a:cs typeface="Arial"/>
              </a:rPr>
              <a:t>Test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plan</a:t>
            </a:r>
            <a:endParaRPr sz="14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SzPct val="85714"/>
              <a:buChar char="▪"/>
              <a:tabLst>
                <a:tab pos="185420" algn="l"/>
              </a:tabLst>
            </a:pPr>
            <a:r>
              <a:rPr sz="1400" spc="-5" dirty="0">
                <a:latin typeface="Arial"/>
                <a:cs typeface="Arial"/>
              </a:rPr>
              <a:t>Development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document</a:t>
            </a:r>
            <a:endParaRPr sz="14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SzPct val="85714"/>
              <a:buChar char="▪"/>
              <a:tabLst>
                <a:tab pos="185420" algn="l"/>
              </a:tabLst>
            </a:pPr>
            <a:r>
              <a:rPr sz="1400" dirty="0">
                <a:latin typeface="Arial"/>
                <a:cs typeface="Arial"/>
              </a:rPr>
              <a:t>Product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design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02692"/>
            <a:ext cx="135890" cy="344805"/>
          </a:xfrm>
          <a:custGeom>
            <a:avLst/>
            <a:gdLst/>
            <a:ahLst/>
            <a:cxnLst/>
            <a:rect l="l" t="t" r="r" b="b"/>
            <a:pathLst>
              <a:path w="135890" h="344805">
                <a:moveTo>
                  <a:pt x="135636" y="0"/>
                </a:moveTo>
                <a:lnTo>
                  <a:pt x="0" y="0"/>
                </a:lnTo>
                <a:lnTo>
                  <a:pt x="0" y="344424"/>
                </a:lnTo>
                <a:lnTo>
                  <a:pt x="135636" y="344424"/>
                </a:lnTo>
                <a:lnTo>
                  <a:pt x="135636" y="0"/>
                </a:lnTo>
                <a:close/>
              </a:path>
            </a:pathLst>
          </a:custGeom>
          <a:solidFill>
            <a:srgbClr val="2136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4375" y="229057"/>
            <a:ext cx="161671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15" dirty="0">
                <a:solidFill>
                  <a:srgbClr val="21366A"/>
                </a:solidFill>
                <a:latin typeface="Arial"/>
                <a:cs typeface="Arial"/>
              </a:rPr>
              <a:t>Portfolio</a:t>
            </a:r>
            <a:r>
              <a:rPr sz="1500" b="1" spc="-180" dirty="0">
                <a:solidFill>
                  <a:srgbClr val="21366A"/>
                </a:solidFill>
                <a:latin typeface="Arial"/>
                <a:cs typeface="Arial"/>
              </a:rPr>
              <a:t> </a:t>
            </a:r>
            <a:r>
              <a:rPr sz="1500" b="1" spc="20" dirty="0">
                <a:solidFill>
                  <a:srgbClr val="21366A"/>
                </a:solidFill>
                <a:latin typeface="Arial"/>
                <a:cs typeface="Arial"/>
              </a:rPr>
              <a:t>Website</a:t>
            </a:r>
            <a:endParaRPr sz="15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86841" y="1673415"/>
          <a:ext cx="7709534" cy="2686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0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1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66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0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Milestone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2283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22836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0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Progress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228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3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7CD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7CD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7CD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2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000" spc="25" dirty="0">
                          <a:latin typeface="Trebuchet MS"/>
                          <a:cs typeface="Trebuchet MS"/>
                        </a:rPr>
                        <a:t>M1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5016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CE8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000" spc="20" dirty="0">
                          <a:latin typeface="Trebuchet MS"/>
                          <a:cs typeface="Trebuchet MS"/>
                        </a:rPr>
                        <a:t>Application</a:t>
                      </a:r>
                      <a:r>
                        <a:rPr sz="100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10" dirty="0">
                          <a:latin typeface="Trebuchet MS"/>
                          <a:cs typeface="Trebuchet MS"/>
                        </a:rPr>
                        <a:t>view</a:t>
                      </a:r>
                      <a:r>
                        <a:rPr sz="1000" spc="-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30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000" spc="-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50" dirty="0">
                          <a:latin typeface="Trebuchet MS"/>
                          <a:cs typeface="Trebuchet MS"/>
                        </a:rPr>
                        <a:t>Design</a:t>
                      </a:r>
                      <a:r>
                        <a:rPr sz="1000" spc="-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10" dirty="0">
                          <a:latin typeface="Trebuchet MS"/>
                          <a:cs typeface="Trebuchet MS"/>
                        </a:rPr>
                        <a:t>(Front-end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000" spc="10" dirty="0">
                          <a:latin typeface="Trebuchet MS"/>
                          <a:cs typeface="Trebuchet MS"/>
                        </a:rPr>
                        <a:t>development)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5016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CE8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050" spc="80" dirty="0"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050" spc="-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50" spc="50" dirty="0">
                          <a:latin typeface="Trebuchet MS"/>
                          <a:cs typeface="Trebuchet MS"/>
                        </a:rPr>
                        <a:t>weeks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T="5143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C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M2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7CDC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000" spc="20" dirty="0">
                          <a:latin typeface="Trebuchet MS"/>
                          <a:cs typeface="Trebuchet MS"/>
                        </a:rPr>
                        <a:t>Application</a:t>
                      </a:r>
                      <a:r>
                        <a:rPr sz="10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20" dirty="0">
                          <a:latin typeface="Trebuchet MS"/>
                          <a:cs typeface="Trebuchet MS"/>
                        </a:rPr>
                        <a:t>Development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5080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7CD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05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week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7CD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6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000" spc="140" dirty="0">
                          <a:latin typeface="Trebuchet MS"/>
                          <a:cs typeface="Trebuchet MS"/>
                        </a:rPr>
                        <a:t>M3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5080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CE8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000" spc="30" dirty="0">
                          <a:latin typeface="Trebuchet MS"/>
                          <a:cs typeface="Trebuchet MS"/>
                        </a:rPr>
                        <a:t>Testing and</a:t>
                      </a:r>
                      <a:r>
                        <a:rPr sz="1000" spc="-1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55" dirty="0">
                          <a:latin typeface="Trebuchet MS"/>
                          <a:cs typeface="Trebuchet MS"/>
                        </a:rPr>
                        <a:t>Debugging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5080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CE8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000" spc="-120" dirty="0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000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30" dirty="0">
                          <a:latin typeface="Trebuchet MS"/>
                          <a:cs typeface="Trebuchet MS"/>
                        </a:rPr>
                        <a:t>week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5080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C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65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000" spc="140" dirty="0">
                          <a:latin typeface="Trebuchet MS"/>
                          <a:cs typeface="Trebuchet MS"/>
                        </a:rPr>
                        <a:t>M4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5080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7CDC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000" spc="20" dirty="0">
                          <a:latin typeface="Trebuchet MS"/>
                          <a:cs typeface="Trebuchet MS"/>
                        </a:rPr>
                        <a:t>Documentation</a:t>
                      </a:r>
                      <a:r>
                        <a:rPr sz="1000" spc="-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30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000" spc="-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20" dirty="0">
                          <a:latin typeface="Trebuchet MS"/>
                          <a:cs typeface="Trebuchet MS"/>
                        </a:rPr>
                        <a:t>product</a:t>
                      </a:r>
                      <a:r>
                        <a:rPr sz="100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25" dirty="0">
                          <a:latin typeface="Trebuchet MS"/>
                          <a:cs typeface="Trebuchet MS"/>
                        </a:rPr>
                        <a:t>release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5080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7CD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000" spc="-120" dirty="0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000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30" dirty="0">
                          <a:latin typeface="Trebuchet MS"/>
                          <a:cs typeface="Trebuchet MS"/>
                        </a:rPr>
                        <a:t>week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5080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7CD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17931" y="789431"/>
            <a:ext cx="546100" cy="546100"/>
          </a:xfrm>
          <a:custGeom>
            <a:avLst/>
            <a:gdLst/>
            <a:ahLst/>
            <a:cxnLst/>
            <a:rect l="l" t="t" r="r" b="b"/>
            <a:pathLst>
              <a:path w="546100" h="546100">
                <a:moveTo>
                  <a:pt x="272796" y="0"/>
                </a:moveTo>
                <a:lnTo>
                  <a:pt x="223760" y="4396"/>
                </a:lnTo>
                <a:lnTo>
                  <a:pt x="177609" y="17071"/>
                </a:lnTo>
                <a:lnTo>
                  <a:pt x="135111" y="37253"/>
                </a:lnTo>
                <a:lnTo>
                  <a:pt x="97037" y="64171"/>
                </a:lnTo>
                <a:lnTo>
                  <a:pt x="64158" y="97053"/>
                </a:lnTo>
                <a:lnTo>
                  <a:pt x="37244" y="135127"/>
                </a:lnTo>
                <a:lnTo>
                  <a:pt x="17066" y="177624"/>
                </a:lnTo>
                <a:lnTo>
                  <a:pt x="4395" y="223770"/>
                </a:lnTo>
                <a:lnTo>
                  <a:pt x="0" y="272795"/>
                </a:lnTo>
                <a:lnTo>
                  <a:pt x="4395" y="321821"/>
                </a:lnTo>
                <a:lnTo>
                  <a:pt x="17066" y="367967"/>
                </a:lnTo>
                <a:lnTo>
                  <a:pt x="37244" y="410464"/>
                </a:lnTo>
                <a:lnTo>
                  <a:pt x="64158" y="448538"/>
                </a:lnTo>
                <a:lnTo>
                  <a:pt x="97037" y="481420"/>
                </a:lnTo>
                <a:lnTo>
                  <a:pt x="135111" y="508338"/>
                </a:lnTo>
                <a:lnTo>
                  <a:pt x="177609" y="528520"/>
                </a:lnTo>
                <a:lnTo>
                  <a:pt x="223760" y="541195"/>
                </a:lnTo>
                <a:lnTo>
                  <a:pt x="272796" y="545591"/>
                </a:lnTo>
                <a:lnTo>
                  <a:pt x="321831" y="541195"/>
                </a:lnTo>
                <a:lnTo>
                  <a:pt x="367982" y="528520"/>
                </a:lnTo>
                <a:lnTo>
                  <a:pt x="410480" y="508338"/>
                </a:lnTo>
                <a:lnTo>
                  <a:pt x="448554" y="481420"/>
                </a:lnTo>
                <a:lnTo>
                  <a:pt x="481433" y="448538"/>
                </a:lnTo>
                <a:lnTo>
                  <a:pt x="508347" y="410463"/>
                </a:lnTo>
                <a:lnTo>
                  <a:pt x="528525" y="367967"/>
                </a:lnTo>
                <a:lnTo>
                  <a:pt x="541196" y="321821"/>
                </a:lnTo>
                <a:lnTo>
                  <a:pt x="545591" y="272795"/>
                </a:lnTo>
                <a:lnTo>
                  <a:pt x="541196" y="223770"/>
                </a:lnTo>
                <a:lnTo>
                  <a:pt x="528525" y="177624"/>
                </a:lnTo>
                <a:lnTo>
                  <a:pt x="508347" y="135127"/>
                </a:lnTo>
                <a:lnTo>
                  <a:pt x="481433" y="97053"/>
                </a:lnTo>
                <a:lnTo>
                  <a:pt x="448554" y="64171"/>
                </a:lnTo>
                <a:lnTo>
                  <a:pt x="410480" y="37253"/>
                </a:lnTo>
                <a:lnTo>
                  <a:pt x="367982" y="17071"/>
                </a:lnTo>
                <a:lnTo>
                  <a:pt x="321831" y="4396"/>
                </a:lnTo>
                <a:lnTo>
                  <a:pt x="272796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8040" y="936497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2118" y="752094"/>
            <a:ext cx="620395" cy="620395"/>
          </a:xfrm>
          <a:custGeom>
            <a:avLst/>
            <a:gdLst/>
            <a:ahLst/>
            <a:cxnLst/>
            <a:rect l="l" t="t" r="r" b="b"/>
            <a:pathLst>
              <a:path w="620395" h="620394">
                <a:moveTo>
                  <a:pt x="0" y="310133"/>
                </a:moveTo>
                <a:lnTo>
                  <a:pt x="3362" y="264295"/>
                </a:lnTo>
                <a:lnTo>
                  <a:pt x="13130" y="220548"/>
                </a:lnTo>
                <a:lnTo>
                  <a:pt x="28824" y="179371"/>
                </a:lnTo>
                <a:lnTo>
                  <a:pt x="49963" y="141244"/>
                </a:lnTo>
                <a:lnTo>
                  <a:pt x="76069" y="106646"/>
                </a:lnTo>
                <a:lnTo>
                  <a:pt x="106662" y="76056"/>
                </a:lnTo>
                <a:lnTo>
                  <a:pt x="141261" y="49954"/>
                </a:lnTo>
                <a:lnTo>
                  <a:pt x="179388" y="28818"/>
                </a:lnTo>
                <a:lnTo>
                  <a:pt x="220562" y="13127"/>
                </a:lnTo>
                <a:lnTo>
                  <a:pt x="264304" y="3361"/>
                </a:lnTo>
                <a:lnTo>
                  <a:pt x="310134" y="0"/>
                </a:lnTo>
                <a:lnTo>
                  <a:pt x="355963" y="3361"/>
                </a:lnTo>
                <a:lnTo>
                  <a:pt x="399705" y="13127"/>
                </a:lnTo>
                <a:lnTo>
                  <a:pt x="440879" y="28818"/>
                </a:lnTo>
                <a:lnTo>
                  <a:pt x="479006" y="49954"/>
                </a:lnTo>
                <a:lnTo>
                  <a:pt x="513605" y="76056"/>
                </a:lnTo>
                <a:lnTo>
                  <a:pt x="544198" y="106646"/>
                </a:lnTo>
                <a:lnTo>
                  <a:pt x="570304" y="141244"/>
                </a:lnTo>
                <a:lnTo>
                  <a:pt x="591443" y="179371"/>
                </a:lnTo>
                <a:lnTo>
                  <a:pt x="607137" y="220548"/>
                </a:lnTo>
                <a:lnTo>
                  <a:pt x="616905" y="264295"/>
                </a:lnTo>
                <a:lnTo>
                  <a:pt x="620268" y="310133"/>
                </a:lnTo>
                <a:lnTo>
                  <a:pt x="616905" y="355972"/>
                </a:lnTo>
                <a:lnTo>
                  <a:pt x="607137" y="399719"/>
                </a:lnTo>
                <a:lnTo>
                  <a:pt x="591443" y="440896"/>
                </a:lnTo>
                <a:lnTo>
                  <a:pt x="570304" y="479023"/>
                </a:lnTo>
                <a:lnTo>
                  <a:pt x="544198" y="513621"/>
                </a:lnTo>
                <a:lnTo>
                  <a:pt x="513605" y="544211"/>
                </a:lnTo>
                <a:lnTo>
                  <a:pt x="479006" y="570313"/>
                </a:lnTo>
                <a:lnTo>
                  <a:pt x="440879" y="591449"/>
                </a:lnTo>
                <a:lnTo>
                  <a:pt x="399705" y="607140"/>
                </a:lnTo>
                <a:lnTo>
                  <a:pt x="355963" y="616906"/>
                </a:lnTo>
                <a:lnTo>
                  <a:pt x="310134" y="620267"/>
                </a:lnTo>
                <a:lnTo>
                  <a:pt x="264304" y="616906"/>
                </a:lnTo>
                <a:lnTo>
                  <a:pt x="220562" y="607140"/>
                </a:lnTo>
                <a:lnTo>
                  <a:pt x="179388" y="591449"/>
                </a:lnTo>
                <a:lnTo>
                  <a:pt x="141261" y="570313"/>
                </a:lnTo>
                <a:lnTo>
                  <a:pt x="106662" y="544211"/>
                </a:lnTo>
                <a:lnTo>
                  <a:pt x="76069" y="513621"/>
                </a:lnTo>
                <a:lnTo>
                  <a:pt x="49963" y="479023"/>
                </a:lnTo>
                <a:lnTo>
                  <a:pt x="28824" y="440896"/>
                </a:lnTo>
                <a:lnTo>
                  <a:pt x="13130" y="399719"/>
                </a:lnTo>
                <a:lnTo>
                  <a:pt x="3362" y="355972"/>
                </a:lnTo>
                <a:lnTo>
                  <a:pt x="0" y="310133"/>
                </a:lnTo>
                <a:close/>
              </a:path>
            </a:pathLst>
          </a:custGeom>
          <a:ln w="25400">
            <a:solidFill>
              <a:srgbClr val="2136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2688" y="1060703"/>
            <a:ext cx="346710" cy="1270"/>
          </a:xfrm>
          <a:custGeom>
            <a:avLst/>
            <a:gdLst/>
            <a:ahLst/>
            <a:cxnLst/>
            <a:rect l="l" t="t" r="r" b="b"/>
            <a:pathLst>
              <a:path w="346709" h="1269">
                <a:moveTo>
                  <a:pt x="0" y="762"/>
                </a:moveTo>
                <a:lnTo>
                  <a:pt x="346456" y="0"/>
                </a:lnTo>
              </a:path>
            </a:pathLst>
          </a:custGeom>
          <a:ln w="12700">
            <a:solidFill>
              <a:srgbClr val="BEBEB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13638" y="934593"/>
            <a:ext cx="14293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17830" algn="l"/>
              </a:tabLst>
            </a:pPr>
            <a:r>
              <a:rPr sz="1400" b="1" dirty="0">
                <a:latin typeface="Arial"/>
                <a:cs typeface="Arial"/>
              </a:rPr>
              <a:t> 	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Scheduling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375" y="229057"/>
            <a:ext cx="161671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0" spc="15" dirty="0">
                <a:solidFill>
                  <a:srgbClr val="21366A"/>
                </a:solidFill>
                <a:latin typeface="Arial"/>
                <a:cs typeface="Arial"/>
              </a:rPr>
              <a:t>Portfolio</a:t>
            </a:r>
            <a:r>
              <a:rPr sz="1500" i="0" spc="-180" dirty="0">
                <a:solidFill>
                  <a:srgbClr val="21366A"/>
                </a:solidFill>
                <a:latin typeface="Arial"/>
                <a:cs typeface="Arial"/>
              </a:rPr>
              <a:t> </a:t>
            </a:r>
            <a:r>
              <a:rPr sz="1500" i="0" spc="20" dirty="0">
                <a:solidFill>
                  <a:srgbClr val="21366A"/>
                </a:solidFill>
                <a:latin typeface="Arial"/>
                <a:cs typeface="Arial"/>
              </a:rPr>
              <a:t>Website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35534" y="605281"/>
            <a:ext cx="645795" cy="645795"/>
            <a:chOff x="335534" y="605281"/>
            <a:chExt cx="645795" cy="645795"/>
          </a:xfrm>
        </p:grpSpPr>
        <p:sp>
          <p:nvSpPr>
            <p:cNvPr id="4" name="object 4"/>
            <p:cNvSpPr/>
            <p:nvPr/>
          </p:nvSpPr>
          <p:spPr>
            <a:xfrm>
              <a:off x="385572" y="653795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272796" y="0"/>
                  </a:moveTo>
                  <a:lnTo>
                    <a:pt x="223760" y="4396"/>
                  </a:lnTo>
                  <a:lnTo>
                    <a:pt x="177609" y="17071"/>
                  </a:lnTo>
                  <a:lnTo>
                    <a:pt x="135111" y="37253"/>
                  </a:lnTo>
                  <a:lnTo>
                    <a:pt x="97037" y="64171"/>
                  </a:lnTo>
                  <a:lnTo>
                    <a:pt x="64158" y="97053"/>
                  </a:lnTo>
                  <a:lnTo>
                    <a:pt x="37244" y="135127"/>
                  </a:lnTo>
                  <a:lnTo>
                    <a:pt x="17066" y="177624"/>
                  </a:lnTo>
                  <a:lnTo>
                    <a:pt x="4395" y="223770"/>
                  </a:lnTo>
                  <a:lnTo>
                    <a:pt x="0" y="272795"/>
                  </a:lnTo>
                  <a:lnTo>
                    <a:pt x="4395" y="321821"/>
                  </a:lnTo>
                  <a:lnTo>
                    <a:pt x="17066" y="367967"/>
                  </a:lnTo>
                  <a:lnTo>
                    <a:pt x="37244" y="410464"/>
                  </a:lnTo>
                  <a:lnTo>
                    <a:pt x="64158" y="448538"/>
                  </a:lnTo>
                  <a:lnTo>
                    <a:pt x="97037" y="481420"/>
                  </a:lnTo>
                  <a:lnTo>
                    <a:pt x="135111" y="508338"/>
                  </a:lnTo>
                  <a:lnTo>
                    <a:pt x="177609" y="528520"/>
                  </a:lnTo>
                  <a:lnTo>
                    <a:pt x="223760" y="541195"/>
                  </a:lnTo>
                  <a:lnTo>
                    <a:pt x="272796" y="545591"/>
                  </a:lnTo>
                  <a:lnTo>
                    <a:pt x="321831" y="541195"/>
                  </a:lnTo>
                  <a:lnTo>
                    <a:pt x="367982" y="528520"/>
                  </a:lnTo>
                  <a:lnTo>
                    <a:pt x="410480" y="508338"/>
                  </a:lnTo>
                  <a:lnTo>
                    <a:pt x="448554" y="481420"/>
                  </a:lnTo>
                  <a:lnTo>
                    <a:pt x="481433" y="448538"/>
                  </a:lnTo>
                  <a:lnTo>
                    <a:pt x="508347" y="410463"/>
                  </a:lnTo>
                  <a:lnTo>
                    <a:pt x="528525" y="367967"/>
                  </a:lnTo>
                  <a:lnTo>
                    <a:pt x="541196" y="321821"/>
                  </a:lnTo>
                  <a:lnTo>
                    <a:pt x="545591" y="272795"/>
                  </a:lnTo>
                  <a:lnTo>
                    <a:pt x="541196" y="223770"/>
                  </a:lnTo>
                  <a:lnTo>
                    <a:pt x="528525" y="177624"/>
                  </a:lnTo>
                  <a:lnTo>
                    <a:pt x="508347" y="135127"/>
                  </a:lnTo>
                  <a:lnTo>
                    <a:pt x="481433" y="97053"/>
                  </a:lnTo>
                  <a:lnTo>
                    <a:pt x="448554" y="64171"/>
                  </a:lnTo>
                  <a:lnTo>
                    <a:pt x="410480" y="37253"/>
                  </a:lnTo>
                  <a:lnTo>
                    <a:pt x="367982" y="17071"/>
                  </a:lnTo>
                  <a:lnTo>
                    <a:pt x="321831" y="4396"/>
                  </a:lnTo>
                  <a:lnTo>
                    <a:pt x="272796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8234" y="617981"/>
              <a:ext cx="620395" cy="620395"/>
            </a:xfrm>
            <a:custGeom>
              <a:avLst/>
              <a:gdLst/>
              <a:ahLst/>
              <a:cxnLst/>
              <a:rect l="l" t="t" r="r" b="b"/>
              <a:pathLst>
                <a:path w="620394" h="620394">
                  <a:moveTo>
                    <a:pt x="0" y="310133"/>
                  </a:moveTo>
                  <a:lnTo>
                    <a:pt x="3362" y="264295"/>
                  </a:lnTo>
                  <a:lnTo>
                    <a:pt x="13130" y="220548"/>
                  </a:lnTo>
                  <a:lnTo>
                    <a:pt x="28824" y="179371"/>
                  </a:lnTo>
                  <a:lnTo>
                    <a:pt x="49963" y="141244"/>
                  </a:lnTo>
                  <a:lnTo>
                    <a:pt x="76069" y="106646"/>
                  </a:lnTo>
                  <a:lnTo>
                    <a:pt x="106662" y="76056"/>
                  </a:lnTo>
                  <a:lnTo>
                    <a:pt x="141261" y="49954"/>
                  </a:lnTo>
                  <a:lnTo>
                    <a:pt x="179388" y="28818"/>
                  </a:lnTo>
                  <a:lnTo>
                    <a:pt x="220562" y="13127"/>
                  </a:lnTo>
                  <a:lnTo>
                    <a:pt x="264304" y="3361"/>
                  </a:lnTo>
                  <a:lnTo>
                    <a:pt x="310134" y="0"/>
                  </a:lnTo>
                  <a:lnTo>
                    <a:pt x="355963" y="3361"/>
                  </a:lnTo>
                  <a:lnTo>
                    <a:pt x="399705" y="13127"/>
                  </a:lnTo>
                  <a:lnTo>
                    <a:pt x="440879" y="28818"/>
                  </a:lnTo>
                  <a:lnTo>
                    <a:pt x="479006" y="49954"/>
                  </a:lnTo>
                  <a:lnTo>
                    <a:pt x="513605" y="76056"/>
                  </a:lnTo>
                  <a:lnTo>
                    <a:pt x="544198" y="106646"/>
                  </a:lnTo>
                  <a:lnTo>
                    <a:pt x="570304" y="141244"/>
                  </a:lnTo>
                  <a:lnTo>
                    <a:pt x="591443" y="179371"/>
                  </a:lnTo>
                  <a:lnTo>
                    <a:pt x="607137" y="220548"/>
                  </a:lnTo>
                  <a:lnTo>
                    <a:pt x="616905" y="264295"/>
                  </a:lnTo>
                  <a:lnTo>
                    <a:pt x="620268" y="310133"/>
                  </a:lnTo>
                  <a:lnTo>
                    <a:pt x="616905" y="355972"/>
                  </a:lnTo>
                  <a:lnTo>
                    <a:pt x="607137" y="399719"/>
                  </a:lnTo>
                  <a:lnTo>
                    <a:pt x="591443" y="440896"/>
                  </a:lnTo>
                  <a:lnTo>
                    <a:pt x="570304" y="479023"/>
                  </a:lnTo>
                  <a:lnTo>
                    <a:pt x="544198" y="513621"/>
                  </a:lnTo>
                  <a:lnTo>
                    <a:pt x="513605" y="544211"/>
                  </a:lnTo>
                  <a:lnTo>
                    <a:pt x="479006" y="570313"/>
                  </a:lnTo>
                  <a:lnTo>
                    <a:pt x="440879" y="591449"/>
                  </a:lnTo>
                  <a:lnTo>
                    <a:pt x="399705" y="607140"/>
                  </a:lnTo>
                  <a:lnTo>
                    <a:pt x="355963" y="616906"/>
                  </a:lnTo>
                  <a:lnTo>
                    <a:pt x="310134" y="620267"/>
                  </a:lnTo>
                  <a:lnTo>
                    <a:pt x="264304" y="616906"/>
                  </a:lnTo>
                  <a:lnTo>
                    <a:pt x="220562" y="607140"/>
                  </a:lnTo>
                  <a:lnTo>
                    <a:pt x="179388" y="591449"/>
                  </a:lnTo>
                  <a:lnTo>
                    <a:pt x="141261" y="570313"/>
                  </a:lnTo>
                  <a:lnTo>
                    <a:pt x="106662" y="544211"/>
                  </a:lnTo>
                  <a:lnTo>
                    <a:pt x="76069" y="513621"/>
                  </a:lnTo>
                  <a:lnTo>
                    <a:pt x="49963" y="479023"/>
                  </a:lnTo>
                  <a:lnTo>
                    <a:pt x="28824" y="440896"/>
                  </a:lnTo>
                  <a:lnTo>
                    <a:pt x="13130" y="399719"/>
                  </a:lnTo>
                  <a:lnTo>
                    <a:pt x="3362" y="355972"/>
                  </a:lnTo>
                  <a:lnTo>
                    <a:pt x="0" y="310133"/>
                  </a:lnTo>
                  <a:close/>
                </a:path>
              </a:pathLst>
            </a:custGeom>
            <a:ln w="25400">
              <a:solidFill>
                <a:srgbClr val="2136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21004" y="801370"/>
            <a:ext cx="97599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57530" algn="l"/>
                <a:tab pos="962660" algn="l"/>
              </a:tabLst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10.	</a:t>
            </a:r>
            <a:r>
              <a:rPr sz="1400" u="heavy" spc="-5" dirty="0">
                <a:solidFill>
                  <a:srgbClr val="FFFFFF"/>
                </a:solidFill>
                <a:uFill>
                  <a:solidFill>
                    <a:srgbClr val="BEBEBE"/>
                  </a:solidFill>
                </a:uFill>
                <a:latin typeface="Arial"/>
                <a:cs typeface="Arial"/>
              </a:rPr>
              <a:t> 	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92655" y="756513"/>
            <a:ext cx="5833110" cy="57785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400" b="1" spc="-5" dirty="0">
                <a:latin typeface="Arial"/>
                <a:cs typeface="Arial"/>
              </a:rPr>
              <a:t>Technical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Process</a:t>
            </a:r>
            <a:endParaRPr sz="1400">
              <a:latin typeface="Arial"/>
              <a:cs typeface="Arial"/>
            </a:endParaRPr>
          </a:p>
          <a:p>
            <a:pPr marL="30480">
              <a:lnSpc>
                <a:spcPct val="100000"/>
              </a:lnSpc>
              <a:spcBef>
                <a:spcPts val="495"/>
              </a:spcBef>
            </a:pPr>
            <a:r>
              <a:rPr sz="1400" spc="-5" dirty="0">
                <a:latin typeface="Arial"/>
                <a:cs typeface="Arial"/>
              </a:rPr>
              <a:t>Following would </a:t>
            </a:r>
            <a:r>
              <a:rPr sz="1400" dirty="0">
                <a:latin typeface="Arial"/>
                <a:cs typeface="Arial"/>
              </a:rPr>
              <a:t>be the languages </a:t>
            </a:r>
            <a:r>
              <a:rPr sz="1400" spc="-5" dirty="0">
                <a:latin typeface="Arial"/>
                <a:cs typeface="Arial"/>
              </a:rPr>
              <a:t>will </a:t>
            </a:r>
            <a:r>
              <a:rPr sz="1400" dirty="0">
                <a:latin typeface="Arial"/>
                <a:cs typeface="Arial"/>
              </a:rPr>
              <a:t>be used to </a:t>
            </a:r>
            <a:r>
              <a:rPr sz="1400" spc="-5" dirty="0">
                <a:latin typeface="Arial"/>
                <a:cs typeface="Arial"/>
              </a:rPr>
              <a:t>develop </a:t>
            </a:r>
            <a:r>
              <a:rPr sz="1400" dirty="0">
                <a:latin typeface="Arial"/>
                <a:cs typeface="Arial"/>
              </a:rPr>
              <a:t>this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application: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07162" y="2793745"/>
            <a:ext cx="645795" cy="645795"/>
            <a:chOff x="407162" y="2793745"/>
            <a:chExt cx="645795" cy="645795"/>
          </a:xfrm>
        </p:grpSpPr>
        <p:sp>
          <p:nvSpPr>
            <p:cNvPr id="9" name="object 9"/>
            <p:cNvSpPr/>
            <p:nvPr/>
          </p:nvSpPr>
          <p:spPr>
            <a:xfrm>
              <a:off x="455676" y="2843783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272795" y="0"/>
                  </a:moveTo>
                  <a:lnTo>
                    <a:pt x="223760" y="4396"/>
                  </a:lnTo>
                  <a:lnTo>
                    <a:pt x="177609" y="17071"/>
                  </a:lnTo>
                  <a:lnTo>
                    <a:pt x="135111" y="37253"/>
                  </a:lnTo>
                  <a:lnTo>
                    <a:pt x="97037" y="64171"/>
                  </a:lnTo>
                  <a:lnTo>
                    <a:pt x="64158" y="97053"/>
                  </a:lnTo>
                  <a:lnTo>
                    <a:pt x="37244" y="135127"/>
                  </a:lnTo>
                  <a:lnTo>
                    <a:pt x="17066" y="177624"/>
                  </a:lnTo>
                  <a:lnTo>
                    <a:pt x="4395" y="223770"/>
                  </a:lnTo>
                  <a:lnTo>
                    <a:pt x="0" y="272796"/>
                  </a:lnTo>
                  <a:lnTo>
                    <a:pt x="4395" y="321821"/>
                  </a:lnTo>
                  <a:lnTo>
                    <a:pt x="17066" y="367967"/>
                  </a:lnTo>
                  <a:lnTo>
                    <a:pt x="37244" y="410464"/>
                  </a:lnTo>
                  <a:lnTo>
                    <a:pt x="64158" y="448538"/>
                  </a:lnTo>
                  <a:lnTo>
                    <a:pt x="97037" y="481420"/>
                  </a:lnTo>
                  <a:lnTo>
                    <a:pt x="135111" y="508338"/>
                  </a:lnTo>
                  <a:lnTo>
                    <a:pt x="177609" y="528520"/>
                  </a:lnTo>
                  <a:lnTo>
                    <a:pt x="223760" y="541195"/>
                  </a:lnTo>
                  <a:lnTo>
                    <a:pt x="272795" y="545592"/>
                  </a:lnTo>
                  <a:lnTo>
                    <a:pt x="321831" y="541195"/>
                  </a:lnTo>
                  <a:lnTo>
                    <a:pt x="367982" y="528520"/>
                  </a:lnTo>
                  <a:lnTo>
                    <a:pt x="410480" y="508338"/>
                  </a:lnTo>
                  <a:lnTo>
                    <a:pt x="448554" y="481420"/>
                  </a:lnTo>
                  <a:lnTo>
                    <a:pt x="481433" y="448538"/>
                  </a:lnTo>
                  <a:lnTo>
                    <a:pt x="508347" y="410464"/>
                  </a:lnTo>
                  <a:lnTo>
                    <a:pt x="528525" y="367967"/>
                  </a:lnTo>
                  <a:lnTo>
                    <a:pt x="541196" y="321821"/>
                  </a:lnTo>
                  <a:lnTo>
                    <a:pt x="545592" y="272796"/>
                  </a:lnTo>
                  <a:lnTo>
                    <a:pt x="541196" y="223770"/>
                  </a:lnTo>
                  <a:lnTo>
                    <a:pt x="528525" y="177624"/>
                  </a:lnTo>
                  <a:lnTo>
                    <a:pt x="508347" y="135128"/>
                  </a:lnTo>
                  <a:lnTo>
                    <a:pt x="481433" y="97053"/>
                  </a:lnTo>
                  <a:lnTo>
                    <a:pt x="448554" y="64171"/>
                  </a:lnTo>
                  <a:lnTo>
                    <a:pt x="410480" y="37253"/>
                  </a:lnTo>
                  <a:lnTo>
                    <a:pt x="367982" y="17071"/>
                  </a:lnTo>
                  <a:lnTo>
                    <a:pt x="321831" y="4396"/>
                  </a:lnTo>
                  <a:lnTo>
                    <a:pt x="272795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9862" y="2806445"/>
              <a:ext cx="620395" cy="620395"/>
            </a:xfrm>
            <a:custGeom>
              <a:avLst/>
              <a:gdLst/>
              <a:ahLst/>
              <a:cxnLst/>
              <a:rect l="l" t="t" r="r" b="b"/>
              <a:pathLst>
                <a:path w="620394" h="620395">
                  <a:moveTo>
                    <a:pt x="0" y="310134"/>
                  </a:moveTo>
                  <a:lnTo>
                    <a:pt x="3362" y="264295"/>
                  </a:lnTo>
                  <a:lnTo>
                    <a:pt x="13130" y="220548"/>
                  </a:lnTo>
                  <a:lnTo>
                    <a:pt x="28824" y="179371"/>
                  </a:lnTo>
                  <a:lnTo>
                    <a:pt x="49963" y="141244"/>
                  </a:lnTo>
                  <a:lnTo>
                    <a:pt x="76069" y="106646"/>
                  </a:lnTo>
                  <a:lnTo>
                    <a:pt x="106662" y="76056"/>
                  </a:lnTo>
                  <a:lnTo>
                    <a:pt x="141261" y="49954"/>
                  </a:lnTo>
                  <a:lnTo>
                    <a:pt x="179388" y="28818"/>
                  </a:lnTo>
                  <a:lnTo>
                    <a:pt x="220562" y="13127"/>
                  </a:lnTo>
                  <a:lnTo>
                    <a:pt x="264304" y="3361"/>
                  </a:lnTo>
                  <a:lnTo>
                    <a:pt x="310133" y="0"/>
                  </a:lnTo>
                  <a:lnTo>
                    <a:pt x="355963" y="3361"/>
                  </a:lnTo>
                  <a:lnTo>
                    <a:pt x="399705" y="13127"/>
                  </a:lnTo>
                  <a:lnTo>
                    <a:pt x="440879" y="28818"/>
                  </a:lnTo>
                  <a:lnTo>
                    <a:pt x="479006" y="49954"/>
                  </a:lnTo>
                  <a:lnTo>
                    <a:pt x="513605" y="76056"/>
                  </a:lnTo>
                  <a:lnTo>
                    <a:pt x="544198" y="106646"/>
                  </a:lnTo>
                  <a:lnTo>
                    <a:pt x="570304" y="141244"/>
                  </a:lnTo>
                  <a:lnTo>
                    <a:pt x="591443" y="179371"/>
                  </a:lnTo>
                  <a:lnTo>
                    <a:pt x="607137" y="220548"/>
                  </a:lnTo>
                  <a:lnTo>
                    <a:pt x="616905" y="264295"/>
                  </a:lnTo>
                  <a:lnTo>
                    <a:pt x="620268" y="310134"/>
                  </a:lnTo>
                  <a:lnTo>
                    <a:pt x="616905" y="355972"/>
                  </a:lnTo>
                  <a:lnTo>
                    <a:pt x="607137" y="399719"/>
                  </a:lnTo>
                  <a:lnTo>
                    <a:pt x="591443" y="440896"/>
                  </a:lnTo>
                  <a:lnTo>
                    <a:pt x="570304" y="479023"/>
                  </a:lnTo>
                  <a:lnTo>
                    <a:pt x="544198" y="513621"/>
                  </a:lnTo>
                  <a:lnTo>
                    <a:pt x="513605" y="544211"/>
                  </a:lnTo>
                  <a:lnTo>
                    <a:pt x="479006" y="570313"/>
                  </a:lnTo>
                  <a:lnTo>
                    <a:pt x="440879" y="591449"/>
                  </a:lnTo>
                  <a:lnTo>
                    <a:pt x="399705" y="607140"/>
                  </a:lnTo>
                  <a:lnTo>
                    <a:pt x="355963" y="616906"/>
                  </a:lnTo>
                  <a:lnTo>
                    <a:pt x="310133" y="620268"/>
                  </a:lnTo>
                  <a:lnTo>
                    <a:pt x="264304" y="616906"/>
                  </a:lnTo>
                  <a:lnTo>
                    <a:pt x="220562" y="607140"/>
                  </a:lnTo>
                  <a:lnTo>
                    <a:pt x="179388" y="591449"/>
                  </a:lnTo>
                  <a:lnTo>
                    <a:pt x="141261" y="570313"/>
                  </a:lnTo>
                  <a:lnTo>
                    <a:pt x="106662" y="544211"/>
                  </a:lnTo>
                  <a:lnTo>
                    <a:pt x="76069" y="513621"/>
                  </a:lnTo>
                  <a:lnTo>
                    <a:pt x="49963" y="479023"/>
                  </a:lnTo>
                  <a:lnTo>
                    <a:pt x="28824" y="440896"/>
                  </a:lnTo>
                  <a:lnTo>
                    <a:pt x="13130" y="399719"/>
                  </a:lnTo>
                  <a:lnTo>
                    <a:pt x="3362" y="355972"/>
                  </a:lnTo>
                  <a:lnTo>
                    <a:pt x="0" y="310134"/>
                  </a:lnTo>
                  <a:close/>
                </a:path>
              </a:pathLst>
            </a:custGeom>
            <a:ln w="25400">
              <a:solidFill>
                <a:srgbClr val="2136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1170432" y="3116579"/>
            <a:ext cx="346710" cy="1270"/>
          </a:xfrm>
          <a:custGeom>
            <a:avLst/>
            <a:gdLst/>
            <a:ahLst/>
            <a:cxnLst/>
            <a:rect l="l" t="t" r="r" b="b"/>
            <a:pathLst>
              <a:path w="346709" h="1269">
                <a:moveTo>
                  <a:pt x="0" y="762"/>
                </a:moveTo>
                <a:lnTo>
                  <a:pt x="346456" y="0"/>
                </a:lnTo>
              </a:path>
            </a:pathLst>
          </a:custGeom>
          <a:ln w="12700">
            <a:solidFill>
              <a:srgbClr val="BEBEB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92023" y="1521713"/>
            <a:ext cx="7460615" cy="3425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17320" indent="-287020">
              <a:lnSpc>
                <a:spcPct val="100000"/>
              </a:lnSpc>
              <a:spcBef>
                <a:spcPts val="105"/>
              </a:spcBef>
              <a:buSzPct val="85714"/>
              <a:buChar char="•"/>
              <a:tabLst>
                <a:tab pos="1417320" algn="l"/>
                <a:tab pos="1417955" algn="l"/>
              </a:tabLst>
            </a:pPr>
            <a:r>
              <a:rPr sz="1400" spc="-5" dirty="0">
                <a:latin typeface="Arial"/>
                <a:cs typeface="Arial"/>
              </a:rPr>
              <a:t>HTML5</a:t>
            </a:r>
            <a:endParaRPr sz="1400">
              <a:latin typeface="Arial"/>
              <a:cs typeface="Arial"/>
            </a:endParaRPr>
          </a:p>
          <a:p>
            <a:pPr marL="1417320" indent="-287020">
              <a:lnSpc>
                <a:spcPct val="100000"/>
              </a:lnSpc>
              <a:buSzPct val="85714"/>
              <a:buChar char="•"/>
              <a:tabLst>
                <a:tab pos="1417320" algn="l"/>
                <a:tab pos="1417955" algn="l"/>
              </a:tabLst>
            </a:pPr>
            <a:r>
              <a:rPr sz="1400" dirty="0">
                <a:latin typeface="Arial"/>
                <a:cs typeface="Arial"/>
              </a:rPr>
              <a:t>CSS3</a:t>
            </a:r>
            <a:endParaRPr sz="1400">
              <a:latin typeface="Arial"/>
              <a:cs typeface="Arial"/>
            </a:endParaRPr>
          </a:p>
          <a:p>
            <a:pPr marL="1417320" indent="-287020">
              <a:lnSpc>
                <a:spcPct val="100000"/>
              </a:lnSpc>
              <a:buSzPct val="85714"/>
              <a:buChar char="•"/>
              <a:tabLst>
                <a:tab pos="1417320" algn="l"/>
                <a:tab pos="1417955" algn="l"/>
              </a:tabLst>
            </a:pPr>
            <a:r>
              <a:rPr sz="1400" dirty="0">
                <a:latin typeface="Arial"/>
                <a:cs typeface="Arial"/>
              </a:rPr>
              <a:t>PHP</a:t>
            </a:r>
            <a:endParaRPr sz="1400">
              <a:latin typeface="Arial"/>
              <a:cs typeface="Arial"/>
            </a:endParaRPr>
          </a:p>
          <a:p>
            <a:pPr marL="1417320" indent="-287020">
              <a:lnSpc>
                <a:spcPct val="100000"/>
              </a:lnSpc>
              <a:buSzPct val="85714"/>
              <a:buChar char="•"/>
              <a:tabLst>
                <a:tab pos="1417320" algn="l"/>
                <a:tab pos="1417955" algn="l"/>
              </a:tabLst>
            </a:pPr>
            <a:r>
              <a:rPr sz="1400" dirty="0">
                <a:latin typeface="Arial"/>
                <a:cs typeface="Arial"/>
              </a:rPr>
              <a:t>Jquery</a:t>
            </a:r>
            <a:endParaRPr sz="1400">
              <a:latin typeface="Arial"/>
              <a:cs typeface="Arial"/>
            </a:endParaRPr>
          </a:p>
          <a:p>
            <a:pPr marL="1417320" indent="-287020">
              <a:lnSpc>
                <a:spcPct val="100000"/>
              </a:lnSpc>
              <a:buSzPct val="85714"/>
              <a:buChar char="•"/>
              <a:tabLst>
                <a:tab pos="1417320" algn="l"/>
                <a:tab pos="1417955" algn="l"/>
              </a:tabLst>
            </a:pPr>
            <a:r>
              <a:rPr sz="1400" spc="-5" dirty="0">
                <a:latin typeface="Arial"/>
                <a:cs typeface="Arial"/>
              </a:rPr>
              <a:t>Javascript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571500" algn="l"/>
                <a:tab pos="976630" algn="l"/>
                <a:tab pos="1113155" algn="l"/>
              </a:tabLst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11.	</a:t>
            </a:r>
            <a:r>
              <a:rPr sz="1400" spc="-5" dirty="0">
                <a:latin typeface="Arial"/>
                <a:cs typeface="Arial"/>
              </a:rPr>
              <a:t>		</a:t>
            </a:r>
            <a:r>
              <a:rPr sz="1400" b="1" spc="-5" dirty="0">
                <a:latin typeface="Arial"/>
                <a:cs typeface="Arial"/>
              </a:rPr>
              <a:t>Conclusion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>
              <a:latin typeface="Arial"/>
              <a:cs typeface="Arial"/>
            </a:endParaRPr>
          </a:p>
          <a:p>
            <a:pPr marL="1113155" marR="5080">
              <a:lnSpc>
                <a:spcPct val="100099"/>
              </a:lnSpc>
            </a:pPr>
            <a:r>
              <a:rPr sz="1400" spc="-5" dirty="0">
                <a:solidFill>
                  <a:srgbClr val="0D0D0D"/>
                </a:solidFill>
                <a:latin typeface="Carlito"/>
                <a:cs typeface="Carlito"/>
              </a:rPr>
              <a:t>In conclusion, the development of the </a:t>
            </a:r>
            <a:r>
              <a:rPr sz="1400" dirty="0">
                <a:solidFill>
                  <a:srgbClr val="0D0D0D"/>
                </a:solidFill>
                <a:latin typeface="Carlito"/>
                <a:cs typeface="Carlito"/>
              </a:rPr>
              <a:t>portfolio website for </a:t>
            </a:r>
            <a:r>
              <a:rPr sz="1400" spc="-5" dirty="0">
                <a:solidFill>
                  <a:srgbClr val="0D0D0D"/>
                </a:solidFill>
                <a:latin typeface="Carlito"/>
                <a:cs typeface="Carlito"/>
              </a:rPr>
              <a:t>college students aims </a:t>
            </a:r>
            <a:r>
              <a:rPr sz="1400" dirty="0">
                <a:solidFill>
                  <a:srgbClr val="0D0D0D"/>
                </a:solidFill>
                <a:latin typeface="Carlito"/>
                <a:cs typeface="Carlito"/>
              </a:rPr>
              <a:t>to  create a visually </a:t>
            </a:r>
            <a:r>
              <a:rPr sz="1400" spc="-5" dirty="0">
                <a:solidFill>
                  <a:srgbClr val="0D0D0D"/>
                </a:solidFill>
                <a:latin typeface="Carlito"/>
                <a:cs typeface="Carlito"/>
              </a:rPr>
              <a:t>appealing, user-friendly, and </a:t>
            </a:r>
            <a:r>
              <a:rPr sz="1400" dirty="0">
                <a:solidFill>
                  <a:srgbClr val="0D0D0D"/>
                </a:solidFill>
                <a:latin typeface="Carlito"/>
                <a:cs typeface="Carlito"/>
              </a:rPr>
              <a:t>informative platform for </a:t>
            </a:r>
            <a:r>
              <a:rPr sz="1400" spc="-5" dirty="0">
                <a:solidFill>
                  <a:srgbClr val="0D0D0D"/>
                </a:solidFill>
                <a:latin typeface="Carlito"/>
                <a:cs typeface="Carlito"/>
              </a:rPr>
              <a:t>showcasing their  </a:t>
            </a:r>
            <a:r>
              <a:rPr sz="1400" dirty="0">
                <a:solidFill>
                  <a:srgbClr val="0D0D0D"/>
                </a:solidFill>
                <a:latin typeface="Carlito"/>
                <a:cs typeface="Carlito"/>
              </a:rPr>
              <a:t>work </a:t>
            </a:r>
            <a:r>
              <a:rPr sz="1400" spc="-5" dirty="0">
                <a:solidFill>
                  <a:srgbClr val="0D0D0D"/>
                </a:solidFill>
                <a:latin typeface="Carlito"/>
                <a:cs typeface="Carlito"/>
              </a:rPr>
              <a:t>and skills. The project requires </a:t>
            </a:r>
            <a:r>
              <a:rPr sz="1400" dirty="0">
                <a:solidFill>
                  <a:srgbClr val="0D0D0D"/>
                </a:solidFill>
                <a:latin typeface="Carlito"/>
                <a:cs typeface="Carlito"/>
              </a:rPr>
              <a:t>a well-defined and structured approach to meet  </a:t>
            </a:r>
            <a:r>
              <a:rPr sz="1400" spc="-5" dirty="0">
                <a:solidFill>
                  <a:srgbClr val="0D0D0D"/>
                </a:solidFill>
                <a:latin typeface="Carlito"/>
                <a:cs typeface="Carlito"/>
              </a:rPr>
              <a:t>the students' needs and expectations. The </a:t>
            </a:r>
            <a:r>
              <a:rPr sz="1400" dirty="0">
                <a:solidFill>
                  <a:srgbClr val="0D0D0D"/>
                </a:solidFill>
                <a:latin typeface="Carlito"/>
                <a:cs typeface="Carlito"/>
              </a:rPr>
              <a:t>SRS </a:t>
            </a:r>
            <a:r>
              <a:rPr sz="1400" spc="-5" dirty="0">
                <a:solidFill>
                  <a:srgbClr val="0D0D0D"/>
                </a:solidFill>
                <a:latin typeface="Carlito"/>
                <a:cs typeface="Carlito"/>
              </a:rPr>
              <a:t>document outlines the requirements,  functional and non-functional specifications, </a:t>
            </a:r>
            <a:r>
              <a:rPr sz="1400" dirty="0">
                <a:solidFill>
                  <a:srgbClr val="0D0D0D"/>
                </a:solidFill>
                <a:latin typeface="Carlito"/>
                <a:cs typeface="Carlito"/>
              </a:rPr>
              <a:t>constraints, </a:t>
            </a:r>
            <a:r>
              <a:rPr sz="1400" spc="-5" dirty="0">
                <a:solidFill>
                  <a:srgbClr val="0D0D0D"/>
                </a:solidFill>
                <a:latin typeface="Carlito"/>
                <a:cs typeface="Carlito"/>
              </a:rPr>
              <a:t>and assumptions of the  project. It </a:t>
            </a:r>
            <a:r>
              <a:rPr sz="1400" dirty="0">
                <a:solidFill>
                  <a:srgbClr val="0D0D0D"/>
                </a:solidFill>
                <a:latin typeface="Carlito"/>
                <a:cs typeface="Carlito"/>
              </a:rPr>
              <a:t>will </a:t>
            </a:r>
            <a:r>
              <a:rPr sz="1400" spc="-5" dirty="0">
                <a:solidFill>
                  <a:srgbClr val="0D0D0D"/>
                </a:solidFill>
                <a:latin typeface="Carlito"/>
                <a:cs typeface="Carlito"/>
              </a:rPr>
              <a:t>serve </a:t>
            </a:r>
            <a:r>
              <a:rPr sz="1400" dirty="0">
                <a:solidFill>
                  <a:srgbClr val="0D0D0D"/>
                </a:solidFill>
                <a:latin typeface="Carlito"/>
                <a:cs typeface="Carlito"/>
              </a:rPr>
              <a:t>as a </a:t>
            </a:r>
            <a:r>
              <a:rPr sz="1400" spc="-5" dirty="0">
                <a:solidFill>
                  <a:srgbClr val="0D0D0D"/>
                </a:solidFill>
                <a:latin typeface="Carlito"/>
                <a:cs typeface="Carlito"/>
              </a:rPr>
              <a:t>blueprint </a:t>
            </a:r>
            <a:r>
              <a:rPr sz="1400" dirty="0">
                <a:solidFill>
                  <a:srgbClr val="0D0D0D"/>
                </a:solidFill>
                <a:latin typeface="Carlito"/>
                <a:cs typeface="Carlito"/>
              </a:rPr>
              <a:t>for </a:t>
            </a:r>
            <a:r>
              <a:rPr sz="1400" spc="-5" dirty="0">
                <a:solidFill>
                  <a:srgbClr val="0D0D0D"/>
                </a:solidFill>
                <a:latin typeface="Carlito"/>
                <a:cs typeface="Carlito"/>
              </a:rPr>
              <a:t>the development team </a:t>
            </a:r>
            <a:r>
              <a:rPr sz="1400" dirty="0">
                <a:solidFill>
                  <a:srgbClr val="0D0D0D"/>
                </a:solidFill>
                <a:latin typeface="Carlito"/>
                <a:cs typeface="Carlito"/>
              </a:rPr>
              <a:t>to create a </a:t>
            </a:r>
            <a:r>
              <a:rPr sz="1400" spc="-5" dirty="0">
                <a:solidFill>
                  <a:srgbClr val="0D0D0D"/>
                </a:solidFill>
                <a:latin typeface="Carlito"/>
                <a:cs typeface="Carlito"/>
              </a:rPr>
              <a:t>successful and  </a:t>
            </a:r>
            <a:r>
              <a:rPr sz="1400" dirty="0">
                <a:solidFill>
                  <a:srgbClr val="0D0D0D"/>
                </a:solidFill>
                <a:latin typeface="Carlito"/>
                <a:cs typeface="Carlito"/>
              </a:rPr>
              <a:t>effective portfolio website</a:t>
            </a:r>
            <a:r>
              <a:rPr sz="1400" dirty="0">
                <a:solidFill>
                  <a:srgbClr val="D1D4DB"/>
                </a:solidFill>
                <a:latin typeface="Carlito"/>
                <a:cs typeface="Carlito"/>
              </a:rPr>
              <a:t>.</a:t>
            </a:r>
            <a:r>
              <a:rPr sz="1400" spc="-30" dirty="0">
                <a:solidFill>
                  <a:srgbClr val="D1D4DB"/>
                </a:solidFill>
                <a:latin typeface="Carlito"/>
                <a:cs typeface="Carlito"/>
              </a:rPr>
              <a:t> </a:t>
            </a:r>
            <a:r>
              <a:rPr sz="140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2660" y="871220"/>
            <a:ext cx="4819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00"/>
              </a:spcBef>
            </a:pPr>
            <a:r>
              <a:rPr sz="1800" b="1" i="1" spc="10" dirty="0">
                <a:solidFill>
                  <a:srgbClr val="FFFFFF"/>
                </a:solidFill>
                <a:latin typeface="Arial"/>
                <a:cs typeface="Arial"/>
              </a:rPr>
              <a:t>GitHub</a:t>
            </a:r>
            <a:r>
              <a:rPr sz="1800" b="1" i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i="1" spc="-25" dirty="0">
                <a:solidFill>
                  <a:srgbClr val="FFFFFF"/>
                </a:solidFill>
                <a:latin typeface="Arial"/>
                <a:cs typeface="Arial"/>
              </a:rPr>
              <a:t>Link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8400" y="2026158"/>
            <a:ext cx="4276216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2690" marR="5080" indent="-715645">
              <a:lnSpc>
                <a:spcPct val="100000"/>
              </a:lnSpc>
              <a:spcBef>
                <a:spcPts val="100"/>
              </a:spcBef>
            </a:pPr>
            <a:r>
              <a:rPr spc="55" dirty="0">
                <a:hlinkClick r:id="rId2"/>
              </a:rPr>
              <a:t>h</a:t>
            </a:r>
            <a:r>
              <a:rPr spc="35" dirty="0">
                <a:hlinkClick r:id="rId2"/>
              </a:rPr>
              <a:t>t</a:t>
            </a:r>
            <a:r>
              <a:rPr spc="114" dirty="0">
                <a:hlinkClick r:id="rId2"/>
              </a:rPr>
              <a:t>t</a:t>
            </a:r>
            <a:r>
              <a:rPr spc="-20" dirty="0">
                <a:hlinkClick r:id="rId2"/>
              </a:rPr>
              <a:t>p</a:t>
            </a:r>
            <a:r>
              <a:rPr spc="25" dirty="0">
                <a:hlinkClick r:id="rId2"/>
              </a:rPr>
              <a:t>s://gi</a:t>
            </a:r>
            <a:r>
              <a:rPr spc="114" dirty="0">
                <a:hlinkClick r:id="rId2"/>
              </a:rPr>
              <a:t>t</a:t>
            </a:r>
            <a:r>
              <a:rPr spc="-35" dirty="0">
                <a:hlinkClick r:id="rId2"/>
              </a:rPr>
              <a:t>hub.c</a:t>
            </a:r>
            <a:r>
              <a:rPr spc="-55" dirty="0">
                <a:hlinkClick r:id="rId2"/>
              </a:rPr>
              <a:t>o</a:t>
            </a:r>
            <a:r>
              <a:rPr spc="-25" dirty="0">
                <a:hlinkClick r:id="rId2"/>
              </a:rPr>
              <a:t>m</a:t>
            </a:r>
            <a:r>
              <a:rPr spc="40" dirty="0">
                <a:hlinkClick r:id="rId2"/>
              </a:rPr>
              <a:t>/KAV</a:t>
            </a:r>
            <a:r>
              <a:rPr spc="5" dirty="0">
                <a:hlinkClick r:id="rId2"/>
              </a:rPr>
              <a:t>I</a:t>
            </a:r>
            <a:r>
              <a:rPr spc="105" dirty="0">
                <a:hlinkClick r:id="rId2"/>
              </a:rPr>
              <a:t>N7</a:t>
            </a:r>
            <a:r>
              <a:rPr spc="95" dirty="0">
                <a:hlinkClick r:id="rId2"/>
              </a:rPr>
              <a:t>5</a:t>
            </a:r>
            <a:r>
              <a:rPr spc="140" dirty="0">
                <a:hlinkClick r:id="rId2"/>
              </a:rPr>
              <a:t>/</a:t>
            </a:r>
            <a:r>
              <a:rPr i="1" spc="30" dirty="0">
                <a:hlinkClick r:id="rId2"/>
              </a:rPr>
              <a:t>RIT-NM-FSD</a:t>
            </a:r>
            <a:endParaRPr i="1" spc="3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638555"/>
            <a:ext cx="4733925" cy="4030979"/>
            <a:chOff x="0" y="638555"/>
            <a:chExt cx="4733925" cy="4030979"/>
          </a:xfrm>
        </p:grpSpPr>
        <p:sp>
          <p:nvSpPr>
            <p:cNvPr id="4" name="object 4"/>
            <p:cNvSpPr/>
            <p:nvPr/>
          </p:nvSpPr>
          <p:spPr>
            <a:xfrm>
              <a:off x="0" y="638555"/>
              <a:ext cx="4733925" cy="4030979"/>
            </a:xfrm>
            <a:custGeom>
              <a:avLst/>
              <a:gdLst/>
              <a:ahLst/>
              <a:cxnLst/>
              <a:rect l="l" t="t" r="r" b="b"/>
              <a:pathLst>
                <a:path w="4733925" h="4030979">
                  <a:moveTo>
                    <a:pt x="4733544" y="0"/>
                  </a:moveTo>
                  <a:lnTo>
                    <a:pt x="0" y="0"/>
                  </a:lnTo>
                  <a:lnTo>
                    <a:pt x="0" y="4030979"/>
                  </a:lnTo>
                  <a:lnTo>
                    <a:pt x="4733544" y="4030979"/>
                  </a:lnTo>
                  <a:lnTo>
                    <a:pt x="4733544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19911"/>
              <a:ext cx="144780" cy="323215"/>
            </a:xfrm>
            <a:custGeom>
              <a:avLst/>
              <a:gdLst/>
              <a:ahLst/>
              <a:cxnLst/>
              <a:rect l="l" t="t" r="r" b="b"/>
              <a:pathLst>
                <a:path w="144780" h="323215">
                  <a:moveTo>
                    <a:pt x="144780" y="0"/>
                  </a:moveTo>
                  <a:lnTo>
                    <a:pt x="0" y="0"/>
                  </a:lnTo>
                  <a:lnTo>
                    <a:pt x="0" y="323088"/>
                  </a:lnTo>
                  <a:lnTo>
                    <a:pt x="144780" y="323088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1995" y="850138"/>
            <a:ext cx="16148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0" spc="10" dirty="0">
                <a:solidFill>
                  <a:srgbClr val="FFFFFF"/>
                </a:solidFill>
                <a:latin typeface="Arial"/>
                <a:cs typeface="Arial"/>
              </a:rPr>
              <a:t>Portfolio</a:t>
            </a:r>
            <a:r>
              <a:rPr sz="1500" i="0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i="0" spc="20" dirty="0">
                <a:solidFill>
                  <a:srgbClr val="FFFFFF"/>
                </a:solidFill>
                <a:latin typeface="Arial"/>
                <a:cs typeface="Arial"/>
              </a:rPr>
              <a:t>Website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0" y="1143000"/>
            <a:ext cx="4733925" cy="3526790"/>
          </a:xfrm>
          <a:prstGeom prst="rect">
            <a:avLst/>
          </a:prstGeom>
          <a:solidFill>
            <a:srgbClr val="213669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/>
              <a:cs typeface="Times New Roman"/>
            </a:endParaRPr>
          </a:p>
          <a:p>
            <a:pPr marL="522605" marR="377825" indent="-287020">
              <a:lnSpc>
                <a:spcPct val="100000"/>
              </a:lnSpc>
              <a:buFont typeface="Wingdings"/>
              <a:buChar char=""/>
              <a:tabLst>
                <a:tab pos="522605" algn="l"/>
                <a:tab pos="523240" algn="l"/>
              </a:tabLst>
            </a:pP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400" spc="50" dirty="0">
                <a:solidFill>
                  <a:srgbClr val="FFFFFF"/>
                </a:solidFill>
                <a:latin typeface="Trebuchet MS"/>
                <a:cs typeface="Trebuchet MS"/>
              </a:rPr>
              <a:t>purpose 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this 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software 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Requirement  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Specification</a:t>
            </a:r>
            <a:r>
              <a:rPr sz="1400" spc="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6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14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4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develop</a:t>
            </a:r>
            <a:r>
              <a:rPr sz="14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portfolio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website  </a:t>
            </a: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that </a:t>
            </a:r>
            <a:r>
              <a:rPr sz="1400" spc="80" dirty="0">
                <a:solidFill>
                  <a:srgbClr val="FFFFFF"/>
                </a:solidFill>
                <a:latin typeface="Trebuchet MS"/>
                <a:cs typeface="Trebuchet MS"/>
              </a:rPr>
              <a:t>showcases 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400" spc="80" dirty="0">
                <a:solidFill>
                  <a:srgbClr val="FFFFFF"/>
                </a:solidFill>
                <a:latin typeface="Trebuchet MS"/>
                <a:cs typeface="Trebuchet MS"/>
              </a:rPr>
              <a:t>user's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work,  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achievements, </a:t>
            </a:r>
            <a:r>
              <a:rPr sz="1400" spc="5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400" spc="-2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skills.</a:t>
            </a:r>
            <a:endParaRPr sz="1400">
              <a:latin typeface="Trebuchet MS"/>
              <a:cs typeface="Trebuchet M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96100" y="2469514"/>
          <a:ext cx="4057015" cy="17360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7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5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67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LMS</a:t>
                      </a:r>
                      <a:r>
                        <a:rPr sz="1400" spc="-25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Username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28956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Batch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67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solidFill>
                            <a:srgbClr val="F1F1F1"/>
                          </a:solidFill>
                          <a:latin typeface="Arial"/>
                          <a:cs typeface="Arial"/>
                        </a:rPr>
                        <a:t>2113a52169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solidFill>
                            <a:srgbClr val="F1F1F1"/>
                          </a:solidFill>
                          <a:latin typeface="Arial"/>
                          <a:cs typeface="Arial"/>
                        </a:rPr>
                        <a:t>Akash .</a:t>
                      </a:r>
                      <a:r>
                        <a:rPr sz="1400" spc="-65" dirty="0">
                          <a:solidFill>
                            <a:srgbClr val="F1F1F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F1F1F1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solidFill>
                            <a:srgbClr val="F1F1F1"/>
                          </a:solidFill>
                          <a:latin typeface="Arial"/>
                          <a:cs typeface="Arial"/>
                        </a:rPr>
                        <a:t>A52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67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solidFill>
                            <a:srgbClr val="F1F1F1"/>
                          </a:solidFill>
                          <a:latin typeface="Arial"/>
                          <a:cs typeface="Arial"/>
                        </a:rPr>
                        <a:t>2113a52192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solidFill>
                            <a:srgbClr val="F1F1F1"/>
                          </a:solidFill>
                          <a:latin typeface="Arial"/>
                          <a:cs typeface="Arial"/>
                        </a:rPr>
                        <a:t>Rakesh .</a:t>
                      </a:r>
                      <a:r>
                        <a:rPr sz="1400" spc="-70" dirty="0">
                          <a:solidFill>
                            <a:srgbClr val="F1F1F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F1F1F1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solidFill>
                            <a:srgbClr val="F1F1F1"/>
                          </a:solidFill>
                          <a:latin typeface="Arial"/>
                          <a:cs typeface="Arial"/>
                        </a:rPr>
                        <a:t>A52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67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solidFill>
                            <a:srgbClr val="F1F1F1"/>
                          </a:solidFill>
                          <a:latin typeface="Arial"/>
                          <a:cs typeface="Arial"/>
                        </a:rPr>
                        <a:t>2113a52194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2565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solidFill>
                            <a:srgbClr val="F1F1F1"/>
                          </a:solidFill>
                          <a:latin typeface="Arial"/>
                          <a:cs typeface="Arial"/>
                        </a:rPr>
                        <a:t>Rasa </a:t>
                      </a:r>
                      <a:r>
                        <a:rPr sz="1400" dirty="0">
                          <a:solidFill>
                            <a:srgbClr val="F1F1F1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400" spc="-45" dirty="0">
                          <a:solidFill>
                            <a:srgbClr val="F1F1F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F1F1F1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solidFill>
                            <a:srgbClr val="F1F1F1"/>
                          </a:solidFill>
                          <a:latin typeface="Arial"/>
                          <a:cs typeface="Arial"/>
                        </a:rPr>
                        <a:t>A52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62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solidFill>
                            <a:srgbClr val="F1F1F1"/>
                          </a:solidFill>
                          <a:latin typeface="Arial"/>
                          <a:cs typeface="Arial"/>
                        </a:rPr>
                        <a:t>2113a52196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solidFill>
                            <a:srgbClr val="F1F1F1"/>
                          </a:solidFill>
                          <a:latin typeface="Arial"/>
                          <a:cs typeface="Arial"/>
                        </a:rPr>
                        <a:t>Rudhran .</a:t>
                      </a:r>
                      <a:r>
                        <a:rPr sz="1400" spc="-80" dirty="0">
                          <a:solidFill>
                            <a:srgbClr val="F1F1F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F1F1F1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solidFill>
                            <a:srgbClr val="F1F1F1"/>
                          </a:solidFill>
                          <a:latin typeface="Arial"/>
                          <a:cs typeface="Arial"/>
                        </a:rPr>
                        <a:t>A52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638555"/>
            <a:ext cx="4733925" cy="4030979"/>
            <a:chOff x="0" y="638555"/>
            <a:chExt cx="4733925" cy="4030979"/>
          </a:xfrm>
        </p:grpSpPr>
        <p:sp>
          <p:nvSpPr>
            <p:cNvPr id="4" name="object 4"/>
            <p:cNvSpPr/>
            <p:nvPr/>
          </p:nvSpPr>
          <p:spPr>
            <a:xfrm>
              <a:off x="0" y="638555"/>
              <a:ext cx="4733925" cy="4030979"/>
            </a:xfrm>
            <a:custGeom>
              <a:avLst/>
              <a:gdLst/>
              <a:ahLst/>
              <a:cxnLst/>
              <a:rect l="l" t="t" r="r" b="b"/>
              <a:pathLst>
                <a:path w="4733925" h="4030979">
                  <a:moveTo>
                    <a:pt x="4733544" y="0"/>
                  </a:moveTo>
                  <a:lnTo>
                    <a:pt x="0" y="0"/>
                  </a:lnTo>
                  <a:lnTo>
                    <a:pt x="0" y="4030979"/>
                  </a:lnTo>
                  <a:lnTo>
                    <a:pt x="4733544" y="4030979"/>
                  </a:lnTo>
                  <a:lnTo>
                    <a:pt x="4733544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19911"/>
              <a:ext cx="144780" cy="323215"/>
            </a:xfrm>
            <a:custGeom>
              <a:avLst/>
              <a:gdLst/>
              <a:ahLst/>
              <a:cxnLst/>
              <a:rect l="l" t="t" r="r" b="b"/>
              <a:pathLst>
                <a:path w="144780" h="323215">
                  <a:moveTo>
                    <a:pt x="144780" y="0"/>
                  </a:moveTo>
                  <a:lnTo>
                    <a:pt x="0" y="0"/>
                  </a:lnTo>
                  <a:lnTo>
                    <a:pt x="0" y="323088"/>
                  </a:lnTo>
                  <a:lnTo>
                    <a:pt x="144780" y="323088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1995" y="850138"/>
            <a:ext cx="8661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0" spc="10" dirty="0">
                <a:solidFill>
                  <a:srgbClr val="FFFFFF"/>
                </a:solidFill>
                <a:latin typeface="Arial"/>
                <a:cs typeface="Arial"/>
              </a:rPr>
              <a:t>Contents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0" y="1143000"/>
            <a:ext cx="4733925" cy="3526790"/>
          </a:xfrm>
          <a:prstGeom prst="rect">
            <a:avLst/>
          </a:prstGeom>
          <a:solidFill>
            <a:srgbClr val="213669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imes New Roman"/>
              <a:cs typeface="Times New Roman"/>
            </a:endParaRPr>
          </a:p>
          <a:p>
            <a:pPr marL="579120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78485" algn="l"/>
                <a:tab pos="579120" algn="l"/>
              </a:tabLst>
            </a:pPr>
            <a:r>
              <a:rPr sz="1200" spc="20" dirty="0">
                <a:solidFill>
                  <a:srgbClr val="FFFFFF"/>
                </a:solidFill>
                <a:latin typeface="Trebuchet MS"/>
                <a:cs typeface="Trebuchet MS"/>
              </a:rPr>
              <a:t>Introduction</a:t>
            </a:r>
            <a:endParaRPr sz="1200">
              <a:latin typeface="Trebuchet MS"/>
              <a:cs typeface="Trebuchet MS"/>
            </a:endParaRPr>
          </a:p>
          <a:p>
            <a:pPr marL="579120" indent="-34290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578485" algn="l"/>
                <a:tab pos="579120" algn="l"/>
              </a:tabLst>
            </a:pPr>
            <a:r>
              <a:rPr sz="1200" spc="25" dirty="0">
                <a:solidFill>
                  <a:srgbClr val="FFFFFF"/>
                </a:solidFill>
                <a:latin typeface="Trebuchet MS"/>
                <a:cs typeface="Trebuchet MS"/>
              </a:rPr>
              <a:t>Functional</a:t>
            </a:r>
            <a:r>
              <a:rPr sz="12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Trebuchet MS"/>
                <a:cs typeface="Trebuchet MS"/>
              </a:rPr>
              <a:t>Requirements</a:t>
            </a:r>
            <a:endParaRPr sz="1200">
              <a:latin typeface="Trebuchet MS"/>
              <a:cs typeface="Trebuchet MS"/>
            </a:endParaRPr>
          </a:p>
          <a:p>
            <a:pPr marL="871219" lvl="1" indent="-29273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871855" algn="l"/>
              </a:tabLst>
            </a:pPr>
            <a:r>
              <a:rPr sz="1200" spc="45" dirty="0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r>
              <a:rPr sz="12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Trebuchet MS"/>
                <a:cs typeface="Trebuchet MS"/>
              </a:rPr>
              <a:t>Authentication</a:t>
            </a:r>
            <a:endParaRPr sz="1200">
              <a:latin typeface="Trebuchet MS"/>
              <a:cs typeface="Trebuchet MS"/>
            </a:endParaRPr>
          </a:p>
          <a:p>
            <a:pPr marL="864869" lvl="1" indent="-28638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865505" algn="l"/>
              </a:tabLst>
            </a:pPr>
            <a:r>
              <a:rPr sz="1200" spc="20" dirty="0">
                <a:solidFill>
                  <a:srgbClr val="FFFFFF"/>
                </a:solidFill>
                <a:latin typeface="Trebuchet MS"/>
                <a:cs typeface="Trebuchet MS"/>
              </a:rPr>
              <a:t>Portfolio</a:t>
            </a:r>
            <a:r>
              <a:rPr sz="12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Trebuchet MS"/>
                <a:cs typeface="Trebuchet MS"/>
              </a:rPr>
              <a:t>Creation</a:t>
            </a:r>
            <a:endParaRPr sz="1200">
              <a:latin typeface="Trebuchet MS"/>
              <a:cs typeface="Trebuchet MS"/>
            </a:endParaRPr>
          </a:p>
          <a:p>
            <a:pPr marL="834390" lvl="1" indent="-255904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835025" algn="l"/>
              </a:tabLst>
            </a:pPr>
            <a:r>
              <a:rPr sz="1200" spc="20" dirty="0">
                <a:solidFill>
                  <a:srgbClr val="FFFFFF"/>
                </a:solidFill>
                <a:latin typeface="Trebuchet MS"/>
                <a:cs typeface="Trebuchet MS"/>
              </a:rPr>
              <a:t>Portfolio</a:t>
            </a:r>
            <a:r>
              <a:rPr sz="12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Trebuchet MS"/>
                <a:cs typeface="Trebuchet MS"/>
              </a:rPr>
              <a:t>Management</a:t>
            </a:r>
            <a:endParaRPr sz="1200">
              <a:latin typeface="Trebuchet MS"/>
              <a:cs typeface="Trebuchet MS"/>
            </a:endParaRPr>
          </a:p>
          <a:p>
            <a:pPr marL="834390" lvl="1" indent="-255904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835025" algn="l"/>
              </a:tabLst>
            </a:pPr>
            <a:r>
              <a:rPr sz="1200" spc="60" dirty="0">
                <a:solidFill>
                  <a:srgbClr val="FFFFFF"/>
                </a:solidFill>
                <a:latin typeface="Trebuchet MS"/>
                <a:cs typeface="Trebuchet MS"/>
              </a:rPr>
              <a:t>Search </a:t>
            </a:r>
            <a:r>
              <a:rPr sz="1200" spc="4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200" spc="-2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Trebuchet MS"/>
                <a:cs typeface="Trebuchet MS"/>
              </a:rPr>
              <a:t>Filter</a:t>
            </a:r>
            <a:endParaRPr sz="1200">
              <a:latin typeface="Trebuchet MS"/>
              <a:cs typeface="Trebuchet MS"/>
            </a:endParaRPr>
          </a:p>
          <a:p>
            <a:pPr marL="836294" lvl="1" indent="-257810">
              <a:lnSpc>
                <a:spcPct val="100000"/>
              </a:lnSpc>
              <a:spcBef>
                <a:spcPts val="605"/>
              </a:spcBef>
              <a:buAutoNum type="arabicPeriod"/>
              <a:tabLst>
                <a:tab pos="836930" algn="l"/>
              </a:tabLst>
            </a:pPr>
            <a:r>
              <a:rPr sz="1200" spc="45" dirty="0">
                <a:solidFill>
                  <a:srgbClr val="FFFFFF"/>
                </a:solidFill>
                <a:latin typeface="Trebuchet MS"/>
                <a:cs typeface="Trebuchet MS"/>
              </a:rPr>
              <a:t>Responsive</a:t>
            </a:r>
            <a:r>
              <a:rPr sz="12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60" dirty="0">
                <a:solidFill>
                  <a:srgbClr val="FFFFFF"/>
                </a:solidFill>
                <a:latin typeface="Trebuchet MS"/>
                <a:cs typeface="Trebuchet MS"/>
              </a:rPr>
              <a:t>Design</a:t>
            </a:r>
            <a:endParaRPr sz="1200">
              <a:latin typeface="Trebuchet MS"/>
              <a:cs typeface="Trebuchet MS"/>
            </a:endParaRPr>
          </a:p>
          <a:p>
            <a:pPr marL="579120" indent="-34290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578485" algn="l"/>
                <a:tab pos="579120" algn="l"/>
              </a:tabLst>
            </a:pPr>
            <a:r>
              <a:rPr sz="1200" spc="35" dirty="0">
                <a:solidFill>
                  <a:srgbClr val="FFFFFF"/>
                </a:solidFill>
                <a:latin typeface="Trebuchet MS"/>
                <a:cs typeface="Trebuchet MS"/>
              </a:rPr>
              <a:t>Non-Functional</a:t>
            </a:r>
            <a:r>
              <a:rPr sz="12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Trebuchet MS"/>
                <a:cs typeface="Trebuchet MS"/>
              </a:rPr>
              <a:t>Requirements</a:t>
            </a:r>
            <a:endParaRPr sz="1200">
              <a:latin typeface="Trebuchet MS"/>
              <a:cs typeface="Trebuchet MS"/>
            </a:endParaRPr>
          </a:p>
          <a:p>
            <a:pPr marL="805815" lvl="1" indent="-227329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806450" algn="l"/>
              </a:tabLst>
            </a:pPr>
            <a:r>
              <a:rPr sz="1200" spc="40" dirty="0">
                <a:solidFill>
                  <a:srgbClr val="FFFFFF"/>
                </a:solidFill>
                <a:latin typeface="Trebuchet MS"/>
                <a:cs typeface="Trebuchet MS"/>
              </a:rPr>
              <a:t>Security</a:t>
            </a:r>
            <a:endParaRPr sz="1200">
              <a:latin typeface="Trebuchet MS"/>
              <a:cs typeface="Trebuchet MS"/>
            </a:endParaRPr>
          </a:p>
          <a:p>
            <a:pPr marL="834390" lvl="1" indent="-255904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835025" algn="l"/>
              </a:tabLst>
            </a:pPr>
            <a:r>
              <a:rPr sz="1200" spc="35" dirty="0">
                <a:solidFill>
                  <a:srgbClr val="FFFFFF"/>
                </a:solidFill>
                <a:latin typeface="Trebuchet MS"/>
                <a:cs typeface="Trebuchet MS"/>
              </a:rPr>
              <a:t>Performance</a:t>
            </a:r>
            <a:endParaRPr sz="1200">
              <a:latin typeface="Trebuchet MS"/>
              <a:cs typeface="Trebuchet MS"/>
            </a:endParaRPr>
          </a:p>
          <a:p>
            <a:pPr marL="845185" lvl="1" indent="-26098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845819" algn="l"/>
              </a:tabLst>
            </a:pPr>
            <a:r>
              <a:rPr sz="1200" spc="25" dirty="0">
                <a:solidFill>
                  <a:srgbClr val="FFFFFF"/>
                </a:solidFill>
                <a:latin typeface="Trebuchet MS"/>
                <a:cs typeface="Trebuchet MS"/>
              </a:rPr>
              <a:t>Usability</a:t>
            </a:r>
            <a:endParaRPr sz="1200">
              <a:latin typeface="Trebuchet MS"/>
              <a:cs typeface="Trebuchet MS"/>
            </a:endParaRPr>
          </a:p>
          <a:p>
            <a:pPr marL="845185" lvl="1" indent="-26098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845819" algn="l"/>
              </a:tabLst>
            </a:pPr>
            <a:r>
              <a:rPr sz="1200" spc="40" dirty="0">
                <a:solidFill>
                  <a:srgbClr val="FFFFFF"/>
                </a:solidFill>
                <a:latin typeface="Trebuchet MS"/>
                <a:cs typeface="Trebuchet MS"/>
              </a:rPr>
              <a:t>Accessibility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638555"/>
            <a:ext cx="4733925" cy="4030979"/>
            <a:chOff x="0" y="638555"/>
            <a:chExt cx="4733925" cy="4030979"/>
          </a:xfrm>
        </p:grpSpPr>
        <p:sp>
          <p:nvSpPr>
            <p:cNvPr id="4" name="object 4"/>
            <p:cNvSpPr/>
            <p:nvPr/>
          </p:nvSpPr>
          <p:spPr>
            <a:xfrm>
              <a:off x="0" y="638555"/>
              <a:ext cx="4733925" cy="4030979"/>
            </a:xfrm>
            <a:custGeom>
              <a:avLst/>
              <a:gdLst/>
              <a:ahLst/>
              <a:cxnLst/>
              <a:rect l="l" t="t" r="r" b="b"/>
              <a:pathLst>
                <a:path w="4733925" h="4030979">
                  <a:moveTo>
                    <a:pt x="4733544" y="0"/>
                  </a:moveTo>
                  <a:lnTo>
                    <a:pt x="0" y="0"/>
                  </a:lnTo>
                  <a:lnTo>
                    <a:pt x="0" y="4030979"/>
                  </a:lnTo>
                  <a:lnTo>
                    <a:pt x="4733544" y="4030979"/>
                  </a:lnTo>
                  <a:lnTo>
                    <a:pt x="4733544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19911"/>
              <a:ext cx="144780" cy="323215"/>
            </a:xfrm>
            <a:custGeom>
              <a:avLst/>
              <a:gdLst/>
              <a:ahLst/>
              <a:cxnLst/>
              <a:rect l="l" t="t" r="r" b="b"/>
              <a:pathLst>
                <a:path w="144780" h="323215">
                  <a:moveTo>
                    <a:pt x="144780" y="0"/>
                  </a:moveTo>
                  <a:lnTo>
                    <a:pt x="0" y="0"/>
                  </a:lnTo>
                  <a:lnTo>
                    <a:pt x="0" y="323088"/>
                  </a:lnTo>
                  <a:lnTo>
                    <a:pt x="144780" y="323088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1995" y="850138"/>
            <a:ext cx="8661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0" spc="10" dirty="0">
                <a:solidFill>
                  <a:srgbClr val="FFFFFF"/>
                </a:solidFill>
                <a:latin typeface="Arial"/>
                <a:cs typeface="Arial"/>
              </a:rPr>
              <a:t>Contents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0" y="1143000"/>
            <a:ext cx="4733925" cy="3526790"/>
          </a:xfrm>
          <a:prstGeom prst="rect">
            <a:avLst/>
          </a:prstGeom>
          <a:solidFill>
            <a:srgbClr val="213669"/>
          </a:solidFill>
        </p:spPr>
        <p:txBody>
          <a:bodyPr vert="horz" wrap="square" lIns="0" tIns="113664" rIns="0" bIns="0" rtlCol="0">
            <a:spAutoFit/>
          </a:bodyPr>
          <a:lstStyle/>
          <a:p>
            <a:pPr marL="636905" indent="-401320">
              <a:lnSpc>
                <a:spcPct val="100000"/>
              </a:lnSpc>
              <a:spcBef>
                <a:spcPts val="894"/>
              </a:spcBef>
              <a:buAutoNum type="arabicPeriod" startAt="4"/>
              <a:tabLst>
                <a:tab pos="636905" algn="l"/>
                <a:tab pos="637540" algn="l"/>
              </a:tabLst>
            </a:pP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Constraints</a:t>
            </a:r>
            <a:endParaRPr sz="1300">
              <a:latin typeface="Trebuchet MS"/>
              <a:cs typeface="Trebuchet MS"/>
            </a:endParaRPr>
          </a:p>
          <a:p>
            <a:pPr marL="861060" lvl="1" indent="-244475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861694" algn="l"/>
              </a:tabLst>
            </a:pP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Technologies</a:t>
            </a:r>
            <a:endParaRPr sz="1300">
              <a:latin typeface="Trebuchet MS"/>
              <a:cs typeface="Trebuchet MS"/>
            </a:endParaRPr>
          </a:p>
          <a:p>
            <a:pPr marL="892810" lvl="1" indent="-276225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893444" algn="l"/>
              </a:tabLst>
            </a:pPr>
            <a:r>
              <a:rPr sz="1300" spc="60" dirty="0">
                <a:solidFill>
                  <a:srgbClr val="FFFFFF"/>
                </a:solidFill>
                <a:latin typeface="Trebuchet MS"/>
                <a:cs typeface="Trebuchet MS"/>
              </a:rPr>
              <a:t>Budget</a:t>
            </a:r>
            <a:endParaRPr sz="1300">
              <a:latin typeface="Trebuchet MS"/>
              <a:cs typeface="Trebuchet MS"/>
            </a:endParaRPr>
          </a:p>
          <a:p>
            <a:pPr marL="899160" lvl="1" indent="-281940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899160" algn="l"/>
              </a:tabLst>
            </a:pPr>
            <a:r>
              <a:rPr sz="1300" spc="5" dirty="0">
                <a:solidFill>
                  <a:srgbClr val="FFFFFF"/>
                </a:solidFill>
                <a:latin typeface="Trebuchet MS"/>
                <a:cs typeface="Trebuchet MS"/>
              </a:rPr>
              <a:t>Timeline</a:t>
            </a:r>
            <a:endParaRPr sz="1300">
              <a:latin typeface="Trebuchet MS"/>
              <a:cs typeface="Trebuchet MS"/>
            </a:endParaRPr>
          </a:p>
          <a:p>
            <a:pPr marL="617220" indent="-381000">
              <a:lnSpc>
                <a:spcPct val="100000"/>
              </a:lnSpc>
              <a:spcBef>
                <a:spcPts val="300"/>
              </a:spcBef>
              <a:buAutoNum type="arabicPeriod" startAt="4"/>
              <a:tabLst>
                <a:tab pos="616585" algn="l"/>
                <a:tab pos="617220" algn="l"/>
              </a:tabLst>
            </a:pPr>
            <a:r>
              <a:rPr sz="1300" spc="60" dirty="0">
                <a:solidFill>
                  <a:srgbClr val="FFFFFF"/>
                </a:solidFill>
                <a:latin typeface="Trebuchet MS"/>
                <a:cs typeface="Trebuchet MS"/>
              </a:rPr>
              <a:t>Assumptions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300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Dependencies</a:t>
            </a:r>
            <a:endParaRPr sz="1300">
              <a:latin typeface="Trebuchet MS"/>
              <a:cs typeface="Trebuchet MS"/>
            </a:endParaRPr>
          </a:p>
          <a:p>
            <a:pPr marL="863600" lvl="1" indent="-247015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864235" algn="l"/>
              </a:tabLst>
            </a:pPr>
            <a:r>
              <a:rPr sz="1300" spc="60" dirty="0">
                <a:solidFill>
                  <a:srgbClr val="FFFFFF"/>
                </a:solidFill>
                <a:latin typeface="Trebuchet MS"/>
                <a:cs typeface="Trebuchet MS"/>
              </a:rPr>
              <a:t>Assumptions</a:t>
            </a:r>
            <a:endParaRPr sz="1300">
              <a:latin typeface="Trebuchet MS"/>
              <a:cs typeface="Trebuchet MS"/>
            </a:endParaRPr>
          </a:p>
          <a:p>
            <a:pPr marL="895985" lvl="1" indent="-279400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896619" algn="l"/>
              </a:tabLst>
            </a:pP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Dependencies</a:t>
            </a:r>
            <a:endParaRPr sz="1300">
              <a:latin typeface="Trebuchet MS"/>
              <a:cs typeface="Trebuchet MS"/>
            </a:endParaRPr>
          </a:p>
          <a:p>
            <a:pPr marL="617220" indent="-381000">
              <a:lnSpc>
                <a:spcPct val="100000"/>
              </a:lnSpc>
              <a:spcBef>
                <a:spcPts val="300"/>
              </a:spcBef>
              <a:buAutoNum type="arabicPeriod" startAt="4"/>
              <a:tabLst>
                <a:tab pos="616585" algn="l"/>
                <a:tab pos="617220" algn="l"/>
              </a:tabLst>
            </a:pP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Platform</a:t>
            </a:r>
            <a:endParaRPr sz="1300">
              <a:latin typeface="Trebuchet MS"/>
              <a:cs typeface="Trebuchet MS"/>
            </a:endParaRPr>
          </a:p>
          <a:p>
            <a:pPr marL="617220" indent="-381000">
              <a:lnSpc>
                <a:spcPct val="100000"/>
              </a:lnSpc>
              <a:spcBef>
                <a:spcPts val="300"/>
              </a:spcBef>
              <a:buAutoNum type="arabicPeriod" startAt="4"/>
              <a:tabLst>
                <a:tab pos="616585" algn="l"/>
                <a:tab pos="617220" algn="l"/>
              </a:tabLst>
            </a:pPr>
            <a:r>
              <a:rPr sz="1300" spc="55" dirty="0">
                <a:solidFill>
                  <a:srgbClr val="FFFFFF"/>
                </a:solidFill>
                <a:latin typeface="Trebuchet MS"/>
                <a:cs typeface="Trebuchet MS"/>
              </a:rPr>
              <a:t>Goals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300" spc="-2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85" dirty="0">
                <a:solidFill>
                  <a:srgbClr val="FFFFFF"/>
                </a:solidFill>
                <a:latin typeface="Trebuchet MS"/>
                <a:cs typeface="Trebuchet MS"/>
              </a:rPr>
              <a:t>Scopes</a:t>
            </a:r>
            <a:endParaRPr sz="1300">
              <a:latin typeface="Trebuchet MS"/>
              <a:cs typeface="Trebuchet MS"/>
            </a:endParaRPr>
          </a:p>
          <a:p>
            <a:pPr marL="617220" indent="-381000">
              <a:lnSpc>
                <a:spcPct val="100000"/>
              </a:lnSpc>
              <a:spcBef>
                <a:spcPts val="305"/>
              </a:spcBef>
              <a:buAutoNum type="arabicPeriod" startAt="4"/>
              <a:tabLst>
                <a:tab pos="616585" algn="l"/>
                <a:tab pos="617220" algn="l"/>
              </a:tabLst>
            </a:pP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Deliverables</a:t>
            </a:r>
            <a:endParaRPr sz="1300">
              <a:latin typeface="Trebuchet MS"/>
              <a:cs typeface="Trebuchet MS"/>
            </a:endParaRPr>
          </a:p>
          <a:p>
            <a:pPr marL="614045" indent="-378460">
              <a:lnSpc>
                <a:spcPct val="100000"/>
              </a:lnSpc>
              <a:spcBef>
                <a:spcPts val="300"/>
              </a:spcBef>
              <a:buAutoNum type="arabicPeriod" startAt="4"/>
              <a:tabLst>
                <a:tab pos="614045" algn="l"/>
                <a:tab pos="614680" algn="l"/>
              </a:tabLst>
            </a:pPr>
            <a:r>
              <a:rPr sz="1300" spc="55" dirty="0">
                <a:solidFill>
                  <a:srgbClr val="FFFFFF"/>
                </a:solidFill>
                <a:latin typeface="Trebuchet MS"/>
                <a:cs typeface="Trebuchet MS"/>
              </a:rPr>
              <a:t>Scheduling</a:t>
            </a:r>
            <a:endParaRPr sz="1300">
              <a:latin typeface="Trebuchet MS"/>
              <a:cs typeface="Trebuchet MS"/>
            </a:endParaRPr>
          </a:p>
          <a:p>
            <a:pPr marL="617220" indent="-381000">
              <a:lnSpc>
                <a:spcPct val="100000"/>
              </a:lnSpc>
              <a:spcBef>
                <a:spcPts val="300"/>
              </a:spcBef>
              <a:buAutoNum type="arabicPeriod" startAt="4"/>
              <a:tabLst>
                <a:tab pos="616585" algn="l"/>
                <a:tab pos="617220" algn="l"/>
              </a:tabLst>
            </a:pP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Technical</a:t>
            </a:r>
            <a:r>
              <a:rPr sz="13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65" dirty="0">
                <a:solidFill>
                  <a:srgbClr val="FFFFFF"/>
                </a:solidFill>
                <a:latin typeface="Trebuchet MS"/>
                <a:cs typeface="Trebuchet MS"/>
              </a:rPr>
              <a:t>Process</a:t>
            </a:r>
            <a:endParaRPr sz="1300">
              <a:latin typeface="Trebuchet MS"/>
              <a:cs typeface="Trebuchet MS"/>
            </a:endParaRPr>
          </a:p>
          <a:p>
            <a:pPr marL="617220" indent="-381000">
              <a:lnSpc>
                <a:spcPct val="100000"/>
              </a:lnSpc>
              <a:spcBef>
                <a:spcPts val="300"/>
              </a:spcBef>
              <a:buAutoNum type="arabicPeriod" startAt="4"/>
              <a:tabLst>
                <a:tab pos="616585" algn="l"/>
                <a:tab pos="617220" algn="l"/>
              </a:tabLst>
            </a:pP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Conclusion</a:t>
            </a:r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375" y="229057"/>
            <a:ext cx="161671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0" spc="15" dirty="0">
                <a:solidFill>
                  <a:srgbClr val="21366A"/>
                </a:solidFill>
                <a:latin typeface="Arial"/>
                <a:cs typeface="Arial"/>
              </a:rPr>
              <a:t>Portfolio</a:t>
            </a:r>
            <a:r>
              <a:rPr sz="1500" i="0" spc="-180" dirty="0">
                <a:solidFill>
                  <a:srgbClr val="21366A"/>
                </a:solidFill>
                <a:latin typeface="Arial"/>
                <a:cs typeface="Arial"/>
              </a:rPr>
              <a:t> </a:t>
            </a:r>
            <a:r>
              <a:rPr sz="1500" i="0" spc="20" dirty="0">
                <a:solidFill>
                  <a:srgbClr val="21366A"/>
                </a:solidFill>
                <a:latin typeface="Arial"/>
                <a:cs typeface="Arial"/>
              </a:rPr>
              <a:t>Website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7931" y="789431"/>
            <a:ext cx="546100" cy="546100"/>
          </a:xfrm>
          <a:custGeom>
            <a:avLst/>
            <a:gdLst/>
            <a:ahLst/>
            <a:cxnLst/>
            <a:rect l="l" t="t" r="r" b="b"/>
            <a:pathLst>
              <a:path w="546100" h="546100">
                <a:moveTo>
                  <a:pt x="272796" y="0"/>
                </a:moveTo>
                <a:lnTo>
                  <a:pt x="223760" y="4396"/>
                </a:lnTo>
                <a:lnTo>
                  <a:pt x="177609" y="17071"/>
                </a:lnTo>
                <a:lnTo>
                  <a:pt x="135111" y="37253"/>
                </a:lnTo>
                <a:lnTo>
                  <a:pt x="97037" y="64171"/>
                </a:lnTo>
                <a:lnTo>
                  <a:pt x="64158" y="97053"/>
                </a:lnTo>
                <a:lnTo>
                  <a:pt x="37244" y="135127"/>
                </a:lnTo>
                <a:lnTo>
                  <a:pt x="17066" y="177624"/>
                </a:lnTo>
                <a:lnTo>
                  <a:pt x="4395" y="223770"/>
                </a:lnTo>
                <a:lnTo>
                  <a:pt x="0" y="272795"/>
                </a:lnTo>
                <a:lnTo>
                  <a:pt x="4395" y="321821"/>
                </a:lnTo>
                <a:lnTo>
                  <a:pt x="17066" y="367967"/>
                </a:lnTo>
                <a:lnTo>
                  <a:pt x="37244" y="410464"/>
                </a:lnTo>
                <a:lnTo>
                  <a:pt x="64158" y="448538"/>
                </a:lnTo>
                <a:lnTo>
                  <a:pt x="97037" y="481420"/>
                </a:lnTo>
                <a:lnTo>
                  <a:pt x="135111" y="508338"/>
                </a:lnTo>
                <a:lnTo>
                  <a:pt x="177609" y="528520"/>
                </a:lnTo>
                <a:lnTo>
                  <a:pt x="223760" y="541195"/>
                </a:lnTo>
                <a:lnTo>
                  <a:pt x="272796" y="545591"/>
                </a:lnTo>
                <a:lnTo>
                  <a:pt x="321831" y="541195"/>
                </a:lnTo>
                <a:lnTo>
                  <a:pt x="367982" y="528520"/>
                </a:lnTo>
                <a:lnTo>
                  <a:pt x="410480" y="508338"/>
                </a:lnTo>
                <a:lnTo>
                  <a:pt x="448554" y="481420"/>
                </a:lnTo>
                <a:lnTo>
                  <a:pt x="481433" y="448538"/>
                </a:lnTo>
                <a:lnTo>
                  <a:pt x="508347" y="410463"/>
                </a:lnTo>
                <a:lnTo>
                  <a:pt x="528525" y="367967"/>
                </a:lnTo>
                <a:lnTo>
                  <a:pt x="541196" y="321821"/>
                </a:lnTo>
                <a:lnTo>
                  <a:pt x="545591" y="272795"/>
                </a:lnTo>
                <a:lnTo>
                  <a:pt x="541196" y="223770"/>
                </a:lnTo>
                <a:lnTo>
                  <a:pt x="528525" y="177624"/>
                </a:lnTo>
                <a:lnTo>
                  <a:pt x="508347" y="135127"/>
                </a:lnTo>
                <a:lnTo>
                  <a:pt x="481433" y="97053"/>
                </a:lnTo>
                <a:lnTo>
                  <a:pt x="448554" y="64171"/>
                </a:lnTo>
                <a:lnTo>
                  <a:pt x="410480" y="37253"/>
                </a:lnTo>
                <a:lnTo>
                  <a:pt x="367982" y="17071"/>
                </a:lnTo>
                <a:lnTo>
                  <a:pt x="321831" y="4396"/>
                </a:lnTo>
                <a:lnTo>
                  <a:pt x="272796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8040" y="936497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2118" y="752094"/>
            <a:ext cx="620395" cy="620395"/>
          </a:xfrm>
          <a:custGeom>
            <a:avLst/>
            <a:gdLst/>
            <a:ahLst/>
            <a:cxnLst/>
            <a:rect l="l" t="t" r="r" b="b"/>
            <a:pathLst>
              <a:path w="620395" h="620394">
                <a:moveTo>
                  <a:pt x="0" y="310133"/>
                </a:moveTo>
                <a:lnTo>
                  <a:pt x="3362" y="264295"/>
                </a:lnTo>
                <a:lnTo>
                  <a:pt x="13130" y="220548"/>
                </a:lnTo>
                <a:lnTo>
                  <a:pt x="28824" y="179371"/>
                </a:lnTo>
                <a:lnTo>
                  <a:pt x="49963" y="141244"/>
                </a:lnTo>
                <a:lnTo>
                  <a:pt x="76069" y="106646"/>
                </a:lnTo>
                <a:lnTo>
                  <a:pt x="106662" y="76056"/>
                </a:lnTo>
                <a:lnTo>
                  <a:pt x="141261" y="49954"/>
                </a:lnTo>
                <a:lnTo>
                  <a:pt x="179388" y="28818"/>
                </a:lnTo>
                <a:lnTo>
                  <a:pt x="220562" y="13127"/>
                </a:lnTo>
                <a:lnTo>
                  <a:pt x="264304" y="3361"/>
                </a:lnTo>
                <a:lnTo>
                  <a:pt x="310134" y="0"/>
                </a:lnTo>
                <a:lnTo>
                  <a:pt x="355963" y="3361"/>
                </a:lnTo>
                <a:lnTo>
                  <a:pt x="399705" y="13127"/>
                </a:lnTo>
                <a:lnTo>
                  <a:pt x="440879" y="28818"/>
                </a:lnTo>
                <a:lnTo>
                  <a:pt x="479006" y="49954"/>
                </a:lnTo>
                <a:lnTo>
                  <a:pt x="513605" y="76056"/>
                </a:lnTo>
                <a:lnTo>
                  <a:pt x="544198" y="106646"/>
                </a:lnTo>
                <a:lnTo>
                  <a:pt x="570304" y="141244"/>
                </a:lnTo>
                <a:lnTo>
                  <a:pt x="591443" y="179371"/>
                </a:lnTo>
                <a:lnTo>
                  <a:pt x="607137" y="220548"/>
                </a:lnTo>
                <a:lnTo>
                  <a:pt x="616905" y="264295"/>
                </a:lnTo>
                <a:lnTo>
                  <a:pt x="620268" y="310133"/>
                </a:lnTo>
                <a:lnTo>
                  <a:pt x="616905" y="355972"/>
                </a:lnTo>
                <a:lnTo>
                  <a:pt x="607137" y="399719"/>
                </a:lnTo>
                <a:lnTo>
                  <a:pt x="591443" y="440896"/>
                </a:lnTo>
                <a:lnTo>
                  <a:pt x="570304" y="479023"/>
                </a:lnTo>
                <a:lnTo>
                  <a:pt x="544198" y="513621"/>
                </a:lnTo>
                <a:lnTo>
                  <a:pt x="513605" y="544211"/>
                </a:lnTo>
                <a:lnTo>
                  <a:pt x="479006" y="570313"/>
                </a:lnTo>
                <a:lnTo>
                  <a:pt x="440879" y="591449"/>
                </a:lnTo>
                <a:lnTo>
                  <a:pt x="399705" y="607140"/>
                </a:lnTo>
                <a:lnTo>
                  <a:pt x="355963" y="616906"/>
                </a:lnTo>
                <a:lnTo>
                  <a:pt x="310134" y="620267"/>
                </a:lnTo>
                <a:lnTo>
                  <a:pt x="264304" y="616906"/>
                </a:lnTo>
                <a:lnTo>
                  <a:pt x="220562" y="607140"/>
                </a:lnTo>
                <a:lnTo>
                  <a:pt x="179388" y="591449"/>
                </a:lnTo>
                <a:lnTo>
                  <a:pt x="141261" y="570313"/>
                </a:lnTo>
                <a:lnTo>
                  <a:pt x="106662" y="544211"/>
                </a:lnTo>
                <a:lnTo>
                  <a:pt x="76069" y="513621"/>
                </a:lnTo>
                <a:lnTo>
                  <a:pt x="49963" y="479023"/>
                </a:lnTo>
                <a:lnTo>
                  <a:pt x="28824" y="440896"/>
                </a:lnTo>
                <a:lnTo>
                  <a:pt x="13130" y="399719"/>
                </a:lnTo>
                <a:lnTo>
                  <a:pt x="3362" y="355972"/>
                </a:lnTo>
                <a:lnTo>
                  <a:pt x="0" y="310133"/>
                </a:lnTo>
                <a:close/>
              </a:path>
            </a:pathLst>
          </a:custGeom>
          <a:ln w="25400">
            <a:solidFill>
              <a:srgbClr val="2136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2688" y="1060703"/>
            <a:ext cx="346710" cy="1270"/>
          </a:xfrm>
          <a:custGeom>
            <a:avLst/>
            <a:gdLst/>
            <a:ahLst/>
            <a:cxnLst/>
            <a:rect l="l" t="t" r="r" b="b"/>
            <a:pathLst>
              <a:path w="346709" h="1269">
                <a:moveTo>
                  <a:pt x="0" y="762"/>
                </a:moveTo>
                <a:lnTo>
                  <a:pt x="346456" y="0"/>
                </a:lnTo>
              </a:path>
            </a:pathLst>
          </a:custGeom>
          <a:ln w="12700">
            <a:solidFill>
              <a:srgbClr val="BEBEB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3638" y="934593"/>
            <a:ext cx="15074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17830" algn="l"/>
              </a:tabLst>
            </a:pPr>
            <a:r>
              <a:rPr sz="1400" b="1" dirty="0">
                <a:latin typeface="Arial"/>
                <a:cs typeface="Arial"/>
              </a:rPr>
              <a:t> 	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Introduction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85468" y="1243964"/>
            <a:ext cx="6781800" cy="36531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890">
              <a:lnSpc>
                <a:spcPct val="100000"/>
              </a:lnSpc>
              <a:spcBef>
                <a:spcPts val="95"/>
              </a:spcBef>
              <a:buSzPct val="96000"/>
              <a:buChar char="•"/>
              <a:tabLst>
                <a:tab pos="354965" algn="l"/>
                <a:tab pos="355600" algn="l"/>
              </a:tabLst>
            </a:pPr>
            <a:r>
              <a:rPr sz="1250" spc="-5" dirty="0">
                <a:latin typeface="Arial"/>
                <a:cs typeface="Arial"/>
              </a:rPr>
              <a:t>The purpose of this software is to </a:t>
            </a:r>
            <a:r>
              <a:rPr sz="1250" spc="-10" dirty="0">
                <a:latin typeface="Arial"/>
                <a:cs typeface="Arial"/>
              </a:rPr>
              <a:t>develop </a:t>
            </a:r>
            <a:r>
              <a:rPr sz="1250" spc="-5" dirty="0">
                <a:latin typeface="Arial"/>
                <a:cs typeface="Arial"/>
              </a:rPr>
              <a:t>a portfolio </a:t>
            </a:r>
            <a:r>
              <a:rPr sz="1250" spc="-10" dirty="0">
                <a:latin typeface="Arial"/>
                <a:cs typeface="Arial"/>
              </a:rPr>
              <a:t>website </a:t>
            </a:r>
            <a:r>
              <a:rPr sz="1250" spc="-5" dirty="0">
                <a:latin typeface="Arial"/>
                <a:cs typeface="Arial"/>
              </a:rPr>
              <a:t>that showcases the user’s  work, achievements, and skills. This website will be targeted towards </a:t>
            </a:r>
            <a:r>
              <a:rPr sz="1250" dirty="0">
                <a:latin typeface="Arial"/>
                <a:cs typeface="Arial"/>
              </a:rPr>
              <a:t>college-level </a:t>
            </a:r>
            <a:r>
              <a:rPr sz="1250" spc="-5" dirty="0">
                <a:latin typeface="Arial"/>
                <a:cs typeface="Arial"/>
              </a:rPr>
              <a:t>students who  want </a:t>
            </a:r>
            <a:r>
              <a:rPr sz="1250" dirty="0">
                <a:latin typeface="Arial"/>
                <a:cs typeface="Arial"/>
              </a:rPr>
              <a:t>to </a:t>
            </a:r>
            <a:r>
              <a:rPr sz="1250" spc="-5" dirty="0">
                <a:latin typeface="Arial"/>
                <a:cs typeface="Arial"/>
              </a:rPr>
              <a:t>showcase their projects and skills </a:t>
            </a:r>
            <a:r>
              <a:rPr sz="1250" dirty="0">
                <a:latin typeface="Arial"/>
                <a:cs typeface="Arial"/>
              </a:rPr>
              <a:t>to </a:t>
            </a:r>
            <a:r>
              <a:rPr sz="1250" spc="-5" dirty="0">
                <a:latin typeface="Arial"/>
                <a:cs typeface="Arial"/>
              </a:rPr>
              <a:t>potential employers or clients. The website will be  designed to be visually appealing, user-friendly, and responsive, and will provide a platform for  users to showcase their work in a professional</a:t>
            </a:r>
            <a:r>
              <a:rPr sz="1250" spc="90" dirty="0">
                <a:latin typeface="Arial"/>
                <a:cs typeface="Arial"/>
              </a:rPr>
              <a:t> </a:t>
            </a:r>
            <a:r>
              <a:rPr sz="1250" spc="-5" dirty="0">
                <a:latin typeface="Arial"/>
                <a:cs typeface="Arial"/>
              </a:rPr>
              <a:t>manner.</a:t>
            </a:r>
            <a:endParaRPr sz="1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135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buSzPct val="96000"/>
              <a:buChar char="•"/>
              <a:tabLst>
                <a:tab pos="194310" algn="l"/>
              </a:tabLst>
            </a:pPr>
            <a:r>
              <a:rPr sz="1250" spc="-5" dirty="0">
                <a:latin typeface="Arial"/>
                <a:cs typeface="Arial"/>
              </a:rPr>
              <a:t>This </a:t>
            </a:r>
            <a:r>
              <a:rPr sz="1250" dirty="0">
                <a:latin typeface="Arial"/>
                <a:cs typeface="Arial"/>
              </a:rPr>
              <a:t>SRS document </a:t>
            </a:r>
            <a:r>
              <a:rPr sz="1250" spc="-5" dirty="0">
                <a:latin typeface="Arial"/>
                <a:cs typeface="Arial"/>
              </a:rPr>
              <a:t>outlines </a:t>
            </a:r>
            <a:r>
              <a:rPr sz="1250" dirty="0">
                <a:latin typeface="Arial"/>
                <a:cs typeface="Arial"/>
              </a:rPr>
              <a:t>the </a:t>
            </a:r>
            <a:r>
              <a:rPr sz="1250" spc="-5" dirty="0">
                <a:latin typeface="Arial"/>
                <a:cs typeface="Arial"/>
              </a:rPr>
              <a:t>requirements for the </a:t>
            </a:r>
            <a:r>
              <a:rPr sz="1250" dirty="0">
                <a:latin typeface="Arial"/>
                <a:cs typeface="Arial"/>
              </a:rPr>
              <a:t>development </a:t>
            </a:r>
            <a:r>
              <a:rPr sz="1250" spc="-5" dirty="0">
                <a:latin typeface="Arial"/>
                <a:cs typeface="Arial"/>
              </a:rPr>
              <a:t>of </a:t>
            </a:r>
            <a:r>
              <a:rPr sz="1250" dirty="0">
                <a:latin typeface="Arial"/>
                <a:cs typeface="Arial"/>
              </a:rPr>
              <a:t>the </a:t>
            </a:r>
            <a:r>
              <a:rPr sz="1250" spc="-5" dirty="0">
                <a:latin typeface="Arial"/>
                <a:cs typeface="Arial"/>
              </a:rPr>
              <a:t>portfolio </a:t>
            </a:r>
            <a:r>
              <a:rPr sz="1250" dirty="0">
                <a:latin typeface="Arial"/>
                <a:cs typeface="Arial"/>
              </a:rPr>
              <a:t>website. </a:t>
            </a:r>
            <a:r>
              <a:rPr sz="1250" spc="-5" dirty="0">
                <a:latin typeface="Arial"/>
                <a:cs typeface="Arial"/>
              </a:rPr>
              <a:t>It  includes </a:t>
            </a:r>
            <a:r>
              <a:rPr sz="1250" dirty="0">
                <a:latin typeface="Arial"/>
                <a:cs typeface="Arial"/>
              </a:rPr>
              <a:t>both functional and non-functional requirements, </a:t>
            </a:r>
            <a:r>
              <a:rPr sz="1250" spc="-5" dirty="0">
                <a:latin typeface="Arial"/>
                <a:cs typeface="Arial"/>
              </a:rPr>
              <a:t>constraints, assumptions, </a:t>
            </a:r>
            <a:r>
              <a:rPr sz="1250" dirty="0">
                <a:latin typeface="Arial"/>
                <a:cs typeface="Arial"/>
              </a:rPr>
              <a:t>and  dependencies. The functional </a:t>
            </a:r>
            <a:r>
              <a:rPr sz="1250" spc="-5" dirty="0">
                <a:latin typeface="Arial"/>
                <a:cs typeface="Arial"/>
              </a:rPr>
              <a:t>requirements </a:t>
            </a:r>
            <a:r>
              <a:rPr sz="1250" dirty="0">
                <a:latin typeface="Arial"/>
                <a:cs typeface="Arial"/>
              </a:rPr>
              <a:t>specify what the website should do, while the non-  functional requirements specify </a:t>
            </a:r>
            <a:r>
              <a:rPr sz="1250" spc="-5" dirty="0">
                <a:latin typeface="Arial"/>
                <a:cs typeface="Arial"/>
              </a:rPr>
              <a:t>how </a:t>
            </a:r>
            <a:r>
              <a:rPr sz="1250" dirty="0">
                <a:latin typeface="Arial"/>
                <a:cs typeface="Arial"/>
              </a:rPr>
              <a:t>the </a:t>
            </a:r>
            <a:r>
              <a:rPr sz="1250" spc="-5" dirty="0">
                <a:latin typeface="Arial"/>
                <a:cs typeface="Arial"/>
              </a:rPr>
              <a:t>website </a:t>
            </a:r>
            <a:r>
              <a:rPr sz="1250" dirty="0">
                <a:latin typeface="Arial"/>
                <a:cs typeface="Arial"/>
              </a:rPr>
              <a:t>should behave. </a:t>
            </a:r>
            <a:r>
              <a:rPr sz="1250" spc="-5" dirty="0">
                <a:latin typeface="Arial"/>
                <a:cs typeface="Arial"/>
              </a:rPr>
              <a:t>The </a:t>
            </a:r>
            <a:r>
              <a:rPr sz="1250" dirty="0">
                <a:latin typeface="Arial"/>
                <a:cs typeface="Arial"/>
              </a:rPr>
              <a:t>constraints </a:t>
            </a:r>
            <a:r>
              <a:rPr sz="1250" spc="-5" dirty="0">
                <a:latin typeface="Arial"/>
                <a:cs typeface="Arial"/>
              </a:rPr>
              <a:t>outline </a:t>
            </a:r>
            <a:r>
              <a:rPr sz="1250" dirty="0">
                <a:latin typeface="Arial"/>
                <a:cs typeface="Arial"/>
              </a:rPr>
              <a:t>the  </a:t>
            </a:r>
            <a:r>
              <a:rPr sz="1250" spc="-5" dirty="0">
                <a:latin typeface="Arial"/>
                <a:cs typeface="Arial"/>
              </a:rPr>
              <a:t>limitations </a:t>
            </a:r>
            <a:r>
              <a:rPr sz="1250" dirty="0">
                <a:latin typeface="Arial"/>
                <a:cs typeface="Arial"/>
              </a:rPr>
              <a:t>that need </a:t>
            </a:r>
            <a:r>
              <a:rPr sz="1250" spc="-5" dirty="0">
                <a:latin typeface="Arial"/>
                <a:cs typeface="Arial"/>
              </a:rPr>
              <a:t>to </a:t>
            </a:r>
            <a:r>
              <a:rPr sz="1250" dirty="0">
                <a:latin typeface="Arial"/>
                <a:cs typeface="Arial"/>
              </a:rPr>
              <a:t>be considered during </a:t>
            </a:r>
            <a:r>
              <a:rPr sz="1250" spc="-5" dirty="0">
                <a:latin typeface="Arial"/>
                <a:cs typeface="Arial"/>
              </a:rPr>
              <a:t>the </a:t>
            </a:r>
            <a:r>
              <a:rPr sz="1250" dirty="0">
                <a:latin typeface="Arial"/>
                <a:cs typeface="Arial"/>
              </a:rPr>
              <a:t>development </a:t>
            </a:r>
            <a:r>
              <a:rPr sz="1250" spc="-5" dirty="0">
                <a:latin typeface="Arial"/>
                <a:cs typeface="Arial"/>
              </a:rPr>
              <a:t>of the </a:t>
            </a:r>
            <a:r>
              <a:rPr sz="1250" dirty="0">
                <a:latin typeface="Arial"/>
                <a:cs typeface="Arial"/>
              </a:rPr>
              <a:t>website, </a:t>
            </a:r>
            <a:r>
              <a:rPr sz="1250" spc="-5" dirty="0">
                <a:latin typeface="Arial"/>
                <a:cs typeface="Arial"/>
              </a:rPr>
              <a:t>while </a:t>
            </a:r>
            <a:r>
              <a:rPr sz="1250" dirty="0">
                <a:latin typeface="Arial"/>
                <a:cs typeface="Arial"/>
              </a:rPr>
              <a:t>the  </a:t>
            </a:r>
            <a:r>
              <a:rPr sz="1250" spc="-5" dirty="0">
                <a:latin typeface="Arial"/>
                <a:cs typeface="Arial"/>
              </a:rPr>
              <a:t>assumptions </a:t>
            </a:r>
            <a:r>
              <a:rPr sz="1250" dirty="0">
                <a:latin typeface="Arial"/>
                <a:cs typeface="Arial"/>
              </a:rPr>
              <a:t>and dependencies specify what needs </a:t>
            </a:r>
            <a:r>
              <a:rPr sz="1250" spc="-5" dirty="0">
                <a:latin typeface="Arial"/>
                <a:cs typeface="Arial"/>
              </a:rPr>
              <a:t>to be </a:t>
            </a:r>
            <a:r>
              <a:rPr sz="1250" dirty="0">
                <a:latin typeface="Arial"/>
                <a:cs typeface="Arial"/>
              </a:rPr>
              <a:t>assumed </a:t>
            </a:r>
            <a:r>
              <a:rPr sz="1250" spc="-5" dirty="0">
                <a:latin typeface="Arial"/>
                <a:cs typeface="Arial"/>
              </a:rPr>
              <a:t>or </a:t>
            </a:r>
            <a:r>
              <a:rPr sz="1250" dirty="0">
                <a:latin typeface="Arial"/>
                <a:cs typeface="Arial"/>
              </a:rPr>
              <a:t>depended upon for </a:t>
            </a:r>
            <a:r>
              <a:rPr sz="1250" spc="-5" dirty="0">
                <a:latin typeface="Arial"/>
                <a:cs typeface="Arial"/>
              </a:rPr>
              <a:t>the  successful completion of the</a:t>
            </a:r>
            <a:r>
              <a:rPr sz="1250" spc="8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project.</a:t>
            </a:r>
            <a:endParaRPr sz="1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13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buChar char="•"/>
              <a:tabLst>
                <a:tab pos="200660" algn="l"/>
              </a:tabLst>
            </a:pPr>
            <a:r>
              <a:rPr sz="1250" spc="-5" dirty="0">
                <a:latin typeface="Arial"/>
                <a:cs typeface="Arial"/>
              </a:rPr>
              <a:t>This </a:t>
            </a:r>
            <a:r>
              <a:rPr sz="1250" dirty="0">
                <a:latin typeface="Arial"/>
                <a:cs typeface="Arial"/>
              </a:rPr>
              <a:t>SRS document </a:t>
            </a:r>
            <a:r>
              <a:rPr sz="1250" spc="-5" dirty="0">
                <a:latin typeface="Arial"/>
                <a:cs typeface="Arial"/>
              </a:rPr>
              <a:t>is </a:t>
            </a:r>
            <a:r>
              <a:rPr sz="1250" dirty="0">
                <a:latin typeface="Arial"/>
                <a:cs typeface="Arial"/>
              </a:rPr>
              <a:t>intended </a:t>
            </a:r>
            <a:r>
              <a:rPr sz="1250" spc="-5" dirty="0">
                <a:latin typeface="Arial"/>
                <a:cs typeface="Arial"/>
              </a:rPr>
              <a:t>to </a:t>
            </a:r>
            <a:r>
              <a:rPr sz="1250" dirty="0">
                <a:latin typeface="Arial"/>
                <a:cs typeface="Arial"/>
              </a:rPr>
              <a:t>provide </a:t>
            </a:r>
            <a:r>
              <a:rPr sz="1250" spc="-5" dirty="0">
                <a:latin typeface="Arial"/>
                <a:cs typeface="Arial"/>
              </a:rPr>
              <a:t>a clear </a:t>
            </a:r>
            <a:r>
              <a:rPr sz="1250" dirty="0">
                <a:latin typeface="Arial"/>
                <a:cs typeface="Arial"/>
              </a:rPr>
              <a:t>understanding </a:t>
            </a:r>
            <a:r>
              <a:rPr sz="1250" spc="-5" dirty="0">
                <a:latin typeface="Arial"/>
                <a:cs typeface="Arial"/>
              </a:rPr>
              <a:t>of </a:t>
            </a:r>
            <a:r>
              <a:rPr sz="1250" dirty="0">
                <a:latin typeface="Arial"/>
                <a:cs typeface="Arial"/>
              </a:rPr>
              <a:t>the requirements </a:t>
            </a:r>
            <a:r>
              <a:rPr sz="1250" spc="-5" dirty="0">
                <a:latin typeface="Arial"/>
                <a:cs typeface="Arial"/>
              </a:rPr>
              <a:t>for the  </a:t>
            </a:r>
            <a:r>
              <a:rPr sz="1250" dirty="0">
                <a:latin typeface="Arial"/>
                <a:cs typeface="Arial"/>
              </a:rPr>
              <a:t>development </a:t>
            </a:r>
            <a:r>
              <a:rPr sz="1250" spc="-5" dirty="0">
                <a:latin typeface="Arial"/>
                <a:cs typeface="Arial"/>
              </a:rPr>
              <a:t>of the </a:t>
            </a:r>
            <a:r>
              <a:rPr sz="1250" dirty="0">
                <a:latin typeface="Arial"/>
                <a:cs typeface="Arial"/>
              </a:rPr>
              <a:t>portfolio website. </a:t>
            </a:r>
            <a:r>
              <a:rPr sz="1250" spc="-5" dirty="0">
                <a:latin typeface="Arial"/>
                <a:cs typeface="Arial"/>
              </a:rPr>
              <a:t>It is aimed at </a:t>
            </a:r>
            <a:r>
              <a:rPr sz="1250" dirty="0">
                <a:latin typeface="Arial"/>
                <a:cs typeface="Arial"/>
              </a:rPr>
              <a:t>developers, designers, </a:t>
            </a:r>
            <a:r>
              <a:rPr sz="1250" spc="-5" dirty="0">
                <a:latin typeface="Arial"/>
                <a:cs typeface="Arial"/>
              </a:rPr>
              <a:t>project </a:t>
            </a:r>
            <a:r>
              <a:rPr sz="1250" dirty="0">
                <a:latin typeface="Arial"/>
                <a:cs typeface="Arial"/>
              </a:rPr>
              <a:t>managers,  </a:t>
            </a:r>
            <a:r>
              <a:rPr sz="1250" spc="-5" dirty="0">
                <a:latin typeface="Arial"/>
                <a:cs typeface="Arial"/>
              </a:rPr>
              <a:t>and </a:t>
            </a:r>
            <a:r>
              <a:rPr sz="1250" dirty="0">
                <a:latin typeface="Arial"/>
                <a:cs typeface="Arial"/>
              </a:rPr>
              <a:t>stakeholders who </a:t>
            </a:r>
            <a:r>
              <a:rPr sz="1250" spc="-5" dirty="0">
                <a:latin typeface="Arial"/>
                <a:cs typeface="Arial"/>
              </a:rPr>
              <a:t>are involved in the </a:t>
            </a:r>
            <a:r>
              <a:rPr sz="1250" dirty="0">
                <a:latin typeface="Arial"/>
                <a:cs typeface="Arial"/>
              </a:rPr>
              <a:t>development </a:t>
            </a:r>
            <a:r>
              <a:rPr sz="1250" spc="-5" dirty="0">
                <a:latin typeface="Arial"/>
                <a:cs typeface="Arial"/>
              </a:rPr>
              <a:t>of </a:t>
            </a:r>
            <a:r>
              <a:rPr sz="1250" dirty="0">
                <a:latin typeface="Arial"/>
                <a:cs typeface="Arial"/>
              </a:rPr>
              <a:t>the website. </a:t>
            </a:r>
            <a:r>
              <a:rPr sz="1250" spc="-5" dirty="0">
                <a:latin typeface="Arial"/>
                <a:cs typeface="Arial"/>
              </a:rPr>
              <a:t>The SRS </a:t>
            </a:r>
            <a:r>
              <a:rPr sz="1250" dirty="0">
                <a:latin typeface="Arial"/>
                <a:cs typeface="Arial"/>
              </a:rPr>
              <a:t>document </a:t>
            </a:r>
            <a:r>
              <a:rPr sz="1250" spc="-10" dirty="0">
                <a:latin typeface="Arial"/>
                <a:cs typeface="Arial"/>
              </a:rPr>
              <a:t>will  </a:t>
            </a:r>
            <a:r>
              <a:rPr sz="1250" spc="-5" dirty="0">
                <a:latin typeface="Arial"/>
                <a:cs typeface="Arial"/>
              </a:rPr>
              <a:t>serve as a reference guide </a:t>
            </a:r>
            <a:r>
              <a:rPr sz="1250" dirty="0">
                <a:latin typeface="Arial"/>
                <a:cs typeface="Arial"/>
              </a:rPr>
              <a:t>throughout the development </a:t>
            </a:r>
            <a:r>
              <a:rPr sz="1250" spc="-5" dirty="0">
                <a:latin typeface="Arial"/>
                <a:cs typeface="Arial"/>
              </a:rPr>
              <a:t>process to ensure </a:t>
            </a:r>
            <a:r>
              <a:rPr sz="1250" dirty="0">
                <a:latin typeface="Arial"/>
                <a:cs typeface="Arial"/>
              </a:rPr>
              <a:t>that </a:t>
            </a:r>
            <a:r>
              <a:rPr sz="1250" spc="-5" dirty="0">
                <a:latin typeface="Arial"/>
                <a:cs typeface="Arial"/>
              </a:rPr>
              <a:t>the </a:t>
            </a:r>
            <a:r>
              <a:rPr sz="1250" dirty="0">
                <a:latin typeface="Arial"/>
                <a:cs typeface="Arial"/>
              </a:rPr>
              <a:t>final </a:t>
            </a:r>
            <a:r>
              <a:rPr sz="1250" spc="-5" dirty="0">
                <a:latin typeface="Arial"/>
                <a:cs typeface="Arial"/>
              </a:rPr>
              <a:t>product  meets the specified</a:t>
            </a:r>
            <a:r>
              <a:rPr sz="1250" spc="5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requirements.</a:t>
            </a:r>
            <a:endParaRPr sz="1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375" y="229057"/>
            <a:ext cx="161671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0" spc="15" dirty="0">
                <a:solidFill>
                  <a:srgbClr val="21366A"/>
                </a:solidFill>
                <a:latin typeface="Arial"/>
                <a:cs typeface="Arial"/>
              </a:rPr>
              <a:t>Portfolio</a:t>
            </a:r>
            <a:r>
              <a:rPr sz="1500" i="0" spc="-180" dirty="0">
                <a:solidFill>
                  <a:srgbClr val="21366A"/>
                </a:solidFill>
                <a:latin typeface="Arial"/>
                <a:cs typeface="Arial"/>
              </a:rPr>
              <a:t> </a:t>
            </a:r>
            <a:r>
              <a:rPr sz="1500" i="0" spc="20" dirty="0">
                <a:solidFill>
                  <a:srgbClr val="21366A"/>
                </a:solidFill>
                <a:latin typeface="Arial"/>
                <a:cs typeface="Arial"/>
              </a:rPr>
              <a:t>Website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7931" y="789431"/>
            <a:ext cx="546100" cy="546100"/>
          </a:xfrm>
          <a:custGeom>
            <a:avLst/>
            <a:gdLst/>
            <a:ahLst/>
            <a:cxnLst/>
            <a:rect l="l" t="t" r="r" b="b"/>
            <a:pathLst>
              <a:path w="546100" h="546100">
                <a:moveTo>
                  <a:pt x="272796" y="0"/>
                </a:moveTo>
                <a:lnTo>
                  <a:pt x="223760" y="4396"/>
                </a:lnTo>
                <a:lnTo>
                  <a:pt x="177609" y="17071"/>
                </a:lnTo>
                <a:lnTo>
                  <a:pt x="135111" y="37253"/>
                </a:lnTo>
                <a:lnTo>
                  <a:pt x="97037" y="64171"/>
                </a:lnTo>
                <a:lnTo>
                  <a:pt x="64158" y="97053"/>
                </a:lnTo>
                <a:lnTo>
                  <a:pt x="37244" y="135127"/>
                </a:lnTo>
                <a:lnTo>
                  <a:pt x="17066" y="177624"/>
                </a:lnTo>
                <a:lnTo>
                  <a:pt x="4395" y="223770"/>
                </a:lnTo>
                <a:lnTo>
                  <a:pt x="0" y="272795"/>
                </a:lnTo>
                <a:lnTo>
                  <a:pt x="4395" y="321821"/>
                </a:lnTo>
                <a:lnTo>
                  <a:pt x="17066" y="367967"/>
                </a:lnTo>
                <a:lnTo>
                  <a:pt x="37244" y="410464"/>
                </a:lnTo>
                <a:lnTo>
                  <a:pt x="64158" y="448538"/>
                </a:lnTo>
                <a:lnTo>
                  <a:pt x="97037" y="481420"/>
                </a:lnTo>
                <a:lnTo>
                  <a:pt x="135111" y="508338"/>
                </a:lnTo>
                <a:lnTo>
                  <a:pt x="177609" y="528520"/>
                </a:lnTo>
                <a:lnTo>
                  <a:pt x="223760" y="541195"/>
                </a:lnTo>
                <a:lnTo>
                  <a:pt x="272796" y="545591"/>
                </a:lnTo>
                <a:lnTo>
                  <a:pt x="321831" y="541195"/>
                </a:lnTo>
                <a:lnTo>
                  <a:pt x="367982" y="528520"/>
                </a:lnTo>
                <a:lnTo>
                  <a:pt x="410480" y="508338"/>
                </a:lnTo>
                <a:lnTo>
                  <a:pt x="448554" y="481420"/>
                </a:lnTo>
                <a:lnTo>
                  <a:pt x="481433" y="448538"/>
                </a:lnTo>
                <a:lnTo>
                  <a:pt x="508347" y="410463"/>
                </a:lnTo>
                <a:lnTo>
                  <a:pt x="528525" y="367967"/>
                </a:lnTo>
                <a:lnTo>
                  <a:pt x="541196" y="321821"/>
                </a:lnTo>
                <a:lnTo>
                  <a:pt x="545591" y="272795"/>
                </a:lnTo>
                <a:lnTo>
                  <a:pt x="541196" y="223770"/>
                </a:lnTo>
                <a:lnTo>
                  <a:pt x="528525" y="177624"/>
                </a:lnTo>
                <a:lnTo>
                  <a:pt x="508347" y="135127"/>
                </a:lnTo>
                <a:lnTo>
                  <a:pt x="481433" y="97053"/>
                </a:lnTo>
                <a:lnTo>
                  <a:pt x="448554" y="64171"/>
                </a:lnTo>
                <a:lnTo>
                  <a:pt x="410480" y="37253"/>
                </a:lnTo>
                <a:lnTo>
                  <a:pt x="367982" y="17071"/>
                </a:lnTo>
                <a:lnTo>
                  <a:pt x="321831" y="4396"/>
                </a:lnTo>
                <a:lnTo>
                  <a:pt x="272796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8040" y="936497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2118" y="752094"/>
            <a:ext cx="620395" cy="620395"/>
          </a:xfrm>
          <a:custGeom>
            <a:avLst/>
            <a:gdLst/>
            <a:ahLst/>
            <a:cxnLst/>
            <a:rect l="l" t="t" r="r" b="b"/>
            <a:pathLst>
              <a:path w="620395" h="620394">
                <a:moveTo>
                  <a:pt x="0" y="310133"/>
                </a:moveTo>
                <a:lnTo>
                  <a:pt x="3362" y="264295"/>
                </a:lnTo>
                <a:lnTo>
                  <a:pt x="13130" y="220548"/>
                </a:lnTo>
                <a:lnTo>
                  <a:pt x="28824" y="179371"/>
                </a:lnTo>
                <a:lnTo>
                  <a:pt x="49963" y="141244"/>
                </a:lnTo>
                <a:lnTo>
                  <a:pt x="76069" y="106646"/>
                </a:lnTo>
                <a:lnTo>
                  <a:pt x="106662" y="76056"/>
                </a:lnTo>
                <a:lnTo>
                  <a:pt x="141261" y="49954"/>
                </a:lnTo>
                <a:lnTo>
                  <a:pt x="179388" y="28818"/>
                </a:lnTo>
                <a:lnTo>
                  <a:pt x="220562" y="13127"/>
                </a:lnTo>
                <a:lnTo>
                  <a:pt x="264304" y="3361"/>
                </a:lnTo>
                <a:lnTo>
                  <a:pt x="310134" y="0"/>
                </a:lnTo>
                <a:lnTo>
                  <a:pt x="355963" y="3361"/>
                </a:lnTo>
                <a:lnTo>
                  <a:pt x="399705" y="13127"/>
                </a:lnTo>
                <a:lnTo>
                  <a:pt x="440879" y="28818"/>
                </a:lnTo>
                <a:lnTo>
                  <a:pt x="479006" y="49954"/>
                </a:lnTo>
                <a:lnTo>
                  <a:pt x="513605" y="76056"/>
                </a:lnTo>
                <a:lnTo>
                  <a:pt x="544198" y="106646"/>
                </a:lnTo>
                <a:lnTo>
                  <a:pt x="570304" y="141244"/>
                </a:lnTo>
                <a:lnTo>
                  <a:pt x="591443" y="179371"/>
                </a:lnTo>
                <a:lnTo>
                  <a:pt x="607137" y="220548"/>
                </a:lnTo>
                <a:lnTo>
                  <a:pt x="616905" y="264295"/>
                </a:lnTo>
                <a:lnTo>
                  <a:pt x="620268" y="310133"/>
                </a:lnTo>
                <a:lnTo>
                  <a:pt x="616905" y="355972"/>
                </a:lnTo>
                <a:lnTo>
                  <a:pt x="607137" y="399719"/>
                </a:lnTo>
                <a:lnTo>
                  <a:pt x="591443" y="440896"/>
                </a:lnTo>
                <a:lnTo>
                  <a:pt x="570304" y="479023"/>
                </a:lnTo>
                <a:lnTo>
                  <a:pt x="544198" y="513621"/>
                </a:lnTo>
                <a:lnTo>
                  <a:pt x="513605" y="544211"/>
                </a:lnTo>
                <a:lnTo>
                  <a:pt x="479006" y="570313"/>
                </a:lnTo>
                <a:lnTo>
                  <a:pt x="440879" y="591449"/>
                </a:lnTo>
                <a:lnTo>
                  <a:pt x="399705" y="607140"/>
                </a:lnTo>
                <a:lnTo>
                  <a:pt x="355963" y="616906"/>
                </a:lnTo>
                <a:lnTo>
                  <a:pt x="310134" y="620267"/>
                </a:lnTo>
                <a:lnTo>
                  <a:pt x="264304" y="616906"/>
                </a:lnTo>
                <a:lnTo>
                  <a:pt x="220562" y="607140"/>
                </a:lnTo>
                <a:lnTo>
                  <a:pt x="179388" y="591449"/>
                </a:lnTo>
                <a:lnTo>
                  <a:pt x="141261" y="570313"/>
                </a:lnTo>
                <a:lnTo>
                  <a:pt x="106662" y="544211"/>
                </a:lnTo>
                <a:lnTo>
                  <a:pt x="76069" y="513621"/>
                </a:lnTo>
                <a:lnTo>
                  <a:pt x="49963" y="479023"/>
                </a:lnTo>
                <a:lnTo>
                  <a:pt x="28824" y="440896"/>
                </a:lnTo>
                <a:lnTo>
                  <a:pt x="13130" y="399719"/>
                </a:lnTo>
                <a:lnTo>
                  <a:pt x="3362" y="355972"/>
                </a:lnTo>
                <a:lnTo>
                  <a:pt x="0" y="310133"/>
                </a:lnTo>
                <a:close/>
              </a:path>
            </a:pathLst>
          </a:custGeom>
          <a:ln w="25400">
            <a:solidFill>
              <a:srgbClr val="2136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2688" y="1060703"/>
            <a:ext cx="346710" cy="1270"/>
          </a:xfrm>
          <a:custGeom>
            <a:avLst/>
            <a:gdLst/>
            <a:ahLst/>
            <a:cxnLst/>
            <a:rect l="l" t="t" r="r" b="b"/>
            <a:pathLst>
              <a:path w="346709" h="1269">
                <a:moveTo>
                  <a:pt x="0" y="762"/>
                </a:moveTo>
                <a:lnTo>
                  <a:pt x="346456" y="0"/>
                </a:lnTo>
              </a:path>
            </a:pathLst>
          </a:custGeom>
          <a:ln w="12700">
            <a:solidFill>
              <a:srgbClr val="BEBEB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3638" y="934593"/>
            <a:ext cx="26009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17830" algn="l"/>
              </a:tabLst>
            </a:pPr>
            <a:r>
              <a:rPr sz="1400" b="1" dirty="0">
                <a:latin typeface="Arial"/>
                <a:cs typeface="Arial"/>
              </a:rPr>
              <a:t> 	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Functional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Requirements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8646" y="1243965"/>
            <a:ext cx="6719570" cy="3501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0"/>
              </a:spcBef>
              <a:buChar char="▪"/>
              <a:tabLst>
                <a:tab pos="185420" algn="l"/>
              </a:tabLst>
            </a:pPr>
            <a:r>
              <a:rPr sz="1200" spc="-5" dirty="0">
                <a:latin typeface="Arial"/>
                <a:cs typeface="Arial"/>
              </a:rPr>
              <a:t>2.1 User Authentication </a:t>
            </a:r>
            <a:r>
              <a:rPr sz="1200" dirty="0">
                <a:latin typeface="Arial"/>
                <a:cs typeface="Arial"/>
              </a:rPr>
              <a:t>: The </a:t>
            </a:r>
            <a:r>
              <a:rPr sz="1200" spc="-5" dirty="0">
                <a:latin typeface="Arial"/>
                <a:cs typeface="Arial"/>
              </a:rPr>
              <a:t>website </a:t>
            </a:r>
            <a:r>
              <a:rPr sz="1200" spc="-10" dirty="0">
                <a:latin typeface="Arial"/>
                <a:cs typeface="Arial"/>
              </a:rPr>
              <a:t>will </a:t>
            </a:r>
            <a:r>
              <a:rPr sz="1200" spc="-5" dirty="0">
                <a:latin typeface="Arial"/>
                <a:cs typeface="Arial"/>
              </a:rPr>
              <a:t>require users </a:t>
            </a:r>
            <a:r>
              <a:rPr sz="1200" dirty="0">
                <a:latin typeface="Arial"/>
                <a:cs typeface="Arial"/>
              </a:rPr>
              <a:t>to </a:t>
            </a:r>
            <a:r>
              <a:rPr sz="1200" spc="-5" dirty="0">
                <a:latin typeface="Arial"/>
                <a:cs typeface="Arial"/>
              </a:rPr>
              <a:t>create an account </a:t>
            </a:r>
            <a:r>
              <a:rPr sz="1200" dirty="0">
                <a:latin typeface="Arial"/>
                <a:cs typeface="Arial"/>
              </a:rPr>
              <a:t>to </a:t>
            </a:r>
            <a:r>
              <a:rPr sz="1200" spc="-5" dirty="0">
                <a:latin typeface="Arial"/>
                <a:cs typeface="Arial"/>
              </a:rPr>
              <a:t>be able </a:t>
            </a:r>
            <a:r>
              <a:rPr sz="1200" dirty="0">
                <a:latin typeface="Arial"/>
                <a:cs typeface="Arial"/>
              </a:rPr>
              <a:t>to access  </a:t>
            </a:r>
            <a:r>
              <a:rPr sz="1200" spc="-5" dirty="0">
                <a:latin typeface="Arial"/>
                <a:cs typeface="Arial"/>
              </a:rPr>
              <a:t>and manage </a:t>
            </a:r>
            <a:r>
              <a:rPr sz="1200" dirty="0">
                <a:latin typeface="Arial"/>
                <a:cs typeface="Arial"/>
              </a:rPr>
              <a:t>their </a:t>
            </a:r>
            <a:r>
              <a:rPr sz="1200" spc="-5" dirty="0">
                <a:latin typeface="Arial"/>
                <a:cs typeface="Arial"/>
              </a:rPr>
              <a:t>portfolios. Users can sign up by providing </a:t>
            </a:r>
            <a:r>
              <a:rPr sz="1200" dirty="0">
                <a:latin typeface="Arial"/>
                <a:cs typeface="Arial"/>
              </a:rPr>
              <a:t>their name, email </a:t>
            </a:r>
            <a:r>
              <a:rPr sz="1200" spc="-5" dirty="0">
                <a:latin typeface="Arial"/>
                <a:cs typeface="Arial"/>
              </a:rPr>
              <a:t>address,  password, </a:t>
            </a:r>
            <a:r>
              <a:rPr sz="1200" dirty="0">
                <a:latin typeface="Arial"/>
                <a:cs typeface="Arial"/>
              </a:rPr>
              <a:t>and other necessary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information.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▪"/>
            </a:pPr>
            <a:endParaRPr sz="1250">
              <a:latin typeface="Arial"/>
              <a:cs typeface="Arial"/>
            </a:endParaRPr>
          </a:p>
          <a:p>
            <a:pPr marL="184785" marR="572135" indent="-172720" algn="just">
              <a:lnSpc>
                <a:spcPct val="100000"/>
              </a:lnSpc>
              <a:buChar char="▪"/>
              <a:tabLst>
                <a:tab pos="185420" algn="l"/>
              </a:tabLst>
            </a:pPr>
            <a:r>
              <a:rPr sz="1200" spc="-5" dirty="0">
                <a:latin typeface="Arial"/>
                <a:cs typeface="Arial"/>
              </a:rPr>
              <a:t>2.2 </a:t>
            </a:r>
            <a:r>
              <a:rPr sz="1200" dirty="0">
                <a:latin typeface="Arial"/>
                <a:cs typeface="Arial"/>
              </a:rPr>
              <a:t>Portfolio </a:t>
            </a:r>
            <a:r>
              <a:rPr sz="1200" spc="-5" dirty="0">
                <a:latin typeface="Arial"/>
                <a:cs typeface="Arial"/>
              </a:rPr>
              <a:t>Creation </a:t>
            </a:r>
            <a:r>
              <a:rPr sz="1200" dirty="0">
                <a:latin typeface="Arial"/>
                <a:cs typeface="Arial"/>
              </a:rPr>
              <a:t>: </a:t>
            </a:r>
            <a:r>
              <a:rPr sz="1200" spc="-5" dirty="0">
                <a:latin typeface="Arial"/>
                <a:cs typeface="Arial"/>
              </a:rPr>
              <a:t>Users can create portfolios by adding project details, images, and  descriptions. Users can also </a:t>
            </a:r>
            <a:r>
              <a:rPr sz="1200" dirty="0">
                <a:latin typeface="Arial"/>
                <a:cs typeface="Arial"/>
              </a:rPr>
              <a:t>upload files </a:t>
            </a:r>
            <a:r>
              <a:rPr sz="1200" spc="-5" dirty="0">
                <a:latin typeface="Arial"/>
                <a:cs typeface="Arial"/>
              </a:rPr>
              <a:t>such as PDFs, videos, and </a:t>
            </a:r>
            <a:r>
              <a:rPr sz="1200" dirty="0">
                <a:latin typeface="Arial"/>
                <a:cs typeface="Arial"/>
              </a:rPr>
              <a:t>other media to </a:t>
            </a:r>
            <a:r>
              <a:rPr sz="1200" spc="-5" dirty="0">
                <a:latin typeface="Arial"/>
                <a:cs typeface="Arial"/>
              </a:rPr>
              <a:t>their  portfolios.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▪"/>
            </a:pPr>
            <a:endParaRPr sz="125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Char char="▪"/>
              <a:tabLst>
                <a:tab pos="185420" algn="l"/>
              </a:tabLst>
            </a:pPr>
            <a:r>
              <a:rPr sz="1200" dirty="0">
                <a:latin typeface="Arial"/>
                <a:cs typeface="Arial"/>
              </a:rPr>
              <a:t>2.3 Portfolio </a:t>
            </a:r>
            <a:r>
              <a:rPr sz="1200" spc="-5" dirty="0">
                <a:latin typeface="Arial"/>
                <a:cs typeface="Arial"/>
              </a:rPr>
              <a:t>Management: </a:t>
            </a:r>
            <a:r>
              <a:rPr sz="1200" dirty="0">
                <a:latin typeface="Arial"/>
                <a:cs typeface="Arial"/>
              </a:rPr>
              <a:t>Users can manage </a:t>
            </a:r>
            <a:r>
              <a:rPr sz="1200" spc="-5" dirty="0">
                <a:latin typeface="Arial"/>
                <a:cs typeface="Arial"/>
              </a:rPr>
              <a:t>their </a:t>
            </a:r>
            <a:r>
              <a:rPr sz="1200" dirty="0">
                <a:latin typeface="Arial"/>
                <a:cs typeface="Arial"/>
              </a:rPr>
              <a:t>portfolios by </a:t>
            </a:r>
            <a:r>
              <a:rPr sz="1200" spc="-5" dirty="0">
                <a:latin typeface="Arial"/>
                <a:cs typeface="Arial"/>
              </a:rPr>
              <a:t>editing, </a:t>
            </a:r>
            <a:r>
              <a:rPr sz="1200" dirty="0">
                <a:latin typeface="Arial"/>
                <a:cs typeface="Arial"/>
              </a:rPr>
              <a:t>deleting, and</a:t>
            </a:r>
            <a:r>
              <a:rPr sz="1200" spc="-2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updating</a:t>
            </a:r>
            <a:endParaRPr sz="1200">
              <a:latin typeface="Arial"/>
              <a:cs typeface="Arial"/>
            </a:endParaRPr>
          </a:p>
          <a:p>
            <a:pPr marL="184785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Arial"/>
                <a:cs typeface="Arial"/>
              </a:rPr>
              <a:t>project details, images, and </a:t>
            </a:r>
            <a:r>
              <a:rPr sz="1200" dirty="0">
                <a:latin typeface="Arial"/>
                <a:cs typeface="Arial"/>
              </a:rPr>
              <a:t>other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information.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50">
              <a:latin typeface="Arial"/>
              <a:cs typeface="Arial"/>
            </a:endParaRPr>
          </a:p>
          <a:p>
            <a:pPr marL="184785" marR="21590" indent="-172720">
              <a:lnSpc>
                <a:spcPct val="100000"/>
              </a:lnSpc>
              <a:buChar char="▪"/>
              <a:tabLst>
                <a:tab pos="185420" algn="l"/>
              </a:tabLst>
            </a:pPr>
            <a:r>
              <a:rPr sz="1200" spc="-5" dirty="0">
                <a:latin typeface="Arial"/>
                <a:cs typeface="Arial"/>
              </a:rPr>
              <a:t>2.4 Search and Filter: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website </a:t>
            </a:r>
            <a:r>
              <a:rPr sz="1200" spc="-10" dirty="0">
                <a:latin typeface="Arial"/>
                <a:cs typeface="Arial"/>
              </a:rPr>
              <a:t>will </a:t>
            </a:r>
            <a:r>
              <a:rPr sz="1200" spc="-5" dirty="0">
                <a:latin typeface="Arial"/>
                <a:cs typeface="Arial"/>
              </a:rPr>
              <a:t>provide a search and </a:t>
            </a:r>
            <a:r>
              <a:rPr sz="1200" dirty="0">
                <a:latin typeface="Arial"/>
                <a:cs typeface="Arial"/>
              </a:rPr>
              <a:t>filter </a:t>
            </a:r>
            <a:r>
              <a:rPr sz="1200" spc="-5" dirty="0">
                <a:latin typeface="Arial"/>
                <a:cs typeface="Arial"/>
              </a:rPr>
              <a:t>functionality </a:t>
            </a:r>
            <a:r>
              <a:rPr sz="1200" dirty="0">
                <a:latin typeface="Arial"/>
                <a:cs typeface="Arial"/>
              </a:rPr>
              <a:t>for </a:t>
            </a:r>
            <a:r>
              <a:rPr sz="1200" spc="-5" dirty="0">
                <a:latin typeface="Arial"/>
                <a:cs typeface="Arial"/>
              </a:rPr>
              <a:t>users </a:t>
            </a:r>
            <a:r>
              <a:rPr sz="1200" dirty="0">
                <a:latin typeface="Arial"/>
                <a:cs typeface="Arial"/>
              </a:rPr>
              <a:t>to search  for </a:t>
            </a:r>
            <a:r>
              <a:rPr sz="1200" spc="-5" dirty="0">
                <a:latin typeface="Arial"/>
                <a:cs typeface="Arial"/>
              </a:rPr>
              <a:t>portfolios based on keywords, categories, or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tags.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▪"/>
            </a:pPr>
            <a:endParaRPr sz="125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Char char="▪"/>
              <a:tabLst>
                <a:tab pos="185420" algn="l"/>
              </a:tabLst>
            </a:pPr>
            <a:r>
              <a:rPr sz="1200" dirty="0">
                <a:latin typeface="Arial"/>
                <a:cs typeface="Arial"/>
              </a:rPr>
              <a:t>2.4 Search and </a:t>
            </a:r>
            <a:r>
              <a:rPr sz="1200" spc="-5" dirty="0">
                <a:latin typeface="Arial"/>
                <a:cs typeface="Arial"/>
              </a:rPr>
              <a:t>Filter: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website </a:t>
            </a:r>
            <a:r>
              <a:rPr sz="1200" spc="-10" dirty="0">
                <a:latin typeface="Arial"/>
                <a:cs typeface="Arial"/>
              </a:rPr>
              <a:t>will </a:t>
            </a:r>
            <a:r>
              <a:rPr sz="1200" spc="-5" dirty="0">
                <a:latin typeface="Arial"/>
                <a:cs typeface="Arial"/>
              </a:rPr>
              <a:t>provide </a:t>
            </a:r>
            <a:r>
              <a:rPr sz="1200" dirty="0">
                <a:latin typeface="Arial"/>
                <a:cs typeface="Arial"/>
              </a:rPr>
              <a:t>a search and filter </a:t>
            </a:r>
            <a:r>
              <a:rPr sz="1200" spc="-5" dirty="0">
                <a:latin typeface="Arial"/>
                <a:cs typeface="Arial"/>
              </a:rPr>
              <a:t>functionality </a:t>
            </a:r>
            <a:r>
              <a:rPr sz="1200" dirty="0">
                <a:latin typeface="Arial"/>
                <a:cs typeface="Arial"/>
              </a:rPr>
              <a:t>for users to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search</a:t>
            </a:r>
            <a:endParaRPr sz="1200">
              <a:latin typeface="Arial"/>
              <a:cs typeface="Arial"/>
            </a:endParaRPr>
          </a:p>
          <a:p>
            <a:pPr marL="184785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for </a:t>
            </a:r>
            <a:r>
              <a:rPr sz="1200" spc="-5" dirty="0">
                <a:latin typeface="Arial"/>
                <a:cs typeface="Arial"/>
              </a:rPr>
              <a:t>portfolios based on keywords, categories, or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tags.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Arial"/>
              <a:cs typeface="Arial"/>
            </a:endParaRPr>
          </a:p>
          <a:p>
            <a:pPr marL="184785" marR="231775" indent="-172720">
              <a:lnSpc>
                <a:spcPct val="100000"/>
              </a:lnSpc>
              <a:buChar char="▪"/>
              <a:tabLst>
                <a:tab pos="185420" algn="l"/>
              </a:tabLst>
            </a:pPr>
            <a:r>
              <a:rPr sz="1200" spc="-5" dirty="0">
                <a:latin typeface="Arial"/>
                <a:cs typeface="Arial"/>
              </a:rPr>
              <a:t>2.5 Responsive Design: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website </a:t>
            </a:r>
            <a:r>
              <a:rPr sz="1200" spc="-10" dirty="0">
                <a:latin typeface="Arial"/>
                <a:cs typeface="Arial"/>
              </a:rPr>
              <a:t>will </a:t>
            </a:r>
            <a:r>
              <a:rPr sz="1200" spc="-5" dirty="0">
                <a:latin typeface="Arial"/>
                <a:cs typeface="Arial"/>
              </a:rPr>
              <a:t>be designed </a:t>
            </a:r>
            <a:r>
              <a:rPr sz="1200" dirty="0">
                <a:latin typeface="Arial"/>
                <a:cs typeface="Arial"/>
              </a:rPr>
              <a:t>to be </a:t>
            </a:r>
            <a:r>
              <a:rPr sz="1200" spc="-5" dirty="0">
                <a:latin typeface="Arial"/>
                <a:cs typeface="Arial"/>
              </a:rPr>
              <a:t>responsive, which </a:t>
            </a:r>
            <a:r>
              <a:rPr sz="1200" dirty="0">
                <a:latin typeface="Arial"/>
                <a:cs typeface="Arial"/>
              </a:rPr>
              <a:t>means it </a:t>
            </a:r>
            <a:r>
              <a:rPr sz="1200" spc="-10" dirty="0">
                <a:latin typeface="Arial"/>
                <a:cs typeface="Arial"/>
              </a:rPr>
              <a:t>will </a:t>
            </a:r>
            <a:r>
              <a:rPr sz="1200" spc="-5" dirty="0">
                <a:latin typeface="Arial"/>
                <a:cs typeface="Arial"/>
              </a:rPr>
              <a:t>be  accessible </a:t>
            </a:r>
            <a:r>
              <a:rPr sz="1200" dirty="0">
                <a:latin typeface="Arial"/>
                <a:cs typeface="Arial"/>
              </a:rPr>
              <a:t>from different </a:t>
            </a:r>
            <a:r>
              <a:rPr sz="1200" spc="-5" dirty="0">
                <a:latin typeface="Arial"/>
                <a:cs typeface="Arial"/>
              </a:rPr>
              <a:t>devices such as </a:t>
            </a:r>
            <a:r>
              <a:rPr sz="1200" dirty="0">
                <a:latin typeface="Arial"/>
                <a:cs typeface="Arial"/>
              </a:rPr>
              <a:t>desktops, laptops, tablets, </a:t>
            </a:r>
            <a:r>
              <a:rPr sz="1200" spc="-5" dirty="0">
                <a:latin typeface="Arial"/>
                <a:cs typeface="Arial"/>
              </a:rPr>
              <a:t>and mobile</a:t>
            </a:r>
            <a:r>
              <a:rPr sz="1200" spc="-17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phones.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375" y="229057"/>
            <a:ext cx="161671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0" spc="15" dirty="0">
                <a:solidFill>
                  <a:srgbClr val="21366A"/>
                </a:solidFill>
                <a:latin typeface="Arial"/>
                <a:cs typeface="Arial"/>
              </a:rPr>
              <a:t>Portfolio</a:t>
            </a:r>
            <a:r>
              <a:rPr sz="1500" i="0" spc="-180" dirty="0">
                <a:solidFill>
                  <a:srgbClr val="21366A"/>
                </a:solidFill>
                <a:latin typeface="Arial"/>
                <a:cs typeface="Arial"/>
              </a:rPr>
              <a:t> </a:t>
            </a:r>
            <a:r>
              <a:rPr sz="1500" i="0" spc="20" dirty="0">
                <a:solidFill>
                  <a:srgbClr val="21366A"/>
                </a:solidFill>
                <a:latin typeface="Arial"/>
                <a:cs typeface="Arial"/>
              </a:rPr>
              <a:t>Website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5552" y="772668"/>
            <a:ext cx="546100" cy="577850"/>
          </a:xfrm>
          <a:custGeom>
            <a:avLst/>
            <a:gdLst/>
            <a:ahLst/>
            <a:cxnLst/>
            <a:rect l="l" t="t" r="r" b="b"/>
            <a:pathLst>
              <a:path w="546100" h="577850">
                <a:moveTo>
                  <a:pt x="272796" y="0"/>
                </a:moveTo>
                <a:lnTo>
                  <a:pt x="228547" y="3779"/>
                </a:lnTo>
                <a:lnTo>
                  <a:pt x="186571" y="14721"/>
                </a:lnTo>
                <a:lnTo>
                  <a:pt x="147430" y="32232"/>
                </a:lnTo>
                <a:lnTo>
                  <a:pt x="111686" y="55717"/>
                </a:lnTo>
                <a:lnTo>
                  <a:pt x="79900" y="84581"/>
                </a:lnTo>
                <a:lnTo>
                  <a:pt x="52634" y="118231"/>
                </a:lnTo>
                <a:lnTo>
                  <a:pt x="30449" y="156072"/>
                </a:lnTo>
                <a:lnTo>
                  <a:pt x="13907" y="197510"/>
                </a:lnTo>
                <a:lnTo>
                  <a:pt x="3570" y="241950"/>
                </a:lnTo>
                <a:lnTo>
                  <a:pt x="0" y="288798"/>
                </a:lnTo>
                <a:lnTo>
                  <a:pt x="3570" y="335645"/>
                </a:lnTo>
                <a:lnTo>
                  <a:pt x="13907" y="380085"/>
                </a:lnTo>
                <a:lnTo>
                  <a:pt x="30449" y="421523"/>
                </a:lnTo>
                <a:lnTo>
                  <a:pt x="52634" y="459364"/>
                </a:lnTo>
                <a:lnTo>
                  <a:pt x="79900" y="493013"/>
                </a:lnTo>
                <a:lnTo>
                  <a:pt x="111686" y="521878"/>
                </a:lnTo>
                <a:lnTo>
                  <a:pt x="147430" y="545363"/>
                </a:lnTo>
                <a:lnTo>
                  <a:pt x="186571" y="562874"/>
                </a:lnTo>
                <a:lnTo>
                  <a:pt x="228547" y="573816"/>
                </a:lnTo>
                <a:lnTo>
                  <a:pt x="272796" y="577596"/>
                </a:lnTo>
                <a:lnTo>
                  <a:pt x="317044" y="573816"/>
                </a:lnTo>
                <a:lnTo>
                  <a:pt x="359020" y="562874"/>
                </a:lnTo>
                <a:lnTo>
                  <a:pt x="398161" y="545363"/>
                </a:lnTo>
                <a:lnTo>
                  <a:pt x="433905" y="521878"/>
                </a:lnTo>
                <a:lnTo>
                  <a:pt x="465691" y="493014"/>
                </a:lnTo>
                <a:lnTo>
                  <a:pt x="492957" y="459364"/>
                </a:lnTo>
                <a:lnTo>
                  <a:pt x="515142" y="421523"/>
                </a:lnTo>
                <a:lnTo>
                  <a:pt x="531684" y="380085"/>
                </a:lnTo>
                <a:lnTo>
                  <a:pt x="542021" y="335645"/>
                </a:lnTo>
                <a:lnTo>
                  <a:pt x="545591" y="288798"/>
                </a:lnTo>
                <a:lnTo>
                  <a:pt x="542021" y="241950"/>
                </a:lnTo>
                <a:lnTo>
                  <a:pt x="531684" y="197510"/>
                </a:lnTo>
                <a:lnTo>
                  <a:pt x="515142" y="156072"/>
                </a:lnTo>
                <a:lnTo>
                  <a:pt x="492957" y="118231"/>
                </a:lnTo>
                <a:lnTo>
                  <a:pt x="465691" y="84582"/>
                </a:lnTo>
                <a:lnTo>
                  <a:pt x="433905" y="55717"/>
                </a:lnTo>
                <a:lnTo>
                  <a:pt x="398161" y="32232"/>
                </a:lnTo>
                <a:lnTo>
                  <a:pt x="359020" y="14721"/>
                </a:lnTo>
                <a:lnTo>
                  <a:pt x="317044" y="3779"/>
                </a:lnTo>
                <a:lnTo>
                  <a:pt x="272796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5660" y="936116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2118" y="733805"/>
            <a:ext cx="620395" cy="657225"/>
          </a:xfrm>
          <a:custGeom>
            <a:avLst/>
            <a:gdLst/>
            <a:ahLst/>
            <a:cxnLst/>
            <a:rect l="l" t="t" r="r" b="b"/>
            <a:pathLst>
              <a:path w="620395" h="657225">
                <a:moveTo>
                  <a:pt x="0" y="328422"/>
                </a:moveTo>
                <a:lnTo>
                  <a:pt x="3362" y="279896"/>
                </a:lnTo>
                <a:lnTo>
                  <a:pt x="13130" y="233579"/>
                </a:lnTo>
                <a:lnTo>
                  <a:pt x="28824" y="189979"/>
                </a:lnTo>
                <a:lnTo>
                  <a:pt x="49963" y="149604"/>
                </a:lnTo>
                <a:lnTo>
                  <a:pt x="76069" y="112963"/>
                </a:lnTo>
                <a:lnTo>
                  <a:pt x="106662" y="80565"/>
                </a:lnTo>
                <a:lnTo>
                  <a:pt x="141261" y="52917"/>
                </a:lnTo>
                <a:lnTo>
                  <a:pt x="179388" y="30528"/>
                </a:lnTo>
                <a:lnTo>
                  <a:pt x="220562" y="13907"/>
                </a:lnTo>
                <a:lnTo>
                  <a:pt x="264304" y="3561"/>
                </a:lnTo>
                <a:lnTo>
                  <a:pt x="310134" y="0"/>
                </a:lnTo>
                <a:lnTo>
                  <a:pt x="355963" y="3561"/>
                </a:lnTo>
                <a:lnTo>
                  <a:pt x="399705" y="13907"/>
                </a:lnTo>
                <a:lnTo>
                  <a:pt x="440879" y="30528"/>
                </a:lnTo>
                <a:lnTo>
                  <a:pt x="479006" y="52917"/>
                </a:lnTo>
                <a:lnTo>
                  <a:pt x="513605" y="80565"/>
                </a:lnTo>
                <a:lnTo>
                  <a:pt x="544198" y="112963"/>
                </a:lnTo>
                <a:lnTo>
                  <a:pt x="570304" y="149604"/>
                </a:lnTo>
                <a:lnTo>
                  <a:pt x="591443" y="189979"/>
                </a:lnTo>
                <a:lnTo>
                  <a:pt x="607137" y="233579"/>
                </a:lnTo>
                <a:lnTo>
                  <a:pt x="616905" y="279896"/>
                </a:lnTo>
                <a:lnTo>
                  <a:pt x="620268" y="328422"/>
                </a:lnTo>
                <a:lnTo>
                  <a:pt x="616905" y="376947"/>
                </a:lnTo>
                <a:lnTo>
                  <a:pt x="607137" y="423264"/>
                </a:lnTo>
                <a:lnTo>
                  <a:pt x="591443" y="466864"/>
                </a:lnTo>
                <a:lnTo>
                  <a:pt x="570304" y="507239"/>
                </a:lnTo>
                <a:lnTo>
                  <a:pt x="544198" y="543880"/>
                </a:lnTo>
                <a:lnTo>
                  <a:pt x="513605" y="576278"/>
                </a:lnTo>
                <a:lnTo>
                  <a:pt x="479006" y="603926"/>
                </a:lnTo>
                <a:lnTo>
                  <a:pt x="440879" y="626315"/>
                </a:lnTo>
                <a:lnTo>
                  <a:pt x="399705" y="642936"/>
                </a:lnTo>
                <a:lnTo>
                  <a:pt x="355963" y="653282"/>
                </a:lnTo>
                <a:lnTo>
                  <a:pt x="310134" y="656844"/>
                </a:lnTo>
                <a:lnTo>
                  <a:pt x="264304" y="653282"/>
                </a:lnTo>
                <a:lnTo>
                  <a:pt x="220562" y="642936"/>
                </a:lnTo>
                <a:lnTo>
                  <a:pt x="179388" y="626315"/>
                </a:lnTo>
                <a:lnTo>
                  <a:pt x="141261" y="603926"/>
                </a:lnTo>
                <a:lnTo>
                  <a:pt x="106662" y="576278"/>
                </a:lnTo>
                <a:lnTo>
                  <a:pt x="76069" y="543880"/>
                </a:lnTo>
                <a:lnTo>
                  <a:pt x="49963" y="507239"/>
                </a:lnTo>
                <a:lnTo>
                  <a:pt x="28824" y="466864"/>
                </a:lnTo>
                <a:lnTo>
                  <a:pt x="13130" y="423264"/>
                </a:lnTo>
                <a:lnTo>
                  <a:pt x="3362" y="376947"/>
                </a:lnTo>
                <a:lnTo>
                  <a:pt x="0" y="328422"/>
                </a:lnTo>
                <a:close/>
              </a:path>
            </a:pathLst>
          </a:custGeom>
          <a:ln w="25399">
            <a:solidFill>
              <a:srgbClr val="2136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13638" y="931290"/>
            <a:ext cx="31108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17830" algn="l"/>
                <a:tab pos="575310" algn="l"/>
              </a:tabLst>
            </a:pPr>
            <a:r>
              <a:rPr sz="1400" b="1" u="heavy" dirty="0">
                <a:uFill>
                  <a:solidFill>
                    <a:srgbClr val="BEBEBE"/>
                  </a:solidFill>
                </a:uFill>
                <a:latin typeface="Arial"/>
                <a:cs typeface="Arial"/>
              </a:rPr>
              <a:t> 	</a:t>
            </a:r>
            <a:r>
              <a:rPr sz="1400" b="1" dirty="0">
                <a:latin typeface="Arial"/>
                <a:cs typeface="Arial"/>
              </a:rPr>
              <a:t>	</a:t>
            </a:r>
            <a:r>
              <a:rPr sz="1400" b="1" spc="-5" dirty="0">
                <a:latin typeface="Arial"/>
                <a:cs typeface="Arial"/>
              </a:rPr>
              <a:t>Non Functional</a:t>
            </a:r>
            <a:r>
              <a:rPr sz="1400" b="1" spc="-10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Requirements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86661" y="1279016"/>
            <a:ext cx="6852920" cy="3014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marR="325120" indent="-172720">
              <a:lnSpc>
                <a:spcPct val="100000"/>
              </a:lnSpc>
              <a:spcBef>
                <a:spcPts val="105"/>
              </a:spcBef>
              <a:buSzPct val="85714"/>
              <a:buChar char="▪"/>
              <a:tabLst>
                <a:tab pos="185420" algn="l"/>
              </a:tabLst>
            </a:pPr>
            <a:r>
              <a:rPr sz="1400" dirty="0">
                <a:latin typeface="Arial"/>
                <a:cs typeface="Arial"/>
              </a:rPr>
              <a:t>3.1 </a:t>
            </a:r>
            <a:r>
              <a:rPr sz="1400" spc="-5" dirty="0">
                <a:latin typeface="Arial"/>
                <a:cs typeface="Arial"/>
              </a:rPr>
              <a:t>Security: The website will have </a:t>
            </a:r>
            <a:r>
              <a:rPr sz="1400" dirty="0">
                <a:latin typeface="Arial"/>
                <a:cs typeface="Arial"/>
              </a:rPr>
              <a:t>strong security measures in place to </a:t>
            </a:r>
            <a:r>
              <a:rPr sz="1400" spc="-5" dirty="0">
                <a:latin typeface="Arial"/>
                <a:cs typeface="Arial"/>
              </a:rPr>
              <a:t>prevent  unauthorized </a:t>
            </a:r>
            <a:r>
              <a:rPr sz="1400" dirty="0">
                <a:latin typeface="Arial"/>
                <a:cs typeface="Arial"/>
              </a:rPr>
              <a:t>access and data breaches. </a:t>
            </a:r>
            <a:r>
              <a:rPr sz="1400" spc="-5" dirty="0">
                <a:latin typeface="Arial"/>
                <a:cs typeface="Arial"/>
              </a:rPr>
              <a:t>User </a:t>
            </a:r>
            <a:r>
              <a:rPr sz="1400" dirty="0">
                <a:latin typeface="Arial"/>
                <a:cs typeface="Arial"/>
              </a:rPr>
              <a:t>data </a:t>
            </a:r>
            <a:r>
              <a:rPr sz="1400" spc="-5" dirty="0">
                <a:latin typeface="Arial"/>
                <a:cs typeface="Arial"/>
              </a:rPr>
              <a:t>will </a:t>
            </a:r>
            <a:r>
              <a:rPr sz="1400" dirty="0">
                <a:latin typeface="Arial"/>
                <a:cs typeface="Arial"/>
              </a:rPr>
              <a:t>be </a:t>
            </a:r>
            <a:r>
              <a:rPr sz="1400" spc="-5" dirty="0">
                <a:latin typeface="Arial"/>
                <a:cs typeface="Arial"/>
              </a:rPr>
              <a:t>encrypted,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1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proper  </a:t>
            </a:r>
            <a:r>
              <a:rPr sz="1400" spc="-5" dirty="0">
                <a:latin typeface="Arial"/>
                <a:cs typeface="Arial"/>
              </a:rPr>
              <a:t>authentication </a:t>
            </a:r>
            <a:r>
              <a:rPr sz="1400" dirty="0">
                <a:latin typeface="Arial"/>
                <a:cs typeface="Arial"/>
              </a:rPr>
              <a:t>and </a:t>
            </a:r>
            <a:r>
              <a:rPr sz="1400" spc="-5" dirty="0">
                <a:latin typeface="Arial"/>
                <a:cs typeface="Arial"/>
              </a:rPr>
              <a:t>authorization </a:t>
            </a:r>
            <a:r>
              <a:rPr sz="1400" dirty="0">
                <a:latin typeface="Arial"/>
                <a:cs typeface="Arial"/>
              </a:rPr>
              <a:t>protocols </a:t>
            </a:r>
            <a:r>
              <a:rPr sz="1400" spc="-5" dirty="0">
                <a:latin typeface="Arial"/>
                <a:cs typeface="Arial"/>
              </a:rPr>
              <a:t>will </a:t>
            </a:r>
            <a:r>
              <a:rPr sz="1400" dirty="0">
                <a:latin typeface="Arial"/>
                <a:cs typeface="Arial"/>
              </a:rPr>
              <a:t>be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implemented.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▪"/>
            </a:pPr>
            <a:endParaRPr sz="1450">
              <a:latin typeface="Arial"/>
              <a:cs typeface="Arial"/>
            </a:endParaRPr>
          </a:p>
          <a:p>
            <a:pPr marL="184785" marR="130175" indent="-172720">
              <a:lnSpc>
                <a:spcPct val="100000"/>
              </a:lnSpc>
              <a:spcBef>
                <a:spcPts val="5"/>
              </a:spcBef>
              <a:buSzPct val="85714"/>
              <a:buChar char="▪"/>
              <a:tabLst>
                <a:tab pos="185420" algn="l"/>
              </a:tabLst>
            </a:pPr>
            <a:r>
              <a:rPr sz="1400" dirty="0">
                <a:latin typeface="Arial"/>
                <a:cs typeface="Arial"/>
              </a:rPr>
              <a:t>3.2 </a:t>
            </a:r>
            <a:r>
              <a:rPr sz="1400" spc="-5" dirty="0">
                <a:latin typeface="Arial"/>
                <a:cs typeface="Arial"/>
              </a:rPr>
              <a:t>Performance: The website will </a:t>
            </a:r>
            <a:r>
              <a:rPr sz="1400" dirty="0">
                <a:latin typeface="Arial"/>
                <a:cs typeface="Arial"/>
              </a:rPr>
              <a:t>be designed to be fast and efficient, </a:t>
            </a:r>
            <a:r>
              <a:rPr sz="1400" spc="-5" dirty="0">
                <a:latin typeface="Arial"/>
                <a:cs typeface="Arial"/>
              </a:rPr>
              <a:t>with</a:t>
            </a:r>
            <a:r>
              <a:rPr sz="1400" spc="-19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minimal  </a:t>
            </a:r>
            <a:r>
              <a:rPr sz="1400" dirty="0">
                <a:latin typeface="Arial"/>
                <a:cs typeface="Arial"/>
              </a:rPr>
              <a:t>loading </a:t>
            </a:r>
            <a:r>
              <a:rPr sz="1400" spc="-5" dirty="0">
                <a:latin typeface="Arial"/>
                <a:cs typeface="Arial"/>
              </a:rPr>
              <a:t>times </a:t>
            </a:r>
            <a:r>
              <a:rPr sz="1400" dirty="0">
                <a:latin typeface="Arial"/>
                <a:cs typeface="Arial"/>
              </a:rPr>
              <a:t>and response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times.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▪"/>
            </a:pPr>
            <a:endParaRPr sz="1450">
              <a:latin typeface="Arial"/>
              <a:cs typeface="Arial"/>
            </a:endParaRPr>
          </a:p>
          <a:p>
            <a:pPr marL="184785" marR="252095" indent="-172720">
              <a:lnSpc>
                <a:spcPct val="100000"/>
              </a:lnSpc>
              <a:buSzPct val="85714"/>
              <a:buChar char="▪"/>
              <a:tabLst>
                <a:tab pos="185420" algn="l"/>
              </a:tabLst>
            </a:pPr>
            <a:r>
              <a:rPr sz="1400" dirty="0">
                <a:latin typeface="Arial"/>
                <a:cs typeface="Arial"/>
              </a:rPr>
              <a:t>3.3 </a:t>
            </a:r>
            <a:r>
              <a:rPr sz="1400" spc="-5" dirty="0">
                <a:latin typeface="Arial"/>
                <a:cs typeface="Arial"/>
              </a:rPr>
              <a:t>Usability: The website will </a:t>
            </a:r>
            <a:r>
              <a:rPr sz="1400" dirty="0">
                <a:latin typeface="Arial"/>
                <a:cs typeface="Arial"/>
              </a:rPr>
              <a:t>be designed to be user-friendly, </a:t>
            </a:r>
            <a:r>
              <a:rPr sz="1400" spc="-5" dirty="0">
                <a:latin typeface="Arial"/>
                <a:cs typeface="Arial"/>
              </a:rPr>
              <a:t>with </a:t>
            </a:r>
            <a:r>
              <a:rPr sz="1400" dirty="0">
                <a:latin typeface="Arial"/>
                <a:cs typeface="Arial"/>
              </a:rPr>
              <a:t>a clean and  </a:t>
            </a:r>
            <a:r>
              <a:rPr sz="1400" spc="-5" dirty="0">
                <a:latin typeface="Arial"/>
                <a:cs typeface="Arial"/>
              </a:rPr>
              <a:t>intuitive </a:t>
            </a:r>
            <a:r>
              <a:rPr sz="1400" dirty="0">
                <a:latin typeface="Arial"/>
                <a:cs typeface="Arial"/>
              </a:rPr>
              <a:t>interface. Users should be able to </a:t>
            </a:r>
            <a:r>
              <a:rPr sz="1400" spc="-5" dirty="0">
                <a:latin typeface="Arial"/>
                <a:cs typeface="Arial"/>
              </a:rPr>
              <a:t>navigate </a:t>
            </a:r>
            <a:r>
              <a:rPr sz="1400" dirty="0">
                <a:latin typeface="Arial"/>
                <a:cs typeface="Arial"/>
              </a:rPr>
              <a:t>the </a:t>
            </a:r>
            <a:r>
              <a:rPr sz="1400" spc="-5" dirty="0">
                <a:latin typeface="Arial"/>
                <a:cs typeface="Arial"/>
              </a:rPr>
              <a:t>website </a:t>
            </a:r>
            <a:r>
              <a:rPr sz="1400" dirty="0">
                <a:latin typeface="Arial"/>
                <a:cs typeface="Arial"/>
              </a:rPr>
              <a:t>easily and</a:t>
            </a:r>
            <a:r>
              <a:rPr sz="1400" spc="-2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access  their portfolios </a:t>
            </a:r>
            <a:r>
              <a:rPr sz="1400" spc="-5" dirty="0">
                <a:latin typeface="Arial"/>
                <a:cs typeface="Arial"/>
              </a:rPr>
              <a:t>without </a:t>
            </a:r>
            <a:r>
              <a:rPr sz="1400" dirty="0">
                <a:latin typeface="Arial"/>
                <a:cs typeface="Arial"/>
              </a:rPr>
              <a:t>any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difficulty.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▪"/>
            </a:pPr>
            <a:endParaRPr sz="1450">
              <a:latin typeface="Arial"/>
              <a:cs typeface="Arial"/>
            </a:endParaRPr>
          </a:p>
          <a:p>
            <a:pPr marL="184785" marR="5080" indent="-172720">
              <a:lnSpc>
                <a:spcPct val="100000"/>
              </a:lnSpc>
              <a:buSzPct val="85714"/>
              <a:buChar char="▪"/>
              <a:tabLst>
                <a:tab pos="185420" algn="l"/>
              </a:tabLst>
            </a:pPr>
            <a:r>
              <a:rPr sz="1400" dirty="0">
                <a:latin typeface="Arial"/>
                <a:cs typeface="Arial"/>
              </a:rPr>
              <a:t>3.4 </a:t>
            </a:r>
            <a:r>
              <a:rPr sz="1400" spc="-5" dirty="0">
                <a:latin typeface="Arial"/>
                <a:cs typeface="Arial"/>
              </a:rPr>
              <a:t>Accessibility: The website will </a:t>
            </a:r>
            <a:r>
              <a:rPr sz="1400" dirty="0">
                <a:latin typeface="Arial"/>
                <a:cs typeface="Arial"/>
              </a:rPr>
              <a:t>be designed to be accessible to all users,</a:t>
            </a:r>
            <a:r>
              <a:rPr sz="1400" spc="-1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including  those </a:t>
            </a:r>
            <a:r>
              <a:rPr sz="1400" spc="-5" dirty="0">
                <a:latin typeface="Arial"/>
                <a:cs typeface="Arial"/>
              </a:rPr>
              <a:t>with </a:t>
            </a:r>
            <a:r>
              <a:rPr sz="1400" dirty="0">
                <a:latin typeface="Arial"/>
                <a:cs typeface="Arial"/>
              </a:rPr>
              <a:t>disabilities. Proper accessibility measures such as </a:t>
            </a:r>
            <a:r>
              <a:rPr sz="1400" spc="-5" dirty="0">
                <a:latin typeface="Arial"/>
                <a:cs typeface="Arial"/>
              </a:rPr>
              <a:t>keyboard navigation  </a:t>
            </a:r>
            <a:r>
              <a:rPr sz="1400" dirty="0">
                <a:latin typeface="Arial"/>
                <a:cs typeface="Arial"/>
              </a:rPr>
              <a:t>and screen reader support </a:t>
            </a:r>
            <a:r>
              <a:rPr sz="1400" spc="-5" dirty="0">
                <a:latin typeface="Arial"/>
                <a:cs typeface="Arial"/>
              </a:rPr>
              <a:t>will </a:t>
            </a:r>
            <a:r>
              <a:rPr sz="1400" dirty="0">
                <a:latin typeface="Arial"/>
                <a:cs typeface="Arial"/>
              </a:rPr>
              <a:t>be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implemented.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375" y="229057"/>
            <a:ext cx="161671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0" spc="15" dirty="0">
                <a:solidFill>
                  <a:srgbClr val="21366A"/>
                </a:solidFill>
                <a:latin typeface="Arial"/>
                <a:cs typeface="Arial"/>
              </a:rPr>
              <a:t>Portfolio</a:t>
            </a:r>
            <a:r>
              <a:rPr sz="1500" i="0" spc="-180" dirty="0">
                <a:solidFill>
                  <a:srgbClr val="21366A"/>
                </a:solidFill>
                <a:latin typeface="Arial"/>
                <a:cs typeface="Arial"/>
              </a:rPr>
              <a:t> </a:t>
            </a:r>
            <a:r>
              <a:rPr sz="1500" i="0" spc="20" dirty="0">
                <a:solidFill>
                  <a:srgbClr val="21366A"/>
                </a:solidFill>
                <a:latin typeface="Arial"/>
                <a:cs typeface="Arial"/>
              </a:rPr>
              <a:t>Website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5468" y="1242440"/>
            <a:ext cx="6720205" cy="1733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marR="266700" indent="-172720">
              <a:lnSpc>
                <a:spcPct val="100000"/>
              </a:lnSpc>
              <a:spcBef>
                <a:spcPts val="105"/>
              </a:spcBef>
              <a:buSzPct val="85714"/>
              <a:buChar char="▪"/>
              <a:tabLst>
                <a:tab pos="185420" algn="l"/>
              </a:tabLst>
            </a:pPr>
            <a:r>
              <a:rPr sz="1400" dirty="0">
                <a:latin typeface="Arial"/>
                <a:cs typeface="Arial"/>
              </a:rPr>
              <a:t>4.1 </a:t>
            </a:r>
            <a:r>
              <a:rPr sz="1400" spc="-5" dirty="0">
                <a:latin typeface="Arial"/>
                <a:cs typeface="Arial"/>
              </a:rPr>
              <a:t>Technologies: The website will </a:t>
            </a:r>
            <a:r>
              <a:rPr sz="1400" dirty="0">
                <a:latin typeface="Arial"/>
                <a:cs typeface="Arial"/>
              </a:rPr>
              <a:t>be </a:t>
            </a:r>
            <a:r>
              <a:rPr sz="1400" spc="-5" dirty="0">
                <a:latin typeface="Arial"/>
                <a:cs typeface="Arial"/>
              </a:rPr>
              <a:t>developed </a:t>
            </a:r>
            <a:r>
              <a:rPr sz="1400" dirty="0">
                <a:latin typeface="Arial"/>
                <a:cs typeface="Arial"/>
              </a:rPr>
              <a:t>using </a:t>
            </a:r>
            <a:r>
              <a:rPr sz="1400" spc="-5" dirty="0">
                <a:latin typeface="Arial"/>
                <a:cs typeface="Arial"/>
              </a:rPr>
              <a:t>HTML, CSS, JavaScript,  </a:t>
            </a:r>
            <a:r>
              <a:rPr sz="1400" dirty="0">
                <a:latin typeface="Arial"/>
                <a:cs typeface="Arial"/>
              </a:rPr>
              <a:t>and a back-end technology such as </a:t>
            </a:r>
            <a:r>
              <a:rPr sz="1400" spc="-5" dirty="0">
                <a:latin typeface="Arial"/>
                <a:cs typeface="Arial"/>
              </a:rPr>
              <a:t>PHP </a:t>
            </a:r>
            <a:r>
              <a:rPr sz="1400" dirty="0">
                <a:latin typeface="Arial"/>
                <a:cs typeface="Arial"/>
              </a:rPr>
              <a:t>or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Python.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▪"/>
            </a:pPr>
            <a:endParaRPr sz="1450">
              <a:latin typeface="Arial"/>
              <a:cs typeface="Arial"/>
            </a:endParaRPr>
          </a:p>
          <a:p>
            <a:pPr marL="184785" marR="5080" indent="-172720">
              <a:lnSpc>
                <a:spcPct val="100000"/>
              </a:lnSpc>
              <a:spcBef>
                <a:spcPts val="5"/>
              </a:spcBef>
              <a:buSzPct val="85714"/>
              <a:buChar char="▪"/>
              <a:tabLst>
                <a:tab pos="185420" algn="l"/>
              </a:tabLst>
            </a:pPr>
            <a:r>
              <a:rPr sz="1400" dirty="0">
                <a:latin typeface="Arial"/>
                <a:cs typeface="Arial"/>
              </a:rPr>
              <a:t>4.2 Budget: </a:t>
            </a:r>
            <a:r>
              <a:rPr sz="1400" spc="-5" dirty="0">
                <a:latin typeface="Arial"/>
                <a:cs typeface="Arial"/>
              </a:rPr>
              <a:t>The </a:t>
            </a:r>
            <a:r>
              <a:rPr sz="1400" dirty="0">
                <a:latin typeface="Arial"/>
                <a:cs typeface="Arial"/>
              </a:rPr>
              <a:t>project </a:t>
            </a:r>
            <a:r>
              <a:rPr sz="1400" spc="-5" dirty="0">
                <a:latin typeface="Arial"/>
                <a:cs typeface="Arial"/>
              </a:rPr>
              <a:t>will have </a:t>
            </a:r>
            <a:r>
              <a:rPr sz="1400" dirty="0">
                <a:latin typeface="Arial"/>
                <a:cs typeface="Arial"/>
              </a:rPr>
              <a:t>a budget constraint and </a:t>
            </a:r>
            <a:r>
              <a:rPr sz="1400" spc="-5" dirty="0">
                <a:latin typeface="Arial"/>
                <a:cs typeface="Arial"/>
              </a:rPr>
              <a:t>will </a:t>
            </a:r>
            <a:r>
              <a:rPr sz="1400" dirty="0">
                <a:latin typeface="Arial"/>
                <a:cs typeface="Arial"/>
              </a:rPr>
              <a:t>need to be</a:t>
            </a:r>
            <a:r>
              <a:rPr sz="1400" spc="-19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developed  within </a:t>
            </a:r>
            <a:r>
              <a:rPr sz="1400" dirty="0">
                <a:latin typeface="Arial"/>
                <a:cs typeface="Arial"/>
              </a:rPr>
              <a:t>a certain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budget.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▪"/>
            </a:pPr>
            <a:endParaRPr sz="145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SzPct val="85714"/>
              <a:buChar char="▪"/>
              <a:tabLst>
                <a:tab pos="185420" algn="l"/>
              </a:tabLst>
            </a:pPr>
            <a:r>
              <a:rPr sz="1400" dirty="0">
                <a:latin typeface="Arial"/>
                <a:cs typeface="Arial"/>
              </a:rPr>
              <a:t>4.3 </a:t>
            </a:r>
            <a:r>
              <a:rPr sz="1400" spc="-5" dirty="0">
                <a:latin typeface="Arial"/>
                <a:cs typeface="Arial"/>
              </a:rPr>
              <a:t>Timeline: The </a:t>
            </a:r>
            <a:r>
              <a:rPr sz="1400" dirty="0">
                <a:latin typeface="Arial"/>
                <a:cs typeface="Arial"/>
              </a:rPr>
              <a:t>project </a:t>
            </a:r>
            <a:r>
              <a:rPr sz="1400" spc="-5" dirty="0">
                <a:latin typeface="Arial"/>
                <a:cs typeface="Arial"/>
              </a:rPr>
              <a:t>will have </a:t>
            </a:r>
            <a:r>
              <a:rPr sz="1400" dirty="0">
                <a:latin typeface="Arial"/>
                <a:cs typeface="Arial"/>
              </a:rPr>
              <a:t>a timeline constraint and </a:t>
            </a:r>
            <a:r>
              <a:rPr sz="1400" spc="-5" dirty="0">
                <a:latin typeface="Arial"/>
                <a:cs typeface="Arial"/>
              </a:rPr>
              <a:t>will </a:t>
            </a:r>
            <a:r>
              <a:rPr sz="1400" dirty="0">
                <a:latin typeface="Arial"/>
                <a:cs typeface="Arial"/>
              </a:rPr>
              <a:t>need to</a:t>
            </a:r>
            <a:r>
              <a:rPr sz="1400" spc="-1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</a:t>
            </a:r>
            <a:endParaRPr sz="1400">
              <a:latin typeface="Arial"/>
              <a:cs typeface="Arial"/>
            </a:endParaRPr>
          </a:p>
          <a:p>
            <a:pPr marL="18478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completed </a:t>
            </a:r>
            <a:r>
              <a:rPr sz="1400" spc="-5" dirty="0">
                <a:latin typeface="Arial"/>
                <a:cs typeface="Arial"/>
              </a:rPr>
              <a:t>within </a:t>
            </a:r>
            <a:r>
              <a:rPr sz="1400" dirty="0">
                <a:latin typeface="Arial"/>
                <a:cs typeface="Arial"/>
              </a:rPr>
              <a:t>a certain time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frame.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7931" y="789431"/>
            <a:ext cx="546100" cy="546100"/>
          </a:xfrm>
          <a:custGeom>
            <a:avLst/>
            <a:gdLst/>
            <a:ahLst/>
            <a:cxnLst/>
            <a:rect l="l" t="t" r="r" b="b"/>
            <a:pathLst>
              <a:path w="546100" h="546100">
                <a:moveTo>
                  <a:pt x="272796" y="0"/>
                </a:moveTo>
                <a:lnTo>
                  <a:pt x="223760" y="4396"/>
                </a:lnTo>
                <a:lnTo>
                  <a:pt x="177609" y="17071"/>
                </a:lnTo>
                <a:lnTo>
                  <a:pt x="135111" y="37253"/>
                </a:lnTo>
                <a:lnTo>
                  <a:pt x="97037" y="64171"/>
                </a:lnTo>
                <a:lnTo>
                  <a:pt x="64158" y="97053"/>
                </a:lnTo>
                <a:lnTo>
                  <a:pt x="37244" y="135127"/>
                </a:lnTo>
                <a:lnTo>
                  <a:pt x="17066" y="177624"/>
                </a:lnTo>
                <a:lnTo>
                  <a:pt x="4395" y="223770"/>
                </a:lnTo>
                <a:lnTo>
                  <a:pt x="0" y="272795"/>
                </a:lnTo>
                <a:lnTo>
                  <a:pt x="4395" y="321821"/>
                </a:lnTo>
                <a:lnTo>
                  <a:pt x="17066" y="367967"/>
                </a:lnTo>
                <a:lnTo>
                  <a:pt x="37244" y="410464"/>
                </a:lnTo>
                <a:lnTo>
                  <a:pt x="64158" y="448538"/>
                </a:lnTo>
                <a:lnTo>
                  <a:pt x="97037" y="481420"/>
                </a:lnTo>
                <a:lnTo>
                  <a:pt x="135111" y="508338"/>
                </a:lnTo>
                <a:lnTo>
                  <a:pt x="177609" y="528520"/>
                </a:lnTo>
                <a:lnTo>
                  <a:pt x="223760" y="541195"/>
                </a:lnTo>
                <a:lnTo>
                  <a:pt x="272796" y="545591"/>
                </a:lnTo>
                <a:lnTo>
                  <a:pt x="321831" y="541195"/>
                </a:lnTo>
                <a:lnTo>
                  <a:pt x="367982" y="528520"/>
                </a:lnTo>
                <a:lnTo>
                  <a:pt x="410480" y="508338"/>
                </a:lnTo>
                <a:lnTo>
                  <a:pt x="448554" y="481420"/>
                </a:lnTo>
                <a:lnTo>
                  <a:pt x="481433" y="448538"/>
                </a:lnTo>
                <a:lnTo>
                  <a:pt x="508347" y="410463"/>
                </a:lnTo>
                <a:lnTo>
                  <a:pt x="528525" y="367967"/>
                </a:lnTo>
                <a:lnTo>
                  <a:pt x="541196" y="321821"/>
                </a:lnTo>
                <a:lnTo>
                  <a:pt x="545591" y="272795"/>
                </a:lnTo>
                <a:lnTo>
                  <a:pt x="541196" y="223770"/>
                </a:lnTo>
                <a:lnTo>
                  <a:pt x="528525" y="177624"/>
                </a:lnTo>
                <a:lnTo>
                  <a:pt x="508347" y="135127"/>
                </a:lnTo>
                <a:lnTo>
                  <a:pt x="481433" y="97053"/>
                </a:lnTo>
                <a:lnTo>
                  <a:pt x="448554" y="64171"/>
                </a:lnTo>
                <a:lnTo>
                  <a:pt x="410480" y="37253"/>
                </a:lnTo>
                <a:lnTo>
                  <a:pt x="367982" y="17071"/>
                </a:lnTo>
                <a:lnTo>
                  <a:pt x="321831" y="4396"/>
                </a:lnTo>
                <a:lnTo>
                  <a:pt x="272796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8040" y="936497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2118" y="752094"/>
            <a:ext cx="620395" cy="620395"/>
          </a:xfrm>
          <a:custGeom>
            <a:avLst/>
            <a:gdLst/>
            <a:ahLst/>
            <a:cxnLst/>
            <a:rect l="l" t="t" r="r" b="b"/>
            <a:pathLst>
              <a:path w="620395" h="620394">
                <a:moveTo>
                  <a:pt x="0" y="310133"/>
                </a:moveTo>
                <a:lnTo>
                  <a:pt x="3362" y="264295"/>
                </a:lnTo>
                <a:lnTo>
                  <a:pt x="13130" y="220548"/>
                </a:lnTo>
                <a:lnTo>
                  <a:pt x="28824" y="179371"/>
                </a:lnTo>
                <a:lnTo>
                  <a:pt x="49963" y="141244"/>
                </a:lnTo>
                <a:lnTo>
                  <a:pt x="76069" y="106646"/>
                </a:lnTo>
                <a:lnTo>
                  <a:pt x="106662" y="76056"/>
                </a:lnTo>
                <a:lnTo>
                  <a:pt x="141261" y="49954"/>
                </a:lnTo>
                <a:lnTo>
                  <a:pt x="179388" y="28818"/>
                </a:lnTo>
                <a:lnTo>
                  <a:pt x="220562" y="13127"/>
                </a:lnTo>
                <a:lnTo>
                  <a:pt x="264304" y="3361"/>
                </a:lnTo>
                <a:lnTo>
                  <a:pt x="310134" y="0"/>
                </a:lnTo>
                <a:lnTo>
                  <a:pt x="355963" y="3361"/>
                </a:lnTo>
                <a:lnTo>
                  <a:pt x="399705" y="13127"/>
                </a:lnTo>
                <a:lnTo>
                  <a:pt x="440879" y="28818"/>
                </a:lnTo>
                <a:lnTo>
                  <a:pt x="479006" y="49954"/>
                </a:lnTo>
                <a:lnTo>
                  <a:pt x="513605" y="76056"/>
                </a:lnTo>
                <a:lnTo>
                  <a:pt x="544198" y="106646"/>
                </a:lnTo>
                <a:lnTo>
                  <a:pt x="570304" y="141244"/>
                </a:lnTo>
                <a:lnTo>
                  <a:pt x="591443" y="179371"/>
                </a:lnTo>
                <a:lnTo>
                  <a:pt x="607137" y="220548"/>
                </a:lnTo>
                <a:lnTo>
                  <a:pt x="616905" y="264295"/>
                </a:lnTo>
                <a:lnTo>
                  <a:pt x="620268" y="310133"/>
                </a:lnTo>
                <a:lnTo>
                  <a:pt x="616905" y="355972"/>
                </a:lnTo>
                <a:lnTo>
                  <a:pt x="607137" y="399719"/>
                </a:lnTo>
                <a:lnTo>
                  <a:pt x="591443" y="440896"/>
                </a:lnTo>
                <a:lnTo>
                  <a:pt x="570304" y="479023"/>
                </a:lnTo>
                <a:lnTo>
                  <a:pt x="544198" y="513621"/>
                </a:lnTo>
                <a:lnTo>
                  <a:pt x="513605" y="544211"/>
                </a:lnTo>
                <a:lnTo>
                  <a:pt x="479006" y="570313"/>
                </a:lnTo>
                <a:lnTo>
                  <a:pt x="440879" y="591449"/>
                </a:lnTo>
                <a:lnTo>
                  <a:pt x="399705" y="607140"/>
                </a:lnTo>
                <a:lnTo>
                  <a:pt x="355963" y="616906"/>
                </a:lnTo>
                <a:lnTo>
                  <a:pt x="310134" y="620267"/>
                </a:lnTo>
                <a:lnTo>
                  <a:pt x="264304" y="616906"/>
                </a:lnTo>
                <a:lnTo>
                  <a:pt x="220562" y="607140"/>
                </a:lnTo>
                <a:lnTo>
                  <a:pt x="179388" y="591449"/>
                </a:lnTo>
                <a:lnTo>
                  <a:pt x="141261" y="570313"/>
                </a:lnTo>
                <a:lnTo>
                  <a:pt x="106662" y="544211"/>
                </a:lnTo>
                <a:lnTo>
                  <a:pt x="76069" y="513621"/>
                </a:lnTo>
                <a:lnTo>
                  <a:pt x="49963" y="479023"/>
                </a:lnTo>
                <a:lnTo>
                  <a:pt x="28824" y="440896"/>
                </a:lnTo>
                <a:lnTo>
                  <a:pt x="13130" y="399719"/>
                </a:lnTo>
                <a:lnTo>
                  <a:pt x="3362" y="355972"/>
                </a:lnTo>
                <a:lnTo>
                  <a:pt x="0" y="310133"/>
                </a:lnTo>
                <a:close/>
              </a:path>
            </a:pathLst>
          </a:custGeom>
          <a:ln w="25400">
            <a:solidFill>
              <a:srgbClr val="2136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3638" y="936497"/>
            <a:ext cx="14598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17830" algn="l"/>
              </a:tabLst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 	</a:t>
            </a:r>
            <a:r>
              <a:rPr sz="1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Constraints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32688" y="1060703"/>
            <a:ext cx="346710" cy="1270"/>
          </a:xfrm>
          <a:custGeom>
            <a:avLst/>
            <a:gdLst/>
            <a:ahLst/>
            <a:cxnLst/>
            <a:rect l="l" t="t" r="r" b="b"/>
            <a:pathLst>
              <a:path w="346709" h="1269">
                <a:moveTo>
                  <a:pt x="0" y="762"/>
                </a:moveTo>
                <a:lnTo>
                  <a:pt x="346456" y="0"/>
                </a:lnTo>
              </a:path>
            </a:pathLst>
          </a:custGeom>
          <a:ln w="12700">
            <a:solidFill>
              <a:srgbClr val="BEBEB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375" y="229057"/>
            <a:ext cx="161671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0" spc="15" dirty="0">
                <a:solidFill>
                  <a:srgbClr val="21366A"/>
                </a:solidFill>
                <a:latin typeface="Arial"/>
                <a:cs typeface="Arial"/>
              </a:rPr>
              <a:t>Portfolio</a:t>
            </a:r>
            <a:r>
              <a:rPr sz="1500" i="0" spc="-180" dirty="0">
                <a:solidFill>
                  <a:srgbClr val="21366A"/>
                </a:solidFill>
                <a:latin typeface="Arial"/>
                <a:cs typeface="Arial"/>
              </a:rPr>
              <a:t> </a:t>
            </a:r>
            <a:r>
              <a:rPr sz="1500" i="0" spc="20" dirty="0">
                <a:solidFill>
                  <a:srgbClr val="21366A"/>
                </a:solidFill>
                <a:latin typeface="Arial"/>
                <a:cs typeface="Arial"/>
              </a:rPr>
              <a:t>Website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7931" y="789431"/>
            <a:ext cx="546100" cy="546100"/>
          </a:xfrm>
          <a:custGeom>
            <a:avLst/>
            <a:gdLst/>
            <a:ahLst/>
            <a:cxnLst/>
            <a:rect l="l" t="t" r="r" b="b"/>
            <a:pathLst>
              <a:path w="546100" h="546100">
                <a:moveTo>
                  <a:pt x="272796" y="0"/>
                </a:moveTo>
                <a:lnTo>
                  <a:pt x="223760" y="4396"/>
                </a:lnTo>
                <a:lnTo>
                  <a:pt x="177609" y="17071"/>
                </a:lnTo>
                <a:lnTo>
                  <a:pt x="135111" y="37253"/>
                </a:lnTo>
                <a:lnTo>
                  <a:pt x="97037" y="64171"/>
                </a:lnTo>
                <a:lnTo>
                  <a:pt x="64158" y="97053"/>
                </a:lnTo>
                <a:lnTo>
                  <a:pt x="37244" y="135127"/>
                </a:lnTo>
                <a:lnTo>
                  <a:pt x="17066" y="177624"/>
                </a:lnTo>
                <a:lnTo>
                  <a:pt x="4395" y="223770"/>
                </a:lnTo>
                <a:lnTo>
                  <a:pt x="0" y="272795"/>
                </a:lnTo>
                <a:lnTo>
                  <a:pt x="4395" y="321821"/>
                </a:lnTo>
                <a:lnTo>
                  <a:pt x="17066" y="367967"/>
                </a:lnTo>
                <a:lnTo>
                  <a:pt x="37244" y="410464"/>
                </a:lnTo>
                <a:lnTo>
                  <a:pt x="64158" y="448538"/>
                </a:lnTo>
                <a:lnTo>
                  <a:pt x="97037" y="481420"/>
                </a:lnTo>
                <a:lnTo>
                  <a:pt x="135111" y="508338"/>
                </a:lnTo>
                <a:lnTo>
                  <a:pt x="177609" y="528520"/>
                </a:lnTo>
                <a:lnTo>
                  <a:pt x="223760" y="541195"/>
                </a:lnTo>
                <a:lnTo>
                  <a:pt x="272796" y="545591"/>
                </a:lnTo>
                <a:lnTo>
                  <a:pt x="321831" y="541195"/>
                </a:lnTo>
                <a:lnTo>
                  <a:pt x="367982" y="528520"/>
                </a:lnTo>
                <a:lnTo>
                  <a:pt x="410480" y="508338"/>
                </a:lnTo>
                <a:lnTo>
                  <a:pt x="448554" y="481420"/>
                </a:lnTo>
                <a:lnTo>
                  <a:pt x="481433" y="448538"/>
                </a:lnTo>
                <a:lnTo>
                  <a:pt x="508347" y="410463"/>
                </a:lnTo>
                <a:lnTo>
                  <a:pt x="528525" y="367967"/>
                </a:lnTo>
                <a:lnTo>
                  <a:pt x="541196" y="321821"/>
                </a:lnTo>
                <a:lnTo>
                  <a:pt x="545591" y="272795"/>
                </a:lnTo>
                <a:lnTo>
                  <a:pt x="541196" y="223770"/>
                </a:lnTo>
                <a:lnTo>
                  <a:pt x="528525" y="177624"/>
                </a:lnTo>
                <a:lnTo>
                  <a:pt x="508347" y="135127"/>
                </a:lnTo>
                <a:lnTo>
                  <a:pt x="481433" y="97053"/>
                </a:lnTo>
                <a:lnTo>
                  <a:pt x="448554" y="64171"/>
                </a:lnTo>
                <a:lnTo>
                  <a:pt x="410480" y="37253"/>
                </a:lnTo>
                <a:lnTo>
                  <a:pt x="367982" y="17071"/>
                </a:lnTo>
                <a:lnTo>
                  <a:pt x="321831" y="4396"/>
                </a:lnTo>
                <a:lnTo>
                  <a:pt x="272796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8040" y="936497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2118" y="752094"/>
            <a:ext cx="620395" cy="620395"/>
          </a:xfrm>
          <a:custGeom>
            <a:avLst/>
            <a:gdLst/>
            <a:ahLst/>
            <a:cxnLst/>
            <a:rect l="l" t="t" r="r" b="b"/>
            <a:pathLst>
              <a:path w="620395" h="620394">
                <a:moveTo>
                  <a:pt x="0" y="310133"/>
                </a:moveTo>
                <a:lnTo>
                  <a:pt x="3362" y="264295"/>
                </a:lnTo>
                <a:lnTo>
                  <a:pt x="13130" y="220548"/>
                </a:lnTo>
                <a:lnTo>
                  <a:pt x="28824" y="179371"/>
                </a:lnTo>
                <a:lnTo>
                  <a:pt x="49963" y="141244"/>
                </a:lnTo>
                <a:lnTo>
                  <a:pt x="76069" y="106646"/>
                </a:lnTo>
                <a:lnTo>
                  <a:pt x="106662" y="76056"/>
                </a:lnTo>
                <a:lnTo>
                  <a:pt x="141261" y="49954"/>
                </a:lnTo>
                <a:lnTo>
                  <a:pt x="179388" y="28818"/>
                </a:lnTo>
                <a:lnTo>
                  <a:pt x="220562" y="13127"/>
                </a:lnTo>
                <a:lnTo>
                  <a:pt x="264304" y="3361"/>
                </a:lnTo>
                <a:lnTo>
                  <a:pt x="310134" y="0"/>
                </a:lnTo>
                <a:lnTo>
                  <a:pt x="355963" y="3361"/>
                </a:lnTo>
                <a:lnTo>
                  <a:pt x="399705" y="13127"/>
                </a:lnTo>
                <a:lnTo>
                  <a:pt x="440879" y="28818"/>
                </a:lnTo>
                <a:lnTo>
                  <a:pt x="479006" y="49954"/>
                </a:lnTo>
                <a:lnTo>
                  <a:pt x="513605" y="76056"/>
                </a:lnTo>
                <a:lnTo>
                  <a:pt x="544198" y="106646"/>
                </a:lnTo>
                <a:lnTo>
                  <a:pt x="570304" y="141244"/>
                </a:lnTo>
                <a:lnTo>
                  <a:pt x="591443" y="179371"/>
                </a:lnTo>
                <a:lnTo>
                  <a:pt x="607137" y="220548"/>
                </a:lnTo>
                <a:lnTo>
                  <a:pt x="616905" y="264295"/>
                </a:lnTo>
                <a:lnTo>
                  <a:pt x="620268" y="310133"/>
                </a:lnTo>
                <a:lnTo>
                  <a:pt x="616905" y="355972"/>
                </a:lnTo>
                <a:lnTo>
                  <a:pt x="607137" y="399719"/>
                </a:lnTo>
                <a:lnTo>
                  <a:pt x="591443" y="440896"/>
                </a:lnTo>
                <a:lnTo>
                  <a:pt x="570304" y="479023"/>
                </a:lnTo>
                <a:lnTo>
                  <a:pt x="544198" y="513621"/>
                </a:lnTo>
                <a:lnTo>
                  <a:pt x="513605" y="544211"/>
                </a:lnTo>
                <a:lnTo>
                  <a:pt x="479006" y="570313"/>
                </a:lnTo>
                <a:lnTo>
                  <a:pt x="440879" y="591449"/>
                </a:lnTo>
                <a:lnTo>
                  <a:pt x="399705" y="607140"/>
                </a:lnTo>
                <a:lnTo>
                  <a:pt x="355963" y="616906"/>
                </a:lnTo>
                <a:lnTo>
                  <a:pt x="310134" y="620267"/>
                </a:lnTo>
                <a:lnTo>
                  <a:pt x="264304" y="616906"/>
                </a:lnTo>
                <a:lnTo>
                  <a:pt x="220562" y="607140"/>
                </a:lnTo>
                <a:lnTo>
                  <a:pt x="179388" y="591449"/>
                </a:lnTo>
                <a:lnTo>
                  <a:pt x="141261" y="570313"/>
                </a:lnTo>
                <a:lnTo>
                  <a:pt x="106662" y="544211"/>
                </a:lnTo>
                <a:lnTo>
                  <a:pt x="76069" y="513621"/>
                </a:lnTo>
                <a:lnTo>
                  <a:pt x="49963" y="479023"/>
                </a:lnTo>
                <a:lnTo>
                  <a:pt x="28824" y="440896"/>
                </a:lnTo>
                <a:lnTo>
                  <a:pt x="13130" y="399719"/>
                </a:lnTo>
                <a:lnTo>
                  <a:pt x="3362" y="355972"/>
                </a:lnTo>
                <a:lnTo>
                  <a:pt x="0" y="310133"/>
                </a:lnTo>
                <a:close/>
              </a:path>
            </a:pathLst>
          </a:custGeom>
          <a:ln w="25400">
            <a:solidFill>
              <a:srgbClr val="2136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2688" y="1060703"/>
            <a:ext cx="346710" cy="1270"/>
          </a:xfrm>
          <a:custGeom>
            <a:avLst/>
            <a:gdLst/>
            <a:ahLst/>
            <a:cxnLst/>
            <a:rect l="l" t="t" r="r" b="b"/>
            <a:pathLst>
              <a:path w="346709" h="1269">
                <a:moveTo>
                  <a:pt x="0" y="762"/>
                </a:moveTo>
                <a:lnTo>
                  <a:pt x="346456" y="0"/>
                </a:lnTo>
              </a:path>
            </a:pathLst>
          </a:custGeom>
          <a:ln w="12700">
            <a:solidFill>
              <a:srgbClr val="BEBEB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3638" y="934593"/>
            <a:ext cx="32105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17830" algn="l"/>
              </a:tabLst>
            </a:pPr>
            <a:r>
              <a:rPr sz="1400" b="1" dirty="0">
                <a:latin typeface="Arial"/>
                <a:cs typeface="Arial"/>
              </a:rPr>
              <a:t> 	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Assumptions </a:t>
            </a:r>
            <a:r>
              <a:rPr sz="1400" b="1" spc="-5" dirty="0">
                <a:latin typeface="Arial"/>
                <a:cs typeface="Arial"/>
              </a:rPr>
              <a:t>and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Dependencies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85468" y="1242440"/>
            <a:ext cx="6652259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marR="290830" indent="-172720">
              <a:lnSpc>
                <a:spcPct val="100000"/>
              </a:lnSpc>
              <a:spcBef>
                <a:spcPts val="105"/>
              </a:spcBef>
              <a:buSzPct val="85714"/>
              <a:buChar char="▪"/>
              <a:tabLst>
                <a:tab pos="185420" algn="l"/>
              </a:tabLst>
            </a:pPr>
            <a:r>
              <a:rPr sz="1400" dirty="0">
                <a:latin typeface="Arial"/>
                <a:cs typeface="Arial"/>
              </a:rPr>
              <a:t>5.1 </a:t>
            </a:r>
            <a:r>
              <a:rPr sz="1400" spc="-5" dirty="0">
                <a:latin typeface="Arial"/>
                <a:cs typeface="Arial"/>
              </a:rPr>
              <a:t>Assumptions: </a:t>
            </a:r>
            <a:r>
              <a:rPr sz="1400" dirty="0">
                <a:latin typeface="Arial"/>
                <a:cs typeface="Arial"/>
              </a:rPr>
              <a:t>It is assumed that the users </a:t>
            </a:r>
            <a:r>
              <a:rPr sz="1400" spc="-5" dirty="0">
                <a:latin typeface="Arial"/>
                <a:cs typeface="Arial"/>
              </a:rPr>
              <a:t>will have </a:t>
            </a:r>
            <a:r>
              <a:rPr sz="1400" dirty="0">
                <a:latin typeface="Arial"/>
                <a:cs typeface="Arial"/>
              </a:rPr>
              <a:t>basic </a:t>
            </a:r>
            <a:r>
              <a:rPr sz="1400" spc="-5" dirty="0">
                <a:latin typeface="Arial"/>
                <a:cs typeface="Arial"/>
              </a:rPr>
              <a:t>computer</a:t>
            </a:r>
            <a:r>
              <a:rPr sz="1400" spc="-2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literacy  skills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access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 device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internet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connection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access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website.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▪"/>
            </a:pPr>
            <a:endParaRPr sz="1450">
              <a:latin typeface="Arial"/>
              <a:cs typeface="Arial"/>
            </a:endParaRPr>
          </a:p>
          <a:p>
            <a:pPr marL="184785" marR="5080" indent="-172720">
              <a:lnSpc>
                <a:spcPct val="100000"/>
              </a:lnSpc>
              <a:spcBef>
                <a:spcPts val="5"/>
              </a:spcBef>
              <a:buSzPct val="85714"/>
              <a:buChar char="▪"/>
              <a:tabLst>
                <a:tab pos="185420" algn="l"/>
              </a:tabLst>
            </a:pPr>
            <a:r>
              <a:rPr sz="1400" dirty="0">
                <a:latin typeface="Arial"/>
                <a:cs typeface="Arial"/>
              </a:rPr>
              <a:t>5.2 </a:t>
            </a:r>
            <a:r>
              <a:rPr sz="1400" spc="-5" dirty="0">
                <a:latin typeface="Arial"/>
                <a:cs typeface="Arial"/>
              </a:rPr>
              <a:t>Dependencies: The </a:t>
            </a:r>
            <a:r>
              <a:rPr sz="1400" dirty="0">
                <a:latin typeface="Arial"/>
                <a:cs typeface="Arial"/>
              </a:rPr>
              <a:t>project </a:t>
            </a:r>
            <a:r>
              <a:rPr sz="1400" spc="-5" dirty="0">
                <a:latin typeface="Arial"/>
                <a:cs typeface="Arial"/>
              </a:rPr>
              <a:t>will </a:t>
            </a:r>
            <a:r>
              <a:rPr sz="1400" dirty="0">
                <a:latin typeface="Arial"/>
                <a:cs typeface="Arial"/>
              </a:rPr>
              <a:t>depend on third-party libraries and </a:t>
            </a:r>
            <a:r>
              <a:rPr sz="1400" spc="-5" dirty="0">
                <a:latin typeface="Arial"/>
                <a:cs typeface="Arial"/>
              </a:rPr>
              <a:t>frameworks  </a:t>
            </a:r>
            <a:r>
              <a:rPr sz="1400" dirty="0">
                <a:latin typeface="Arial"/>
                <a:cs typeface="Arial"/>
              </a:rPr>
              <a:t>for </a:t>
            </a:r>
            <a:r>
              <a:rPr sz="1400" spc="-5" dirty="0">
                <a:latin typeface="Arial"/>
                <a:cs typeface="Arial"/>
              </a:rPr>
              <a:t>development, </a:t>
            </a:r>
            <a:r>
              <a:rPr sz="1400" dirty="0">
                <a:latin typeface="Arial"/>
                <a:cs typeface="Arial"/>
              </a:rPr>
              <a:t>such as Bootstrap for the front-end and </a:t>
            </a:r>
            <a:r>
              <a:rPr sz="1400" spc="-5" dirty="0">
                <a:latin typeface="Arial"/>
                <a:cs typeface="Arial"/>
              </a:rPr>
              <a:t>Laravel </a:t>
            </a:r>
            <a:r>
              <a:rPr sz="1400" dirty="0">
                <a:latin typeface="Arial"/>
                <a:cs typeface="Arial"/>
              </a:rPr>
              <a:t>for the</a:t>
            </a:r>
            <a:r>
              <a:rPr sz="1400" spc="-2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back-end.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1132</Words>
  <Application>Microsoft Office PowerPoint</Application>
  <PresentationFormat>On-screen Show (16:9)</PresentationFormat>
  <Paragraphs>159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Carlito</vt:lpstr>
      <vt:lpstr>Times New Roman</vt:lpstr>
      <vt:lpstr>Trebuchet MS</vt:lpstr>
      <vt:lpstr>Wingdings</vt:lpstr>
      <vt:lpstr>Office Theme</vt:lpstr>
      <vt:lpstr>Software Requirement  Specification:  Portfolio Website</vt:lpstr>
      <vt:lpstr>Portfolio Website</vt:lpstr>
      <vt:lpstr>Contents</vt:lpstr>
      <vt:lpstr>Contents</vt:lpstr>
      <vt:lpstr>Portfolio Website</vt:lpstr>
      <vt:lpstr>Portfolio Website</vt:lpstr>
      <vt:lpstr>Portfolio Website</vt:lpstr>
      <vt:lpstr>Portfolio Website</vt:lpstr>
      <vt:lpstr>Portfolio Website</vt:lpstr>
      <vt:lpstr>Portfolio Website</vt:lpstr>
      <vt:lpstr>Portfolio Website</vt:lpstr>
      <vt:lpstr>PowerPoint Presentation</vt:lpstr>
      <vt:lpstr>Portfolio Website</vt:lpstr>
      <vt:lpstr>https://github.com/KAVIN75/RIT-NM-FSD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Requirement  Specification:  Portfolio Website</dc:title>
  <cp:lastModifiedBy>Rudhran</cp:lastModifiedBy>
  <cp:revision>1</cp:revision>
  <dcterms:created xsi:type="dcterms:W3CDTF">2023-03-09T15:18:16Z</dcterms:created>
  <dcterms:modified xsi:type="dcterms:W3CDTF">2023-03-10T14:14:06Z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2023-03-09T00:00:00Z</vt:filetime>
  </property>
</Properties>
</file>