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Inter" panose="020B0604020202020204" charset="0"/>
      <p:regular r:id="rId14"/>
      <p:bold r:id="rId15"/>
    </p:embeddedFont>
    <p:embeddedFont>
      <p:font typeface="Paytone One" panose="020B0604020202020204" charset="0"/>
      <p:regular r:id="rId16"/>
    </p:embeddedFont>
    <p:embeddedFont>
      <p:font typeface="Quicksand" panose="020B0604020202020204" charset="0"/>
      <p:bold r:id="rId17"/>
    </p:embeddedFont>
    <p:embeddedFont>
      <p:font typeface="Quicksand Medium"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An9drVE98FxhsYAOT2I95He4N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447" y="6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1792288" y="612775"/>
            <a:ext cx="5486400" cy="4114800"/>
          </a:xfrm>
          <a:prstGeom prst="rect">
            <a:avLst/>
          </a:prstGeom>
          <a:noFill/>
          <a:ln>
            <a:noFill/>
          </a:ln>
        </p:spPr>
      </p:sp>
      <p:sp>
        <p:nvSpPr>
          <p:cNvPr id="64" name="Google Shape;6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hyperlink" Target="https://medium.com/analytics-vidhya/vehicle-accident-severity-prediction-based-on-environmental-stimuli-using-machine-learning-3b35b4599667" TargetMode="External"/><Relationship Id="rId3" Type="http://schemas.openxmlformats.org/officeDocument/2006/relationships/image" Target="../media/image42.png"/><Relationship Id="rId7" Type="http://schemas.openxmlformats.org/officeDocument/2006/relationships/hyperlink" Target="https://medium.com/geoai/using-machine-learning-to-predict-car-accident-risk-4d92c91a7d57"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ieeexplore.ieee.org/document/9582163" TargetMode="External"/><Relationship Id="rId5" Type="http://schemas.openxmlformats.org/officeDocument/2006/relationships/hyperlink" Target="https://jesit.springeropen.com/articles/10.1186/s43067-023-00124-y" TargetMode="External"/><Relationship Id="rId4" Type="http://schemas.openxmlformats.org/officeDocument/2006/relationships/hyperlink" Target="https://ieeexplore.ieee.org/document/7151519"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3.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hyperlink" Target="https://www.kaggle.com/datasets/ckay16/accident-detection-from-cctv-footag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83"/>
        <p:cNvGrpSpPr/>
        <p:nvPr/>
      </p:nvGrpSpPr>
      <p:grpSpPr>
        <a:xfrm>
          <a:off x="0" y="0"/>
          <a:ext cx="0" cy="0"/>
          <a:chOff x="0" y="0"/>
          <a:chExt cx="0" cy="0"/>
        </a:xfrm>
      </p:grpSpPr>
      <p:sp>
        <p:nvSpPr>
          <p:cNvPr id="84" name="Google Shape;84;p1"/>
          <p:cNvSpPr/>
          <p:nvPr/>
        </p:nvSpPr>
        <p:spPr>
          <a:xfrm>
            <a:off x="14580789" y="0"/>
            <a:ext cx="4701724" cy="2222633"/>
          </a:xfrm>
          <a:custGeom>
            <a:avLst/>
            <a:gdLst/>
            <a:ahLst/>
            <a:cxnLst/>
            <a:rect l="l" t="t" r="r" b="b"/>
            <a:pathLst>
              <a:path w="4701724" h="2222633" extrusionOk="0">
                <a:moveTo>
                  <a:pt x="0" y="0"/>
                </a:moveTo>
                <a:lnTo>
                  <a:pt x="4701724" y="0"/>
                </a:lnTo>
                <a:lnTo>
                  <a:pt x="4701724" y="2222633"/>
                </a:lnTo>
                <a:lnTo>
                  <a:pt x="0" y="2222633"/>
                </a:lnTo>
                <a:lnTo>
                  <a:pt x="0" y="0"/>
                </a:lnTo>
                <a:close/>
              </a:path>
            </a:pathLst>
          </a:custGeom>
          <a:blipFill rotWithShape="1">
            <a:blip r:embed="rId3">
              <a:alphaModFix/>
            </a:blip>
            <a:stretch>
              <a:fillRect/>
            </a:stretch>
          </a:blipFill>
          <a:ln>
            <a:noFill/>
          </a:ln>
        </p:spPr>
      </p:sp>
      <p:sp>
        <p:nvSpPr>
          <p:cNvPr id="85" name="Google Shape;85;p1"/>
          <p:cNvSpPr/>
          <p:nvPr/>
        </p:nvSpPr>
        <p:spPr>
          <a:xfrm>
            <a:off x="4928470" y="3788036"/>
            <a:ext cx="8431059" cy="1021160"/>
          </a:xfrm>
          <a:custGeom>
            <a:avLst/>
            <a:gdLst/>
            <a:ahLst/>
            <a:cxnLst/>
            <a:rect l="l" t="t" r="r" b="b"/>
            <a:pathLst>
              <a:path w="8431059" h="950410" extrusionOk="0">
                <a:moveTo>
                  <a:pt x="0" y="0"/>
                </a:moveTo>
                <a:lnTo>
                  <a:pt x="8431060" y="0"/>
                </a:lnTo>
                <a:lnTo>
                  <a:pt x="8431060" y="950410"/>
                </a:lnTo>
                <a:lnTo>
                  <a:pt x="0" y="950410"/>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
          <p:cNvSpPr/>
          <p:nvPr/>
        </p:nvSpPr>
        <p:spPr>
          <a:xfrm rot="4423086">
            <a:off x="166746" y="-4626437"/>
            <a:ext cx="5323671" cy="7857779"/>
          </a:xfrm>
          <a:custGeom>
            <a:avLst/>
            <a:gdLst/>
            <a:ahLst/>
            <a:cxnLst/>
            <a:rect l="l" t="t" r="r" b="b"/>
            <a:pathLst>
              <a:path w="5323671" h="7857779" extrusionOk="0">
                <a:moveTo>
                  <a:pt x="0" y="0"/>
                </a:moveTo>
                <a:lnTo>
                  <a:pt x="5323671" y="0"/>
                </a:lnTo>
                <a:lnTo>
                  <a:pt x="5323671" y="7857780"/>
                </a:lnTo>
                <a:lnTo>
                  <a:pt x="0" y="7857780"/>
                </a:lnTo>
                <a:lnTo>
                  <a:pt x="0" y="0"/>
                </a:lnTo>
                <a:close/>
              </a:path>
            </a:pathLst>
          </a:custGeom>
          <a:blipFill rotWithShape="1">
            <a:blip r:embed="rId5">
              <a:alphaModFix/>
            </a:blip>
            <a:stretch>
              <a:fillRect/>
            </a:stretch>
          </a:blipFill>
          <a:ln>
            <a:noFill/>
          </a:ln>
        </p:spPr>
      </p:sp>
      <p:sp>
        <p:nvSpPr>
          <p:cNvPr id="87" name="Google Shape;87;p1"/>
          <p:cNvSpPr/>
          <p:nvPr/>
        </p:nvSpPr>
        <p:spPr>
          <a:xfrm>
            <a:off x="14124406" y="7950069"/>
            <a:ext cx="5614490" cy="4130953"/>
          </a:xfrm>
          <a:custGeom>
            <a:avLst/>
            <a:gdLst/>
            <a:ahLst/>
            <a:cxnLst/>
            <a:rect l="l" t="t" r="r" b="b"/>
            <a:pathLst>
              <a:path w="5614490" h="4130953" extrusionOk="0">
                <a:moveTo>
                  <a:pt x="0" y="0"/>
                </a:moveTo>
                <a:lnTo>
                  <a:pt x="5614490" y="0"/>
                </a:lnTo>
                <a:lnTo>
                  <a:pt x="5614490" y="4130953"/>
                </a:lnTo>
                <a:lnTo>
                  <a:pt x="0" y="4130953"/>
                </a:lnTo>
                <a:lnTo>
                  <a:pt x="0" y="0"/>
                </a:lnTo>
                <a:close/>
              </a:path>
            </a:pathLst>
          </a:custGeom>
          <a:blipFill rotWithShape="1">
            <a:blip r:embed="rId6">
              <a:alphaModFix/>
            </a:blip>
            <a:stretch>
              <a:fillRect/>
            </a:stretch>
          </a:blipFill>
          <a:ln>
            <a:noFill/>
          </a:ln>
        </p:spPr>
      </p:sp>
      <p:sp>
        <p:nvSpPr>
          <p:cNvPr id="88" name="Google Shape;88;p1"/>
          <p:cNvSpPr/>
          <p:nvPr/>
        </p:nvSpPr>
        <p:spPr>
          <a:xfrm rot="-8897882">
            <a:off x="15681947" y="7636750"/>
            <a:ext cx="3154705" cy="2291105"/>
          </a:xfrm>
          <a:custGeom>
            <a:avLst/>
            <a:gdLst/>
            <a:ahLst/>
            <a:cxnLst/>
            <a:rect l="l" t="t" r="r" b="b"/>
            <a:pathLst>
              <a:path w="3154705" h="2291105" extrusionOk="0">
                <a:moveTo>
                  <a:pt x="0" y="0"/>
                </a:moveTo>
                <a:lnTo>
                  <a:pt x="3154706" y="0"/>
                </a:lnTo>
                <a:lnTo>
                  <a:pt x="3154706" y="2291105"/>
                </a:lnTo>
                <a:lnTo>
                  <a:pt x="0" y="2291105"/>
                </a:lnTo>
                <a:lnTo>
                  <a:pt x="0" y="0"/>
                </a:lnTo>
                <a:close/>
              </a:path>
            </a:pathLst>
          </a:custGeom>
          <a:blipFill rotWithShape="1">
            <a:blip r:embed="rId7">
              <a:alphaModFix/>
            </a:blip>
            <a:stretch>
              <a:fillRect/>
            </a:stretch>
          </a:blipFill>
          <a:ln>
            <a:noFill/>
          </a:ln>
        </p:spPr>
      </p:sp>
      <p:sp>
        <p:nvSpPr>
          <p:cNvPr id="89" name="Google Shape;89;p1"/>
          <p:cNvSpPr/>
          <p:nvPr/>
        </p:nvSpPr>
        <p:spPr>
          <a:xfrm>
            <a:off x="-1689017" y="6978775"/>
            <a:ext cx="5181796" cy="5106425"/>
          </a:xfrm>
          <a:custGeom>
            <a:avLst/>
            <a:gdLst/>
            <a:ahLst/>
            <a:cxnLst/>
            <a:rect l="l" t="t" r="r" b="b"/>
            <a:pathLst>
              <a:path w="5181796" h="5106425" extrusionOk="0">
                <a:moveTo>
                  <a:pt x="0" y="0"/>
                </a:moveTo>
                <a:lnTo>
                  <a:pt x="5181796" y="0"/>
                </a:lnTo>
                <a:lnTo>
                  <a:pt x="5181796" y="5106424"/>
                </a:lnTo>
                <a:lnTo>
                  <a:pt x="0" y="5106424"/>
                </a:lnTo>
                <a:lnTo>
                  <a:pt x="0" y="0"/>
                </a:lnTo>
                <a:close/>
              </a:path>
            </a:pathLst>
          </a:custGeom>
          <a:blipFill rotWithShape="1">
            <a:blip r:embed="rId8">
              <a:alphaModFix/>
            </a:blip>
            <a:stretch>
              <a:fillRect/>
            </a:stretch>
          </a:blipFill>
          <a:ln>
            <a:noFill/>
          </a:ln>
        </p:spPr>
      </p:sp>
      <p:sp>
        <p:nvSpPr>
          <p:cNvPr id="90" name="Google Shape;90;p1"/>
          <p:cNvSpPr txBox="1"/>
          <p:nvPr/>
        </p:nvSpPr>
        <p:spPr>
          <a:xfrm>
            <a:off x="4100321" y="209375"/>
            <a:ext cx="10003302" cy="31820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9200" dirty="0">
                <a:solidFill>
                  <a:srgbClr val="000000"/>
                </a:solidFill>
                <a:latin typeface="Paytone One"/>
                <a:ea typeface="Paytone One"/>
                <a:cs typeface="Paytone One"/>
                <a:sym typeface="Paytone One"/>
              </a:rPr>
              <a:t>Road Safety Hackathon</a:t>
            </a:r>
            <a:endParaRPr dirty="0"/>
          </a:p>
        </p:txBody>
      </p:sp>
      <p:sp>
        <p:nvSpPr>
          <p:cNvPr id="91" name="Google Shape;91;p1"/>
          <p:cNvSpPr txBox="1"/>
          <p:nvPr/>
        </p:nvSpPr>
        <p:spPr>
          <a:xfrm>
            <a:off x="5070335" y="3860586"/>
            <a:ext cx="8431059" cy="926216"/>
          </a:xfrm>
          <a:prstGeom prst="rect">
            <a:avLst/>
          </a:prstGeom>
          <a:noFill/>
          <a:ln>
            <a:noFill/>
          </a:ln>
        </p:spPr>
        <p:txBody>
          <a:bodyPr spcFirstLastPara="1" wrap="square" lIns="0" tIns="0" rIns="0" bIns="0" anchor="t" anchorCtr="0">
            <a:spAutoFit/>
          </a:bodyPr>
          <a:lstStyle/>
          <a:p>
            <a:pPr marL="0" marR="0" lvl="0" indent="0" algn="ctr" rtl="0">
              <a:lnSpc>
                <a:spcPct val="140009"/>
              </a:lnSpc>
              <a:spcBef>
                <a:spcPts val="0"/>
              </a:spcBef>
              <a:spcAft>
                <a:spcPts val="0"/>
              </a:spcAft>
              <a:buNone/>
            </a:pPr>
            <a:r>
              <a:rPr lang="en-IN" sz="4299">
                <a:solidFill>
                  <a:srgbClr val="000000"/>
                </a:solidFill>
                <a:latin typeface="Quicksand Medium"/>
                <a:ea typeface="Quicksand Medium"/>
                <a:cs typeface="Quicksand Medium"/>
                <a:sym typeface="Quicksand Medium"/>
              </a:rPr>
              <a:t>Presented by</a:t>
            </a:r>
            <a:endParaRPr dirty="0"/>
          </a:p>
        </p:txBody>
      </p:sp>
      <p:sp>
        <p:nvSpPr>
          <p:cNvPr id="92" name="Google Shape;92;p1"/>
          <p:cNvSpPr/>
          <p:nvPr/>
        </p:nvSpPr>
        <p:spPr>
          <a:xfrm rot="4423086">
            <a:off x="-24920" y="-4936755"/>
            <a:ext cx="5323671" cy="7857779"/>
          </a:xfrm>
          <a:custGeom>
            <a:avLst/>
            <a:gdLst/>
            <a:ahLst/>
            <a:cxnLst/>
            <a:rect l="l" t="t" r="r" b="b"/>
            <a:pathLst>
              <a:path w="5323671" h="7857779" extrusionOk="0">
                <a:moveTo>
                  <a:pt x="0" y="0"/>
                </a:moveTo>
                <a:lnTo>
                  <a:pt x="5323671" y="0"/>
                </a:lnTo>
                <a:lnTo>
                  <a:pt x="5323671" y="7857779"/>
                </a:lnTo>
                <a:lnTo>
                  <a:pt x="0" y="7857779"/>
                </a:lnTo>
                <a:lnTo>
                  <a:pt x="0" y="0"/>
                </a:lnTo>
                <a:close/>
              </a:path>
            </a:pathLst>
          </a:custGeom>
          <a:blipFill rotWithShape="1">
            <a:blip r:embed="rId9">
              <a:alphaModFix/>
            </a:blip>
            <a:stretch>
              <a:fillRect/>
            </a:stretch>
          </a:blipFill>
          <a:ln>
            <a:noFill/>
          </a:ln>
        </p:spPr>
      </p:sp>
      <p:sp>
        <p:nvSpPr>
          <p:cNvPr id="93" name="Google Shape;93;p1"/>
          <p:cNvSpPr/>
          <p:nvPr/>
        </p:nvSpPr>
        <p:spPr>
          <a:xfrm>
            <a:off x="3130651" y="5805148"/>
            <a:ext cx="8431059" cy="4272477"/>
          </a:xfrm>
          <a:custGeom>
            <a:avLst/>
            <a:gdLst/>
            <a:ahLst/>
            <a:cxnLst/>
            <a:rect l="l" t="t" r="r" b="b"/>
            <a:pathLst>
              <a:path w="8431059" h="4272477" fill="none" extrusionOk="0">
                <a:moveTo>
                  <a:pt x="0" y="0"/>
                </a:moveTo>
                <a:cubicBezTo>
                  <a:pt x="3278643" y="-33775"/>
                  <a:pt x="6947950" y="138873"/>
                  <a:pt x="8431060" y="0"/>
                </a:cubicBezTo>
                <a:cubicBezTo>
                  <a:pt x="8357289" y="1480935"/>
                  <a:pt x="8275177" y="2612594"/>
                  <a:pt x="8431060" y="4272477"/>
                </a:cubicBezTo>
                <a:cubicBezTo>
                  <a:pt x="4854086" y="4135147"/>
                  <a:pt x="3719805" y="4134621"/>
                  <a:pt x="0" y="4272477"/>
                </a:cubicBezTo>
                <a:cubicBezTo>
                  <a:pt x="152408" y="3051281"/>
                  <a:pt x="73868" y="1806781"/>
                  <a:pt x="0" y="0"/>
                </a:cubicBezTo>
                <a:close/>
              </a:path>
              <a:path w="8431059" h="4272477" extrusionOk="0">
                <a:moveTo>
                  <a:pt x="0" y="0"/>
                </a:moveTo>
                <a:cubicBezTo>
                  <a:pt x="2088885" y="-101487"/>
                  <a:pt x="4571182" y="-162162"/>
                  <a:pt x="8431060" y="0"/>
                </a:cubicBezTo>
                <a:cubicBezTo>
                  <a:pt x="8491773" y="1634374"/>
                  <a:pt x="8369988" y="2818158"/>
                  <a:pt x="8431060" y="4272477"/>
                </a:cubicBezTo>
                <a:cubicBezTo>
                  <a:pt x="6621905" y="4322542"/>
                  <a:pt x="1667254" y="4114028"/>
                  <a:pt x="0" y="4272477"/>
                </a:cubicBezTo>
                <a:cubicBezTo>
                  <a:pt x="-24452" y="2177256"/>
                  <a:pt x="-67663" y="1208659"/>
                  <a:pt x="0" y="0"/>
                </a:cubicBezTo>
                <a:close/>
              </a:path>
            </a:pathLst>
          </a:custGeom>
          <a:solidFill>
            <a:srgbClr val="FBD4B4"/>
          </a:solidFill>
          <a:ln w="571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
          <p:cNvSpPr txBox="1"/>
          <p:nvPr/>
        </p:nvSpPr>
        <p:spPr>
          <a:xfrm>
            <a:off x="3398279" y="5967887"/>
            <a:ext cx="7696200" cy="8617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000" b="1" u="sng" dirty="0">
                <a:solidFill>
                  <a:schemeClr val="dk1"/>
                </a:solidFill>
                <a:latin typeface="Quicksand Medium"/>
                <a:ea typeface="Quicksand Medium"/>
                <a:cs typeface="Quicksand Medium"/>
                <a:sym typeface="Quicksand Medium"/>
              </a:rPr>
              <a:t>TEAM MEMBERS:</a:t>
            </a:r>
            <a:endParaRPr sz="4000" b="1" dirty="0">
              <a:solidFill>
                <a:schemeClr val="dk1"/>
              </a:solidFill>
              <a:latin typeface="Quicksand Medium"/>
              <a:ea typeface="Quicksand Medium"/>
              <a:cs typeface="Quicksand Medium"/>
              <a:sym typeface="Quicksand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228"/>
        <p:cNvGrpSpPr/>
        <p:nvPr/>
      </p:nvGrpSpPr>
      <p:grpSpPr>
        <a:xfrm>
          <a:off x="0" y="0"/>
          <a:ext cx="0" cy="0"/>
          <a:chOff x="0" y="0"/>
          <a:chExt cx="0" cy="0"/>
        </a:xfrm>
      </p:grpSpPr>
      <p:sp>
        <p:nvSpPr>
          <p:cNvPr id="229" name="Google Shape;229;p10"/>
          <p:cNvSpPr/>
          <p:nvPr/>
        </p:nvSpPr>
        <p:spPr>
          <a:xfrm>
            <a:off x="596165" y="7376883"/>
            <a:ext cx="2194835" cy="2509686"/>
          </a:xfrm>
          <a:custGeom>
            <a:avLst/>
            <a:gdLst/>
            <a:ahLst/>
            <a:cxnLst/>
            <a:rect l="l" t="t" r="r" b="b"/>
            <a:pathLst>
              <a:path w="2194835" h="2509686" extrusionOk="0">
                <a:moveTo>
                  <a:pt x="0" y="0"/>
                </a:moveTo>
                <a:lnTo>
                  <a:pt x="2194834" y="0"/>
                </a:lnTo>
                <a:lnTo>
                  <a:pt x="2194834" y="2509686"/>
                </a:lnTo>
                <a:lnTo>
                  <a:pt x="0" y="2509686"/>
                </a:lnTo>
                <a:lnTo>
                  <a:pt x="0" y="0"/>
                </a:lnTo>
                <a:close/>
              </a:path>
            </a:pathLst>
          </a:custGeom>
          <a:blipFill rotWithShape="1">
            <a:blip r:embed="rId3">
              <a:alphaModFix/>
            </a:blip>
            <a:stretch>
              <a:fillRect/>
            </a:stretch>
          </a:blipFill>
          <a:ln>
            <a:noFill/>
          </a:ln>
        </p:spPr>
      </p:sp>
      <p:sp>
        <p:nvSpPr>
          <p:cNvPr id="230" name="Google Shape;230;p10"/>
          <p:cNvSpPr txBox="1"/>
          <p:nvPr/>
        </p:nvSpPr>
        <p:spPr>
          <a:xfrm>
            <a:off x="304800" y="0"/>
            <a:ext cx="7589657" cy="147732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IN" sz="9600">
                <a:solidFill>
                  <a:schemeClr val="dk1"/>
                </a:solidFill>
                <a:latin typeface="Paytone One"/>
                <a:ea typeface="Paytone One"/>
                <a:cs typeface="Paytone One"/>
                <a:sym typeface="Paytone One"/>
              </a:rPr>
              <a:t>References</a:t>
            </a:r>
            <a:endParaRPr/>
          </a:p>
        </p:txBody>
      </p:sp>
      <p:cxnSp>
        <p:nvCxnSpPr>
          <p:cNvPr id="231" name="Google Shape;231;p10"/>
          <p:cNvCxnSpPr/>
          <p:nvPr/>
        </p:nvCxnSpPr>
        <p:spPr>
          <a:xfrm>
            <a:off x="2790999" y="9258300"/>
            <a:ext cx="6492240" cy="0"/>
          </a:xfrm>
          <a:prstGeom prst="straightConnector1">
            <a:avLst/>
          </a:prstGeom>
          <a:noFill/>
          <a:ln w="38100" cap="flat" cmpd="sng">
            <a:solidFill>
              <a:srgbClr val="000000"/>
            </a:solidFill>
            <a:prstDash val="solid"/>
            <a:round/>
            <a:headEnd type="none" w="sm" len="sm"/>
            <a:tailEnd type="none" w="sm" len="sm"/>
          </a:ln>
        </p:spPr>
      </p:cxnSp>
      <p:sp>
        <p:nvSpPr>
          <p:cNvPr id="232" name="Google Shape;232;p10"/>
          <p:cNvSpPr txBox="1"/>
          <p:nvPr/>
        </p:nvSpPr>
        <p:spPr>
          <a:xfrm>
            <a:off x="1219200" y="1974273"/>
            <a:ext cx="14935200" cy="6555641"/>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Clr>
                <a:schemeClr val="dk1"/>
              </a:buClr>
              <a:buSzPts val="3500"/>
              <a:buFont typeface="Calibri"/>
              <a:buAutoNum type="arabicPeriod"/>
            </a:pPr>
            <a:r>
              <a:rPr lang="en-IN" sz="35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https://ieeexplore.ieee.org/document/7151519</a:t>
            </a:r>
            <a:endParaRPr sz="3500">
              <a:solidFill>
                <a:schemeClr val="dk1"/>
              </a:solidFill>
              <a:latin typeface="Calibri"/>
              <a:ea typeface="Calibri"/>
              <a:cs typeface="Calibri"/>
              <a:sym typeface="Calibri"/>
            </a:endParaRPr>
          </a:p>
          <a:p>
            <a:pPr marL="514350" marR="0" lvl="0" indent="-292100" algn="l" rtl="0">
              <a:spcBef>
                <a:spcPts val="0"/>
              </a:spcBef>
              <a:spcAft>
                <a:spcPts val="0"/>
              </a:spcAft>
              <a:buClr>
                <a:schemeClr val="dk1"/>
              </a:buClr>
              <a:buSzPts val="3500"/>
              <a:buFont typeface="Calibri"/>
              <a:buNone/>
            </a:pPr>
            <a:endParaRPr sz="3500">
              <a:solidFill>
                <a:schemeClr val="dk1"/>
              </a:solidFill>
              <a:latin typeface="Calibri"/>
              <a:ea typeface="Calibri"/>
              <a:cs typeface="Calibri"/>
              <a:sym typeface="Calibri"/>
            </a:endParaRPr>
          </a:p>
          <a:p>
            <a:pPr marL="514350" marR="0" lvl="0" indent="-514350" algn="l" rtl="0">
              <a:spcBef>
                <a:spcPts val="0"/>
              </a:spcBef>
              <a:spcAft>
                <a:spcPts val="0"/>
              </a:spcAft>
              <a:buClr>
                <a:schemeClr val="dk1"/>
              </a:buClr>
              <a:buSzPts val="3500"/>
              <a:buFont typeface="Calibri"/>
              <a:buAutoNum type="arabicPeriod"/>
            </a:pPr>
            <a:r>
              <a:rPr lang="en-IN" sz="35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https://jesit.springeropen.com/articles/10.1186/s43067-023-00124-y</a:t>
            </a:r>
            <a:endParaRPr sz="3500">
              <a:solidFill>
                <a:schemeClr val="dk1"/>
              </a:solidFill>
              <a:latin typeface="Calibri"/>
              <a:ea typeface="Calibri"/>
              <a:cs typeface="Calibri"/>
              <a:sym typeface="Calibri"/>
            </a:endParaRPr>
          </a:p>
          <a:p>
            <a:pPr marL="514350" marR="0" lvl="0" indent="-292100" algn="l" rtl="0">
              <a:spcBef>
                <a:spcPts val="0"/>
              </a:spcBef>
              <a:spcAft>
                <a:spcPts val="0"/>
              </a:spcAft>
              <a:buClr>
                <a:schemeClr val="dk1"/>
              </a:buClr>
              <a:buSzPts val="3500"/>
              <a:buFont typeface="Calibri"/>
              <a:buNone/>
            </a:pPr>
            <a:endParaRPr sz="3500">
              <a:solidFill>
                <a:schemeClr val="dk1"/>
              </a:solidFill>
              <a:latin typeface="Calibri"/>
              <a:ea typeface="Calibri"/>
              <a:cs typeface="Calibri"/>
              <a:sym typeface="Calibri"/>
            </a:endParaRPr>
          </a:p>
          <a:p>
            <a:pPr marL="514350" marR="0" lvl="0" indent="-514350" algn="l" rtl="0">
              <a:spcBef>
                <a:spcPts val="0"/>
              </a:spcBef>
              <a:spcAft>
                <a:spcPts val="0"/>
              </a:spcAft>
              <a:buClr>
                <a:schemeClr val="dk1"/>
              </a:buClr>
              <a:buSzPts val="3500"/>
              <a:buFont typeface="Calibri"/>
              <a:buAutoNum type="arabicPeriod"/>
            </a:pPr>
            <a:r>
              <a:rPr lang="en-IN" sz="3500" u="sng">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https://ieeexplore.ieee.org/document/9582163</a:t>
            </a:r>
            <a:endParaRPr sz="3500">
              <a:solidFill>
                <a:schemeClr val="dk1"/>
              </a:solidFill>
              <a:latin typeface="Calibri"/>
              <a:ea typeface="Calibri"/>
              <a:cs typeface="Calibri"/>
              <a:sym typeface="Calibri"/>
            </a:endParaRPr>
          </a:p>
          <a:p>
            <a:pPr marL="514350" marR="0" lvl="0" indent="-292100" algn="l" rtl="0">
              <a:spcBef>
                <a:spcPts val="0"/>
              </a:spcBef>
              <a:spcAft>
                <a:spcPts val="0"/>
              </a:spcAft>
              <a:buClr>
                <a:schemeClr val="dk1"/>
              </a:buClr>
              <a:buSzPts val="3500"/>
              <a:buFont typeface="Calibri"/>
              <a:buNone/>
            </a:pPr>
            <a:endParaRPr sz="3500">
              <a:solidFill>
                <a:schemeClr val="dk1"/>
              </a:solidFill>
              <a:latin typeface="Calibri"/>
              <a:ea typeface="Calibri"/>
              <a:cs typeface="Calibri"/>
              <a:sym typeface="Calibri"/>
            </a:endParaRPr>
          </a:p>
          <a:p>
            <a:pPr marL="514350" marR="0" lvl="0" indent="-514350" algn="l" rtl="0">
              <a:spcBef>
                <a:spcPts val="0"/>
              </a:spcBef>
              <a:spcAft>
                <a:spcPts val="0"/>
              </a:spcAft>
              <a:buClr>
                <a:schemeClr val="dk1"/>
              </a:buClr>
              <a:buSzPts val="3500"/>
              <a:buFont typeface="Calibri"/>
              <a:buAutoNum type="arabicPeriod"/>
            </a:pPr>
            <a:r>
              <a:rPr lang="en-IN" sz="3500" u="sng">
                <a:solidFill>
                  <a:schemeClr val="dk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https://medium.com/geoai/using-machine-learning-to-predict-car-accident-risk-4d92c91a7d57</a:t>
            </a:r>
            <a:endParaRPr sz="3500">
              <a:solidFill>
                <a:schemeClr val="dk1"/>
              </a:solidFill>
              <a:latin typeface="Calibri"/>
              <a:ea typeface="Calibri"/>
              <a:cs typeface="Calibri"/>
              <a:sym typeface="Calibri"/>
            </a:endParaRPr>
          </a:p>
          <a:p>
            <a:pPr marL="514350" marR="0" lvl="0" indent="-292100" algn="l" rtl="0">
              <a:spcBef>
                <a:spcPts val="0"/>
              </a:spcBef>
              <a:spcAft>
                <a:spcPts val="0"/>
              </a:spcAft>
              <a:buClr>
                <a:schemeClr val="dk1"/>
              </a:buClr>
              <a:buSzPts val="3500"/>
              <a:buFont typeface="Calibri"/>
              <a:buNone/>
            </a:pPr>
            <a:endParaRPr sz="3500">
              <a:solidFill>
                <a:schemeClr val="dk1"/>
              </a:solidFill>
              <a:latin typeface="Calibri"/>
              <a:ea typeface="Calibri"/>
              <a:cs typeface="Calibri"/>
              <a:sym typeface="Calibri"/>
            </a:endParaRPr>
          </a:p>
          <a:p>
            <a:pPr marL="514350" marR="0" lvl="0" indent="-514350" algn="l" rtl="0">
              <a:spcBef>
                <a:spcPts val="0"/>
              </a:spcBef>
              <a:spcAft>
                <a:spcPts val="0"/>
              </a:spcAft>
              <a:buClr>
                <a:schemeClr val="dk1"/>
              </a:buClr>
              <a:buSzPts val="3500"/>
              <a:buFont typeface="Calibri"/>
              <a:buAutoNum type="arabicPeriod"/>
            </a:pPr>
            <a:r>
              <a:rPr lang="en-IN" sz="3500" u="sng">
                <a:solidFill>
                  <a:schemeClr val="dk1"/>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https://medium.com/analytics-vidhya/vehicle-accident-severity-prediction-based-on-environmental-stimuli-using-machine-learning-3b35b4599667</a:t>
            </a:r>
            <a:endParaRPr sz="3500">
              <a:solidFill>
                <a:schemeClr val="dk1"/>
              </a:solidFill>
              <a:latin typeface="Calibri"/>
              <a:ea typeface="Calibri"/>
              <a:cs typeface="Calibri"/>
              <a:sym typeface="Calibri"/>
            </a:endParaRPr>
          </a:p>
          <a:p>
            <a:pPr marL="514350" marR="0" lvl="0" indent="-292100" algn="l" rtl="0">
              <a:spcBef>
                <a:spcPts val="0"/>
              </a:spcBef>
              <a:spcAft>
                <a:spcPts val="0"/>
              </a:spcAft>
              <a:buClr>
                <a:schemeClr val="dk1"/>
              </a:buClr>
              <a:buSzPts val="3500"/>
              <a:buFont typeface="Calibri"/>
              <a:buNone/>
            </a:pPr>
            <a:endParaRPr sz="35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236"/>
        <p:cNvGrpSpPr/>
        <p:nvPr/>
      </p:nvGrpSpPr>
      <p:grpSpPr>
        <a:xfrm>
          <a:off x="0" y="0"/>
          <a:ext cx="0" cy="0"/>
          <a:chOff x="0" y="0"/>
          <a:chExt cx="0" cy="0"/>
        </a:xfrm>
      </p:grpSpPr>
      <p:sp>
        <p:nvSpPr>
          <p:cNvPr id="237" name="Google Shape;237;p11"/>
          <p:cNvSpPr/>
          <p:nvPr/>
        </p:nvSpPr>
        <p:spPr>
          <a:xfrm>
            <a:off x="-2916319" y="0"/>
            <a:ext cx="10602160" cy="10602160"/>
          </a:xfrm>
          <a:custGeom>
            <a:avLst/>
            <a:gdLst/>
            <a:ahLst/>
            <a:cxnLst/>
            <a:rect l="l" t="t" r="r" b="b"/>
            <a:pathLst>
              <a:path w="10602160" h="10602160" extrusionOk="0">
                <a:moveTo>
                  <a:pt x="0" y="0"/>
                </a:moveTo>
                <a:lnTo>
                  <a:pt x="10602159" y="0"/>
                </a:lnTo>
                <a:lnTo>
                  <a:pt x="10602159" y="10602160"/>
                </a:lnTo>
                <a:lnTo>
                  <a:pt x="0" y="10602160"/>
                </a:lnTo>
                <a:lnTo>
                  <a:pt x="0" y="0"/>
                </a:lnTo>
                <a:close/>
              </a:path>
            </a:pathLst>
          </a:custGeom>
          <a:blipFill rotWithShape="1">
            <a:blip r:embed="rId3">
              <a:alphaModFix amt="18999"/>
            </a:blip>
            <a:stretch>
              <a:fillRect/>
            </a:stretch>
          </a:blipFill>
          <a:ln>
            <a:noFill/>
          </a:ln>
        </p:spPr>
      </p:sp>
      <p:sp>
        <p:nvSpPr>
          <p:cNvPr id="238" name="Google Shape;238;p11"/>
          <p:cNvSpPr/>
          <p:nvPr/>
        </p:nvSpPr>
        <p:spPr>
          <a:xfrm>
            <a:off x="5486400" y="3400454"/>
            <a:ext cx="7315200" cy="2739875"/>
          </a:xfrm>
          <a:custGeom>
            <a:avLst/>
            <a:gdLst/>
            <a:ahLst/>
            <a:cxnLst/>
            <a:rect l="l" t="t" r="r" b="b"/>
            <a:pathLst>
              <a:path w="7315200" h="2739875" extrusionOk="0">
                <a:moveTo>
                  <a:pt x="0" y="0"/>
                </a:moveTo>
                <a:lnTo>
                  <a:pt x="7315200" y="0"/>
                </a:lnTo>
                <a:lnTo>
                  <a:pt x="7315200" y="2739875"/>
                </a:lnTo>
                <a:lnTo>
                  <a:pt x="0" y="2739875"/>
                </a:lnTo>
                <a:lnTo>
                  <a:pt x="0" y="0"/>
                </a:lnTo>
                <a:close/>
              </a:path>
            </a:pathLst>
          </a:custGeom>
          <a:blipFill rotWithShape="1">
            <a:blip r:embed="rId4">
              <a:alphaModFix/>
            </a:blip>
            <a:stretch>
              <a:fillRect/>
            </a:stretch>
          </a:blipFill>
          <a:ln>
            <a:noFill/>
          </a:ln>
        </p:spPr>
      </p:sp>
      <p:sp>
        <p:nvSpPr>
          <p:cNvPr id="239" name="Google Shape;239;p11"/>
          <p:cNvSpPr/>
          <p:nvPr/>
        </p:nvSpPr>
        <p:spPr>
          <a:xfrm rot="1475691">
            <a:off x="12020804" y="4829449"/>
            <a:ext cx="1932233" cy="1939285"/>
          </a:xfrm>
          <a:custGeom>
            <a:avLst/>
            <a:gdLst/>
            <a:ahLst/>
            <a:cxnLst/>
            <a:rect l="l" t="t" r="r" b="b"/>
            <a:pathLst>
              <a:path w="1932233" h="1939285" extrusionOk="0">
                <a:moveTo>
                  <a:pt x="0" y="0"/>
                </a:moveTo>
                <a:lnTo>
                  <a:pt x="1932233" y="0"/>
                </a:lnTo>
                <a:lnTo>
                  <a:pt x="1932233" y="1939285"/>
                </a:lnTo>
                <a:lnTo>
                  <a:pt x="0" y="1939285"/>
                </a:lnTo>
                <a:lnTo>
                  <a:pt x="0" y="0"/>
                </a:lnTo>
                <a:close/>
              </a:path>
            </a:pathLst>
          </a:custGeom>
          <a:blipFill rotWithShape="1">
            <a:blip r:embed="rId5">
              <a:alphaModFix/>
            </a:blip>
            <a:stretch>
              <a:fillRect/>
            </a:stretch>
          </a:blipFill>
          <a:ln>
            <a:noFill/>
          </a:ln>
        </p:spPr>
      </p:sp>
      <p:sp>
        <p:nvSpPr>
          <p:cNvPr id="240" name="Google Shape;240;p11"/>
          <p:cNvSpPr/>
          <p:nvPr/>
        </p:nvSpPr>
        <p:spPr>
          <a:xfrm>
            <a:off x="246596" y="0"/>
            <a:ext cx="782104" cy="3400454"/>
          </a:xfrm>
          <a:custGeom>
            <a:avLst/>
            <a:gdLst/>
            <a:ahLst/>
            <a:cxnLst/>
            <a:rect l="l" t="t" r="r" b="b"/>
            <a:pathLst>
              <a:path w="782104" h="3400454" extrusionOk="0">
                <a:moveTo>
                  <a:pt x="0" y="0"/>
                </a:moveTo>
                <a:lnTo>
                  <a:pt x="782104" y="0"/>
                </a:lnTo>
                <a:lnTo>
                  <a:pt x="782104" y="3400454"/>
                </a:lnTo>
                <a:lnTo>
                  <a:pt x="0" y="3400454"/>
                </a:lnTo>
                <a:lnTo>
                  <a:pt x="0" y="0"/>
                </a:lnTo>
                <a:close/>
              </a:path>
            </a:pathLst>
          </a:custGeom>
          <a:blipFill rotWithShape="1">
            <a:blip r:embed="rId6">
              <a:alphaModFix/>
            </a:blip>
            <a:stretch>
              <a:fillRect/>
            </a:stretch>
          </a:blipFill>
          <a:ln>
            <a:noFill/>
          </a:ln>
        </p:spPr>
      </p:sp>
      <p:sp>
        <p:nvSpPr>
          <p:cNvPr id="241" name="Google Shape;241;p11"/>
          <p:cNvSpPr/>
          <p:nvPr/>
        </p:nvSpPr>
        <p:spPr>
          <a:xfrm>
            <a:off x="7685840" y="0"/>
            <a:ext cx="10602160" cy="10602160"/>
          </a:xfrm>
          <a:custGeom>
            <a:avLst/>
            <a:gdLst/>
            <a:ahLst/>
            <a:cxnLst/>
            <a:rect l="l" t="t" r="r" b="b"/>
            <a:pathLst>
              <a:path w="10602160" h="10602160" extrusionOk="0">
                <a:moveTo>
                  <a:pt x="0" y="0"/>
                </a:moveTo>
                <a:lnTo>
                  <a:pt x="10602160" y="0"/>
                </a:lnTo>
                <a:lnTo>
                  <a:pt x="10602160" y="10602160"/>
                </a:lnTo>
                <a:lnTo>
                  <a:pt x="0" y="10602160"/>
                </a:lnTo>
                <a:lnTo>
                  <a:pt x="0" y="0"/>
                </a:lnTo>
                <a:close/>
              </a:path>
            </a:pathLst>
          </a:custGeom>
          <a:blipFill rotWithShape="1">
            <a:blip r:embed="rId3">
              <a:alphaModFix amt="18999"/>
            </a:blip>
            <a:stretch>
              <a:fillRect/>
            </a:stretch>
          </a:blipFill>
          <a:ln>
            <a:noFill/>
          </a:ln>
        </p:spPr>
      </p:sp>
      <p:sp>
        <p:nvSpPr>
          <p:cNvPr id="242" name="Google Shape;242;p11"/>
          <p:cNvSpPr/>
          <p:nvPr/>
        </p:nvSpPr>
        <p:spPr>
          <a:xfrm>
            <a:off x="-300666" y="7574008"/>
            <a:ext cx="2658732" cy="2712992"/>
          </a:xfrm>
          <a:custGeom>
            <a:avLst/>
            <a:gdLst/>
            <a:ahLst/>
            <a:cxnLst/>
            <a:rect l="l" t="t" r="r" b="b"/>
            <a:pathLst>
              <a:path w="2658732" h="2712992" extrusionOk="0">
                <a:moveTo>
                  <a:pt x="0" y="0"/>
                </a:moveTo>
                <a:lnTo>
                  <a:pt x="2658732" y="0"/>
                </a:lnTo>
                <a:lnTo>
                  <a:pt x="2658732" y="2712992"/>
                </a:lnTo>
                <a:lnTo>
                  <a:pt x="0" y="2712992"/>
                </a:lnTo>
                <a:lnTo>
                  <a:pt x="0" y="0"/>
                </a:lnTo>
                <a:close/>
              </a:path>
            </a:pathLst>
          </a:custGeom>
          <a:blipFill rotWithShape="1">
            <a:blip r:embed="rId7">
              <a:alphaModFix/>
            </a:blip>
            <a:stretch>
              <a:fillRect/>
            </a:stretch>
          </a:blipFill>
          <a:ln>
            <a:noFill/>
          </a:ln>
        </p:spPr>
      </p:sp>
      <p:sp>
        <p:nvSpPr>
          <p:cNvPr id="243" name="Google Shape;243;p11"/>
          <p:cNvSpPr/>
          <p:nvPr/>
        </p:nvSpPr>
        <p:spPr>
          <a:xfrm flipH="1">
            <a:off x="15416962" y="-714612"/>
            <a:ext cx="3684676" cy="3486625"/>
          </a:xfrm>
          <a:custGeom>
            <a:avLst/>
            <a:gdLst/>
            <a:ahLst/>
            <a:cxnLst/>
            <a:rect l="l" t="t" r="r" b="b"/>
            <a:pathLst>
              <a:path w="3684676" h="3486625" extrusionOk="0">
                <a:moveTo>
                  <a:pt x="3684676" y="0"/>
                </a:moveTo>
                <a:lnTo>
                  <a:pt x="0" y="0"/>
                </a:lnTo>
                <a:lnTo>
                  <a:pt x="0" y="3486624"/>
                </a:lnTo>
                <a:lnTo>
                  <a:pt x="3684676" y="3486624"/>
                </a:lnTo>
                <a:lnTo>
                  <a:pt x="3684676" y="0"/>
                </a:lnTo>
                <a:close/>
              </a:path>
            </a:pathLst>
          </a:custGeom>
          <a:blipFill rotWithShape="1">
            <a:blip r:embed="rId8">
              <a:alphaModFix/>
            </a:blip>
            <a:stretch>
              <a:fillRect/>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98"/>
        <p:cNvGrpSpPr/>
        <p:nvPr/>
      </p:nvGrpSpPr>
      <p:grpSpPr>
        <a:xfrm>
          <a:off x="0" y="0"/>
          <a:ext cx="0" cy="0"/>
          <a:chOff x="0" y="0"/>
          <a:chExt cx="0" cy="0"/>
        </a:xfrm>
      </p:grpSpPr>
      <p:sp>
        <p:nvSpPr>
          <p:cNvPr id="99" name="Google Shape;99;p2"/>
          <p:cNvSpPr/>
          <p:nvPr/>
        </p:nvSpPr>
        <p:spPr>
          <a:xfrm>
            <a:off x="0" y="-5252"/>
            <a:ext cx="12121496" cy="10292252"/>
          </a:xfrm>
          <a:custGeom>
            <a:avLst/>
            <a:gdLst/>
            <a:ahLst/>
            <a:cxnLst/>
            <a:rect l="l" t="t" r="r" b="b"/>
            <a:pathLst>
              <a:path w="12121496" h="10292252" extrusionOk="0">
                <a:moveTo>
                  <a:pt x="0" y="0"/>
                </a:moveTo>
                <a:lnTo>
                  <a:pt x="12121496" y="0"/>
                </a:lnTo>
                <a:lnTo>
                  <a:pt x="12121496" y="10292252"/>
                </a:lnTo>
                <a:lnTo>
                  <a:pt x="0" y="10292252"/>
                </a:lnTo>
                <a:lnTo>
                  <a:pt x="0" y="0"/>
                </a:lnTo>
                <a:close/>
              </a:path>
            </a:pathLst>
          </a:custGeom>
          <a:blipFill rotWithShape="1">
            <a:blip r:embed="rId3">
              <a:alphaModFix amt="26000"/>
            </a:blip>
            <a:stretch>
              <a:fillRect/>
            </a:stretch>
          </a:blipFill>
          <a:ln>
            <a:noFill/>
          </a:ln>
        </p:spPr>
      </p:sp>
      <p:sp>
        <p:nvSpPr>
          <p:cNvPr id="100" name="Google Shape;100;p2"/>
          <p:cNvSpPr/>
          <p:nvPr/>
        </p:nvSpPr>
        <p:spPr>
          <a:xfrm>
            <a:off x="0" y="133272"/>
            <a:ext cx="2592030" cy="895428"/>
          </a:xfrm>
          <a:custGeom>
            <a:avLst/>
            <a:gdLst/>
            <a:ahLst/>
            <a:cxnLst/>
            <a:rect l="l" t="t" r="r" b="b"/>
            <a:pathLst>
              <a:path w="2592030" h="895428" extrusionOk="0">
                <a:moveTo>
                  <a:pt x="0" y="0"/>
                </a:moveTo>
                <a:lnTo>
                  <a:pt x="2592030" y="0"/>
                </a:lnTo>
                <a:lnTo>
                  <a:pt x="2592030" y="895428"/>
                </a:lnTo>
                <a:lnTo>
                  <a:pt x="0" y="895428"/>
                </a:lnTo>
                <a:lnTo>
                  <a:pt x="0" y="0"/>
                </a:lnTo>
                <a:close/>
              </a:path>
            </a:pathLst>
          </a:custGeom>
          <a:blipFill rotWithShape="1">
            <a:blip r:embed="rId4">
              <a:alphaModFix/>
            </a:blip>
            <a:stretch>
              <a:fillRect/>
            </a:stretch>
          </a:blipFill>
          <a:ln>
            <a:noFill/>
          </a:ln>
        </p:spPr>
      </p:sp>
      <p:sp>
        <p:nvSpPr>
          <p:cNvPr id="101" name="Google Shape;101;p2"/>
          <p:cNvSpPr/>
          <p:nvPr/>
        </p:nvSpPr>
        <p:spPr>
          <a:xfrm>
            <a:off x="12227252" y="133272"/>
            <a:ext cx="12121496" cy="10292252"/>
          </a:xfrm>
          <a:custGeom>
            <a:avLst/>
            <a:gdLst/>
            <a:ahLst/>
            <a:cxnLst/>
            <a:rect l="l" t="t" r="r" b="b"/>
            <a:pathLst>
              <a:path w="12121496" h="10292252" extrusionOk="0">
                <a:moveTo>
                  <a:pt x="0" y="0"/>
                </a:moveTo>
                <a:lnTo>
                  <a:pt x="12121496" y="0"/>
                </a:lnTo>
                <a:lnTo>
                  <a:pt x="12121496" y="10292251"/>
                </a:lnTo>
                <a:lnTo>
                  <a:pt x="0" y="10292251"/>
                </a:lnTo>
                <a:lnTo>
                  <a:pt x="0" y="0"/>
                </a:lnTo>
                <a:close/>
              </a:path>
            </a:pathLst>
          </a:custGeom>
          <a:blipFill rotWithShape="1">
            <a:blip r:embed="rId3">
              <a:alphaModFix amt="26000"/>
            </a:blip>
            <a:stretch>
              <a:fillRect/>
            </a:stretch>
          </a:blipFill>
          <a:ln>
            <a:noFill/>
          </a:ln>
        </p:spPr>
      </p:sp>
      <p:sp>
        <p:nvSpPr>
          <p:cNvPr id="102" name="Google Shape;102;p2"/>
          <p:cNvSpPr/>
          <p:nvPr/>
        </p:nvSpPr>
        <p:spPr>
          <a:xfrm>
            <a:off x="16196373" y="8229600"/>
            <a:ext cx="2091627" cy="2057400"/>
          </a:xfrm>
          <a:custGeom>
            <a:avLst/>
            <a:gdLst/>
            <a:ahLst/>
            <a:cxnLst/>
            <a:rect l="l" t="t" r="r" b="b"/>
            <a:pathLst>
              <a:path w="2091627" h="2057400" extrusionOk="0">
                <a:moveTo>
                  <a:pt x="0" y="0"/>
                </a:moveTo>
                <a:lnTo>
                  <a:pt x="2091627" y="0"/>
                </a:lnTo>
                <a:lnTo>
                  <a:pt x="2091627" y="2057400"/>
                </a:lnTo>
                <a:lnTo>
                  <a:pt x="0" y="2057400"/>
                </a:lnTo>
                <a:lnTo>
                  <a:pt x="0" y="0"/>
                </a:lnTo>
                <a:close/>
              </a:path>
            </a:pathLst>
          </a:custGeom>
          <a:blipFill rotWithShape="1">
            <a:blip r:embed="rId5">
              <a:alphaModFix/>
            </a:blip>
            <a:stretch>
              <a:fillRect/>
            </a:stretch>
          </a:blipFill>
          <a:ln>
            <a:noFill/>
          </a:ln>
        </p:spPr>
      </p:sp>
      <p:grpSp>
        <p:nvGrpSpPr>
          <p:cNvPr id="103" name="Google Shape;103;p2"/>
          <p:cNvGrpSpPr/>
          <p:nvPr/>
        </p:nvGrpSpPr>
        <p:grpSpPr>
          <a:xfrm>
            <a:off x="2743687" y="2877032"/>
            <a:ext cx="13235332" cy="1964790"/>
            <a:chOff x="0" y="-38100"/>
            <a:chExt cx="2602724" cy="386375"/>
          </a:xfrm>
        </p:grpSpPr>
        <p:sp>
          <p:nvSpPr>
            <p:cNvPr id="104" name="Google Shape;104;p2"/>
            <p:cNvSpPr/>
            <p:nvPr/>
          </p:nvSpPr>
          <p:spPr>
            <a:xfrm>
              <a:off x="0" y="0"/>
              <a:ext cx="2602724" cy="348275"/>
            </a:xfrm>
            <a:custGeom>
              <a:avLst/>
              <a:gdLst/>
              <a:ahLst/>
              <a:cxnLst/>
              <a:rect l="l" t="t" r="r" b="b"/>
              <a:pathLst>
                <a:path w="2602724" h="348275" extrusionOk="0">
                  <a:moveTo>
                    <a:pt x="203200" y="0"/>
                  </a:moveTo>
                  <a:lnTo>
                    <a:pt x="2602724" y="0"/>
                  </a:lnTo>
                  <a:lnTo>
                    <a:pt x="2399524" y="348275"/>
                  </a:lnTo>
                  <a:lnTo>
                    <a:pt x="0" y="348275"/>
                  </a:lnTo>
                  <a:lnTo>
                    <a:pt x="203200" y="0"/>
                  </a:lnTo>
                  <a:close/>
                </a:path>
              </a:pathLst>
            </a:custGeom>
            <a:solidFill>
              <a:srgbClr val="A64B23"/>
            </a:solidFill>
            <a:ln>
              <a:noFill/>
            </a:ln>
          </p:spPr>
        </p:sp>
        <p:sp>
          <p:nvSpPr>
            <p:cNvPr id="105" name="Google Shape;105;p2"/>
            <p:cNvSpPr txBox="1"/>
            <p:nvPr/>
          </p:nvSpPr>
          <p:spPr>
            <a:xfrm>
              <a:off x="101600" y="-38100"/>
              <a:ext cx="2399524" cy="38637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06" name="Google Shape;106;p2"/>
          <p:cNvGrpSpPr/>
          <p:nvPr/>
        </p:nvGrpSpPr>
        <p:grpSpPr>
          <a:xfrm>
            <a:off x="2242233" y="2476385"/>
            <a:ext cx="13235332" cy="1964790"/>
            <a:chOff x="0" y="-38100"/>
            <a:chExt cx="2602724" cy="386375"/>
          </a:xfrm>
        </p:grpSpPr>
        <p:sp>
          <p:nvSpPr>
            <p:cNvPr id="107" name="Google Shape;107;p2"/>
            <p:cNvSpPr/>
            <p:nvPr/>
          </p:nvSpPr>
          <p:spPr>
            <a:xfrm>
              <a:off x="0" y="0"/>
              <a:ext cx="2602724" cy="348275"/>
            </a:xfrm>
            <a:custGeom>
              <a:avLst/>
              <a:gdLst/>
              <a:ahLst/>
              <a:cxnLst/>
              <a:rect l="l" t="t" r="r" b="b"/>
              <a:pathLst>
                <a:path w="2602724" h="348275" extrusionOk="0">
                  <a:moveTo>
                    <a:pt x="203200" y="0"/>
                  </a:moveTo>
                  <a:lnTo>
                    <a:pt x="2602724" y="0"/>
                  </a:lnTo>
                  <a:lnTo>
                    <a:pt x="2399524" y="348275"/>
                  </a:lnTo>
                  <a:lnTo>
                    <a:pt x="0" y="348275"/>
                  </a:lnTo>
                  <a:lnTo>
                    <a:pt x="203200" y="0"/>
                  </a:lnTo>
                  <a:close/>
                </a:path>
              </a:pathLst>
            </a:custGeom>
            <a:solidFill>
              <a:srgbClr val="EEB7B0"/>
            </a:solidFill>
            <a:ln>
              <a:noFill/>
            </a:ln>
          </p:spPr>
        </p:sp>
        <p:sp>
          <p:nvSpPr>
            <p:cNvPr id="108" name="Google Shape;108;p2"/>
            <p:cNvSpPr txBox="1"/>
            <p:nvPr/>
          </p:nvSpPr>
          <p:spPr>
            <a:xfrm>
              <a:off x="101600" y="-38100"/>
              <a:ext cx="2399524" cy="38637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09" name="Google Shape;109;p2"/>
          <p:cNvSpPr/>
          <p:nvPr/>
        </p:nvSpPr>
        <p:spPr>
          <a:xfrm>
            <a:off x="2743687" y="2423794"/>
            <a:ext cx="985710" cy="646984"/>
          </a:xfrm>
          <a:custGeom>
            <a:avLst/>
            <a:gdLst/>
            <a:ahLst/>
            <a:cxnLst/>
            <a:rect l="l" t="t" r="r" b="b"/>
            <a:pathLst>
              <a:path w="985710" h="646984" extrusionOk="0">
                <a:moveTo>
                  <a:pt x="0" y="0"/>
                </a:moveTo>
                <a:lnTo>
                  <a:pt x="985710" y="0"/>
                </a:lnTo>
                <a:lnTo>
                  <a:pt x="985710" y="646984"/>
                </a:lnTo>
                <a:lnTo>
                  <a:pt x="0" y="646984"/>
                </a:lnTo>
                <a:lnTo>
                  <a:pt x="0" y="0"/>
                </a:lnTo>
                <a:close/>
              </a:path>
            </a:pathLst>
          </a:custGeom>
          <a:blipFill rotWithShape="1">
            <a:blip r:embed="rId6">
              <a:alphaModFix/>
            </a:blip>
            <a:stretch>
              <a:fillRect/>
            </a:stretch>
          </a:blipFill>
          <a:ln>
            <a:noFill/>
          </a:ln>
        </p:spPr>
      </p:sp>
      <p:sp>
        <p:nvSpPr>
          <p:cNvPr id="110" name="Google Shape;110;p2"/>
          <p:cNvSpPr/>
          <p:nvPr/>
        </p:nvSpPr>
        <p:spPr>
          <a:xfrm rot="-5400000">
            <a:off x="460609" y="6945410"/>
            <a:ext cx="5395669" cy="7964048"/>
          </a:xfrm>
          <a:custGeom>
            <a:avLst/>
            <a:gdLst/>
            <a:ahLst/>
            <a:cxnLst/>
            <a:rect l="l" t="t" r="r" b="b"/>
            <a:pathLst>
              <a:path w="5395669" h="7964048" extrusionOk="0">
                <a:moveTo>
                  <a:pt x="0" y="0"/>
                </a:moveTo>
                <a:lnTo>
                  <a:pt x="5395669" y="0"/>
                </a:lnTo>
                <a:lnTo>
                  <a:pt x="5395669" y="7964048"/>
                </a:lnTo>
                <a:lnTo>
                  <a:pt x="0" y="7964048"/>
                </a:lnTo>
                <a:lnTo>
                  <a:pt x="0" y="0"/>
                </a:lnTo>
                <a:close/>
              </a:path>
            </a:pathLst>
          </a:custGeom>
          <a:blipFill rotWithShape="1">
            <a:blip r:embed="rId7">
              <a:alphaModFix/>
            </a:blip>
            <a:stretch>
              <a:fillRect/>
            </a:stretch>
          </a:blipFill>
          <a:ln>
            <a:noFill/>
          </a:ln>
        </p:spPr>
      </p:sp>
      <p:sp>
        <p:nvSpPr>
          <p:cNvPr id="111" name="Google Shape;111;p2"/>
          <p:cNvSpPr/>
          <p:nvPr/>
        </p:nvSpPr>
        <p:spPr>
          <a:xfrm>
            <a:off x="13940804" y="-2434298"/>
            <a:ext cx="6602765" cy="4858093"/>
          </a:xfrm>
          <a:custGeom>
            <a:avLst/>
            <a:gdLst/>
            <a:ahLst/>
            <a:cxnLst/>
            <a:rect l="l" t="t" r="r" b="b"/>
            <a:pathLst>
              <a:path w="6602765" h="4858093" extrusionOk="0">
                <a:moveTo>
                  <a:pt x="0" y="0"/>
                </a:moveTo>
                <a:lnTo>
                  <a:pt x="6602765" y="0"/>
                </a:lnTo>
                <a:lnTo>
                  <a:pt x="6602765" y="4858092"/>
                </a:lnTo>
                <a:lnTo>
                  <a:pt x="0" y="4858092"/>
                </a:lnTo>
                <a:lnTo>
                  <a:pt x="0" y="0"/>
                </a:lnTo>
                <a:close/>
              </a:path>
            </a:pathLst>
          </a:custGeom>
          <a:blipFill rotWithShape="1">
            <a:blip r:embed="rId8">
              <a:alphaModFix/>
            </a:blip>
            <a:stretch>
              <a:fillRect/>
            </a:stretch>
          </a:blipFill>
          <a:ln>
            <a:noFill/>
          </a:ln>
        </p:spPr>
      </p:sp>
      <p:sp>
        <p:nvSpPr>
          <p:cNvPr id="112" name="Google Shape;112;p2"/>
          <p:cNvSpPr/>
          <p:nvPr/>
        </p:nvSpPr>
        <p:spPr>
          <a:xfrm>
            <a:off x="210037" y="7878010"/>
            <a:ext cx="3462763" cy="1857300"/>
          </a:xfrm>
          <a:custGeom>
            <a:avLst/>
            <a:gdLst/>
            <a:ahLst/>
            <a:cxnLst/>
            <a:rect l="l" t="t" r="r" b="b"/>
            <a:pathLst>
              <a:path w="3462763" h="1857300" extrusionOk="0">
                <a:moveTo>
                  <a:pt x="0" y="0"/>
                </a:moveTo>
                <a:lnTo>
                  <a:pt x="3462763" y="0"/>
                </a:lnTo>
                <a:lnTo>
                  <a:pt x="3462763" y="1857300"/>
                </a:lnTo>
                <a:lnTo>
                  <a:pt x="0" y="1857300"/>
                </a:lnTo>
                <a:lnTo>
                  <a:pt x="0" y="0"/>
                </a:lnTo>
                <a:close/>
              </a:path>
            </a:pathLst>
          </a:custGeom>
          <a:blipFill rotWithShape="1">
            <a:blip r:embed="rId9">
              <a:alphaModFix/>
            </a:blip>
            <a:stretch>
              <a:fillRect/>
            </a:stretch>
          </a:blipFill>
          <a:ln>
            <a:noFill/>
          </a:ln>
        </p:spPr>
      </p:sp>
      <p:sp>
        <p:nvSpPr>
          <p:cNvPr id="113" name="Google Shape;113;p2"/>
          <p:cNvSpPr/>
          <p:nvPr/>
        </p:nvSpPr>
        <p:spPr>
          <a:xfrm>
            <a:off x="5411983" y="7878010"/>
            <a:ext cx="1728484" cy="1920538"/>
          </a:xfrm>
          <a:custGeom>
            <a:avLst/>
            <a:gdLst/>
            <a:ahLst/>
            <a:cxnLst/>
            <a:rect l="l" t="t" r="r" b="b"/>
            <a:pathLst>
              <a:path w="1728484" h="1920538" extrusionOk="0">
                <a:moveTo>
                  <a:pt x="0" y="0"/>
                </a:moveTo>
                <a:lnTo>
                  <a:pt x="1728485" y="0"/>
                </a:lnTo>
                <a:lnTo>
                  <a:pt x="1728485" y="1920538"/>
                </a:lnTo>
                <a:lnTo>
                  <a:pt x="0" y="1920538"/>
                </a:lnTo>
                <a:lnTo>
                  <a:pt x="0" y="0"/>
                </a:lnTo>
                <a:close/>
              </a:path>
            </a:pathLst>
          </a:custGeom>
          <a:blipFill rotWithShape="1">
            <a:blip r:embed="rId10">
              <a:alphaModFix/>
            </a:blip>
            <a:stretch>
              <a:fillRect/>
            </a:stretch>
          </a:blipFill>
          <a:ln>
            <a:noFill/>
          </a:ln>
        </p:spPr>
      </p:sp>
      <p:sp>
        <p:nvSpPr>
          <p:cNvPr id="114" name="Google Shape;114;p2"/>
          <p:cNvSpPr txBox="1"/>
          <p:nvPr/>
        </p:nvSpPr>
        <p:spPr>
          <a:xfrm>
            <a:off x="7140468" y="857250"/>
            <a:ext cx="3534425"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9200" b="1">
                <a:solidFill>
                  <a:srgbClr val="000000"/>
                </a:solidFill>
                <a:latin typeface="Paytone One"/>
                <a:ea typeface="Paytone One"/>
                <a:cs typeface="Paytone One"/>
                <a:sym typeface="Paytone One"/>
              </a:rPr>
              <a:t>Topic</a:t>
            </a:r>
            <a:endParaRPr/>
          </a:p>
        </p:txBody>
      </p:sp>
      <p:sp>
        <p:nvSpPr>
          <p:cNvPr id="115" name="Google Shape;115;p2"/>
          <p:cNvSpPr txBox="1"/>
          <p:nvPr/>
        </p:nvSpPr>
        <p:spPr>
          <a:xfrm>
            <a:off x="3729409" y="2643899"/>
            <a:ext cx="12121500" cy="36327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IN" sz="6000" b="0" i="0">
                <a:solidFill>
                  <a:schemeClr val="dk1"/>
                </a:solidFill>
                <a:latin typeface="Inter"/>
                <a:ea typeface="Inter"/>
                <a:cs typeface="Inter"/>
                <a:sym typeface="Inter"/>
              </a:rPr>
              <a:t>Accident Prediction and Prevention</a:t>
            </a:r>
            <a:endParaRPr/>
          </a:p>
          <a:p>
            <a:pPr marL="0" marR="0" lvl="0" indent="0" algn="l" rtl="0">
              <a:spcBef>
                <a:spcPts val="0"/>
              </a:spcBef>
              <a:spcAft>
                <a:spcPts val="0"/>
              </a:spcAft>
              <a:buNone/>
            </a:pPr>
            <a:br>
              <a:rPr lang="en-IN" sz="6000">
                <a:solidFill>
                  <a:schemeClr val="dk1"/>
                </a:solidFill>
                <a:latin typeface="Calibri"/>
                <a:ea typeface="Calibri"/>
                <a:cs typeface="Calibri"/>
                <a:sym typeface="Calibri"/>
              </a:rPr>
            </a:br>
            <a:endParaRPr sz="5601" b="1">
              <a:solidFill>
                <a:srgbClr val="000000"/>
              </a:solidFill>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EDDF"/>
        </a:solidFill>
        <a:effectLst/>
      </p:bgPr>
    </p:bg>
    <p:spTree>
      <p:nvGrpSpPr>
        <p:cNvPr id="1" name="Shape 119"/>
        <p:cNvGrpSpPr/>
        <p:nvPr/>
      </p:nvGrpSpPr>
      <p:grpSpPr>
        <a:xfrm>
          <a:off x="0" y="0"/>
          <a:ext cx="0" cy="0"/>
          <a:chOff x="0" y="0"/>
          <a:chExt cx="0" cy="0"/>
        </a:xfrm>
      </p:grpSpPr>
      <p:sp>
        <p:nvSpPr>
          <p:cNvPr id="120" name="Google Shape;120;p3"/>
          <p:cNvSpPr/>
          <p:nvPr/>
        </p:nvSpPr>
        <p:spPr>
          <a:xfrm rot="8196606">
            <a:off x="12485143" y="-5686488"/>
            <a:ext cx="7299575" cy="10774229"/>
          </a:xfrm>
          <a:custGeom>
            <a:avLst/>
            <a:gdLst/>
            <a:ahLst/>
            <a:cxnLst/>
            <a:rect l="l" t="t" r="r" b="b"/>
            <a:pathLst>
              <a:path w="7299575" h="10774229" extrusionOk="0">
                <a:moveTo>
                  <a:pt x="0" y="0"/>
                </a:moveTo>
                <a:lnTo>
                  <a:pt x="7299576" y="0"/>
                </a:lnTo>
                <a:lnTo>
                  <a:pt x="7299576" y="10774229"/>
                </a:lnTo>
                <a:lnTo>
                  <a:pt x="0" y="10774229"/>
                </a:lnTo>
                <a:lnTo>
                  <a:pt x="0" y="0"/>
                </a:lnTo>
                <a:close/>
              </a:path>
            </a:pathLst>
          </a:custGeom>
          <a:blipFill rotWithShape="1">
            <a:blip r:embed="rId3">
              <a:alphaModFix amt="43000"/>
            </a:blip>
            <a:stretch>
              <a:fillRect/>
            </a:stretch>
          </a:blipFill>
          <a:ln>
            <a:noFill/>
          </a:ln>
        </p:spPr>
      </p:sp>
      <p:sp>
        <p:nvSpPr>
          <p:cNvPr id="121" name="Google Shape;121;p3"/>
          <p:cNvSpPr/>
          <p:nvPr/>
        </p:nvSpPr>
        <p:spPr>
          <a:xfrm rot="4284660">
            <a:off x="-791568" y="3175668"/>
            <a:ext cx="11189148" cy="16515269"/>
          </a:xfrm>
          <a:custGeom>
            <a:avLst/>
            <a:gdLst/>
            <a:ahLst/>
            <a:cxnLst/>
            <a:rect l="l" t="t" r="r" b="b"/>
            <a:pathLst>
              <a:path w="11189148" h="16515269" extrusionOk="0">
                <a:moveTo>
                  <a:pt x="0" y="0"/>
                </a:moveTo>
                <a:lnTo>
                  <a:pt x="11189148" y="0"/>
                </a:lnTo>
                <a:lnTo>
                  <a:pt x="11189148" y="16515269"/>
                </a:lnTo>
                <a:lnTo>
                  <a:pt x="0" y="16515269"/>
                </a:lnTo>
                <a:lnTo>
                  <a:pt x="0" y="0"/>
                </a:lnTo>
                <a:close/>
              </a:path>
            </a:pathLst>
          </a:custGeom>
          <a:blipFill rotWithShape="1">
            <a:blip r:embed="rId3">
              <a:alphaModFix amt="43000"/>
            </a:blip>
            <a:stretch>
              <a:fillRect/>
            </a:stretch>
          </a:blipFill>
          <a:ln>
            <a:noFill/>
          </a:ln>
          <a:effectLst>
            <a:outerShdw blurRad="50800" dist="50800" dir="5400000" algn="ctr" rotWithShape="0">
              <a:srgbClr val="FABF8E"/>
            </a:outerShdw>
          </a:effectLst>
        </p:spPr>
      </p:sp>
      <p:sp>
        <p:nvSpPr>
          <p:cNvPr id="122" name="Google Shape;122;p3"/>
          <p:cNvSpPr txBox="1"/>
          <p:nvPr/>
        </p:nvSpPr>
        <p:spPr>
          <a:xfrm>
            <a:off x="-1500808" y="26884"/>
            <a:ext cx="8534400" cy="5053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9200"/>
              <a:buFont typeface="Paytone One"/>
              <a:buNone/>
            </a:pPr>
            <a:r>
              <a:rPr lang="en-IN" sz="9200">
                <a:solidFill>
                  <a:schemeClr val="dk1"/>
                </a:solidFill>
                <a:latin typeface="Paytone One"/>
                <a:ea typeface="Paytone One"/>
                <a:cs typeface="Paytone One"/>
                <a:sym typeface="Paytone One"/>
              </a:rPr>
              <a:t>Index</a:t>
            </a:r>
            <a:endParaRPr/>
          </a:p>
        </p:txBody>
      </p:sp>
      <p:sp>
        <p:nvSpPr>
          <p:cNvPr id="123" name="Google Shape;123;p3"/>
          <p:cNvSpPr/>
          <p:nvPr/>
        </p:nvSpPr>
        <p:spPr>
          <a:xfrm>
            <a:off x="826604" y="1726702"/>
            <a:ext cx="6031396" cy="588478"/>
          </a:xfrm>
          <a:prstGeom prst="parallelogram">
            <a:avLst>
              <a:gd name="adj" fmla="val 25000"/>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IN" sz="3200">
                <a:solidFill>
                  <a:schemeClr val="dk1"/>
                </a:solidFill>
                <a:latin typeface="Calibri"/>
                <a:ea typeface="Calibri"/>
                <a:cs typeface="Calibri"/>
                <a:sym typeface="Calibri"/>
              </a:rPr>
              <a:t>Concept of the Solution</a:t>
            </a:r>
            <a:endParaRPr/>
          </a:p>
        </p:txBody>
      </p:sp>
      <p:sp>
        <p:nvSpPr>
          <p:cNvPr id="124" name="Google Shape;124;p3"/>
          <p:cNvSpPr/>
          <p:nvPr/>
        </p:nvSpPr>
        <p:spPr>
          <a:xfrm>
            <a:off x="1113014" y="6194124"/>
            <a:ext cx="3528392" cy="147805"/>
          </a:xfrm>
          <a:prstGeom prst="parallelogram">
            <a:avLst>
              <a:gd name="adj" fmla="val 25000"/>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IN" sz="3200">
                <a:solidFill>
                  <a:schemeClr val="dk1"/>
                </a:solidFill>
                <a:latin typeface="Calibri"/>
                <a:ea typeface="Calibri"/>
                <a:cs typeface="Calibri"/>
                <a:sym typeface="Calibri"/>
              </a:rPr>
              <a:t>References</a:t>
            </a:r>
            <a:endParaRPr/>
          </a:p>
          <a:p>
            <a:pPr marL="0" marR="0" lvl="0" indent="0" algn="l" rtl="0">
              <a:spcBef>
                <a:spcPts val="64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25" name="Google Shape;125;p3"/>
          <p:cNvSpPr/>
          <p:nvPr/>
        </p:nvSpPr>
        <p:spPr>
          <a:xfrm>
            <a:off x="889210" y="4014897"/>
            <a:ext cx="5786551" cy="350830"/>
          </a:xfrm>
          <a:prstGeom prst="parallelogram">
            <a:avLst>
              <a:gd name="adj" fmla="val 25000"/>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IN" sz="3200">
                <a:solidFill>
                  <a:schemeClr val="dk1"/>
                </a:solidFill>
                <a:latin typeface="Calibri"/>
                <a:ea typeface="Calibri"/>
                <a:cs typeface="Calibri"/>
                <a:sym typeface="Calibri"/>
              </a:rPr>
              <a:t>Technical Description</a:t>
            </a:r>
            <a:endParaRPr/>
          </a:p>
        </p:txBody>
      </p:sp>
      <p:sp>
        <p:nvSpPr>
          <p:cNvPr id="126" name="Google Shape;126;p3"/>
          <p:cNvSpPr/>
          <p:nvPr/>
        </p:nvSpPr>
        <p:spPr>
          <a:xfrm>
            <a:off x="955737" y="4709057"/>
            <a:ext cx="5154346" cy="288032"/>
          </a:xfrm>
          <a:prstGeom prst="parallelogram">
            <a:avLst>
              <a:gd name="adj" fmla="val 25000"/>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IN" sz="3200">
                <a:solidFill>
                  <a:schemeClr val="dk1"/>
                </a:solidFill>
                <a:latin typeface="Calibri"/>
                <a:ea typeface="Calibri"/>
                <a:cs typeface="Calibri"/>
                <a:sym typeface="Calibri"/>
              </a:rPr>
              <a:t>Implementation Plan</a:t>
            </a:r>
            <a:endParaRPr/>
          </a:p>
        </p:txBody>
      </p:sp>
      <p:sp>
        <p:nvSpPr>
          <p:cNvPr id="127" name="Google Shape;127;p3"/>
          <p:cNvSpPr/>
          <p:nvPr/>
        </p:nvSpPr>
        <p:spPr>
          <a:xfrm>
            <a:off x="826604" y="5458662"/>
            <a:ext cx="6453516" cy="281131"/>
          </a:xfrm>
          <a:prstGeom prst="parallelogram">
            <a:avLst>
              <a:gd name="adj" fmla="val 25000"/>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IN" sz="3200">
                <a:solidFill>
                  <a:schemeClr val="dk1"/>
                </a:solidFill>
                <a:latin typeface="Calibri"/>
                <a:ea typeface="Calibri"/>
                <a:cs typeface="Calibri"/>
                <a:sym typeface="Calibri"/>
              </a:rPr>
              <a:t>Future Improvements</a:t>
            </a:r>
            <a:endParaRPr/>
          </a:p>
          <a:p>
            <a:pPr marL="342900" marR="0" lvl="0" indent="-139700" algn="l" rtl="0">
              <a:spcBef>
                <a:spcPts val="64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28" name="Google Shape;128;p3"/>
          <p:cNvSpPr txBox="1"/>
          <p:nvPr/>
        </p:nvSpPr>
        <p:spPr>
          <a:xfrm>
            <a:off x="1371600" y="2471696"/>
            <a:ext cx="5181600" cy="861774"/>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200"/>
              <a:buFont typeface="Arial"/>
              <a:buChar char="•"/>
            </a:pPr>
            <a:r>
              <a:rPr lang="en-IN" sz="3200">
                <a:solidFill>
                  <a:schemeClr val="dk1"/>
                </a:solidFill>
                <a:latin typeface="Calibri"/>
                <a:ea typeface="Calibri"/>
                <a:cs typeface="Calibri"/>
                <a:sym typeface="Calibri"/>
              </a:rPr>
              <a:t>Project Goals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3"/>
          <p:cNvSpPr txBox="1"/>
          <p:nvPr/>
        </p:nvSpPr>
        <p:spPr>
          <a:xfrm>
            <a:off x="1380932" y="3268831"/>
            <a:ext cx="5486400"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3200"/>
              <a:buFont typeface="Arial"/>
              <a:buChar char="•"/>
            </a:pPr>
            <a:r>
              <a:rPr lang="en-IN" sz="3200">
                <a:solidFill>
                  <a:schemeClr val="dk1"/>
                </a:solidFill>
                <a:latin typeface="Calibri"/>
                <a:ea typeface="Calibri"/>
                <a:cs typeface="Calibri"/>
                <a:sym typeface="Calibri"/>
              </a:rPr>
              <a:t> Dataset</a:t>
            </a:r>
            <a:endParaRPr/>
          </a:p>
        </p:txBody>
      </p:sp>
      <p:sp>
        <p:nvSpPr>
          <p:cNvPr id="130" name="Google Shape;130;p3"/>
          <p:cNvSpPr/>
          <p:nvPr/>
        </p:nvSpPr>
        <p:spPr>
          <a:xfrm rot="-5400000">
            <a:off x="14672780" y="6929920"/>
            <a:ext cx="1340763" cy="5083122"/>
          </a:xfrm>
          <a:custGeom>
            <a:avLst/>
            <a:gdLst/>
            <a:ahLst/>
            <a:cxnLst/>
            <a:rect l="l" t="t" r="r" b="b"/>
            <a:pathLst>
              <a:path w="1169118" h="5083122" extrusionOk="0">
                <a:moveTo>
                  <a:pt x="0" y="0"/>
                </a:moveTo>
                <a:lnTo>
                  <a:pt x="1169118" y="0"/>
                </a:lnTo>
                <a:lnTo>
                  <a:pt x="1169118" y="5083122"/>
                </a:lnTo>
                <a:lnTo>
                  <a:pt x="0" y="5083122"/>
                </a:lnTo>
                <a:lnTo>
                  <a:pt x="0" y="0"/>
                </a:lnTo>
                <a:close/>
              </a:path>
            </a:pathLst>
          </a:custGeom>
          <a:blipFill rotWithShape="1">
            <a:blip r:embed="rId4">
              <a:alphaModFix/>
            </a:blip>
            <a:stretch>
              <a:fillRect/>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134"/>
        <p:cNvGrpSpPr/>
        <p:nvPr/>
      </p:nvGrpSpPr>
      <p:grpSpPr>
        <a:xfrm>
          <a:off x="0" y="0"/>
          <a:ext cx="0" cy="0"/>
          <a:chOff x="0" y="0"/>
          <a:chExt cx="0" cy="0"/>
        </a:xfrm>
      </p:grpSpPr>
      <p:grpSp>
        <p:nvGrpSpPr>
          <p:cNvPr id="135" name="Google Shape;135;p4"/>
          <p:cNvGrpSpPr/>
          <p:nvPr/>
        </p:nvGrpSpPr>
        <p:grpSpPr>
          <a:xfrm>
            <a:off x="1028700" y="1390776"/>
            <a:ext cx="16230600" cy="7867525"/>
            <a:chOff x="0" y="-38100"/>
            <a:chExt cx="4274726" cy="1749615"/>
          </a:xfrm>
        </p:grpSpPr>
        <p:sp>
          <p:nvSpPr>
            <p:cNvPr id="136" name="Google Shape;136;p4"/>
            <p:cNvSpPr/>
            <p:nvPr/>
          </p:nvSpPr>
          <p:spPr>
            <a:xfrm>
              <a:off x="0" y="0"/>
              <a:ext cx="4274726" cy="1711515"/>
            </a:xfrm>
            <a:custGeom>
              <a:avLst/>
              <a:gdLst/>
              <a:ahLst/>
              <a:cxnLst/>
              <a:rect l="l" t="t" r="r" b="b"/>
              <a:pathLst>
                <a:path w="4274726" h="1711515" extrusionOk="0">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The Accident Prediction and Prevention System utilizes real-time video analysis, employing computer vision and machine learning. It identifies hazards like pedestrians, vehicles, and obstacles, predicting potential accidents to prevent them proactively.</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In order to prevent accidents, the Accident Prediction and Prevention system is made to analyze video footage and identify possible mishaps. Based on past data, this system makes use of machine learning algorithms to identify trends and forecast accidents.</a:t>
              </a:r>
              <a:endParaRPr sz="2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Paytone One"/>
                <a:ea typeface="Paytone One"/>
                <a:cs typeface="Paytone One"/>
                <a:sym typeface="Paytone One"/>
              </a:endParaRPr>
            </a:p>
          </p:txBody>
        </p:sp>
        <p:sp>
          <p:nvSpPr>
            <p:cNvPr id="137" name="Google Shape;137;p4"/>
            <p:cNvSpPr txBox="1"/>
            <p:nvPr/>
          </p:nvSpPr>
          <p:spPr>
            <a:xfrm>
              <a:off x="0" y="-38100"/>
              <a:ext cx="4274726" cy="174961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4"/>
          <p:cNvSpPr/>
          <p:nvPr/>
        </p:nvSpPr>
        <p:spPr>
          <a:xfrm rot="3067879">
            <a:off x="15046306" y="7691060"/>
            <a:ext cx="2484075" cy="3134480"/>
          </a:xfrm>
          <a:custGeom>
            <a:avLst/>
            <a:gdLst/>
            <a:ahLst/>
            <a:cxnLst/>
            <a:rect l="l" t="t" r="r" b="b"/>
            <a:pathLst>
              <a:path w="2484075" h="3134480" extrusionOk="0">
                <a:moveTo>
                  <a:pt x="0" y="0"/>
                </a:moveTo>
                <a:lnTo>
                  <a:pt x="2484075" y="0"/>
                </a:lnTo>
                <a:lnTo>
                  <a:pt x="2484075" y="3134480"/>
                </a:lnTo>
                <a:lnTo>
                  <a:pt x="0" y="3134480"/>
                </a:lnTo>
                <a:lnTo>
                  <a:pt x="0" y="0"/>
                </a:lnTo>
                <a:close/>
              </a:path>
            </a:pathLst>
          </a:custGeom>
          <a:blipFill rotWithShape="1">
            <a:blip r:embed="rId3">
              <a:alphaModFix/>
            </a:blip>
            <a:stretch>
              <a:fillRect/>
            </a:stretch>
          </a:blipFill>
          <a:ln>
            <a:noFill/>
          </a:ln>
        </p:spPr>
      </p:sp>
      <p:sp>
        <p:nvSpPr>
          <p:cNvPr id="139" name="Google Shape;139;p4"/>
          <p:cNvSpPr/>
          <p:nvPr/>
        </p:nvSpPr>
        <p:spPr>
          <a:xfrm rot="-4063775">
            <a:off x="313699" y="804590"/>
            <a:ext cx="1806132" cy="1934278"/>
          </a:xfrm>
          <a:custGeom>
            <a:avLst/>
            <a:gdLst/>
            <a:ahLst/>
            <a:cxnLst/>
            <a:rect l="l" t="t" r="r" b="b"/>
            <a:pathLst>
              <a:path w="1806132" h="1934278" extrusionOk="0">
                <a:moveTo>
                  <a:pt x="0" y="0"/>
                </a:moveTo>
                <a:lnTo>
                  <a:pt x="1806132" y="0"/>
                </a:lnTo>
                <a:lnTo>
                  <a:pt x="1806132" y="1934278"/>
                </a:lnTo>
                <a:lnTo>
                  <a:pt x="0" y="1934278"/>
                </a:lnTo>
                <a:lnTo>
                  <a:pt x="0" y="0"/>
                </a:lnTo>
                <a:close/>
              </a:path>
            </a:pathLst>
          </a:custGeom>
          <a:blipFill rotWithShape="1">
            <a:blip r:embed="rId4">
              <a:alphaModFix/>
            </a:blip>
            <a:stretch>
              <a:fillRect/>
            </a:stretch>
          </a:blipFill>
          <a:ln>
            <a:noFill/>
          </a:ln>
        </p:spPr>
      </p:sp>
      <p:sp>
        <p:nvSpPr>
          <p:cNvPr id="140" name="Google Shape;140;p4"/>
          <p:cNvSpPr/>
          <p:nvPr/>
        </p:nvSpPr>
        <p:spPr>
          <a:xfrm>
            <a:off x="14253239" y="-1001116"/>
            <a:ext cx="6012122" cy="2029816"/>
          </a:xfrm>
          <a:custGeom>
            <a:avLst/>
            <a:gdLst/>
            <a:ahLst/>
            <a:cxnLst/>
            <a:rect l="l" t="t" r="r" b="b"/>
            <a:pathLst>
              <a:path w="6012122" h="2029816" extrusionOk="0">
                <a:moveTo>
                  <a:pt x="0" y="0"/>
                </a:moveTo>
                <a:lnTo>
                  <a:pt x="6012122" y="0"/>
                </a:lnTo>
                <a:lnTo>
                  <a:pt x="6012122" y="2029816"/>
                </a:lnTo>
                <a:lnTo>
                  <a:pt x="0" y="2029816"/>
                </a:lnTo>
                <a:lnTo>
                  <a:pt x="0" y="0"/>
                </a:lnTo>
                <a:close/>
              </a:path>
            </a:pathLst>
          </a:custGeom>
          <a:blipFill rotWithShape="1">
            <a:blip r:embed="rId5">
              <a:alphaModFix/>
            </a:blip>
            <a:stretch>
              <a:fillRect/>
            </a:stretch>
          </a:blipFill>
          <a:ln>
            <a:noFill/>
          </a:ln>
        </p:spPr>
      </p:sp>
      <p:sp>
        <p:nvSpPr>
          <p:cNvPr id="141" name="Google Shape;141;p4"/>
          <p:cNvSpPr/>
          <p:nvPr/>
        </p:nvSpPr>
        <p:spPr>
          <a:xfrm>
            <a:off x="14688650" y="-2388553"/>
            <a:ext cx="4030989" cy="4114800"/>
          </a:xfrm>
          <a:custGeom>
            <a:avLst/>
            <a:gdLst/>
            <a:ahLst/>
            <a:cxnLst/>
            <a:rect l="l" t="t" r="r" b="b"/>
            <a:pathLst>
              <a:path w="4030989" h="4114800" extrusionOk="0">
                <a:moveTo>
                  <a:pt x="0" y="0"/>
                </a:moveTo>
                <a:lnTo>
                  <a:pt x="4030989" y="0"/>
                </a:lnTo>
                <a:lnTo>
                  <a:pt x="4030989" y="4114800"/>
                </a:lnTo>
                <a:lnTo>
                  <a:pt x="0" y="4114800"/>
                </a:lnTo>
                <a:lnTo>
                  <a:pt x="0" y="0"/>
                </a:lnTo>
                <a:close/>
              </a:path>
            </a:pathLst>
          </a:custGeom>
          <a:blipFill rotWithShape="1">
            <a:blip r:embed="rId6">
              <a:alphaModFix/>
            </a:blip>
            <a:stretch>
              <a:fillRect/>
            </a:stretch>
          </a:blipFill>
          <a:ln>
            <a:noFill/>
          </a:ln>
        </p:spPr>
      </p:sp>
      <p:sp>
        <p:nvSpPr>
          <p:cNvPr id="142" name="Google Shape;142;p4"/>
          <p:cNvSpPr txBox="1"/>
          <p:nvPr/>
        </p:nvSpPr>
        <p:spPr>
          <a:xfrm>
            <a:off x="1828800" y="236357"/>
            <a:ext cx="15163800" cy="147732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IN" sz="9600">
                <a:solidFill>
                  <a:schemeClr val="dk1"/>
                </a:solidFill>
                <a:latin typeface="Paytone One"/>
                <a:ea typeface="Paytone One"/>
                <a:cs typeface="Paytone One"/>
                <a:sym typeface="Paytone One"/>
              </a:rPr>
              <a:t>Concept of the 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146"/>
        <p:cNvGrpSpPr/>
        <p:nvPr/>
      </p:nvGrpSpPr>
      <p:grpSpPr>
        <a:xfrm>
          <a:off x="0" y="0"/>
          <a:ext cx="0" cy="0"/>
          <a:chOff x="0" y="0"/>
          <a:chExt cx="0" cy="0"/>
        </a:xfrm>
      </p:grpSpPr>
      <p:sp>
        <p:nvSpPr>
          <p:cNvPr id="147" name="Google Shape;147;p5"/>
          <p:cNvSpPr/>
          <p:nvPr/>
        </p:nvSpPr>
        <p:spPr>
          <a:xfrm>
            <a:off x="-1173855" y="-2556703"/>
            <a:ext cx="19461855" cy="7890897"/>
          </a:xfrm>
          <a:custGeom>
            <a:avLst/>
            <a:gdLst/>
            <a:ahLst/>
            <a:cxnLst/>
            <a:rect l="l" t="t" r="r" b="b"/>
            <a:pathLst>
              <a:path w="19461855" h="7890897" extrusionOk="0">
                <a:moveTo>
                  <a:pt x="0" y="0"/>
                </a:moveTo>
                <a:lnTo>
                  <a:pt x="19461855" y="0"/>
                </a:lnTo>
                <a:lnTo>
                  <a:pt x="19461855" y="7890897"/>
                </a:lnTo>
                <a:lnTo>
                  <a:pt x="0" y="7890897"/>
                </a:lnTo>
                <a:lnTo>
                  <a:pt x="0" y="0"/>
                </a:lnTo>
                <a:close/>
              </a:path>
            </a:pathLst>
          </a:custGeom>
          <a:blipFill rotWithShape="1">
            <a:blip r:embed="rId3">
              <a:alphaModFix amt="42000"/>
            </a:blip>
            <a:stretch>
              <a:fillRect/>
            </a:stretch>
          </a:blipFill>
          <a:ln>
            <a:noFill/>
          </a:ln>
        </p:spPr>
      </p:sp>
      <p:sp>
        <p:nvSpPr>
          <p:cNvPr id="148" name="Google Shape;148;p5"/>
          <p:cNvSpPr/>
          <p:nvPr/>
        </p:nvSpPr>
        <p:spPr>
          <a:xfrm>
            <a:off x="2616029" y="1338610"/>
            <a:ext cx="12440720" cy="5750092"/>
          </a:xfrm>
          <a:custGeom>
            <a:avLst/>
            <a:gdLst/>
            <a:ahLst/>
            <a:cxnLst/>
            <a:rect l="l" t="t" r="r" b="b"/>
            <a:pathLst>
              <a:path w="12440720" h="5750092" extrusionOk="0">
                <a:moveTo>
                  <a:pt x="0" y="0"/>
                </a:moveTo>
                <a:lnTo>
                  <a:pt x="12440721" y="0"/>
                </a:lnTo>
                <a:lnTo>
                  <a:pt x="12440721" y="5750092"/>
                </a:lnTo>
                <a:lnTo>
                  <a:pt x="0" y="5750092"/>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5"/>
          <p:cNvSpPr txBox="1"/>
          <p:nvPr/>
        </p:nvSpPr>
        <p:spPr>
          <a:xfrm>
            <a:off x="4475732" y="-131502"/>
            <a:ext cx="8306449"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9200" b="1">
                <a:solidFill>
                  <a:srgbClr val="000000"/>
                </a:solidFill>
                <a:latin typeface="Paytone One"/>
                <a:ea typeface="Paytone One"/>
                <a:cs typeface="Paytone One"/>
                <a:sym typeface="Paytone One"/>
              </a:rPr>
              <a:t>Project Goals</a:t>
            </a:r>
            <a:endParaRPr/>
          </a:p>
        </p:txBody>
      </p:sp>
      <p:sp>
        <p:nvSpPr>
          <p:cNvPr id="150" name="Google Shape;150;p5"/>
          <p:cNvSpPr txBox="1"/>
          <p:nvPr/>
        </p:nvSpPr>
        <p:spPr>
          <a:xfrm>
            <a:off x="4475732" y="1848470"/>
            <a:ext cx="10182000" cy="129266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IN" sz="2800" b="1" i="0" dirty="0">
                <a:solidFill>
                  <a:schemeClr val="dk1"/>
                </a:solidFill>
              </a:rPr>
              <a:t>Real-Time Accident and Location Detection:</a:t>
            </a:r>
            <a:br>
              <a:rPr lang="en-IN" sz="2800" b="0" i="0" dirty="0">
                <a:solidFill>
                  <a:srgbClr val="D1D5DB"/>
                </a:solidFill>
                <a:latin typeface="Arial"/>
                <a:ea typeface="Arial"/>
                <a:cs typeface="Arial"/>
                <a:sym typeface="Arial"/>
              </a:rPr>
            </a:br>
            <a:r>
              <a:rPr lang="en-IN" sz="2800" b="0" i="0" dirty="0">
                <a:solidFill>
                  <a:schemeClr val="dk1"/>
                </a:solidFill>
                <a:latin typeface="Arial"/>
                <a:ea typeface="Arial"/>
                <a:cs typeface="Arial"/>
                <a:sym typeface="Arial"/>
              </a:rPr>
              <a:t>Develop a system that uses real-time video analysis to quickly identify incidents and their location as they occur.</a:t>
            </a:r>
            <a:endParaRPr sz="2593" b="1" dirty="0">
              <a:solidFill>
                <a:schemeClr val="dk1"/>
              </a:solidFill>
              <a:latin typeface="Quicksand"/>
              <a:ea typeface="Quicksand"/>
              <a:cs typeface="Quicksand"/>
              <a:sym typeface="Quicksand"/>
            </a:endParaRPr>
          </a:p>
        </p:txBody>
      </p:sp>
      <p:sp>
        <p:nvSpPr>
          <p:cNvPr id="151" name="Google Shape;151;p5"/>
          <p:cNvSpPr txBox="1"/>
          <p:nvPr/>
        </p:nvSpPr>
        <p:spPr>
          <a:xfrm>
            <a:off x="4475731" y="4649357"/>
            <a:ext cx="10182000" cy="2075700"/>
          </a:xfrm>
          <a:prstGeom prst="rect">
            <a:avLst/>
          </a:prstGeom>
          <a:noFill/>
          <a:ln>
            <a:noFill/>
          </a:ln>
        </p:spPr>
        <p:txBody>
          <a:bodyPr spcFirstLastPara="1" wrap="square" lIns="0" tIns="0" rIns="0" bIns="0" anchor="t" anchorCtr="0">
            <a:spAutoFit/>
          </a:bodyPr>
          <a:lstStyle/>
          <a:p>
            <a:pPr marL="0" marR="0" lvl="0" indent="0" algn="l" rtl="0">
              <a:lnSpc>
                <a:spcPct val="140030"/>
              </a:lnSpc>
              <a:spcBef>
                <a:spcPts val="0"/>
              </a:spcBef>
              <a:spcAft>
                <a:spcPts val="0"/>
              </a:spcAft>
              <a:buNone/>
            </a:pPr>
            <a:r>
              <a:rPr lang="en-IN" sz="2593" b="1">
                <a:solidFill>
                  <a:srgbClr val="000000"/>
                </a:solidFill>
              </a:rPr>
              <a:t>Proactive Prevention of Accidents:</a:t>
            </a:r>
            <a:endParaRPr sz="2593" b="1">
              <a:solidFill>
                <a:srgbClr val="000000"/>
              </a:solidFill>
            </a:endParaRPr>
          </a:p>
          <a:p>
            <a:pPr marL="0" marR="0" lvl="0" indent="0" algn="l" rtl="0">
              <a:lnSpc>
                <a:spcPct val="140030"/>
              </a:lnSpc>
              <a:spcBef>
                <a:spcPts val="0"/>
              </a:spcBef>
              <a:spcAft>
                <a:spcPts val="0"/>
              </a:spcAft>
              <a:buNone/>
            </a:pPr>
            <a:r>
              <a:rPr lang="en-IN" sz="2593">
                <a:solidFill>
                  <a:srgbClr val="000000"/>
                </a:solidFill>
                <a:latin typeface="Arial"/>
                <a:ea typeface="Arial"/>
                <a:cs typeface="Arial"/>
                <a:sym typeface="Arial"/>
              </a:rPr>
              <a:t>Utilize cutting-edge machine learning and computer vision techniques to assess object behavior and anticipate possible risks, enabling proactive accident prevention</a:t>
            </a:r>
            <a:r>
              <a:rPr lang="en-IN" sz="2593" b="1">
                <a:solidFill>
                  <a:srgbClr val="000000"/>
                </a:solidFill>
                <a:latin typeface="Quicksand"/>
                <a:ea typeface="Quicksand"/>
                <a:cs typeface="Quicksand"/>
                <a:sym typeface="Quicksand"/>
              </a:rPr>
              <a:t>.</a:t>
            </a:r>
            <a:endParaRPr/>
          </a:p>
        </p:txBody>
      </p:sp>
      <p:sp>
        <p:nvSpPr>
          <p:cNvPr id="152" name="Google Shape;152;p5"/>
          <p:cNvSpPr txBox="1"/>
          <p:nvPr/>
        </p:nvSpPr>
        <p:spPr>
          <a:xfrm>
            <a:off x="2724141" y="1744439"/>
            <a:ext cx="1812131"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9200" b="1">
                <a:solidFill>
                  <a:srgbClr val="000000"/>
                </a:solidFill>
                <a:latin typeface="Paytone One"/>
                <a:ea typeface="Paytone One"/>
                <a:cs typeface="Paytone One"/>
                <a:sym typeface="Paytone One"/>
              </a:rPr>
              <a:t>1.</a:t>
            </a:r>
            <a:endParaRPr/>
          </a:p>
        </p:txBody>
      </p:sp>
      <p:sp>
        <p:nvSpPr>
          <p:cNvPr id="153" name="Google Shape;153;p5"/>
          <p:cNvSpPr txBox="1"/>
          <p:nvPr/>
        </p:nvSpPr>
        <p:spPr>
          <a:xfrm>
            <a:off x="2724140" y="4869404"/>
            <a:ext cx="1812131"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9200" b="1">
                <a:solidFill>
                  <a:srgbClr val="000000"/>
                </a:solidFill>
                <a:latin typeface="Paytone One"/>
                <a:ea typeface="Paytone One"/>
                <a:cs typeface="Paytone One"/>
                <a:sym typeface="Paytone One"/>
              </a:rPr>
              <a:t>2.</a:t>
            </a:r>
            <a:endParaRPr/>
          </a:p>
        </p:txBody>
      </p:sp>
      <p:sp>
        <p:nvSpPr>
          <p:cNvPr id="154" name="Google Shape;154;p5"/>
          <p:cNvSpPr/>
          <p:nvPr/>
        </p:nvSpPr>
        <p:spPr>
          <a:xfrm>
            <a:off x="3697401" y="7509162"/>
            <a:ext cx="11169122" cy="2437141"/>
          </a:xfrm>
          <a:prstGeom prst="roundRect">
            <a:avLst>
              <a:gd name="adj" fmla="val 16667"/>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5"/>
          <p:cNvSpPr/>
          <p:nvPr/>
        </p:nvSpPr>
        <p:spPr>
          <a:xfrm>
            <a:off x="3562895" y="7494531"/>
            <a:ext cx="11493854" cy="2542582"/>
          </a:xfrm>
          <a:prstGeom prst="roundRect">
            <a:avLst>
              <a:gd name="adj" fmla="val 16667"/>
            </a:avLst>
          </a:prstGeom>
          <a:solidFill>
            <a:srgbClr val="DBA49B"/>
          </a:solidFill>
          <a:ln w="25400" cap="flat" cmpd="sng">
            <a:solidFill>
              <a:srgbClr val="DBA4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5"/>
          <p:cNvSpPr/>
          <p:nvPr/>
        </p:nvSpPr>
        <p:spPr>
          <a:xfrm>
            <a:off x="3697401" y="7598562"/>
            <a:ext cx="11169122" cy="2217911"/>
          </a:xfrm>
          <a:prstGeom prst="roundRect">
            <a:avLst>
              <a:gd name="adj" fmla="val 16667"/>
            </a:avLst>
          </a:prstGeom>
          <a:solidFill>
            <a:srgbClr val="F4EADF"/>
          </a:solidFill>
          <a:ln w="25400" cap="flat" cmpd="sng">
            <a:solidFill>
              <a:srgbClr val="DBA4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500">
              <a:solidFill>
                <a:schemeClr val="dk1"/>
              </a:solidFill>
              <a:latin typeface="Arial"/>
              <a:ea typeface="Arial"/>
              <a:cs typeface="Arial"/>
              <a:sym typeface="Arial"/>
            </a:endParaRPr>
          </a:p>
        </p:txBody>
      </p:sp>
      <p:sp>
        <p:nvSpPr>
          <p:cNvPr id="157" name="Google Shape;157;p5"/>
          <p:cNvSpPr/>
          <p:nvPr/>
        </p:nvSpPr>
        <p:spPr>
          <a:xfrm>
            <a:off x="2570079" y="7886700"/>
            <a:ext cx="1779610" cy="1761560"/>
          </a:xfrm>
          <a:prstGeom prst="flowChartConnector">
            <a:avLst/>
          </a:prstGeom>
          <a:solidFill>
            <a:srgbClr val="AD5545"/>
          </a:solidFill>
          <a:ln w="25400" cap="flat" cmpd="sng">
            <a:solidFill>
              <a:srgbClr val="AD554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5"/>
          <p:cNvSpPr txBox="1"/>
          <p:nvPr/>
        </p:nvSpPr>
        <p:spPr>
          <a:xfrm>
            <a:off x="2745814" y="7944460"/>
            <a:ext cx="1812131"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9200" b="1">
                <a:solidFill>
                  <a:srgbClr val="000000"/>
                </a:solidFill>
                <a:latin typeface="Paytone One"/>
                <a:ea typeface="Paytone One"/>
                <a:cs typeface="Paytone One"/>
                <a:sym typeface="Paytone One"/>
              </a:rPr>
              <a:t>3.</a:t>
            </a:r>
            <a:endParaRPr/>
          </a:p>
        </p:txBody>
      </p:sp>
      <p:sp>
        <p:nvSpPr>
          <p:cNvPr id="159" name="Google Shape;159;p5"/>
          <p:cNvSpPr txBox="1"/>
          <p:nvPr/>
        </p:nvSpPr>
        <p:spPr>
          <a:xfrm>
            <a:off x="4415955" y="7377721"/>
            <a:ext cx="10686600" cy="2362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IN" sz="2590" b="1">
                <a:solidFill>
                  <a:schemeClr val="dk1"/>
                </a:solidFill>
              </a:rPr>
            </a:br>
            <a:r>
              <a:rPr lang="en-IN" sz="2590" b="1">
                <a:solidFill>
                  <a:schemeClr val="dk1"/>
                </a:solidFill>
              </a:rPr>
              <a:t>Enhancing Road safety:</a:t>
            </a:r>
            <a:endParaRPr b="1"/>
          </a:p>
          <a:p>
            <a:pPr marL="0" marR="0" lvl="0" indent="0" algn="l" rtl="0">
              <a:spcBef>
                <a:spcPts val="0"/>
              </a:spcBef>
              <a:spcAft>
                <a:spcPts val="0"/>
              </a:spcAft>
              <a:buNone/>
            </a:pPr>
            <a:endParaRPr sz="2590" b="0" i="0">
              <a:solidFill>
                <a:schemeClr val="dk1"/>
              </a:solidFill>
              <a:latin typeface="Arial"/>
              <a:ea typeface="Arial"/>
              <a:cs typeface="Arial"/>
              <a:sym typeface="Arial"/>
            </a:endParaRPr>
          </a:p>
          <a:p>
            <a:pPr marL="0" marR="0" lvl="0" indent="0" algn="l" rtl="0">
              <a:spcBef>
                <a:spcPts val="0"/>
              </a:spcBef>
              <a:spcAft>
                <a:spcPts val="0"/>
              </a:spcAft>
              <a:buNone/>
            </a:pPr>
            <a:r>
              <a:rPr lang="en-IN" sz="2590" b="0" i="0">
                <a:solidFill>
                  <a:schemeClr val="dk1"/>
                </a:solidFill>
                <a:latin typeface="Arial"/>
                <a:ea typeface="Arial"/>
                <a:cs typeface="Arial"/>
                <a:sym typeface="Arial"/>
              </a:rPr>
              <a:t>Contribute to improved road safety by deploying an automated system that enhances response times and proactively prevents accidents.</a:t>
            </a:r>
            <a:endParaRPr sz="259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163"/>
        <p:cNvGrpSpPr/>
        <p:nvPr/>
      </p:nvGrpSpPr>
      <p:grpSpPr>
        <a:xfrm>
          <a:off x="0" y="0"/>
          <a:ext cx="0" cy="0"/>
          <a:chOff x="0" y="0"/>
          <a:chExt cx="0" cy="0"/>
        </a:xfrm>
      </p:grpSpPr>
      <p:sp>
        <p:nvSpPr>
          <p:cNvPr id="164" name="Google Shape;164;p6"/>
          <p:cNvSpPr/>
          <p:nvPr/>
        </p:nvSpPr>
        <p:spPr>
          <a:xfrm rot="1475691">
            <a:off x="16225698" y="8277739"/>
            <a:ext cx="1932233" cy="1939285"/>
          </a:xfrm>
          <a:custGeom>
            <a:avLst/>
            <a:gdLst/>
            <a:ahLst/>
            <a:cxnLst/>
            <a:rect l="l" t="t" r="r" b="b"/>
            <a:pathLst>
              <a:path w="1932233" h="1939285" extrusionOk="0">
                <a:moveTo>
                  <a:pt x="0" y="0"/>
                </a:moveTo>
                <a:lnTo>
                  <a:pt x="1932233" y="0"/>
                </a:lnTo>
                <a:lnTo>
                  <a:pt x="1932233" y="1939285"/>
                </a:lnTo>
                <a:lnTo>
                  <a:pt x="0" y="1939285"/>
                </a:lnTo>
                <a:lnTo>
                  <a:pt x="0" y="0"/>
                </a:lnTo>
                <a:close/>
              </a:path>
            </a:pathLst>
          </a:custGeom>
          <a:blipFill rotWithShape="1">
            <a:blip r:embed="rId3">
              <a:alphaModFix/>
            </a:blip>
            <a:stretch>
              <a:fillRect/>
            </a:stretch>
          </a:blipFill>
          <a:ln>
            <a:noFill/>
          </a:ln>
        </p:spPr>
      </p:sp>
      <p:sp>
        <p:nvSpPr>
          <p:cNvPr id="165" name="Google Shape;165;p6"/>
          <p:cNvSpPr/>
          <p:nvPr/>
        </p:nvSpPr>
        <p:spPr>
          <a:xfrm>
            <a:off x="246596" y="0"/>
            <a:ext cx="782104" cy="3400454"/>
          </a:xfrm>
          <a:custGeom>
            <a:avLst/>
            <a:gdLst/>
            <a:ahLst/>
            <a:cxnLst/>
            <a:rect l="l" t="t" r="r" b="b"/>
            <a:pathLst>
              <a:path w="782104" h="3400454" extrusionOk="0">
                <a:moveTo>
                  <a:pt x="0" y="0"/>
                </a:moveTo>
                <a:lnTo>
                  <a:pt x="782104" y="0"/>
                </a:lnTo>
                <a:lnTo>
                  <a:pt x="782104" y="3400454"/>
                </a:lnTo>
                <a:lnTo>
                  <a:pt x="0" y="3400454"/>
                </a:lnTo>
                <a:lnTo>
                  <a:pt x="0" y="0"/>
                </a:lnTo>
                <a:close/>
              </a:path>
            </a:pathLst>
          </a:custGeom>
          <a:blipFill rotWithShape="1">
            <a:blip r:embed="rId4">
              <a:alphaModFix/>
            </a:blip>
            <a:stretch>
              <a:fillRect/>
            </a:stretch>
          </a:blipFill>
          <a:ln>
            <a:noFill/>
          </a:ln>
        </p:spPr>
      </p:sp>
      <p:sp>
        <p:nvSpPr>
          <p:cNvPr id="166" name="Google Shape;166;p6"/>
          <p:cNvSpPr/>
          <p:nvPr/>
        </p:nvSpPr>
        <p:spPr>
          <a:xfrm>
            <a:off x="-300666" y="7574008"/>
            <a:ext cx="2658732" cy="2712992"/>
          </a:xfrm>
          <a:custGeom>
            <a:avLst/>
            <a:gdLst/>
            <a:ahLst/>
            <a:cxnLst/>
            <a:rect l="l" t="t" r="r" b="b"/>
            <a:pathLst>
              <a:path w="2658732" h="2712992" extrusionOk="0">
                <a:moveTo>
                  <a:pt x="0" y="0"/>
                </a:moveTo>
                <a:lnTo>
                  <a:pt x="2658732" y="0"/>
                </a:lnTo>
                <a:lnTo>
                  <a:pt x="2658732" y="2712992"/>
                </a:lnTo>
                <a:lnTo>
                  <a:pt x="0" y="2712992"/>
                </a:lnTo>
                <a:lnTo>
                  <a:pt x="0" y="0"/>
                </a:lnTo>
                <a:close/>
              </a:path>
            </a:pathLst>
          </a:custGeom>
          <a:blipFill rotWithShape="1">
            <a:blip r:embed="rId5">
              <a:alphaModFix/>
            </a:blip>
            <a:stretch>
              <a:fillRect/>
            </a:stretch>
          </a:blipFill>
          <a:ln>
            <a:noFill/>
          </a:ln>
        </p:spPr>
      </p:sp>
      <p:sp>
        <p:nvSpPr>
          <p:cNvPr id="167" name="Google Shape;167;p6"/>
          <p:cNvSpPr/>
          <p:nvPr/>
        </p:nvSpPr>
        <p:spPr>
          <a:xfrm flipH="1">
            <a:off x="15416962" y="-714612"/>
            <a:ext cx="3684676" cy="3486625"/>
          </a:xfrm>
          <a:custGeom>
            <a:avLst/>
            <a:gdLst/>
            <a:ahLst/>
            <a:cxnLst/>
            <a:rect l="l" t="t" r="r" b="b"/>
            <a:pathLst>
              <a:path w="3684676" h="3486625" extrusionOk="0">
                <a:moveTo>
                  <a:pt x="3684676" y="0"/>
                </a:moveTo>
                <a:lnTo>
                  <a:pt x="0" y="0"/>
                </a:lnTo>
                <a:lnTo>
                  <a:pt x="0" y="3486624"/>
                </a:lnTo>
                <a:lnTo>
                  <a:pt x="3684676" y="3486624"/>
                </a:lnTo>
                <a:lnTo>
                  <a:pt x="3684676" y="0"/>
                </a:lnTo>
                <a:close/>
              </a:path>
            </a:pathLst>
          </a:custGeom>
          <a:blipFill rotWithShape="1">
            <a:blip r:embed="rId6">
              <a:alphaModFix/>
            </a:blip>
            <a:stretch>
              <a:fillRect/>
            </a:stretch>
          </a:blipFill>
          <a:ln>
            <a:noFill/>
          </a:ln>
        </p:spPr>
      </p:sp>
      <p:sp>
        <p:nvSpPr>
          <p:cNvPr id="168" name="Google Shape;168;p6"/>
          <p:cNvSpPr txBox="1"/>
          <p:nvPr/>
        </p:nvSpPr>
        <p:spPr>
          <a:xfrm>
            <a:off x="1063336" y="305425"/>
            <a:ext cx="14401800"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7000">
                <a:solidFill>
                  <a:schemeClr val="dk1"/>
                </a:solidFill>
                <a:latin typeface="Paytone One"/>
                <a:ea typeface="Paytone One"/>
                <a:cs typeface="Paytone One"/>
                <a:sym typeface="Paytone One"/>
              </a:rPr>
              <a:t>Dataset</a:t>
            </a:r>
            <a:endParaRPr/>
          </a:p>
          <a:p>
            <a:pPr marL="0" marR="0" lvl="0" indent="0" algn="l" rtl="0">
              <a:spcBef>
                <a:spcPts val="0"/>
              </a:spcBef>
              <a:spcAft>
                <a:spcPts val="0"/>
              </a:spcAft>
              <a:buNone/>
            </a:pPr>
            <a:endParaRPr sz="1800">
              <a:solidFill>
                <a:schemeClr val="dk1"/>
              </a:solidFill>
              <a:latin typeface="Paytone One"/>
              <a:ea typeface="Paytone One"/>
              <a:cs typeface="Paytone One"/>
              <a:sym typeface="Paytone One"/>
            </a:endParaRPr>
          </a:p>
        </p:txBody>
      </p:sp>
      <p:sp>
        <p:nvSpPr>
          <p:cNvPr id="169" name="Google Shape;169;p6"/>
          <p:cNvSpPr txBox="1"/>
          <p:nvPr/>
        </p:nvSpPr>
        <p:spPr>
          <a:xfrm>
            <a:off x="1295400" y="1751975"/>
            <a:ext cx="14782800" cy="66957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3500"/>
              <a:buFont typeface="Arial"/>
              <a:buChar char="•"/>
            </a:pPr>
            <a:r>
              <a:rPr lang="en-IN" sz="3500" b="0" i="0">
                <a:solidFill>
                  <a:schemeClr val="dk1"/>
                </a:solidFill>
                <a:latin typeface="Arial"/>
                <a:ea typeface="Arial"/>
                <a:cs typeface="Arial"/>
                <a:sym typeface="Arial"/>
              </a:rPr>
              <a:t>The image </a:t>
            </a:r>
            <a:r>
              <a:rPr lang="en-IN" sz="3500" b="0" i="0" u="sng">
                <a:solidFill>
                  <a:schemeClr val="dk1"/>
                </a:solidFill>
                <a:latin typeface="Arial"/>
                <a:ea typeface="Arial"/>
                <a:cs typeface="Arial"/>
                <a:sym typeface="Arial"/>
                <a:hlinkClick r:id="rId7">
                  <a:extLst>
                    <a:ext uri="{A12FA001-AC4F-418D-AE19-62706E023703}">
                      <ahyp:hlinkClr xmlns:ahyp="http://schemas.microsoft.com/office/drawing/2018/hyperlinkcolor" val="tx"/>
                    </a:ext>
                  </a:extLst>
                </a:hlinkClick>
              </a:rPr>
              <a:t>dataset</a:t>
            </a:r>
            <a:r>
              <a:rPr lang="en-IN" sz="3500" b="0" i="0">
                <a:solidFill>
                  <a:schemeClr val="dk1"/>
                </a:solidFill>
                <a:latin typeface="Arial"/>
                <a:ea typeface="Arial"/>
                <a:cs typeface="Arial"/>
                <a:sym typeface="Arial"/>
              </a:rPr>
              <a:t> consists of accident CCTV footage gathered from diverse locations, serving as the validation and testing set for the model.</a:t>
            </a:r>
            <a:endParaRPr/>
          </a:p>
          <a:p>
            <a:pPr marL="342900" marR="0" lvl="0" indent="-120650" algn="l" rtl="0">
              <a:spcBef>
                <a:spcPts val="0"/>
              </a:spcBef>
              <a:spcAft>
                <a:spcPts val="0"/>
              </a:spcAft>
              <a:buClr>
                <a:schemeClr val="dk1"/>
              </a:buClr>
              <a:buSzPts val="3500"/>
              <a:buFont typeface="Arial"/>
              <a:buNone/>
            </a:pPr>
            <a:endParaRPr sz="35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3600"/>
              <a:buFont typeface="Arial"/>
              <a:buChar char="•"/>
            </a:pPr>
            <a:r>
              <a:rPr lang="en-IN" sz="3600" b="0" i="0">
                <a:solidFill>
                  <a:schemeClr val="dk1"/>
                </a:solidFill>
                <a:latin typeface="Inter"/>
                <a:ea typeface="Inter"/>
                <a:cs typeface="Inter"/>
                <a:sym typeface="Inter"/>
              </a:rPr>
              <a:t>Dataset is split into 3 folders - train, test and val. Each folder has Accident and Non Accident folders.</a:t>
            </a:r>
            <a:br>
              <a:rPr lang="en-IN" sz="3600">
                <a:solidFill>
                  <a:schemeClr val="dk1"/>
                </a:solidFill>
                <a:latin typeface="Calibri"/>
                <a:ea typeface="Calibri"/>
                <a:cs typeface="Calibri"/>
                <a:sym typeface="Calibri"/>
              </a:rPr>
            </a:br>
            <a:endParaRPr sz="36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3600"/>
              <a:buFont typeface="Arial"/>
              <a:buChar char="•"/>
            </a:pPr>
            <a:r>
              <a:rPr lang="en-IN" sz="3600" b="0" i="0">
                <a:solidFill>
                  <a:schemeClr val="dk1"/>
                </a:solidFill>
                <a:latin typeface="Inter"/>
                <a:ea typeface="Inter"/>
                <a:cs typeface="Inter"/>
                <a:sym typeface="Inter"/>
              </a:rPr>
              <a:t>Consecutive frames of an accident are included in the dataset so the model can learn to differentiate between an accident and non accident.</a:t>
            </a:r>
            <a:endParaRPr/>
          </a:p>
          <a:p>
            <a:pPr marL="342900" marR="0" lvl="0" indent="-114300" algn="l" rtl="0">
              <a:spcBef>
                <a:spcPts val="0"/>
              </a:spcBef>
              <a:spcAft>
                <a:spcPts val="0"/>
              </a:spcAft>
              <a:buClr>
                <a:schemeClr val="dk1"/>
              </a:buClr>
              <a:buSzPts val="3600"/>
              <a:buFont typeface="Arial"/>
              <a:buNone/>
            </a:pPr>
            <a:endParaRPr sz="3600">
              <a:solidFill>
                <a:srgbClr val="3C4043"/>
              </a:solidFill>
              <a:latin typeface="Inter"/>
              <a:ea typeface="Inter"/>
              <a:cs typeface="Inter"/>
              <a:sym typeface="Inter"/>
            </a:endParaRPr>
          </a:p>
          <a:p>
            <a:pPr marL="342900" marR="0" lvl="0" indent="-349250" algn="l" rtl="0">
              <a:spcBef>
                <a:spcPts val="0"/>
              </a:spcBef>
              <a:spcAft>
                <a:spcPts val="0"/>
              </a:spcAft>
              <a:buClr>
                <a:schemeClr val="dk1"/>
              </a:buClr>
              <a:buSzPts val="3600"/>
              <a:buFont typeface="Arial"/>
              <a:buChar char="•"/>
            </a:pPr>
            <a:r>
              <a:rPr lang="en-IN" sz="3600">
                <a:solidFill>
                  <a:schemeClr val="dk1"/>
                </a:solidFill>
                <a:latin typeface="Calibri"/>
                <a:ea typeface="Calibri"/>
                <a:cs typeface="Calibri"/>
                <a:sym typeface="Calibri"/>
              </a:rPr>
              <a:t>Using Convolutional Neural Networks (CNNs), we construct a model designed to predict accident occurrences within video footage.</a:t>
            </a:r>
            <a:endParaRPr sz="3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173"/>
        <p:cNvGrpSpPr/>
        <p:nvPr/>
      </p:nvGrpSpPr>
      <p:grpSpPr>
        <a:xfrm>
          <a:off x="0" y="0"/>
          <a:ext cx="0" cy="0"/>
          <a:chOff x="0" y="0"/>
          <a:chExt cx="0" cy="0"/>
        </a:xfrm>
      </p:grpSpPr>
      <p:sp>
        <p:nvSpPr>
          <p:cNvPr id="174" name="Google Shape;174;p7"/>
          <p:cNvSpPr/>
          <p:nvPr/>
        </p:nvSpPr>
        <p:spPr>
          <a:xfrm>
            <a:off x="-413508" y="2986456"/>
            <a:ext cx="19110882" cy="12543688"/>
          </a:xfrm>
          <a:custGeom>
            <a:avLst/>
            <a:gdLst/>
            <a:ahLst/>
            <a:cxnLst/>
            <a:rect l="l" t="t" r="r" b="b"/>
            <a:pathLst>
              <a:path w="19110882" h="12543688" extrusionOk="0">
                <a:moveTo>
                  <a:pt x="0" y="0"/>
                </a:moveTo>
                <a:lnTo>
                  <a:pt x="19110882" y="0"/>
                </a:lnTo>
                <a:lnTo>
                  <a:pt x="19110882" y="12543688"/>
                </a:lnTo>
                <a:lnTo>
                  <a:pt x="0" y="12543688"/>
                </a:lnTo>
                <a:lnTo>
                  <a:pt x="0" y="0"/>
                </a:lnTo>
                <a:close/>
              </a:path>
            </a:pathLst>
          </a:custGeom>
          <a:blipFill rotWithShape="1">
            <a:blip r:embed="rId3">
              <a:alphaModFix/>
            </a:blip>
            <a:stretch>
              <a:fillRect/>
            </a:stretch>
          </a:blipFill>
          <a:ln>
            <a:noFill/>
          </a:ln>
        </p:spPr>
      </p:sp>
      <p:sp>
        <p:nvSpPr>
          <p:cNvPr id="175" name="Google Shape;175;p7"/>
          <p:cNvSpPr/>
          <p:nvPr/>
        </p:nvSpPr>
        <p:spPr>
          <a:xfrm>
            <a:off x="12204763" y="6856469"/>
            <a:ext cx="7990040" cy="7200900"/>
          </a:xfrm>
          <a:custGeom>
            <a:avLst/>
            <a:gdLst/>
            <a:ahLst/>
            <a:cxnLst/>
            <a:rect l="l" t="t" r="r" b="b"/>
            <a:pathLst>
              <a:path w="7990040" h="7200900" extrusionOk="0">
                <a:moveTo>
                  <a:pt x="0" y="0"/>
                </a:moveTo>
                <a:lnTo>
                  <a:pt x="7990040" y="0"/>
                </a:lnTo>
                <a:lnTo>
                  <a:pt x="7990040" y="7200900"/>
                </a:lnTo>
                <a:lnTo>
                  <a:pt x="0" y="7200900"/>
                </a:lnTo>
                <a:lnTo>
                  <a:pt x="0" y="0"/>
                </a:lnTo>
                <a:close/>
              </a:path>
            </a:pathLst>
          </a:custGeom>
          <a:blipFill rotWithShape="1">
            <a:blip r:embed="rId4">
              <a:alphaModFix/>
            </a:blip>
            <a:stretch>
              <a:fillRect/>
            </a:stretch>
          </a:blipFill>
          <a:ln>
            <a:noFill/>
          </a:ln>
        </p:spPr>
      </p:sp>
      <p:sp>
        <p:nvSpPr>
          <p:cNvPr id="176" name="Google Shape;176;p7"/>
          <p:cNvSpPr/>
          <p:nvPr/>
        </p:nvSpPr>
        <p:spPr>
          <a:xfrm>
            <a:off x="-1532578" y="-888991"/>
            <a:ext cx="7315200" cy="2469762"/>
          </a:xfrm>
          <a:custGeom>
            <a:avLst/>
            <a:gdLst/>
            <a:ahLst/>
            <a:cxnLst/>
            <a:rect l="l" t="t" r="r" b="b"/>
            <a:pathLst>
              <a:path w="7315200" h="2469762" extrusionOk="0">
                <a:moveTo>
                  <a:pt x="0" y="0"/>
                </a:moveTo>
                <a:lnTo>
                  <a:pt x="7315200" y="0"/>
                </a:lnTo>
                <a:lnTo>
                  <a:pt x="7315200" y="2469762"/>
                </a:lnTo>
                <a:lnTo>
                  <a:pt x="0" y="2469762"/>
                </a:lnTo>
                <a:lnTo>
                  <a:pt x="0" y="0"/>
                </a:lnTo>
                <a:close/>
              </a:path>
            </a:pathLst>
          </a:custGeom>
          <a:blipFill rotWithShape="1">
            <a:blip r:embed="rId5">
              <a:alphaModFix/>
            </a:blip>
            <a:stretch>
              <a:fillRect/>
            </a:stretch>
          </a:blipFill>
          <a:ln>
            <a:noFill/>
          </a:ln>
        </p:spPr>
      </p:sp>
      <p:sp>
        <p:nvSpPr>
          <p:cNvPr id="177" name="Google Shape;177;p7"/>
          <p:cNvSpPr/>
          <p:nvPr/>
        </p:nvSpPr>
        <p:spPr>
          <a:xfrm>
            <a:off x="14912266" y="345890"/>
            <a:ext cx="2687386" cy="2335582"/>
          </a:xfrm>
          <a:custGeom>
            <a:avLst/>
            <a:gdLst/>
            <a:ahLst/>
            <a:cxnLst/>
            <a:rect l="l" t="t" r="r" b="b"/>
            <a:pathLst>
              <a:path w="2687386" h="2335582" extrusionOk="0">
                <a:moveTo>
                  <a:pt x="0" y="0"/>
                </a:moveTo>
                <a:lnTo>
                  <a:pt x="2687386" y="0"/>
                </a:lnTo>
                <a:lnTo>
                  <a:pt x="2687386" y="2335583"/>
                </a:lnTo>
                <a:lnTo>
                  <a:pt x="0" y="2335583"/>
                </a:lnTo>
                <a:lnTo>
                  <a:pt x="0" y="0"/>
                </a:lnTo>
                <a:close/>
              </a:path>
            </a:pathLst>
          </a:custGeom>
          <a:blipFill rotWithShape="1">
            <a:blip r:embed="rId6">
              <a:alphaModFix/>
            </a:blip>
            <a:stretch>
              <a:fillRect/>
            </a:stretch>
          </a:blipFill>
          <a:ln>
            <a:noFill/>
          </a:ln>
        </p:spPr>
      </p:sp>
      <p:sp>
        <p:nvSpPr>
          <p:cNvPr id="178" name="Google Shape;178;p7"/>
          <p:cNvSpPr txBox="1"/>
          <p:nvPr/>
        </p:nvSpPr>
        <p:spPr>
          <a:xfrm>
            <a:off x="533400" y="103839"/>
            <a:ext cx="13482372"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9200">
                <a:solidFill>
                  <a:schemeClr val="dk1"/>
                </a:solidFill>
                <a:latin typeface="Paytone One"/>
                <a:ea typeface="Paytone One"/>
                <a:cs typeface="Paytone One"/>
                <a:sym typeface="Paytone One"/>
              </a:rPr>
              <a:t>Technical Description</a:t>
            </a:r>
            <a:endParaRPr/>
          </a:p>
        </p:txBody>
      </p:sp>
      <p:sp>
        <p:nvSpPr>
          <p:cNvPr id="179" name="Google Shape;179;p7"/>
          <p:cNvSpPr txBox="1"/>
          <p:nvPr/>
        </p:nvSpPr>
        <p:spPr>
          <a:xfrm>
            <a:off x="381000" y="1916925"/>
            <a:ext cx="15773400" cy="310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dk1"/>
                </a:solidFill>
                <a:latin typeface="Arial"/>
                <a:ea typeface="Arial"/>
                <a:cs typeface="Arial"/>
                <a:sym typeface="Arial"/>
              </a:rPr>
              <a:t>1. Video Analysis Process:</a:t>
            </a:r>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800"/>
              <a:buFont typeface="Arial"/>
              <a:buChar char="•"/>
            </a:pPr>
            <a:r>
              <a:rPr lang="en-IN" sz="2800" b="1">
                <a:solidFill>
                  <a:schemeClr val="dk1"/>
                </a:solidFill>
                <a:latin typeface="Arial"/>
                <a:ea typeface="Arial"/>
                <a:cs typeface="Arial"/>
                <a:sym typeface="Arial"/>
              </a:rPr>
              <a:t>Object Detection:</a:t>
            </a:r>
            <a:r>
              <a:rPr lang="en-IN" sz="2800">
                <a:solidFill>
                  <a:schemeClr val="dk1"/>
                </a:solidFill>
                <a:latin typeface="Arial"/>
                <a:ea typeface="Arial"/>
                <a:cs typeface="Arial"/>
                <a:sym typeface="Arial"/>
              </a:rPr>
              <a:t> OpenCV is used to identify barriers, cars, and pedestrians.</a:t>
            </a:r>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800"/>
              <a:buFont typeface="Arial"/>
              <a:buChar char="•"/>
            </a:pPr>
            <a:r>
              <a:rPr lang="en-IN" sz="2800" b="1">
                <a:solidFill>
                  <a:schemeClr val="dk1"/>
                </a:solidFill>
                <a:latin typeface="Arial"/>
                <a:ea typeface="Arial"/>
                <a:cs typeface="Arial"/>
                <a:sym typeface="Arial"/>
              </a:rPr>
              <a:t>Behaviour Analysis: </a:t>
            </a:r>
            <a:r>
              <a:rPr lang="en-IN" sz="2800">
                <a:solidFill>
                  <a:schemeClr val="dk1"/>
                </a:solidFill>
                <a:latin typeface="Arial"/>
                <a:ea typeface="Arial"/>
                <a:cs typeface="Arial"/>
                <a:sym typeface="Arial"/>
              </a:rPr>
              <a:t>Tracks movement patterns to anticipate accidents using TensorFlow/Keras.</a:t>
            </a:r>
            <a:endParaRPr sz="28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800"/>
              <a:buFont typeface="Arial"/>
              <a:buChar char="•"/>
            </a:pPr>
            <a:r>
              <a:rPr lang="en-IN" sz="2800" b="1">
                <a:solidFill>
                  <a:schemeClr val="dk1"/>
                </a:solidFill>
                <a:latin typeface="Arial"/>
                <a:ea typeface="Arial"/>
                <a:cs typeface="Arial"/>
                <a:sym typeface="Arial"/>
              </a:rPr>
              <a:t>Real-Time Processing: </a:t>
            </a:r>
            <a:r>
              <a:rPr lang="en-IN" sz="2800">
                <a:solidFill>
                  <a:schemeClr val="dk1"/>
                </a:solidFill>
                <a:latin typeface="Arial"/>
                <a:ea typeface="Arial"/>
                <a:cs typeface="Arial"/>
                <a:sym typeface="Arial"/>
              </a:rPr>
              <a:t>Effective Python modules enable quick decision-making.</a:t>
            </a:r>
            <a:endParaRPr/>
          </a:p>
        </p:txBody>
      </p:sp>
      <p:sp>
        <p:nvSpPr>
          <p:cNvPr id="180" name="Google Shape;180;p7"/>
          <p:cNvSpPr txBox="1"/>
          <p:nvPr/>
        </p:nvSpPr>
        <p:spPr>
          <a:xfrm>
            <a:off x="519545" y="5401947"/>
            <a:ext cx="112014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a:solidFill>
                  <a:schemeClr val="dk1"/>
                </a:solidFill>
                <a:latin typeface="Arial"/>
                <a:ea typeface="Arial"/>
                <a:cs typeface="Arial"/>
                <a:sym typeface="Arial"/>
              </a:rPr>
              <a:t>2. Machine Learning Model:</a:t>
            </a:r>
            <a:r>
              <a:rPr lang="en-IN" sz="2800" b="0" i="0">
                <a:solidFill>
                  <a:schemeClr val="dk1"/>
                </a:solidFill>
                <a:latin typeface="Arial"/>
                <a:ea typeface="Arial"/>
                <a:cs typeface="Arial"/>
                <a:sym typeface="Arial"/>
              </a:rPr>
              <a:t> Predicts potential accidents by analyzing the behavior of identified objects.</a:t>
            </a:r>
            <a:endParaRPr sz="2800">
              <a:solidFill>
                <a:schemeClr val="dk1"/>
              </a:solidFill>
              <a:latin typeface="Arial"/>
              <a:ea typeface="Arial"/>
              <a:cs typeface="Arial"/>
              <a:sym typeface="Arial"/>
            </a:endParaRPr>
          </a:p>
        </p:txBody>
      </p:sp>
      <p:sp>
        <p:nvSpPr>
          <p:cNvPr id="181" name="Google Shape;181;p7"/>
          <p:cNvSpPr txBox="1"/>
          <p:nvPr/>
        </p:nvSpPr>
        <p:spPr>
          <a:xfrm>
            <a:off x="533400" y="6600380"/>
            <a:ext cx="12344400" cy="35393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Arial"/>
                <a:ea typeface="Arial"/>
                <a:cs typeface="Arial"/>
                <a:sym typeface="Arial"/>
              </a:rPr>
              <a:t>3.</a:t>
            </a:r>
            <a:r>
              <a:rPr lang="en-IN" sz="2800" b="1" dirty="0">
                <a:solidFill>
                  <a:schemeClr val="tx1"/>
                </a:solidFill>
                <a:latin typeface="Arial"/>
                <a:ea typeface="Arial"/>
                <a:cs typeface="Arial"/>
                <a:sym typeface="Arial"/>
              </a:rPr>
              <a:t>Deployment and Integration:</a:t>
            </a:r>
          </a:p>
          <a:p>
            <a:pPr marL="457200" marR="0" lvl="0" indent="-457200" algn="l" rtl="0">
              <a:spcBef>
                <a:spcPts val="0"/>
              </a:spcBef>
              <a:spcAft>
                <a:spcPts val="0"/>
              </a:spcAft>
              <a:buFont typeface="Arial" panose="020B0604020202020204" pitchFamily="34" charset="0"/>
              <a:buChar char="•"/>
            </a:pPr>
            <a:r>
              <a:rPr lang="en-IN" sz="2800" b="1" dirty="0">
                <a:solidFill>
                  <a:schemeClr val="tx1"/>
                </a:solidFill>
              </a:rPr>
              <a:t>Integration with Location/GPS system: </a:t>
            </a:r>
            <a:r>
              <a:rPr lang="en-US" sz="2800" dirty="0">
                <a:solidFill>
                  <a:schemeClr val="tx1"/>
                </a:solidFill>
              </a:rPr>
              <a:t>The geopy library's Nominatim geocoder for reverse geocoding. Converts generated coordinates into human-readable addresses.</a:t>
            </a:r>
            <a:endParaRPr lang="en-IN" sz="2800" dirty="0">
              <a:solidFill>
                <a:schemeClr val="tx1"/>
              </a:solidFill>
            </a:endParaRPr>
          </a:p>
          <a:p>
            <a:pPr marR="0" lvl="0" algn="l" rtl="0">
              <a:spcBef>
                <a:spcPts val="0"/>
              </a:spcBef>
              <a:spcAft>
                <a:spcPts val="0"/>
              </a:spcAft>
            </a:pPr>
            <a:endParaRPr sz="2800" dirty="0">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800"/>
              <a:buFont typeface="Arial"/>
              <a:buChar char="•"/>
            </a:pPr>
            <a:r>
              <a:rPr lang="en-IN" sz="2800" b="1" dirty="0">
                <a:solidFill>
                  <a:schemeClr val="dk1"/>
                </a:solidFill>
                <a:latin typeface="Arial"/>
                <a:ea typeface="Arial"/>
                <a:cs typeface="Arial"/>
                <a:sym typeface="Arial"/>
              </a:rPr>
              <a:t>Integration with Emergency Systems: </a:t>
            </a:r>
            <a:r>
              <a:rPr lang="en-IN" sz="2800" dirty="0">
                <a:solidFill>
                  <a:schemeClr val="dk1"/>
                </a:solidFill>
                <a:latin typeface="Arial"/>
                <a:ea typeface="Arial"/>
                <a:cs typeface="Arial"/>
                <a:sym typeface="Arial"/>
              </a:rPr>
              <a:t>Facilitates easy communication for quick action with emergency services.</a:t>
            </a:r>
            <a:endParaRPr dirty="0"/>
          </a:p>
          <a:p>
            <a:pPr marL="0" marR="0" lvl="0" indent="0" algn="l" rtl="0">
              <a:spcBef>
                <a:spcPts val="0"/>
              </a:spcBef>
              <a:spcAft>
                <a:spcPts val="0"/>
              </a:spcAft>
              <a:buNone/>
            </a:pPr>
            <a:endParaRPr sz="2800" dirty="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185"/>
        <p:cNvGrpSpPr/>
        <p:nvPr/>
      </p:nvGrpSpPr>
      <p:grpSpPr>
        <a:xfrm>
          <a:off x="0" y="0"/>
          <a:ext cx="0" cy="0"/>
          <a:chOff x="0" y="0"/>
          <a:chExt cx="0" cy="0"/>
        </a:xfrm>
      </p:grpSpPr>
      <p:sp>
        <p:nvSpPr>
          <p:cNvPr id="186" name="Google Shape;186;p8"/>
          <p:cNvSpPr/>
          <p:nvPr/>
        </p:nvSpPr>
        <p:spPr>
          <a:xfrm>
            <a:off x="-340200" y="7071792"/>
            <a:ext cx="2447242" cy="3087118"/>
          </a:xfrm>
          <a:custGeom>
            <a:avLst/>
            <a:gdLst/>
            <a:ahLst/>
            <a:cxnLst/>
            <a:rect l="l" t="t" r="r" b="b"/>
            <a:pathLst>
              <a:path w="2447242" h="3087118" extrusionOk="0">
                <a:moveTo>
                  <a:pt x="0" y="0"/>
                </a:moveTo>
                <a:lnTo>
                  <a:pt x="2447243" y="0"/>
                </a:lnTo>
                <a:lnTo>
                  <a:pt x="2447243" y="3087118"/>
                </a:lnTo>
                <a:lnTo>
                  <a:pt x="0" y="3087118"/>
                </a:lnTo>
                <a:lnTo>
                  <a:pt x="0" y="0"/>
                </a:lnTo>
                <a:close/>
              </a:path>
            </a:pathLst>
          </a:custGeom>
          <a:blipFill rotWithShape="1">
            <a:blip r:embed="rId3">
              <a:alphaModFix/>
            </a:blip>
            <a:stretch>
              <a:fillRect/>
            </a:stretch>
          </a:blipFill>
          <a:ln>
            <a:noFill/>
          </a:ln>
        </p:spPr>
      </p:sp>
      <p:sp>
        <p:nvSpPr>
          <p:cNvPr id="187" name="Google Shape;187;p8"/>
          <p:cNvSpPr/>
          <p:nvPr/>
        </p:nvSpPr>
        <p:spPr>
          <a:xfrm>
            <a:off x="14738039" y="-1028700"/>
            <a:ext cx="4318969" cy="4114800"/>
          </a:xfrm>
          <a:custGeom>
            <a:avLst/>
            <a:gdLst/>
            <a:ahLst/>
            <a:cxnLst/>
            <a:rect l="l" t="t" r="r" b="b"/>
            <a:pathLst>
              <a:path w="4318969" h="4114800" extrusionOk="0">
                <a:moveTo>
                  <a:pt x="0" y="0"/>
                </a:moveTo>
                <a:lnTo>
                  <a:pt x="4318969" y="0"/>
                </a:lnTo>
                <a:lnTo>
                  <a:pt x="4318969" y="4114800"/>
                </a:lnTo>
                <a:lnTo>
                  <a:pt x="0" y="4114800"/>
                </a:lnTo>
                <a:lnTo>
                  <a:pt x="0" y="0"/>
                </a:lnTo>
                <a:close/>
              </a:path>
            </a:pathLst>
          </a:custGeom>
          <a:blipFill rotWithShape="1">
            <a:blip r:embed="rId4">
              <a:alphaModFix/>
            </a:blip>
            <a:stretch>
              <a:fillRect/>
            </a:stretch>
          </a:blipFill>
          <a:ln>
            <a:noFill/>
          </a:ln>
        </p:spPr>
      </p:sp>
      <p:sp>
        <p:nvSpPr>
          <p:cNvPr id="188" name="Google Shape;188;p8"/>
          <p:cNvSpPr/>
          <p:nvPr/>
        </p:nvSpPr>
        <p:spPr>
          <a:xfrm>
            <a:off x="15503562" y="666901"/>
            <a:ext cx="2084357" cy="1440101"/>
          </a:xfrm>
          <a:custGeom>
            <a:avLst/>
            <a:gdLst/>
            <a:ahLst/>
            <a:cxnLst/>
            <a:rect l="l" t="t" r="r" b="b"/>
            <a:pathLst>
              <a:path w="2084357" h="1440101" extrusionOk="0">
                <a:moveTo>
                  <a:pt x="0" y="0"/>
                </a:moveTo>
                <a:lnTo>
                  <a:pt x="2084356" y="0"/>
                </a:lnTo>
                <a:lnTo>
                  <a:pt x="2084356" y="1440101"/>
                </a:lnTo>
                <a:lnTo>
                  <a:pt x="0" y="1440101"/>
                </a:lnTo>
                <a:lnTo>
                  <a:pt x="0" y="0"/>
                </a:lnTo>
                <a:close/>
              </a:path>
            </a:pathLst>
          </a:custGeom>
          <a:blipFill rotWithShape="1">
            <a:blip r:embed="rId5">
              <a:alphaModFix/>
            </a:blip>
            <a:stretch>
              <a:fillRect/>
            </a:stretch>
          </a:blipFill>
          <a:ln>
            <a:noFill/>
          </a:ln>
        </p:spPr>
      </p:sp>
      <p:sp>
        <p:nvSpPr>
          <p:cNvPr id="189" name="Google Shape;189;p8"/>
          <p:cNvSpPr/>
          <p:nvPr/>
        </p:nvSpPr>
        <p:spPr>
          <a:xfrm>
            <a:off x="-370180" y="0"/>
            <a:ext cx="3184700" cy="1476543"/>
          </a:xfrm>
          <a:custGeom>
            <a:avLst/>
            <a:gdLst/>
            <a:ahLst/>
            <a:cxnLst/>
            <a:rect l="l" t="t" r="r" b="b"/>
            <a:pathLst>
              <a:path w="3184700" h="1476543" extrusionOk="0">
                <a:moveTo>
                  <a:pt x="0" y="0"/>
                </a:moveTo>
                <a:lnTo>
                  <a:pt x="3184700" y="0"/>
                </a:lnTo>
                <a:lnTo>
                  <a:pt x="3184700" y="1476543"/>
                </a:lnTo>
                <a:lnTo>
                  <a:pt x="0" y="1476543"/>
                </a:lnTo>
                <a:lnTo>
                  <a:pt x="0" y="0"/>
                </a:lnTo>
                <a:close/>
              </a:path>
            </a:pathLst>
          </a:custGeom>
          <a:blipFill rotWithShape="1">
            <a:blip r:embed="rId6">
              <a:alphaModFix/>
            </a:blip>
            <a:stretch>
              <a:fillRect/>
            </a:stretch>
          </a:blipFill>
          <a:ln>
            <a:noFill/>
          </a:ln>
        </p:spPr>
      </p:sp>
      <p:sp>
        <p:nvSpPr>
          <p:cNvPr id="190" name="Google Shape;190;p8"/>
          <p:cNvSpPr txBox="1"/>
          <p:nvPr/>
        </p:nvSpPr>
        <p:spPr>
          <a:xfrm>
            <a:off x="250024" y="772651"/>
            <a:ext cx="10059158" cy="1446614"/>
          </a:xfrm>
          <a:prstGeom prst="rect">
            <a:avLst/>
          </a:prstGeom>
          <a:noFill/>
          <a:ln>
            <a:noFill/>
          </a:ln>
        </p:spPr>
        <p:txBody>
          <a:bodyPr spcFirstLastPara="1" wrap="square" lIns="0" tIns="0" rIns="0" bIns="0" anchor="t" anchorCtr="0">
            <a:spAutoFit/>
          </a:bodyPr>
          <a:lstStyle/>
          <a:p>
            <a:pPr marL="0" marR="0" lvl="0" indent="0" algn="ctr" rtl="0">
              <a:lnSpc>
                <a:spcPct val="195151"/>
              </a:lnSpc>
              <a:spcBef>
                <a:spcPts val="0"/>
              </a:spcBef>
              <a:spcAft>
                <a:spcPts val="0"/>
              </a:spcAft>
              <a:buNone/>
            </a:pPr>
            <a:r>
              <a:rPr lang="en-IN" sz="6600">
                <a:solidFill>
                  <a:srgbClr val="AD5545"/>
                </a:solidFill>
                <a:latin typeface="Paytone One"/>
                <a:ea typeface="Paytone One"/>
                <a:cs typeface="Paytone One"/>
                <a:sym typeface="Paytone One"/>
              </a:rPr>
              <a:t>Implementation Plan</a:t>
            </a:r>
            <a:endParaRPr/>
          </a:p>
        </p:txBody>
      </p:sp>
      <p:sp>
        <p:nvSpPr>
          <p:cNvPr id="191" name="Google Shape;191;p8"/>
          <p:cNvSpPr txBox="1"/>
          <p:nvPr/>
        </p:nvSpPr>
        <p:spPr>
          <a:xfrm>
            <a:off x="550217" y="4564832"/>
            <a:ext cx="1796636"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Arial"/>
                <a:ea typeface="Arial"/>
                <a:cs typeface="Arial"/>
                <a:sym typeface="Arial"/>
              </a:rPr>
              <a:t>Brainstorm about the topic </a:t>
            </a:r>
            <a:endParaRPr sz="2000" b="0" i="0" u="none" strike="noStrike" cap="none">
              <a:solidFill>
                <a:srgbClr val="000000"/>
              </a:solidFill>
              <a:latin typeface="Arial"/>
              <a:ea typeface="Arial"/>
              <a:cs typeface="Arial"/>
              <a:sym typeface="Arial"/>
            </a:endParaRPr>
          </a:p>
        </p:txBody>
      </p:sp>
      <p:sp>
        <p:nvSpPr>
          <p:cNvPr id="192" name="Google Shape;192;p8"/>
          <p:cNvSpPr txBox="1"/>
          <p:nvPr/>
        </p:nvSpPr>
        <p:spPr>
          <a:xfrm>
            <a:off x="4151124" y="4625914"/>
            <a:ext cx="1829417"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Arial"/>
                <a:ea typeface="Arial"/>
                <a:cs typeface="Arial"/>
                <a:sym typeface="Arial"/>
              </a:rPr>
              <a:t>Collect data</a:t>
            </a:r>
            <a:endParaRPr sz="2000" b="0" i="0" u="none" strike="noStrike" cap="none">
              <a:solidFill>
                <a:srgbClr val="000000"/>
              </a:solidFill>
              <a:latin typeface="Arial"/>
              <a:ea typeface="Arial"/>
              <a:cs typeface="Arial"/>
              <a:sym typeface="Arial"/>
            </a:endParaRPr>
          </a:p>
        </p:txBody>
      </p:sp>
      <p:sp>
        <p:nvSpPr>
          <p:cNvPr id="193" name="Google Shape;193;p8"/>
          <p:cNvSpPr txBox="1"/>
          <p:nvPr/>
        </p:nvSpPr>
        <p:spPr>
          <a:xfrm>
            <a:off x="8109792" y="4254143"/>
            <a:ext cx="3043536"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Develop a model using Convolution Neural Network (CNN)</a:t>
            </a:r>
            <a:endParaRPr sz="2000" b="0" i="0" u="none" strike="noStrike" cap="none">
              <a:solidFill>
                <a:srgbClr val="000000"/>
              </a:solidFill>
              <a:latin typeface="Arial"/>
              <a:ea typeface="Arial"/>
              <a:cs typeface="Arial"/>
              <a:sym typeface="Arial"/>
            </a:endParaRPr>
          </a:p>
        </p:txBody>
      </p:sp>
      <p:pic>
        <p:nvPicPr>
          <p:cNvPr id="194" name="Google Shape;194;p8"/>
          <p:cNvPicPr preferRelativeResize="0"/>
          <p:nvPr/>
        </p:nvPicPr>
        <p:blipFill rotWithShape="1">
          <a:blip r:embed="rId7">
            <a:alphaModFix/>
          </a:blip>
          <a:srcRect/>
          <a:stretch/>
        </p:blipFill>
        <p:spPr>
          <a:xfrm>
            <a:off x="606264" y="2749175"/>
            <a:ext cx="1845166" cy="1358432"/>
          </a:xfrm>
          <a:prstGeom prst="rect">
            <a:avLst/>
          </a:prstGeom>
          <a:noFill/>
          <a:ln>
            <a:noFill/>
          </a:ln>
        </p:spPr>
      </p:pic>
      <p:pic>
        <p:nvPicPr>
          <p:cNvPr id="195" name="Google Shape;195;p8"/>
          <p:cNvPicPr preferRelativeResize="0"/>
          <p:nvPr/>
        </p:nvPicPr>
        <p:blipFill rotWithShape="1">
          <a:blip r:embed="rId8">
            <a:alphaModFix/>
          </a:blip>
          <a:srcRect/>
          <a:stretch/>
        </p:blipFill>
        <p:spPr>
          <a:xfrm>
            <a:off x="3923446" y="2488172"/>
            <a:ext cx="2057095" cy="1794613"/>
          </a:xfrm>
          <a:prstGeom prst="rect">
            <a:avLst/>
          </a:prstGeom>
          <a:noFill/>
          <a:ln>
            <a:noFill/>
          </a:ln>
        </p:spPr>
      </p:pic>
      <p:pic>
        <p:nvPicPr>
          <p:cNvPr id="197" name="Google Shape;197;p8"/>
          <p:cNvPicPr preferRelativeResize="0"/>
          <p:nvPr/>
        </p:nvPicPr>
        <p:blipFill rotWithShape="1">
          <a:blip r:embed="rId9">
            <a:alphaModFix/>
          </a:blip>
          <a:srcRect/>
          <a:stretch/>
        </p:blipFill>
        <p:spPr>
          <a:xfrm>
            <a:off x="14188222" y="6277311"/>
            <a:ext cx="2057095" cy="1735383"/>
          </a:xfrm>
          <a:prstGeom prst="rect">
            <a:avLst/>
          </a:prstGeom>
          <a:noFill/>
          <a:ln>
            <a:noFill/>
          </a:ln>
        </p:spPr>
      </p:pic>
      <p:pic>
        <p:nvPicPr>
          <p:cNvPr id="198" name="Google Shape;198;p8"/>
          <p:cNvPicPr preferRelativeResize="0"/>
          <p:nvPr/>
        </p:nvPicPr>
        <p:blipFill rotWithShape="1">
          <a:blip r:embed="rId10">
            <a:alphaModFix/>
          </a:blip>
          <a:srcRect/>
          <a:stretch/>
        </p:blipFill>
        <p:spPr>
          <a:xfrm>
            <a:off x="3430556" y="6164555"/>
            <a:ext cx="2198253" cy="1653082"/>
          </a:xfrm>
          <a:prstGeom prst="rect">
            <a:avLst/>
          </a:prstGeom>
          <a:noFill/>
          <a:ln>
            <a:noFill/>
          </a:ln>
        </p:spPr>
      </p:pic>
      <p:sp>
        <p:nvSpPr>
          <p:cNvPr id="199" name="Google Shape;199;p8"/>
          <p:cNvSpPr txBox="1"/>
          <p:nvPr/>
        </p:nvSpPr>
        <p:spPr>
          <a:xfrm>
            <a:off x="13608280" y="3979716"/>
            <a:ext cx="4129503" cy="1600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chemeClr val="dk1"/>
                </a:solidFill>
                <a:latin typeface="Arial"/>
                <a:ea typeface="Arial"/>
                <a:cs typeface="Arial"/>
                <a:sym typeface="Arial"/>
              </a:rPr>
              <a:t>Frame processing:</a:t>
            </a:r>
            <a:endParaRPr dirty="0"/>
          </a:p>
          <a:p>
            <a:pPr marL="0" marR="0" lvl="0" indent="0" algn="l" rtl="0">
              <a:spcBef>
                <a:spcPts val="0"/>
              </a:spcBef>
              <a:spcAft>
                <a:spcPts val="0"/>
              </a:spcAft>
              <a:buNone/>
            </a:pPr>
            <a:r>
              <a:rPr lang="en-IN" sz="2000" b="0" i="0" dirty="0">
                <a:solidFill>
                  <a:schemeClr val="dk1"/>
                </a:solidFill>
                <a:latin typeface="Arial"/>
                <a:ea typeface="Arial"/>
                <a:cs typeface="Arial"/>
                <a:sym typeface="Arial"/>
              </a:rPr>
              <a:t>Read the current frame from the CCTV footage stream and convert the frame to grayscale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0" name="Google Shape;200;p8"/>
          <p:cNvSpPr txBox="1"/>
          <p:nvPr/>
        </p:nvSpPr>
        <p:spPr>
          <a:xfrm>
            <a:off x="13098144" y="8296660"/>
            <a:ext cx="5257800"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dirty="0">
                <a:solidFill>
                  <a:schemeClr val="dk1"/>
                </a:solidFill>
                <a:latin typeface="Arial"/>
                <a:ea typeface="Arial"/>
                <a:cs typeface="Arial"/>
                <a:sym typeface="Arial"/>
              </a:rPr>
              <a:t>Accident Prediction:</a:t>
            </a:r>
            <a:endParaRPr sz="2000" b="0" i="0" dirty="0">
              <a:solidFill>
                <a:schemeClr val="dk1"/>
              </a:solidFill>
              <a:latin typeface="Arial"/>
              <a:ea typeface="Arial"/>
              <a:cs typeface="Arial"/>
              <a:sym typeface="Arial"/>
            </a:endParaRPr>
          </a:p>
          <a:p>
            <a:pPr marL="0" marR="0" lvl="0" indent="0" algn="l" rtl="0">
              <a:spcBef>
                <a:spcPts val="0"/>
              </a:spcBef>
              <a:spcAft>
                <a:spcPts val="0"/>
              </a:spcAft>
              <a:buNone/>
            </a:pPr>
            <a:r>
              <a:rPr lang="en-IN" sz="2000" b="0" i="0" dirty="0">
                <a:solidFill>
                  <a:schemeClr val="dk1"/>
                </a:solidFill>
                <a:latin typeface="Arial"/>
                <a:ea typeface="Arial"/>
                <a:cs typeface="Arial"/>
                <a:sym typeface="Arial"/>
              </a:rPr>
              <a:t>Use the trained model to predict and obtain the class and probability of an accident occurrence.</a:t>
            </a:r>
            <a:endParaRPr sz="2000" dirty="0">
              <a:solidFill>
                <a:schemeClr val="dk1"/>
              </a:solidFill>
              <a:latin typeface="Arial"/>
              <a:ea typeface="Arial"/>
              <a:cs typeface="Arial"/>
              <a:sym typeface="Arial"/>
            </a:endParaRPr>
          </a:p>
        </p:txBody>
      </p:sp>
      <p:sp>
        <p:nvSpPr>
          <p:cNvPr id="201" name="Google Shape;201;p8"/>
          <p:cNvSpPr txBox="1"/>
          <p:nvPr/>
        </p:nvSpPr>
        <p:spPr>
          <a:xfrm>
            <a:off x="2155493" y="8382658"/>
            <a:ext cx="5100937"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0" i="0" dirty="0">
                <a:solidFill>
                  <a:schemeClr val="dk1"/>
                </a:solidFill>
                <a:latin typeface="Arial"/>
                <a:ea typeface="Arial"/>
                <a:cs typeface="Arial"/>
                <a:sym typeface="Arial"/>
              </a:rPr>
              <a:t>If an accident is predicted, annotate the frame with the prediction result and probability, and trigger an alert to nearby police stations and hospitals.</a:t>
            </a:r>
            <a:endParaRPr sz="2000" dirty="0">
              <a:solidFill>
                <a:schemeClr val="dk1"/>
              </a:solidFill>
              <a:latin typeface="Arial"/>
              <a:ea typeface="Arial"/>
              <a:cs typeface="Arial"/>
              <a:sym typeface="Arial"/>
            </a:endParaRPr>
          </a:p>
        </p:txBody>
      </p:sp>
      <p:sp>
        <p:nvSpPr>
          <p:cNvPr id="202" name="Google Shape;202;p8"/>
          <p:cNvSpPr/>
          <p:nvPr/>
        </p:nvSpPr>
        <p:spPr>
          <a:xfrm>
            <a:off x="2509719" y="3337658"/>
            <a:ext cx="702451" cy="381000"/>
          </a:xfrm>
          <a:prstGeom prst="rightArrow">
            <a:avLst>
              <a:gd name="adj1" fmla="val 50000"/>
              <a:gd name="adj2" fmla="val 50000"/>
            </a:avLst>
          </a:prstGeom>
          <a:solidFill>
            <a:srgbClr val="953734"/>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8"/>
          <p:cNvSpPr/>
          <p:nvPr/>
        </p:nvSpPr>
        <p:spPr>
          <a:xfrm>
            <a:off x="6646181" y="3193657"/>
            <a:ext cx="946398" cy="396783"/>
          </a:xfrm>
          <a:prstGeom prst="rightArrow">
            <a:avLst>
              <a:gd name="adj1" fmla="val 50000"/>
              <a:gd name="adj2" fmla="val 50000"/>
            </a:avLst>
          </a:prstGeom>
          <a:solidFill>
            <a:srgbClr val="AD5545"/>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8"/>
          <p:cNvSpPr/>
          <p:nvPr/>
        </p:nvSpPr>
        <p:spPr>
          <a:xfrm>
            <a:off x="12021436" y="2938961"/>
            <a:ext cx="824114" cy="420927"/>
          </a:xfrm>
          <a:prstGeom prst="rightArrow">
            <a:avLst>
              <a:gd name="adj1" fmla="val 50000"/>
              <a:gd name="adj2" fmla="val 50000"/>
            </a:avLst>
          </a:prstGeom>
          <a:solidFill>
            <a:srgbClr val="AD5545"/>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8"/>
          <p:cNvSpPr/>
          <p:nvPr/>
        </p:nvSpPr>
        <p:spPr>
          <a:xfrm>
            <a:off x="14859000" y="5580154"/>
            <a:ext cx="304800" cy="494963"/>
          </a:xfrm>
          <a:prstGeom prst="downArrow">
            <a:avLst>
              <a:gd name="adj1" fmla="val 50000"/>
              <a:gd name="adj2" fmla="val 50000"/>
            </a:avLst>
          </a:prstGeom>
          <a:solidFill>
            <a:srgbClr val="AD5545"/>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8"/>
          <p:cNvSpPr/>
          <p:nvPr/>
        </p:nvSpPr>
        <p:spPr>
          <a:xfrm rot="10800000">
            <a:off x="11049000" y="6819900"/>
            <a:ext cx="1584692" cy="381000"/>
          </a:xfrm>
          <a:prstGeom prst="rightArrow">
            <a:avLst>
              <a:gd name="adj1" fmla="val 50000"/>
              <a:gd name="adj2" fmla="val 50000"/>
            </a:avLst>
          </a:prstGeom>
          <a:solidFill>
            <a:srgbClr val="AD5545"/>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7" name="Google Shape;207;p8"/>
          <p:cNvPicPr preferRelativeResize="0"/>
          <p:nvPr/>
        </p:nvPicPr>
        <p:blipFill rotWithShape="1">
          <a:blip r:embed="rId11">
            <a:alphaModFix/>
          </a:blip>
          <a:srcRect/>
          <a:stretch/>
        </p:blipFill>
        <p:spPr>
          <a:xfrm>
            <a:off x="8365339" y="2240527"/>
            <a:ext cx="2577057" cy="2000605"/>
          </a:xfrm>
          <a:prstGeom prst="rect">
            <a:avLst/>
          </a:prstGeom>
          <a:noFill/>
          <a:ln>
            <a:noFill/>
          </a:ln>
        </p:spPr>
      </p:pic>
      <p:pic>
        <p:nvPicPr>
          <p:cNvPr id="3" name="Picture 2">
            <a:extLst>
              <a:ext uri="{FF2B5EF4-FFF2-40B4-BE49-F238E27FC236}">
                <a16:creationId xmlns:a16="http://schemas.microsoft.com/office/drawing/2014/main" id="{7CE5D85E-C7B9-F5C9-098E-F4EA8927CD04}"/>
              </a:ext>
            </a:extLst>
          </p:cNvPr>
          <p:cNvPicPr>
            <a:picLocks noChangeAspect="1"/>
          </p:cNvPicPr>
          <p:nvPr/>
        </p:nvPicPr>
        <p:blipFill>
          <a:blip r:embed="rId12"/>
          <a:stretch>
            <a:fillRect/>
          </a:stretch>
        </p:blipFill>
        <p:spPr>
          <a:xfrm>
            <a:off x="8437070" y="5793343"/>
            <a:ext cx="2198254" cy="2053112"/>
          </a:xfrm>
          <a:prstGeom prst="rect">
            <a:avLst/>
          </a:prstGeom>
        </p:spPr>
      </p:pic>
      <p:sp>
        <p:nvSpPr>
          <p:cNvPr id="4" name="TextBox 3">
            <a:extLst>
              <a:ext uri="{FF2B5EF4-FFF2-40B4-BE49-F238E27FC236}">
                <a16:creationId xmlns:a16="http://schemas.microsoft.com/office/drawing/2014/main" id="{C61BB952-2995-A9BD-A942-065D2EC06E34}"/>
              </a:ext>
            </a:extLst>
          </p:cNvPr>
          <p:cNvSpPr txBox="1"/>
          <p:nvPr/>
        </p:nvSpPr>
        <p:spPr>
          <a:xfrm>
            <a:off x="7136318" y="8296659"/>
            <a:ext cx="5961826" cy="1323439"/>
          </a:xfrm>
          <a:prstGeom prst="rect">
            <a:avLst/>
          </a:prstGeom>
          <a:noFill/>
        </p:spPr>
        <p:txBody>
          <a:bodyPr wrap="square" rtlCol="0">
            <a:spAutoFit/>
          </a:bodyPr>
          <a:lstStyle/>
          <a:p>
            <a:r>
              <a:rPr lang="en-US" sz="2000" b="1" dirty="0"/>
              <a:t>Location Detection:</a:t>
            </a:r>
          </a:p>
          <a:p>
            <a:r>
              <a:rPr lang="en-US" sz="2000" dirty="0"/>
              <a:t>reverse geocoding using the geopy library's ‘Nominatim’ geocoder to convert these coordinates into a readable location</a:t>
            </a:r>
            <a:endParaRPr lang="en-IN" dirty="0"/>
          </a:p>
        </p:txBody>
      </p:sp>
      <p:sp>
        <p:nvSpPr>
          <p:cNvPr id="7" name="Google Shape;206;p8">
            <a:extLst>
              <a:ext uri="{FF2B5EF4-FFF2-40B4-BE49-F238E27FC236}">
                <a16:creationId xmlns:a16="http://schemas.microsoft.com/office/drawing/2014/main" id="{52B0CE64-623F-C6C4-8802-33793C8CE0A9}"/>
              </a:ext>
            </a:extLst>
          </p:cNvPr>
          <p:cNvSpPr/>
          <p:nvPr/>
        </p:nvSpPr>
        <p:spPr>
          <a:xfrm rot="10800000">
            <a:off x="6364813" y="6650913"/>
            <a:ext cx="1584692" cy="381000"/>
          </a:xfrm>
          <a:prstGeom prst="rightArrow">
            <a:avLst>
              <a:gd name="adj1" fmla="val 50000"/>
              <a:gd name="adj2" fmla="val 50000"/>
            </a:avLst>
          </a:prstGeom>
          <a:solidFill>
            <a:srgbClr val="AD5545"/>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D4A864BA-6BCE-8312-D19F-D41622CD2BD3}"/>
              </a:ext>
            </a:extLst>
          </p:cNvPr>
          <p:cNvPicPr>
            <a:picLocks noChangeAspect="1"/>
          </p:cNvPicPr>
          <p:nvPr/>
        </p:nvPicPr>
        <p:blipFill>
          <a:blip r:embed="rId13"/>
          <a:stretch>
            <a:fillRect/>
          </a:stretch>
        </p:blipFill>
        <p:spPr>
          <a:xfrm>
            <a:off x="13767793" y="1386951"/>
            <a:ext cx="2182413" cy="2070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9"/>
          <p:cNvGrpSpPr/>
          <p:nvPr/>
        </p:nvGrpSpPr>
        <p:grpSpPr>
          <a:xfrm>
            <a:off x="1028700" y="1145246"/>
            <a:ext cx="16230600" cy="8113055"/>
            <a:chOff x="0" y="-38100"/>
            <a:chExt cx="4274726" cy="2021851"/>
          </a:xfrm>
        </p:grpSpPr>
        <p:sp>
          <p:nvSpPr>
            <p:cNvPr id="213" name="Google Shape;213;p9"/>
            <p:cNvSpPr/>
            <p:nvPr/>
          </p:nvSpPr>
          <p:spPr>
            <a:xfrm>
              <a:off x="0" y="0"/>
              <a:ext cx="4274726" cy="1983751"/>
            </a:xfrm>
            <a:custGeom>
              <a:avLst/>
              <a:gdLst/>
              <a:ahLst/>
              <a:cxnLst/>
              <a:rect l="l" t="t" r="r" b="b"/>
              <a:pathLst>
                <a:path w="4274726" h="1983751" extrusionOk="0">
                  <a:moveTo>
                    <a:pt x="0" y="0"/>
                  </a:moveTo>
                  <a:lnTo>
                    <a:pt x="4274726" y="0"/>
                  </a:lnTo>
                  <a:lnTo>
                    <a:pt x="4274726" y="1983751"/>
                  </a:lnTo>
                  <a:lnTo>
                    <a:pt x="0" y="1983751"/>
                  </a:lnTo>
                  <a:close/>
                </a:path>
              </a:pathLst>
            </a:custGeom>
            <a:solidFill>
              <a:srgbClr val="DCC3AC"/>
            </a:solidFill>
            <a:ln>
              <a:noFill/>
            </a:ln>
          </p:spPr>
        </p:sp>
        <p:sp>
          <p:nvSpPr>
            <p:cNvPr id="214" name="Google Shape;214;p9"/>
            <p:cNvSpPr txBox="1"/>
            <p:nvPr/>
          </p:nvSpPr>
          <p:spPr>
            <a:xfrm>
              <a:off x="0" y="-38100"/>
              <a:ext cx="4274726" cy="2021851"/>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15" name="Google Shape;215;p9"/>
          <p:cNvGrpSpPr/>
          <p:nvPr/>
        </p:nvGrpSpPr>
        <p:grpSpPr>
          <a:xfrm>
            <a:off x="4826872" y="-279689"/>
            <a:ext cx="8261255" cy="1574914"/>
            <a:chOff x="0" y="-38100"/>
            <a:chExt cx="2175804" cy="414792"/>
          </a:xfrm>
        </p:grpSpPr>
        <p:sp>
          <p:nvSpPr>
            <p:cNvPr id="216" name="Google Shape;216;p9"/>
            <p:cNvSpPr/>
            <p:nvPr/>
          </p:nvSpPr>
          <p:spPr>
            <a:xfrm>
              <a:off x="0" y="0"/>
              <a:ext cx="2175804" cy="376692"/>
            </a:xfrm>
            <a:custGeom>
              <a:avLst/>
              <a:gdLst/>
              <a:ahLst/>
              <a:cxnLst/>
              <a:rect l="l" t="t" r="r" b="b"/>
              <a:pathLst>
                <a:path w="2175804" h="376692" extrusionOk="0">
                  <a:moveTo>
                    <a:pt x="47794" y="0"/>
                  </a:moveTo>
                  <a:lnTo>
                    <a:pt x="2128010" y="0"/>
                  </a:lnTo>
                  <a:cubicBezTo>
                    <a:pt x="2140686" y="0"/>
                    <a:pt x="2152842" y="5035"/>
                    <a:pt x="2161805" y="13999"/>
                  </a:cubicBezTo>
                  <a:cubicBezTo>
                    <a:pt x="2170768" y="22962"/>
                    <a:pt x="2175804" y="35118"/>
                    <a:pt x="2175804" y="47794"/>
                  </a:cubicBezTo>
                  <a:lnTo>
                    <a:pt x="2175804" y="328898"/>
                  </a:lnTo>
                  <a:cubicBezTo>
                    <a:pt x="2175804" y="341574"/>
                    <a:pt x="2170768" y="353730"/>
                    <a:pt x="2161805" y="362694"/>
                  </a:cubicBezTo>
                  <a:cubicBezTo>
                    <a:pt x="2152842" y="371657"/>
                    <a:pt x="2140686" y="376692"/>
                    <a:pt x="2128010" y="376692"/>
                  </a:cubicBezTo>
                  <a:lnTo>
                    <a:pt x="47794" y="376692"/>
                  </a:lnTo>
                  <a:cubicBezTo>
                    <a:pt x="35118" y="376692"/>
                    <a:pt x="22962" y="371657"/>
                    <a:pt x="13999" y="362694"/>
                  </a:cubicBezTo>
                  <a:cubicBezTo>
                    <a:pt x="5035" y="353730"/>
                    <a:pt x="0" y="341574"/>
                    <a:pt x="0" y="328898"/>
                  </a:cubicBezTo>
                  <a:lnTo>
                    <a:pt x="0" y="47794"/>
                  </a:lnTo>
                  <a:cubicBezTo>
                    <a:pt x="0" y="35118"/>
                    <a:pt x="5035" y="22962"/>
                    <a:pt x="13999" y="13999"/>
                  </a:cubicBezTo>
                  <a:cubicBezTo>
                    <a:pt x="22962" y="5035"/>
                    <a:pt x="35118" y="0"/>
                    <a:pt x="47794" y="0"/>
                  </a:cubicBezTo>
                  <a:close/>
                </a:path>
              </a:pathLst>
            </a:custGeom>
            <a:solidFill>
              <a:srgbClr val="AD5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txBox="1"/>
            <p:nvPr/>
          </p:nvSpPr>
          <p:spPr>
            <a:xfrm>
              <a:off x="0" y="-38100"/>
              <a:ext cx="2175804" cy="414792"/>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cxnSp>
        <p:nvCxnSpPr>
          <p:cNvPr id="218" name="Google Shape;218;p9"/>
          <p:cNvCxnSpPr/>
          <p:nvPr/>
        </p:nvCxnSpPr>
        <p:spPr>
          <a:xfrm rot="-5400000">
            <a:off x="-2087707" y="5482749"/>
            <a:ext cx="6834211" cy="0"/>
          </a:xfrm>
          <a:prstGeom prst="straightConnector1">
            <a:avLst/>
          </a:prstGeom>
          <a:noFill/>
          <a:ln w="19050" cap="flat" cmpd="sng">
            <a:solidFill>
              <a:srgbClr val="000000"/>
            </a:solidFill>
            <a:prstDash val="lgDash"/>
            <a:round/>
            <a:headEnd type="none" w="sm" len="sm"/>
            <a:tailEnd type="none" w="sm" len="sm"/>
          </a:ln>
        </p:spPr>
      </p:cxnSp>
      <p:cxnSp>
        <p:nvCxnSpPr>
          <p:cNvPr id="219" name="Google Shape;219;p9"/>
          <p:cNvCxnSpPr/>
          <p:nvPr/>
        </p:nvCxnSpPr>
        <p:spPr>
          <a:xfrm rot="-5400000">
            <a:off x="13519898" y="5482749"/>
            <a:ext cx="6834211" cy="0"/>
          </a:xfrm>
          <a:prstGeom prst="straightConnector1">
            <a:avLst/>
          </a:prstGeom>
          <a:noFill/>
          <a:ln w="19050" cap="flat" cmpd="sng">
            <a:solidFill>
              <a:srgbClr val="000000"/>
            </a:solidFill>
            <a:prstDash val="lgDash"/>
            <a:round/>
            <a:headEnd type="none" w="sm" len="sm"/>
            <a:tailEnd type="none" w="sm" len="sm"/>
          </a:ln>
        </p:spPr>
      </p:cxnSp>
      <p:sp>
        <p:nvSpPr>
          <p:cNvPr id="220" name="Google Shape;220;p9"/>
          <p:cNvSpPr/>
          <p:nvPr/>
        </p:nvSpPr>
        <p:spPr>
          <a:xfrm>
            <a:off x="15260992" y="715126"/>
            <a:ext cx="2625452" cy="2057400"/>
          </a:xfrm>
          <a:custGeom>
            <a:avLst/>
            <a:gdLst/>
            <a:ahLst/>
            <a:cxnLst/>
            <a:rect l="l" t="t" r="r" b="b"/>
            <a:pathLst>
              <a:path w="2625452" h="2057400" extrusionOk="0">
                <a:moveTo>
                  <a:pt x="0" y="0"/>
                </a:moveTo>
                <a:lnTo>
                  <a:pt x="2625452" y="0"/>
                </a:lnTo>
                <a:lnTo>
                  <a:pt x="2625452" y="2057400"/>
                </a:lnTo>
                <a:lnTo>
                  <a:pt x="0" y="2057400"/>
                </a:lnTo>
                <a:lnTo>
                  <a:pt x="0" y="0"/>
                </a:lnTo>
                <a:close/>
              </a:path>
            </a:pathLst>
          </a:custGeom>
          <a:blipFill rotWithShape="1">
            <a:blip r:embed="rId3">
              <a:alphaModFix/>
            </a:blip>
            <a:stretch>
              <a:fillRect/>
            </a:stretch>
          </a:blipFill>
          <a:ln>
            <a:noFill/>
          </a:ln>
        </p:spPr>
      </p:sp>
      <p:sp>
        <p:nvSpPr>
          <p:cNvPr id="221" name="Google Shape;221;p9"/>
          <p:cNvSpPr/>
          <p:nvPr/>
        </p:nvSpPr>
        <p:spPr>
          <a:xfrm rot="-5400000">
            <a:off x="1957002" y="6716739"/>
            <a:ext cx="1169118" cy="5083122"/>
          </a:xfrm>
          <a:custGeom>
            <a:avLst/>
            <a:gdLst/>
            <a:ahLst/>
            <a:cxnLst/>
            <a:rect l="l" t="t" r="r" b="b"/>
            <a:pathLst>
              <a:path w="1169118" h="5083122" extrusionOk="0">
                <a:moveTo>
                  <a:pt x="0" y="0"/>
                </a:moveTo>
                <a:lnTo>
                  <a:pt x="1169118" y="0"/>
                </a:lnTo>
                <a:lnTo>
                  <a:pt x="1169118" y="5083122"/>
                </a:lnTo>
                <a:lnTo>
                  <a:pt x="0" y="5083122"/>
                </a:lnTo>
                <a:lnTo>
                  <a:pt x="0" y="0"/>
                </a:lnTo>
                <a:close/>
              </a:path>
            </a:pathLst>
          </a:custGeom>
          <a:blipFill rotWithShape="1">
            <a:blip r:embed="rId4">
              <a:alphaModFix/>
            </a:blip>
            <a:stretch>
              <a:fillRect/>
            </a:stretch>
          </a:blipFill>
          <a:ln>
            <a:noFill/>
          </a:ln>
        </p:spPr>
      </p:sp>
      <p:sp>
        <p:nvSpPr>
          <p:cNvPr id="222" name="Google Shape;222;p9"/>
          <p:cNvSpPr txBox="1"/>
          <p:nvPr/>
        </p:nvSpPr>
        <p:spPr>
          <a:xfrm>
            <a:off x="4181811" y="-649141"/>
            <a:ext cx="10348800" cy="769500"/>
          </a:xfrm>
          <a:prstGeom prst="rect">
            <a:avLst/>
          </a:prstGeom>
          <a:noFill/>
          <a:ln>
            <a:noFill/>
          </a:ln>
        </p:spPr>
        <p:txBody>
          <a:bodyPr spcFirstLastPara="1" wrap="square" lIns="0" tIns="0" rIns="0" bIns="0" anchor="t" anchorCtr="0">
            <a:spAutoFit/>
          </a:bodyPr>
          <a:lstStyle/>
          <a:p>
            <a:pPr marL="0" marR="0" lvl="0" indent="0" algn="ctr" rtl="0">
              <a:lnSpc>
                <a:spcPct val="257600"/>
              </a:lnSpc>
              <a:spcBef>
                <a:spcPts val="0"/>
              </a:spcBef>
              <a:spcAft>
                <a:spcPts val="0"/>
              </a:spcAft>
              <a:buNone/>
            </a:pPr>
            <a:r>
              <a:rPr lang="en-IN" sz="5000" b="1" dirty="0">
                <a:solidFill>
                  <a:srgbClr val="FFFFFF"/>
                </a:solidFill>
                <a:latin typeface="Paytone One"/>
                <a:ea typeface="Paytone One"/>
                <a:cs typeface="Paytone One"/>
                <a:sym typeface="Paytone One"/>
              </a:rPr>
              <a:t>Future Improvements</a:t>
            </a:r>
            <a:endParaRPr dirty="0"/>
          </a:p>
        </p:txBody>
      </p:sp>
      <p:sp>
        <p:nvSpPr>
          <p:cNvPr id="223" name="Google Shape;223;p9"/>
          <p:cNvSpPr txBox="1"/>
          <p:nvPr/>
        </p:nvSpPr>
        <p:spPr>
          <a:xfrm>
            <a:off x="1871896" y="4195574"/>
            <a:ext cx="14701822" cy="672428"/>
          </a:xfrm>
          <a:prstGeom prst="rect">
            <a:avLst/>
          </a:prstGeom>
          <a:noFill/>
          <a:ln>
            <a:noFill/>
          </a:ln>
        </p:spPr>
        <p:txBody>
          <a:bodyPr spcFirstLastPara="1" wrap="square" lIns="0" tIns="0" rIns="0" bIns="0" anchor="t" anchorCtr="0">
            <a:spAutoFit/>
          </a:bodyPr>
          <a:lstStyle/>
          <a:p>
            <a:pPr marL="0" marR="0" lvl="0" indent="0" algn="ctr" rtl="0">
              <a:lnSpc>
                <a:spcPct val="140024"/>
              </a:lnSpc>
              <a:spcBef>
                <a:spcPts val="0"/>
              </a:spcBef>
              <a:spcAft>
                <a:spcPts val="0"/>
              </a:spcAft>
              <a:buNone/>
            </a:pPr>
            <a:endParaRPr sz="4034" b="1">
              <a:solidFill>
                <a:srgbClr val="000000"/>
              </a:solidFill>
              <a:latin typeface="Quicksand"/>
              <a:ea typeface="Quicksand"/>
              <a:cs typeface="Quicksand"/>
              <a:sym typeface="Quicksand"/>
            </a:endParaRPr>
          </a:p>
        </p:txBody>
      </p:sp>
      <p:sp>
        <p:nvSpPr>
          <p:cNvPr id="224" name="Google Shape;224;p9"/>
          <p:cNvSpPr txBox="1"/>
          <p:nvPr/>
        </p:nvSpPr>
        <p:spPr>
          <a:xfrm>
            <a:off x="1549600" y="2772526"/>
            <a:ext cx="14815800" cy="5078273"/>
          </a:xfrm>
          <a:prstGeom prst="rect">
            <a:avLst/>
          </a:prstGeom>
          <a:noFill/>
          <a:ln>
            <a:noFill/>
          </a:ln>
        </p:spPr>
        <p:txBody>
          <a:bodyPr spcFirstLastPara="1" wrap="square" lIns="91425" tIns="45700" rIns="91425" bIns="45700" anchor="t" anchorCtr="0">
            <a:spAutoFit/>
          </a:bodyPr>
          <a:lstStyle/>
          <a:p>
            <a:pPr marL="742950" marR="0" lvl="0" indent="-742950" algn="l" rtl="0">
              <a:spcBef>
                <a:spcPts val="0"/>
              </a:spcBef>
              <a:spcAft>
                <a:spcPts val="0"/>
              </a:spcAft>
              <a:buClr>
                <a:schemeClr val="dk1"/>
              </a:buClr>
              <a:buSzPts val="3600"/>
              <a:buFont typeface="+mj-lt"/>
              <a:buAutoNum type="arabicPeriod"/>
            </a:pPr>
            <a:r>
              <a:rPr lang="en-US" sz="3600" i="0" dirty="0">
                <a:solidFill>
                  <a:schemeClr val="dk1"/>
                </a:solidFill>
                <a:latin typeface="Arial"/>
                <a:ea typeface="Arial"/>
                <a:cs typeface="Arial"/>
                <a:sym typeface="Arial"/>
              </a:rPr>
              <a:t>Classification of Incidents: Expand the model to categorize different kinds of incidents or accidents, giving emergency services access to more precise data.</a:t>
            </a:r>
          </a:p>
          <a:p>
            <a:pPr marL="742950" marR="0" lvl="0" indent="-742950" algn="l" rtl="0">
              <a:spcBef>
                <a:spcPts val="0"/>
              </a:spcBef>
              <a:spcAft>
                <a:spcPts val="0"/>
              </a:spcAft>
              <a:buClr>
                <a:schemeClr val="dk1"/>
              </a:buClr>
              <a:buSzPts val="3600"/>
              <a:buFont typeface="+mj-lt"/>
              <a:buAutoNum type="arabicPeriod"/>
            </a:pPr>
            <a:endParaRPr lang="en-US" sz="3600" dirty="0">
              <a:solidFill>
                <a:schemeClr val="dk1"/>
              </a:solidFill>
            </a:endParaRPr>
          </a:p>
          <a:p>
            <a:pPr marL="742950" marR="0" lvl="0" indent="-742950" algn="l" rtl="0">
              <a:spcBef>
                <a:spcPts val="0"/>
              </a:spcBef>
              <a:spcAft>
                <a:spcPts val="0"/>
              </a:spcAft>
              <a:buClr>
                <a:schemeClr val="dk1"/>
              </a:buClr>
              <a:buSzPts val="3600"/>
              <a:buFont typeface="+mj-lt"/>
              <a:buAutoNum type="arabicPeriod"/>
            </a:pPr>
            <a:endParaRPr lang="en-US" sz="3600" i="0" dirty="0">
              <a:solidFill>
                <a:schemeClr val="dk1"/>
              </a:solidFill>
              <a:latin typeface="Arial"/>
              <a:ea typeface="Arial"/>
              <a:cs typeface="Arial"/>
              <a:sym typeface="Arial"/>
            </a:endParaRPr>
          </a:p>
          <a:p>
            <a:pPr marL="742950" indent="-742950">
              <a:buClr>
                <a:schemeClr val="dk1"/>
              </a:buClr>
              <a:buSzPts val="3600"/>
              <a:buFont typeface="+mj-lt"/>
              <a:buAutoNum type="arabicPeriod"/>
            </a:pPr>
            <a:r>
              <a:rPr lang="en-US" sz="3600" dirty="0">
                <a:solidFill>
                  <a:schemeClr val="dk1"/>
                </a:solidFill>
                <a:latin typeface="Calibri"/>
                <a:ea typeface="Calibri"/>
                <a:cs typeface="Calibri"/>
                <a:sym typeface="Calibri"/>
              </a:rPr>
              <a:t>Integration with Traffic Management Systems:  Collaborate with local         traffic management systems to enhance overall traffic monitoring and 	incident response capabilities.</a:t>
            </a:r>
            <a:endParaRPr lang="en-US" sz="3600" dirty="0"/>
          </a:p>
          <a:p>
            <a:pPr marR="0" lvl="0" algn="l" rtl="0">
              <a:spcBef>
                <a:spcPts val="0"/>
              </a:spcBef>
              <a:spcAft>
                <a:spcPts val="0"/>
              </a:spcAft>
              <a:buClr>
                <a:schemeClr val="dk1"/>
              </a:buClr>
              <a:buSzPts val="3600"/>
            </a:pPr>
            <a:endParaRPr lang="en-US" sz="3600" dirty="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607</Words>
  <Application>Microsoft Office PowerPoint</Application>
  <PresentationFormat>Custom</PresentationFormat>
  <Paragraphs>81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Inter</vt:lpstr>
      <vt:lpstr>Calibri</vt:lpstr>
      <vt:lpstr>Paytone One</vt:lpstr>
      <vt:lpstr>Arial</vt:lpstr>
      <vt:lpstr>Quicksand Medium</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LENIN KUMAR</cp:lastModifiedBy>
  <cp:revision>5</cp:revision>
  <dcterms:created xsi:type="dcterms:W3CDTF">2006-08-16T00:00:00Z</dcterms:created>
  <dcterms:modified xsi:type="dcterms:W3CDTF">2024-03-08T10:18:29Z</dcterms:modified>
</cp:coreProperties>
</file>