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5" r:id="rId1"/>
  </p:sldMasterIdLst>
  <p:notesMasterIdLst>
    <p:notesMasterId r:id="rId20"/>
  </p:notesMasterIdLst>
  <p:sldIdLst>
    <p:sldId id="256" r:id="rId2"/>
    <p:sldId id="257" r:id="rId3"/>
    <p:sldId id="340" r:id="rId4"/>
    <p:sldId id="341" r:id="rId5"/>
    <p:sldId id="342" r:id="rId6"/>
    <p:sldId id="354" r:id="rId7"/>
    <p:sldId id="343" r:id="rId8"/>
    <p:sldId id="355" r:id="rId9"/>
    <p:sldId id="344" r:id="rId10"/>
    <p:sldId id="345" r:id="rId11"/>
    <p:sldId id="346" r:id="rId12"/>
    <p:sldId id="347" r:id="rId13"/>
    <p:sldId id="348" r:id="rId14"/>
    <p:sldId id="349" r:id="rId15"/>
    <p:sldId id="350" r:id="rId16"/>
    <p:sldId id="351" r:id="rId17"/>
    <p:sldId id="352" r:id="rId18"/>
    <p:sldId id="353" r:id="rId19"/>
  </p:sldIdLst>
  <p:sldSz cx="9144000" cy="5143500" type="screen16x9"/>
  <p:notesSz cx="6858000" cy="9144000"/>
  <p:embeddedFontLst>
    <p:embeddedFont>
      <p:font typeface="IBM Plex Sans" panose="020B0503050203000203" pitchFamily="34" charset="0"/>
      <p:regular r:id="rId21"/>
      <p:bold r:id="rId22"/>
      <p:italic r:id="rId23"/>
      <p:boldItalic r:id="rId24"/>
    </p:embeddedFont>
    <p:embeddedFont>
      <p:font typeface="IBM Plex Sans Medium" panose="020B0603050203000203" pitchFamily="34" charset="0"/>
      <p:regular r:id="rId25"/>
      <p:bold r:id="rId26"/>
      <p:italic r:id="rId27"/>
      <p:boldItalic r:id="rId28"/>
    </p:embeddedFont>
    <p:embeddedFont>
      <p:font typeface="Roboto Condensed"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03CE38-2499-4AC7-A640-8F7F16EBB6DD}">
  <a:tblStyle styleId="{BB03CE38-2499-4AC7-A640-8F7F16EBB6D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7674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6937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707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0164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81472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6666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78160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49783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5214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2073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7764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462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3611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706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2947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1042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54800" y="1094250"/>
            <a:ext cx="3090300" cy="22779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954800" y="3372150"/>
            <a:ext cx="3090300" cy="67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4"/>
          <p:cNvSpPr/>
          <p:nvPr/>
        </p:nvSpPr>
        <p:spPr>
          <a:xfrm>
            <a:off x="391500" y="313650"/>
            <a:ext cx="8361000" cy="4516200"/>
          </a:xfrm>
          <a:prstGeom prst="rect">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 name="Google Shape;38;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SzPts val="1100"/>
              <a:buAutoNum type="arabicPeriod"/>
              <a:defRPr sz="1100"/>
            </a:lvl1pPr>
            <a:lvl2pPr marL="914400" lvl="1" indent="-298450" rtl="0">
              <a:lnSpc>
                <a:spcPct val="100000"/>
              </a:lnSpc>
              <a:spcBef>
                <a:spcPts val="0"/>
              </a:spcBef>
              <a:spcAft>
                <a:spcPts val="0"/>
              </a:spcAft>
              <a:buSzPts val="1100"/>
              <a:buFont typeface="Roboto Condensed"/>
              <a:buAutoNum type="alphaLcPeriod"/>
              <a:defRPr sz="1100"/>
            </a:lvl2pPr>
            <a:lvl3pPr marL="1371600" lvl="2" indent="-298450" rtl="0">
              <a:lnSpc>
                <a:spcPct val="100000"/>
              </a:lnSpc>
              <a:spcBef>
                <a:spcPts val="0"/>
              </a:spcBef>
              <a:spcAft>
                <a:spcPts val="0"/>
              </a:spcAft>
              <a:buSzPts val="1100"/>
              <a:buFont typeface="Roboto Condensed"/>
              <a:buAutoNum type="romanLcPeriod"/>
              <a:defRPr sz="1100"/>
            </a:lvl3pPr>
            <a:lvl4pPr marL="1828800" lvl="3" indent="-298450" rtl="0">
              <a:lnSpc>
                <a:spcPct val="100000"/>
              </a:lnSpc>
              <a:spcBef>
                <a:spcPts val="0"/>
              </a:spcBef>
              <a:spcAft>
                <a:spcPts val="0"/>
              </a:spcAft>
              <a:buSzPts val="1100"/>
              <a:buFont typeface="Roboto Condensed"/>
              <a:buAutoNum type="arabicPeriod"/>
              <a:defRPr sz="1100"/>
            </a:lvl4pPr>
            <a:lvl5pPr marL="2286000" lvl="4" indent="-298450" rtl="0">
              <a:lnSpc>
                <a:spcPct val="100000"/>
              </a:lnSpc>
              <a:spcBef>
                <a:spcPts val="0"/>
              </a:spcBef>
              <a:spcAft>
                <a:spcPts val="0"/>
              </a:spcAft>
              <a:buSzPts val="1100"/>
              <a:buFont typeface="Roboto Condensed"/>
              <a:buAutoNum type="alphaLcPeriod"/>
              <a:defRPr sz="1100"/>
            </a:lvl5pPr>
            <a:lvl6pPr marL="2743200" lvl="5" indent="-298450" rtl="0">
              <a:lnSpc>
                <a:spcPct val="100000"/>
              </a:lnSpc>
              <a:spcBef>
                <a:spcPts val="0"/>
              </a:spcBef>
              <a:spcAft>
                <a:spcPts val="0"/>
              </a:spcAft>
              <a:buSzPts val="1100"/>
              <a:buFont typeface="Roboto Condensed"/>
              <a:buAutoNum type="romanLcPeriod"/>
              <a:defRPr sz="1100"/>
            </a:lvl6pPr>
            <a:lvl7pPr marL="3200400" lvl="6" indent="-298450" rtl="0">
              <a:lnSpc>
                <a:spcPct val="100000"/>
              </a:lnSpc>
              <a:spcBef>
                <a:spcPts val="0"/>
              </a:spcBef>
              <a:spcAft>
                <a:spcPts val="0"/>
              </a:spcAft>
              <a:buSzPts val="1100"/>
              <a:buFont typeface="Roboto Condensed"/>
              <a:buAutoNum type="arabicPeriod"/>
              <a:defRPr sz="1100"/>
            </a:lvl7pPr>
            <a:lvl8pPr marL="3657600" lvl="7" indent="-298450" rtl="0">
              <a:lnSpc>
                <a:spcPct val="100000"/>
              </a:lnSpc>
              <a:spcBef>
                <a:spcPts val="0"/>
              </a:spcBef>
              <a:spcAft>
                <a:spcPts val="0"/>
              </a:spcAft>
              <a:buSzPts val="1100"/>
              <a:buFont typeface="Roboto Condensed"/>
              <a:buAutoNum type="alphaLcPeriod"/>
              <a:defRPr sz="1100"/>
            </a:lvl8pPr>
            <a:lvl9pPr marL="4114800" lvl="8" indent="-298450" rtl="0">
              <a:lnSpc>
                <a:spcPct val="100000"/>
              </a:lnSpc>
              <a:spcBef>
                <a:spcPts val="0"/>
              </a:spcBef>
              <a:spcAft>
                <a:spcPts val="0"/>
              </a:spcAft>
              <a:buSzPts val="1100"/>
              <a:buFont typeface="Roboto Condensed"/>
              <a:buAutoNum type="romanLcPeriod"/>
              <a:defRPr sz="1100"/>
            </a:lvl9pPr>
          </a:lstStyle>
          <a:p>
            <a:endParaRPr/>
          </a:p>
        </p:txBody>
      </p:sp>
      <p:grpSp>
        <p:nvGrpSpPr>
          <p:cNvPr id="39" name="Google Shape;39;p4"/>
          <p:cNvGrpSpPr/>
          <p:nvPr/>
        </p:nvGrpSpPr>
        <p:grpSpPr>
          <a:xfrm>
            <a:off x="3" y="101070"/>
            <a:ext cx="2610703" cy="336022"/>
            <a:chOff x="198225" y="4390550"/>
            <a:chExt cx="3765075" cy="484600"/>
          </a:xfrm>
        </p:grpSpPr>
        <p:sp>
          <p:nvSpPr>
            <p:cNvPr id="40" name="Google Shape;40;p4"/>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4"/>
          <p:cNvGrpSpPr/>
          <p:nvPr/>
        </p:nvGrpSpPr>
        <p:grpSpPr>
          <a:xfrm flipH="1">
            <a:off x="6533303" y="4719270"/>
            <a:ext cx="2610703" cy="336022"/>
            <a:chOff x="198225" y="4390550"/>
            <a:chExt cx="3765075" cy="484600"/>
          </a:xfrm>
        </p:grpSpPr>
        <p:sp>
          <p:nvSpPr>
            <p:cNvPr id="43" name="Google Shape;43;p4"/>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9">
    <p:bg>
      <p:bgPr>
        <a:blipFill>
          <a:blip r:embed="rId2">
            <a:alphaModFix/>
          </a:blip>
          <a:stretch>
            <a:fillRect/>
          </a:stretch>
        </a:blipFill>
        <a:effectLst/>
      </p:bgPr>
    </p:bg>
    <p:spTree>
      <p:nvGrpSpPr>
        <p:cNvPr id="1" name="Shape 548"/>
        <p:cNvGrpSpPr/>
        <p:nvPr/>
      </p:nvGrpSpPr>
      <p:grpSpPr>
        <a:xfrm>
          <a:off x="0" y="0"/>
          <a:ext cx="0" cy="0"/>
          <a:chOff x="0" y="0"/>
          <a:chExt cx="0" cy="0"/>
        </a:xfrm>
      </p:grpSpPr>
      <p:sp>
        <p:nvSpPr>
          <p:cNvPr id="549" name="Google Shape;549;p52"/>
          <p:cNvSpPr/>
          <p:nvPr/>
        </p:nvSpPr>
        <p:spPr>
          <a:xfrm>
            <a:off x="-793775" y="-80042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50" name="Google Shape;550;p52"/>
          <p:cNvPicPr preferRelativeResize="0"/>
          <p:nvPr/>
        </p:nvPicPr>
        <p:blipFill>
          <a:blip r:embed="rId3">
            <a:alphaModFix/>
          </a:blip>
          <a:stretch>
            <a:fillRect/>
          </a:stretch>
        </p:blipFill>
        <p:spPr>
          <a:xfrm>
            <a:off x="5699850" y="104461"/>
            <a:ext cx="3347900" cy="2028827"/>
          </a:xfrm>
          <a:prstGeom prst="rect">
            <a:avLst/>
          </a:prstGeom>
          <a:noFill/>
          <a:ln>
            <a:noFill/>
          </a:ln>
        </p:spPr>
      </p:pic>
      <p:grpSp>
        <p:nvGrpSpPr>
          <p:cNvPr id="551" name="Google Shape;551;p52"/>
          <p:cNvGrpSpPr/>
          <p:nvPr/>
        </p:nvGrpSpPr>
        <p:grpSpPr>
          <a:xfrm flipH="1">
            <a:off x="256575" y="4506113"/>
            <a:ext cx="1154625" cy="430500"/>
            <a:chOff x="4042650" y="642025"/>
            <a:chExt cx="1154625" cy="430500"/>
          </a:xfrm>
        </p:grpSpPr>
        <p:sp>
          <p:nvSpPr>
            <p:cNvPr id="552" name="Google Shape;552;p52"/>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52"/>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4" name="Google Shape;554;p52"/>
          <p:cNvSpPr/>
          <p:nvPr/>
        </p:nvSpPr>
        <p:spPr>
          <a:xfrm>
            <a:off x="7091100" y="300957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9_1">
    <p:bg>
      <p:bgPr>
        <a:blipFill>
          <a:blip r:embed="rId2">
            <a:alphaModFix/>
          </a:blip>
          <a:stretch>
            <a:fillRect/>
          </a:stretch>
        </a:blipFill>
        <a:effectLst/>
      </p:bgPr>
    </p:bg>
    <p:spTree>
      <p:nvGrpSpPr>
        <p:cNvPr id="1" name="Shape 555"/>
        <p:cNvGrpSpPr/>
        <p:nvPr/>
      </p:nvGrpSpPr>
      <p:grpSpPr>
        <a:xfrm>
          <a:off x="0" y="0"/>
          <a:ext cx="0" cy="0"/>
          <a:chOff x="0" y="0"/>
          <a:chExt cx="0" cy="0"/>
        </a:xfrm>
      </p:grpSpPr>
      <p:sp>
        <p:nvSpPr>
          <p:cNvPr id="556" name="Google Shape;556;p53"/>
          <p:cNvSpPr/>
          <p:nvPr/>
        </p:nvSpPr>
        <p:spPr>
          <a:xfrm>
            <a:off x="5152050" y="10177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53"/>
          <p:cNvSpPr/>
          <p:nvPr/>
        </p:nvSpPr>
        <p:spPr>
          <a:xfrm>
            <a:off x="-695325" y="-12740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53"/>
          <p:cNvSpPr/>
          <p:nvPr/>
        </p:nvSpPr>
        <p:spPr>
          <a:xfrm>
            <a:off x="535025" y="277250"/>
            <a:ext cx="8073900" cy="45891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53"/>
          <p:cNvSpPr/>
          <p:nvPr/>
        </p:nvSpPr>
        <p:spPr>
          <a:xfrm>
            <a:off x="8608950" y="224775"/>
            <a:ext cx="295500" cy="2553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3"/>
          <p:cNvSpPr/>
          <p:nvPr/>
        </p:nvSpPr>
        <p:spPr>
          <a:xfrm>
            <a:off x="239550" y="4663425"/>
            <a:ext cx="295500" cy="2553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9_1_1">
    <p:bg>
      <p:bgPr>
        <a:blipFill>
          <a:blip r:embed="rId2">
            <a:alphaModFix/>
          </a:blip>
          <a:stretch>
            <a:fillRect/>
          </a:stretch>
        </a:blipFill>
        <a:effectLst/>
      </p:bgPr>
    </p:bg>
    <p:spTree>
      <p:nvGrpSpPr>
        <p:cNvPr id="1" name="Shape 561"/>
        <p:cNvGrpSpPr/>
        <p:nvPr/>
      </p:nvGrpSpPr>
      <p:grpSpPr>
        <a:xfrm>
          <a:off x="0" y="0"/>
          <a:ext cx="0" cy="0"/>
          <a:chOff x="0" y="0"/>
          <a:chExt cx="0" cy="0"/>
        </a:xfrm>
      </p:grpSpPr>
      <p:sp>
        <p:nvSpPr>
          <p:cNvPr id="562" name="Google Shape;562;p54"/>
          <p:cNvSpPr/>
          <p:nvPr/>
        </p:nvSpPr>
        <p:spPr>
          <a:xfrm rot="10800000" flipH="1">
            <a:off x="5304450" y="-10454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4"/>
          <p:cNvSpPr/>
          <p:nvPr/>
        </p:nvSpPr>
        <p:spPr>
          <a:xfrm rot="10800000" flipH="1">
            <a:off x="-542925" y="3931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4" name="Google Shape;564;p54"/>
          <p:cNvGrpSpPr/>
          <p:nvPr/>
        </p:nvGrpSpPr>
        <p:grpSpPr>
          <a:xfrm>
            <a:off x="368731" y="360425"/>
            <a:ext cx="780400" cy="357900"/>
            <a:chOff x="4598506" y="471425"/>
            <a:chExt cx="780400" cy="357900"/>
          </a:xfrm>
        </p:grpSpPr>
        <p:sp>
          <p:nvSpPr>
            <p:cNvPr id="565" name="Google Shape;565;p54"/>
            <p:cNvSpPr/>
            <p:nvPr/>
          </p:nvSpPr>
          <p:spPr>
            <a:xfrm rot="5400000">
              <a:off x="50381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4"/>
            <p:cNvSpPr/>
            <p:nvPr/>
          </p:nvSpPr>
          <p:spPr>
            <a:xfrm rot="5400000">
              <a:off x="45814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54"/>
          <p:cNvGrpSpPr/>
          <p:nvPr/>
        </p:nvGrpSpPr>
        <p:grpSpPr>
          <a:xfrm rot="10800000" flipH="1">
            <a:off x="-12" y="4570483"/>
            <a:ext cx="2780508" cy="357877"/>
            <a:chOff x="198225" y="4390550"/>
            <a:chExt cx="3765075" cy="484600"/>
          </a:xfrm>
        </p:grpSpPr>
        <p:sp>
          <p:nvSpPr>
            <p:cNvPr id="568" name="Google Shape;568;p54"/>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4"/>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 name="Google Shape;570;p54"/>
          <p:cNvGrpSpPr/>
          <p:nvPr/>
        </p:nvGrpSpPr>
        <p:grpSpPr>
          <a:xfrm>
            <a:off x="7083488" y="215150"/>
            <a:ext cx="2060513" cy="357885"/>
            <a:chOff x="6363488" y="215150"/>
            <a:chExt cx="2060513" cy="357885"/>
          </a:xfrm>
        </p:grpSpPr>
        <p:sp>
          <p:nvSpPr>
            <p:cNvPr id="571" name="Google Shape;571;p54"/>
            <p:cNvSpPr/>
            <p:nvPr/>
          </p:nvSpPr>
          <p:spPr>
            <a:xfrm flipH="1">
              <a:off x="6499827" y="215150"/>
              <a:ext cx="1924174" cy="289732"/>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4"/>
            <p:cNvSpPr/>
            <p:nvPr/>
          </p:nvSpPr>
          <p:spPr>
            <a:xfrm flipH="1">
              <a:off x="6363488" y="436726"/>
              <a:ext cx="136309" cy="136309"/>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3">
  <p:cSld name="CUSTOM_9_1_1_1">
    <p:bg>
      <p:bgPr>
        <a:blipFill>
          <a:blip r:embed="rId2">
            <a:alphaModFix/>
          </a:blip>
          <a:stretch>
            <a:fillRect/>
          </a:stretch>
        </a:blipFill>
        <a:effectLst/>
      </p:bgPr>
    </p:bg>
    <p:spTree>
      <p:nvGrpSpPr>
        <p:cNvPr id="1" name="Shape 573"/>
        <p:cNvGrpSpPr/>
        <p:nvPr/>
      </p:nvGrpSpPr>
      <p:grpSpPr>
        <a:xfrm>
          <a:off x="0" y="0"/>
          <a:ext cx="0" cy="0"/>
          <a:chOff x="0" y="0"/>
          <a:chExt cx="0" cy="0"/>
        </a:xfrm>
      </p:grpSpPr>
      <p:pic>
        <p:nvPicPr>
          <p:cNvPr id="574" name="Google Shape;574;p55"/>
          <p:cNvPicPr preferRelativeResize="0"/>
          <p:nvPr/>
        </p:nvPicPr>
        <p:blipFill rotWithShape="1">
          <a:blip r:embed="rId3">
            <a:alphaModFix/>
          </a:blip>
          <a:srcRect b="47712"/>
          <a:stretch/>
        </p:blipFill>
        <p:spPr>
          <a:xfrm>
            <a:off x="3489225" y="4122300"/>
            <a:ext cx="3222850" cy="1021225"/>
          </a:xfrm>
          <a:prstGeom prst="rect">
            <a:avLst/>
          </a:prstGeom>
          <a:noFill/>
          <a:ln>
            <a:noFill/>
          </a:ln>
        </p:spPr>
      </p:pic>
      <p:pic>
        <p:nvPicPr>
          <p:cNvPr id="575" name="Google Shape;575;p55"/>
          <p:cNvPicPr preferRelativeResize="0"/>
          <p:nvPr/>
        </p:nvPicPr>
        <p:blipFill rotWithShape="1">
          <a:blip r:embed="rId3">
            <a:alphaModFix/>
          </a:blip>
          <a:srcRect t="47712"/>
          <a:stretch/>
        </p:blipFill>
        <p:spPr>
          <a:xfrm>
            <a:off x="5977075" y="0"/>
            <a:ext cx="3222850" cy="10212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1pPr>
            <a:lvl2pPr lvl="1"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2pPr>
            <a:lvl3pPr lvl="2"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3pPr>
            <a:lvl4pPr lvl="3"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4pPr>
            <a:lvl5pPr lvl="4"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5pPr>
            <a:lvl6pPr lvl="5"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6pPr>
            <a:lvl7pPr lvl="6"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7pPr>
            <a:lvl8pPr lvl="7"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8pPr>
            <a:lvl9pPr lvl="8"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1pPr>
            <a:lvl2pPr marL="914400" lvl="1"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2pPr>
            <a:lvl3pPr marL="1371600" lvl="2"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3pPr>
            <a:lvl4pPr marL="1828800" lvl="3"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4pPr>
            <a:lvl5pPr marL="2286000" lvl="4"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5pPr>
            <a:lvl6pPr marL="2743200" lvl="5"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6pPr>
            <a:lvl7pPr marL="3200400" lvl="6"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7pPr>
            <a:lvl8pPr marL="3657600" lvl="7"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8pPr>
            <a:lvl9pPr marL="4114800" lvl="8"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98" r:id="rId4"/>
    <p:sldLayoutId id="2147483699" r:id="rId5"/>
    <p:sldLayoutId id="2147483700" r:id="rId6"/>
    <p:sldLayoutId id="2147483701"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61"/>
          <p:cNvSpPr/>
          <p:nvPr/>
        </p:nvSpPr>
        <p:spPr>
          <a:xfrm rot="10800000" flipH="1">
            <a:off x="4157408" y="2292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61"/>
          <p:cNvSpPr/>
          <p:nvPr/>
        </p:nvSpPr>
        <p:spPr>
          <a:xfrm>
            <a:off x="301550" y="2292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61"/>
          <p:cNvSpPr txBox="1">
            <a:spLocks noGrp="1"/>
          </p:cNvSpPr>
          <p:nvPr>
            <p:ph type="ctrTitle"/>
          </p:nvPr>
        </p:nvSpPr>
        <p:spPr>
          <a:xfrm>
            <a:off x="3950698" y="1139201"/>
            <a:ext cx="5044446" cy="227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800" dirty="0"/>
              <a:t>Earthquake Prediction Model using Python</a:t>
            </a:r>
            <a:endParaRPr lang="en-US" sz="4000" b="0" dirty="0"/>
          </a:p>
        </p:txBody>
      </p:sp>
      <p:sp>
        <p:nvSpPr>
          <p:cNvPr id="593" name="Google Shape;593;p61"/>
          <p:cNvSpPr txBox="1">
            <a:spLocks noGrp="1"/>
          </p:cNvSpPr>
          <p:nvPr>
            <p:ph type="subTitle" idx="1"/>
          </p:nvPr>
        </p:nvSpPr>
        <p:spPr>
          <a:xfrm>
            <a:off x="4954800" y="3372150"/>
            <a:ext cx="3090300" cy="67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Here is where your presentation begins</a:t>
            </a:r>
            <a:endParaRPr dirty="0"/>
          </a:p>
        </p:txBody>
      </p:sp>
      <p:pic>
        <p:nvPicPr>
          <p:cNvPr id="594" name="Google Shape;594;p61"/>
          <p:cNvPicPr preferRelativeResize="0"/>
          <p:nvPr/>
        </p:nvPicPr>
        <p:blipFill>
          <a:blip r:embed="rId3">
            <a:alphaModFix/>
          </a:blip>
          <a:stretch>
            <a:fillRect/>
          </a:stretch>
        </p:blipFill>
        <p:spPr>
          <a:xfrm>
            <a:off x="516575" y="425075"/>
            <a:ext cx="4255050" cy="4293345"/>
          </a:xfrm>
          <a:prstGeom prst="rect">
            <a:avLst/>
          </a:prstGeom>
          <a:noFill/>
          <a:ln>
            <a:noFill/>
          </a:ln>
        </p:spPr>
      </p:pic>
      <p:pic>
        <p:nvPicPr>
          <p:cNvPr id="595" name="Google Shape;595;p61"/>
          <p:cNvPicPr preferRelativeResize="0"/>
          <p:nvPr/>
        </p:nvPicPr>
        <p:blipFill>
          <a:blip r:embed="rId4">
            <a:alphaModFix/>
          </a:blip>
          <a:stretch>
            <a:fillRect/>
          </a:stretch>
        </p:blipFill>
        <p:spPr>
          <a:xfrm>
            <a:off x="2884117" y="-259000"/>
            <a:ext cx="2441750" cy="1479701"/>
          </a:xfrm>
          <a:prstGeom prst="rect">
            <a:avLst/>
          </a:prstGeom>
          <a:noFill/>
          <a:ln>
            <a:noFill/>
          </a:ln>
        </p:spPr>
      </p:pic>
      <p:pic>
        <p:nvPicPr>
          <p:cNvPr id="596" name="Google Shape;596;p61"/>
          <p:cNvPicPr preferRelativeResize="0"/>
          <p:nvPr/>
        </p:nvPicPr>
        <p:blipFill>
          <a:blip r:embed="rId4">
            <a:alphaModFix/>
          </a:blip>
          <a:stretch>
            <a:fillRect/>
          </a:stretch>
        </p:blipFill>
        <p:spPr>
          <a:xfrm>
            <a:off x="243067" y="3469125"/>
            <a:ext cx="2441750" cy="1479701"/>
          </a:xfrm>
          <a:prstGeom prst="rect">
            <a:avLst/>
          </a:prstGeom>
          <a:noFill/>
          <a:ln>
            <a:noFill/>
          </a:ln>
        </p:spPr>
      </p:pic>
      <p:grpSp>
        <p:nvGrpSpPr>
          <p:cNvPr id="597" name="Google Shape;597;p61"/>
          <p:cNvGrpSpPr/>
          <p:nvPr/>
        </p:nvGrpSpPr>
        <p:grpSpPr>
          <a:xfrm>
            <a:off x="3663700" y="4429725"/>
            <a:ext cx="3765075" cy="484600"/>
            <a:chOff x="198225" y="4390550"/>
            <a:chExt cx="3765075" cy="484600"/>
          </a:xfrm>
        </p:grpSpPr>
        <p:sp>
          <p:nvSpPr>
            <p:cNvPr id="598" name="Google Shape;598;p61"/>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61"/>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61"/>
          <p:cNvGrpSpPr/>
          <p:nvPr/>
        </p:nvGrpSpPr>
        <p:grpSpPr>
          <a:xfrm>
            <a:off x="5716150" y="279150"/>
            <a:ext cx="3427850" cy="639375"/>
            <a:chOff x="1298650" y="3255600"/>
            <a:chExt cx="3427850" cy="639375"/>
          </a:xfrm>
        </p:grpSpPr>
        <p:sp>
          <p:nvSpPr>
            <p:cNvPr id="601" name="Google Shape;601;p61"/>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61"/>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3" name="Google Shape;603;p61"/>
          <p:cNvGrpSpPr/>
          <p:nvPr/>
        </p:nvGrpSpPr>
        <p:grpSpPr>
          <a:xfrm rot="5400000">
            <a:off x="314598" y="741345"/>
            <a:ext cx="871512" cy="467554"/>
            <a:chOff x="773350" y="518000"/>
            <a:chExt cx="2757950" cy="1479600"/>
          </a:xfrm>
        </p:grpSpPr>
        <p:sp>
          <p:nvSpPr>
            <p:cNvPr id="604" name="Google Shape;604;p61"/>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61"/>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61"/>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62"/>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US" sz="4000" dirty="0">
                <a:cs typeface="Times New Roman" panose="02020603050405020304" pitchFamily="18" charset="0"/>
              </a:rPr>
              <a:t>Methodology</a:t>
            </a:r>
            <a:endParaRPr lang="en-US" sz="3200" dirty="0"/>
          </a:p>
        </p:txBody>
      </p:sp>
      <p:sp>
        <p:nvSpPr>
          <p:cNvPr id="612" name="Google Shape;612;p62"/>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615950" indent="-457200" algn="l" rtl="0">
              <a:lnSpc>
                <a:spcPct val="90000"/>
              </a:lnSpc>
              <a:buFont typeface="Arial" panose="020B0604020202020204" pitchFamily="34" charset="0"/>
              <a:buChar char="•"/>
            </a:pPr>
            <a:r>
              <a:rPr lang="en-US" altLang="en-US" sz="2800" dirty="0"/>
              <a:t>We have chosen to use the Random Forest algorithm to build our data model.</a:t>
            </a:r>
          </a:p>
          <a:p>
            <a:pPr marL="615950" indent="-457200" algn="l" rtl="0">
              <a:lnSpc>
                <a:spcPct val="90000"/>
              </a:lnSpc>
              <a:buFont typeface="Arial" panose="020B0604020202020204" pitchFamily="34" charset="0"/>
              <a:buChar char="•"/>
            </a:pPr>
            <a:r>
              <a:rPr lang="en-US" sz="2800" dirty="0"/>
              <a:t>Random forest is a commonly-used machine learning algorithm trademarked by Leo </a:t>
            </a:r>
            <a:r>
              <a:rPr lang="en-US" sz="2800" dirty="0" err="1"/>
              <a:t>Breiman</a:t>
            </a:r>
            <a:r>
              <a:rPr lang="en-US" sz="2800" dirty="0"/>
              <a:t> and Adele Cutler, which combines the output of multiple decision trees to reach a single result.</a:t>
            </a:r>
            <a:endParaRPr lang="en-US" altLang="en-US" sz="2800" dirty="0"/>
          </a:p>
        </p:txBody>
      </p:sp>
    </p:spTree>
    <p:extLst>
      <p:ext uri="{BB962C8B-B14F-4D97-AF65-F5344CB8AC3E}">
        <p14:creationId xmlns:p14="http://schemas.microsoft.com/office/powerpoint/2010/main" val="3654960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62"/>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US" sz="4000" dirty="0">
                <a:cs typeface="Times New Roman" panose="02020603050405020304" pitchFamily="18" charset="0"/>
              </a:rPr>
              <a:t>Methodology</a:t>
            </a:r>
            <a:endParaRPr lang="en-US" sz="3200" dirty="0"/>
          </a:p>
        </p:txBody>
      </p:sp>
      <p:sp>
        <p:nvSpPr>
          <p:cNvPr id="612" name="Google Shape;612;p62"/>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615950" indent="-457200" algn="l" rtl="0">
              <a:lnSpc>
                <a:spcPct val="90000"/>
              </a:lnSpc>
              <a:buFont typeface="Arial" panose="020B0604020202020204" pitchFamily="34" charset="0"/>
              <a:buChar char="•"/>
            </a:pPr>
            <a:r>
              <a:rPr lang="en-US" altLang="en-US" sz="2800" dirty="0"/>
              <a:t>We have chosen to use the Random Forest algorithm to build our data model.</a:t>
            </a:r>
          </a:p>
          <a:p>
            <a:pPr marL="615950" indent="-457200" algn="l" rtl="0">
              <a:lnSpc>
                <a:spcPct val="90000"/>
              </a:lnSpc>
              <a:buFont typeface="Arial" panose="020B0604020202020204" pitchFamily="34" charset="0"/>
              <a:buChar char="•"/>
            </a:pPr>
            <a:r>
              <a:rPr lang="en-US" sz="2800" dirty="0"/>
              <a:t>Random forest is a commonly-used machine learning algorithm trademarked by Leo </a:t>
            </a:r>
            <a:r>
              <a:rPr lang="en-US" sz="2800" dirty="0" err="1"/>
              <a:t>Breiman</a:t>
            </a:r>
            <a:r>
              <a:rPr lang="en-US" sz="2800" dirty="0"/>
              <a:t> and Adele Cutler, which combines the output of multiple decision trees to reach a single result.</a:t>
            </a:r>
            <a:endParaRPr lang="en-US" altLang="en-US" sz="2800" dirty="0"/>
          </a:p>
        </p:txBody>
      </p:sp>
    </p:spTree>
    <p:extLst>
      <p:ext uri="{BB962C8B-B14F-4D97-AF65-F5344CB8AC3E}">
        <p14:creationId xmlns:p14="http://schemas.microsoft.com/office/powerpoint/2010/main" val="87135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62"/>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US" sz="4000" dirty="0">
                <a:cs typeface="Times New Roman" panose="02020603050405020304" pitchFamily="18" charset="0"/>
              </a:rPr>
              <a:t>Methodology</a:t>
            </a:r>
            <a:endParaRPr lang="en-US" sz="3200" dirty="0"/>
          </a:p>
        </p:txBody>
      </p:sp>
      <p:sp>
        <p:nvSpPr>
          <p:cNvPr id="612" name="Google Shape;612;p62"/>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615950" indent="-457200" algn="l" rtl="0">
              <a:lnSpc>
                <a:spcPct val="90000"/>
              </a:lnSpc>
              <a:buFont typeface="Arial" panose="020B0604020202020204" pitchFamily="34" charset="0"/>
              <a:buChar char="•"/>
            </a:pPr>
            <a:r>
              <a:rPr lang="en-US" altLang="en-US" sz="2400" dirty="0"/>
              <a:t>Here are the four steps in the Random Forest algorithm:</a:t>
            </a:r>
          </a:p>
          <a:p>
            <a:pPr marL="615950" indent="-457200" algn="l" rtl="0">
              <a:lnSpc>
                <a:spcPct val="90000"/>
              </a:lnSpc>
              <a:buFont typeface="Arial" panose="020B0604020202020204" pitchFamily="34" charset="0"/>
              <a:buChar char="•"/>
            </a:pPr>
            <a:r>
              <a:rPr lang="en-US" altLang="en-US" sz="2400" dirty="0"/>
              <a:t>1. Choose a random bootstrap sample of size n (randomly taken n samples from the training set with replacement).</a:t>
            </a:r>
          </a:p>
        </p:txBody>
      </p:sp>
    </p:spTree>
    <p:extLst>
      <p:ext uri="{BB962C8B-B14F-4D97-AF65-F5344CB8AC3E}">
        <p14:creationId xmlns:p14="http://schemas.microsoft.com/office/powerpoint/2010/main" val="3655419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62"/>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US" sz="4000" dirty="0">
                <a:cs typeface="Times New Roman" panose="02020603050405020304" pitchFamily="18" charset="0"/>
              </a:rPr>
              <a:t>Methodology</a:t>
            </a:r>
            <a:endParaRPr lang="en-US" sz="3200" dirty="0"/>
          </a:p>
        </p:txBody>
      </p:sp>
      <p:sp>
        <p:nvSpPr>
          <p:cNvPr id="612" name="Google Shape;612;p62"/>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615950" indent="-457200" algn="l" rtl="0">
              <a:lnSpc>
                <a:spcPct val="90000"/>
              </a:lnSpc>
              <a:buFont typeface="Arial" panose="020B0604020202020204" pitchFamily="34" charset="0"/>
              <a:buChar char="•"/>
            </a:pPr>
            <a:r>
              <a:rPr lang="en-US" altLang="en-US" sz="2400" dirty="0"/>
              <a:t>2. Build a decision tree from the bootstrap sample. On each node:</a:t>
            </a:r>
          </a:p>
          <a:p>
            <a:pPr marL="615950" indent="-457200" algn="l" rtl="0">
              <a:lnSpc>
                <a:spcPct val="90000"/>
              </a:lnSpc>
              <a:buFont typeface="Arial" panose="020B0604020202020204" pitchFamily="34" charset="0"/>
              <a:buChar char="•"/>
            </a:pPr>
            <a:r>
              <a:rPr lang="en-US" altLang="en-US" sz="2400" dirty="0"/>
              <a:t>a. Randomly select d features without replacement</a:t>
            </a:r>
          </a:p>
          <a:p>
            <a:pPr marL="615950" indent="-457200" algn="l" rtl="0">
              <a:lnSpc>
                <a:spcPct val="90000"/>
              </a:lnSpc>
              <a:buFont typeface="Arial" panose="020B0604020202020204" pitchFamily="34" charset="0"/>
              <a:buChar char="•"/>
            </a:pPr>
            <a:r>
              <a:rPr lang="en-US" altLang="en-US" sz="2400" dirty="0"/>
              <a:t>b. Split the nodes using the feature that provides the best split according to the objective function.</a:t>
            </a:r>
          </a:p>
          <a:p>
            <a:pPr marL="615950" indent="-457200" algn="l" rtl="0">
              <a:lnSpc>
                <a:spcPct val="90000"/>
              </a:lnSpc>
              <a:buFont typeface="Arial" panose="020B0604020202020204" pitchFamily="34" charset="0"/>
              <a:buChar char="•"/>
            </a:pPr>
            <a:r>
              <a:rPr lang="en-US" altLang="en-US" sz="2400" dirty="0"/>
              <a:t>3. Repeat steps 1) and 2) k</a:t>
            </a:r>
          </a:p>
          <a:p>
            <a:pPr marL="615950" indent="-457200" algn="l" rtl="0">
              <a:lnSpc>
                <a:spcPct val="90000"/>
              </a:lnSpc>
              <a:buFont typeface="Arial" panose="020B0604020202020204" pitchFamily="34" charset="0"/>
              <a:buChar char="•"/>
            </a:pPr>
            <a:r>
              <a:rPr lang="en-US" altLang="en-US" sz="2400" dirty="0"/>
              <a:t>4. Combine predictions based on each tree to assign a class label based on the most votes.</a:t>
            </a:r>
          </a:p>
        </p:txBody>
      </p:sp>
    </p:spTree>
    <p:extLst>
      <p:ext uri="{BB962C8B-B14F-4D97-AF65-F5344CB8AC3E}">
        <p14:creationId xmlns:p14="http://schemas.microsoft.com/office/powerpoint/2010/main" val="1392951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62"/>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US" sz="4000" dirty="0">
                <a:cs typeface="Times New Roman" panose="02020603050405020304" pitchFamily="18" charset="0"/>
              </a:rPr>
              <a:t>Data Visualization</a:t>
            </a:r>
            <a:endParaRPr lang="en-US" sz="3200" dirty="0"/>
          </a:p>
        </p:txBody>
      </p:sp>
      <p:sp>
        <p:nvSpPr>
          <p:cNvPr id="612" name="Google Shape;612;p62"/>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615950" indent="-457200" algn="l" rtl="0">
              <a:lnSpc>
                <a:spcPct val="90000"/>
              </a:lnSpc>
              <a:buFont typeface="Arial" panose="020B0604020202020204" pitchFamily="34" charset="0"/>
              <a:buChar char="•"/>
            </a:pPr>
            <a:r>
              <a:rPr lang="en-US" altLang="en-US" sz="2400" dirty="0"/>
              <a:t>We have built a heatmap of the earthquake prone zones on the world map using data visualization methods provided in </a:t>
            </a:r>
            <a:r>
              <a:rPr lang="en-US" altLang="en-US" sz="2400" dirty="0" err="1"/>
              <a:t>MatplotLib</a:t>
            </a:r>
            <a:r>
              <a:rPr lang="en-US" altLang="en-US" sz="2400" dirty="0"/>
              <a:t>.</a:t>
            </a:r>
          </a:p>
          <a:p>
            <a:pPr marL="615950" indent="-457200" algn="l" rtl="0">
              <a:lnSpc>
                <a:spcPct val="90000"/>
              </a:lnSpc>
              <a:buFont typeface="Arial" panose="020B0604020202020204" pitchFamily="34" charset="0"/>
              <a:buChar char="•"/>
            </a:pPr>
            <a:r>
              <a:rPr lang="en-US" altLang="en-US" sz="2400" dirty="0"/>
              <a:t>The heatmap can be seen in the following slide.</a:t>
            </a:r>
          </a:p>
        </p:txBody>
      </p:sp>
    </p:spTree>
    <p:extLst>
      <p:ext uri="{BB962C8B-B14F-4D97-AF65-F5344CB8AC3E}">
        <p14:creationId xmlns:p14="http://schemas.microsoft.com/office/powerpoint/2010/main" val="2561438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62"/>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US" sz="4000" dirty="0">
                <a:cs typeface="Times New Roman" panose="02020603050405020304" pitchFamily="18" charset="0"/>
              </a:rPr>
              <a:t>Data Visualization</a:t>
            </a:r>
            <a:endParaRPr lang="en-US" sz="3200" dirty="0"/>
          </a:p>
        </p:txBody>
      </p:sp>
      <p:pic>
        <p:nvPicPr>
          <p:cNvPr id="5" name="Picture 4">
            <a:extLst>
              <a:ext uri="{FF2B5EF4-FFF2-40B4-BE49-F238E27FC236}">
                <a16:creationId xmlns:a16="http://schemas.microsoft.com/office/drawing/2014/main" id="{06CD464C-9F6A-418B-B36D-80751EF1AD88}"/>
              </a:ext>
            </a:extLst>
          </p:cNvPr>
          <p:cNvPicPr>
            <a:picLocks noChangeAspect="1"/>
          </p:cNvPicPr>
          <p:nvPr/>
        </p:nvPicPr>
        <p:blipFill>
          <a:blip r:embed="rId3"/>
          <a:stretch>
            <a:fillRect/>
          </a:stretch>
        </p:blipFill>
        <p:spPr>
          <a:xfrm>
            <a:off x="1727398" y="1148464"/>
            <a:ext cx="5689203" cy="3567239"/>
          </a:xfrm>
          <a:prstGeom prst="rect">
            <a:avLst/>
          </a:prstGeom>
        </p:spPr>
      </p:pic>
    </p:spTree>
    <p:extLst>
      <p:ext uri="{BB962C8B-B14F-4D97-AF65-F5344CB8AC3E}">
        <p14:creationId xmlns:p14="http://schemas.microsoft.com/office/powerpoint/2010/main" val="3506668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62"/>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US" sz="4000" dirty="0">
                <a:cs typeface="Times New Roman" panose="02020603050405020304" pitchFamily="18" charset="0"/>
              </a:rPr>
              <a:t>Data Model</a:t>
            </a:r>
            <a:endParaRPr lang="en-US" sz="3200" dirty="0"/>
          </a:p>
        </p:txBody>
      </p:sp>
      <p:sp>
        <p:nvSpPr>
          <p:cNvPr id="4" name="Google Shape;612;p62">
            <a:extLst>
              <a:ext uri="{FF2B5EF4-FFF2-40B4-BE49-F238E27FC236}">
                <a16:creationId xmlns:a16="http://schemas.microsoft.com/office/drawing/2014/main" id="{3C72EBD1-AA08-4A48-8F03-F602788037BF}"/>
              </a:ext>
            </a:extLst>
          </p:cNvPr>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615950" indent="-457200" algn="l" rtl="0">
              <a:lnSpc>
                <a:spcPct val="90000"/>
              </a:lnSpc>
              <a:buFont typeface="Arial" panose="020B0604020202020204" pitchFamily="34" charset="0"/>
              <a:buChar char="•"/>
            </a:pPr>
            <a:r>
              <a:rPr lang="en-US" altLang="en-US" sz="2400" dirty="0"/>
              <a:t>The Random Forest data model was built using TensorFlow and </a:t>
            </a:r>
            <a:r>
              <a:rPr lang="en-US" altLang="en-US" sz="2400" dirty="0" err="1"/>
              <a:t>Keras</a:t>
            </a:r>
            <a:r>
              <a:rPr lang="en-US" altLang="en-US" sz="2400" dirty="0"/>
              <a:t> over 20 epochs of training.</a:t>
            </a:r>
          </a:p>
          <a:p>
            <a:pPr marL="615950" indent="-457200" algn="l" rtl="0">
              <a:lnSpc>
                <a:spcPct val="90000"/>
              </a:lnSpc>
              <a:buFont typeface="Arial" panose="020B0604020202020204" pitchFamily="34" charset="0"/>
              <a:buChar char="•"/>
            </a:pPr>
            <a:r>
              <a:rPr lang="en-US" altLang="en-US" sz="2400" dirty="0"/>
              <a:t>We were able to achieve an accuracy of 92.41% and a loss of 0.50 in our testing.</a:t>
            </a:r>
          </a:p>
          <a:p>
            <a:pPr marL="615950" indent="-457200" algn="l" rtl="0">
              <a:lnSpc>
                <a:spcPct val="90000"/>
              </a:lnSpc>
              <a:buFont typeface="Arial" panose="020B0604020202020204" pitchFamily="34" charset="0"/>
              <a:buChar char="•"/>
            </a:pPr>
            <a:r>
              <a:rPr lang="en-US" altLang="en-US" sz="2400" dirty="0"/>
              <a:t>The accuracy and loss graph can be seen in the following slide.</a:t>
            </a:r>
          </a:p>
        </p:txBody>
      </p:sp>
    </p:spTree>
    <p:extLst>
      <p:ext uri="{BB962C8B-B14F-4D97-AF65-F5344CB8AC3E}">
        <p14:creationId xmlns:p14="http://schemas.microsoft.com/office/powerpoint/2010/main" val="591853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62"/>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US" sz="4000" dirty="0">
                <a:cs typeface="Times New Roman" panose="02020603050405020304" pitchFamily="18" charset="0"/>
              </a:rPr>
              <a:t>Data Model</a:t>
            </a:r>
            <a:endParaRPr lang="en-US" sz="3200" dirty="0"/>
          </a:p>
        </p:txBody>
      </p:sp>
      <p:pic>
        <p:nvPicPr>
          <p:cNvPr id="6" name="Picture 5">
            <a:extLst>
              <a:ext uri="{FF2B5EF4-FFF2-40B4-BE49-F238E27FC236}">
                <a16:creationId xmlns:a16="http://schemas.microsoft.com/office/drawing/2014/main" id="{CFED714A-BD22-4316-AC46-EC97729DBD11}"/>
              </a:ext>
            </a:extLst>
          </p:cNvPr>
          <p:cNvPicPr>
            <a:picLocks noChangeAspect="1"/>
          </p:cNvPicPr>
          <p:nvPr/>
        </p:nvPicPr>
        <p:blipFill rotWithShape="1">
          <a:blip r:embed="rId3"/>
          <a:srcRect t="6615" b="47080"/>
          <a:stretch/>
        </p:blipFill>
        <p:spPr>
          <a:xfrm>
            <a:off x="1143000" y="1215753"/>
            <a:ext cx="5757530" cy="1999514"/>
          </a:xfrm>
          <a:prstGeom prst="rect">
            <a:avLst/>
          </a:prstGeom>
        </p:spPr>
      </p:pic>
      <p:pic>
        <p:nvPicPr>
          <p:cNvPr id="8" name="Picture 7">
            <a:extLst>
              <a:ext uri="{FF2B5EF4-FFF2-40B4-BE49-F238E27FC236}">
                <a16:creationId xmlns:a16="http://schemas.microsoft.com/office/drawing/2014/main" id="{1E0AC268-AD6D-4345-B5FE-3CB5836E36B4}"/>
              </a:ext>
            </a:extLst>
          </p:cNvPr>
          <p:cNvPicPr>
            <a:picLocks noChangeAspect="1"/>
          </p:cNvPicPr>
          <p:nvPr/>
        </p:nvPicPr>
        <p:blipFill rotWithShape="1">
          <a:blip r:embed="rId4"/>
          <a:srcRect t="53695" b="5102"/>
          <a:stretch/>
        </p:blipFill>
        <p:spPr>
          <a:xfrm>
            <a:off x="1143000" y="3215267"/>
            <a:ext cx="5757530" cy="1779168"/>
          </a:xfrm>
          <a:prstGeom prst="rect">
            <a:avLst/>
          </a:prstGeom>
        </p:spPr>
      </p:pic>
    </p:spTree>
    <p:extLst>
      <p:ext uri="{BB962C8B-B14F-4D97-AF65-F5344CB8AC3E}">
        <p14:creationId xmlns:p14="http://schemas.microsoft.com/office/powerpoint/2010/main" val="483631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62"/>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US" sz="4000" dirty="0">
                <a:cs typeface="Times New Roman" panose="02020603050405020304" pitchFamily="18" charset="0"/>
              </a:rPr>
              <a:t>Conclusion</a:t>
            </a:r>
            <a:endParaRPr lang="en-US" sz="3200" dirty="0"/>
          </a:p>
        </p:txBody>
      </p:sp>
      <p:sp>
        <p:nvSpPr>
          <p:cNvPr id="612" name="Google Shape;612;p62"/>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615950" indent="-457200" algn="l" rtl="0">
              <a:lnSpc>
                <a:spcPct val="90000"/>
              </a:lnSpc>
              <a:buFont typeface="Arial" panose="020B0604020202020204" pitchFamily="34" charset="0"/>
              <a:buChar char="•"/>
            </a:pPr>
            <a:r>
              <a:rPr lang="en-US" altLang="en-US" sz="2400" dirty="0"/>
              <a:t>We have successfully built a data model for the prediction of earthquakes in a given area with the latitudinal and longitudinal data of the area.</a:t>
            </a:r>
          </a:p>
          <a:p>
            <a:pPr marL="615950" indent="-457200" algn="l" rtl="0">
              <a:lnSpc>
                <a:spcPct val="90000"/>
              </a:lnSpc>
              <a:buFont typeface="Arial" panose="020B0604020202020204" pitchFamily="34" charset="0"/>
              <a:buChar char="•"/>
            </a:pPr>
            <a:r>
              <a:rPr lang="en-US" altLang="en-US" sz="2400" dirty="0"/>
              <a:t>The model performs well in our test with an accuracy of about 92.41%.</a:t>
            </a:r>
          </a:p>
          <a:p>
            <a:pPr marL="615950" indent="-457200" algn="l" rtl="0">
              <a:lnSpc>
                <a:spcPct val="90000"/>
              </a:lnSpc>
              <a:buFont typeface="Arial" panose="020B0604020202020204" pitchFamily="34" charset="0"/>
              <a:buChar char="•"/>
            </a:pPr>
            <a:r>
              <a:rPr lang="en-US" altLang="en-US" sz="2400" dirty="0"/>
              <a:t>This could prove to be helpful for people deciding what cities to move into knowing the safety issues in certain areas.</a:t>
            </a:r>
          </a:p>
        </p:txBody>
      </p:sp>
    </p:spTree>
    <p:extLst>
      <p:ext uri="{BB962C8B-B14F-4D97-AF65-F5344CB8AC3E}">
        <p14:creationId xmlns:p14="http://schemas.microsoft.com/office/powerpoint/2010/main" val="793884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62"/>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Statement</a:t>
            </a:r>
            <a:endParaRPr dirty="0"/>
          </a:p>
        </p:txBody>
      </p:sp>
      <p:sp>
        <p:nvSpPr>
          <p:cNvPr id="612" name="Google Shape;612;p62"/>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Explore the key features of earthquake data and design an object for those features, such as date, time, latitude, longitude, depth, and magnitude. Before developing the prediction model, visualize the data on a world map to display a complete overview of where the earthquake frequency will be higher. Split the data into a training set and a test set for validation. Lastly, build a neural network to fit the data from the training set.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62"/>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US" sz="3200" dirty="0"/>
              <a:t>Earthquake Prediction – the problem</a:t>
            </a:r>
            <a:endParaRPr sz="3200" dirty="0"/>
          </a:p>
        </p:txBody>
      </p:sp>
      <p:sp>
        <p:nvSpPr>
          <p:cNvPr id="612" name="Google Shape;612;p62"/>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615950" indent="-457200" algn="l" rtl="0">
              <a:buFont typeface="Arial" panose="020B0604020202020204" pitchFamily="34" charset="0"/>
              <a:buChar char="•"/>
            </a:pPr>
            <a:r>
              <a:rPr lang="en-US" altLang="en-US" sz="2800" dirty="0">
                <a:cs typeface="Times New Roman" panose="02020603050405020304" pitchFamily="18" charset="0"/>
              </a:rPr>
              <a:t>The physics that control earthquakes are at this time poorly understood</a:t>
            </a:r>
            <a:r>
              <a:rPr lang="en-US" altLang="en-US" sz="2800" dirty="0"/>
              <a:t> </a:t>
            </a:r>
          </a:p>
          <a:p>
            <a:pPr marL="615950" indent="-457200" algn="l" rtl="0">
              <a:buFont typeface="Arial" panose="020B0604020202020204" pitchFamily="34" charset="0"/>
              <a:buChar char="•"/>
            </a:pPr>
            <a:r>
              <a:rPr lang="en-US" altLang="en-US" sz="2800" dirty="0"/>
              <a:t>Good Sensors are hard to deploy</a:t>
            </a:r>
          </a:p>
          <a:p>
            <a:pPr marL="615950" indent="-457200" algn="l" rtl="0">
              <a:buFont typeface="Arial" panose="020B0604020202020204" pitchFamily="34" charset="0"/>
              <a:buChar char="•"/>
            </a:pPr>
            <a:r>
              <a:rPr lang="en-US" altLang="en-US" sz="2800" dirty="0">
                <a:cs typeface="Times New Roman" panose="02020603050405020304" pitchFamily="18" charset="0"/>
              </a:rPr>
              <a:t>Earthquakes are very long term – it is hard to collect large amount of statistics</a:t>
            </a:r>
            <a:endParaRPr lang="en-US" altLang="en-US" sz="2800" dirty="0"/>
          </a:p>
          <a:p>
            <a:pPr marL="615950" indent="-457200" algn="l" rtl="0">
              <a:buFont typeface="Arial" panose="020B0604020202020204" pitchFamily="34" charset="0"/>
              <a:buChar char="•"/>
            </a:pPr>
            <a:endParaRPr lang="en-US" altLang="en-US" sz="2800" dirty="0"/>
          </a:p>
        </p:txBody>
      </p:sp>
    </p:spTree>
    <p:extLst>
      <p:ext uri="{BB962C8B-B14F-4D97-AF65-F5344CB8AC3E}">
        <p14:creationId xmlns:p14="http://schemas.microsoft.com/office/powerpoint/2010/main" val="560081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62"/>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US" sz="3200" dirty="0"/>
              <a:t>Our Approach </a:t>
            </a:r>
            <a:endParaRPr lang="en-US" sz="3200" dirty="0"/>
          </a:p>
        </p:txBody>
      </p:sp>
      <p:sp>
        <p:nvSpPr>
          <p:cNvPr id="612" name="Google Shape;612;p62"/>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609600" indent="-609600" algn="l" rtl="0">
              <a:lnSpc>
                <a:spcPct val="90000"/>
              </a:lnSpc>
              <a:buFont typeface="Arial" panose="020B0604020202020204" pitchFamily="34" charset="0"/>
              <a:buChar char="•"/>
            </a:pPr>
            <a:r>
              <a:rPr lang="en-US" altLang="en-US" sz="2800" dirty="0"/>
              <a:t>Changes in the </a:t>
            </a:r>
            <a:r>
              <a:rPr lang="en-US" altLang="en-US" sz="2800" dirty="0" err="1"/>
              <a:t>eather</a:t>
            </a:r>
            <a:r>
              <a:rPr lang="en-US" altLang="en-US" sz="2800" dirty="0"/>
              <a:t> and Seismic Events are very long term – use long term information.</a:t>
            </a:r>
          </a:p>
          <a:p>
            <a:pPr marL="609600" indent="-609600" algn="l" rtl="0">
              <a:lnSpc>
                <a:spcPct val="90000"/>
              </a:lnSpc>
              <a:buFont typeface="Arial" panose="020B0604020202020204" pitchFamily="34" charset="0"/>
              <a:buChar char="•"/>
            </a:pPr>
            <a:r>
              <a:rPr lang="en-US" altLang="en-US" sz="2800" dirty="0"/>
              <a:t>Good features are extracted by seismologists – use them.</a:t>
            </a:r>
          </a:p>
          <a:p>
            <a:pPr marL="609600" indent="-609600" algn="l" rtl="0">
              <a:lnSpc>
                <a:spcPct val="90000"/>
              </a:lnSpc>
              <a:buFont typeface="Arial" panose="020B0604020202020204" pitchFamily="34" charset="0"/>
              <a:buChar char="•"/>
            </a:pPr>
            <a:r>
              <a:rPr lang="en-US" altLang="en-US" sz="2800" dirty="0"/>
              <a:t>Use a more visual presentation of the data in order to choose the location , features and classifiers to work with.</a:t>
            </a:r>
          </a:p>
        </p:txBody>
      </p:sp>
    </p:spTree>
    <p:extLst>
      <p:ext uri="{BB962C8B-B14F-4D97-AF65-F5344CB8AC3E}">
        <p14:creationId xmlns:p14="http://schemas.microsoft.com/office/powerpoint/2010/main" val="3952726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62"/>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US" sz="4000" dirty="0">
                <a:cs typeface="Times New Roman" panose="02020603050405020304" pitchFamily="18" charset="0"/>
              </a:rPr>
              <a:t>Hypothesis</a:t>
            </a:r>
            <a:endParaRPr lang="en-US" sz="3200" dirty="0"/>
          </a:p>
        </p:txBody>
      </p:sp>
      <p:sp>
        <p:nvSpPr>
          <p:cNvPr id="612" name="Google Shape;612;p62"/>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609600" indent="-609600" algn="l" rtl="0">
              <a:lnSpc>
                <a:spcPct val="90000"/>
              </a:lnSpc>
              <a:buFont typeface="Arial" panose="020B0604020202020204" pitchFamily="34" charset="0"/>
              <a:buChar char="•"/>
            </a:pPr>
            <a:r>
              <a:rPr lang="en-US" altLang="en-US" sz="2000" dirty="0"/>
              <a:t>We Assume two main types of events:</a:t>
            </a:r>
          </a:p>
          <a:p>
            <a:pPr marL="609600" indent="-609600" algn="l" rtl="0">
              <a:lnSpc>
                <a:spcPct val="90000"/>
              </a:lnSpc>
              <a:buFont typeface="Arial" panose="020B0604020202020204" pitchFamily="34" charset="0"/>
              <a:buChar char="•"/>
            </a:pPr>
            <a:r>
              <a:rPr lang="en-US" altLang="en-US" sz="2000" dirty="0"/>
              <a:t>A periodic release of pressure - where the local region of the earth is in a “loop” and releases its pressure periodically.</a:t>
            </a:r>
          </a:p>
          <a:p>
            <a:pPr marL="609600" indent="-609600" algn="l" rtl="0">
              <a:lnSpc>
                <a:spcPct val="90000"/>
              </a:lnSpc>
              <a:buFont typeface="Arial" panose="020B0604020202020204" pitchFamily="34" charset="0"/>
              <a:buChar char="•"/>
            </a:pPr>
            <a:r>
              <a:rPr lang="en-US" altLang="en-US" sz="2000" dirty="0"/>
              <a:t>A sudden release of a large amount of pressure - this event happens after a period of local “silence”.  The earth can not release the pressure because of some blocking, pressure is accumulated, and then in one instance a large amount of pressure is released. This usually causes a large earthquake. </a:t>
            </a:r>
          </a:p>
          <a:p>
            <a:pPr marL="609600" indent="-609600" algn="l" rtl="0">
              <a:lnSpc>
                <a:spcPct val="90000"/>
              </a:lnSpc>
              <a:buFont typeface="Arial" panose="020B0604020202020204" pitchFamily="34" charset="0"/>
              <a:buChar char="•"/>
            </a:pPr>
            <a:endParaRPr lang="en-US" altLang="en-US" sz="2000" dirty="0"/>
          </a:p>
        </p:txBody>
      </p:sp>
    </p:spTree>
    <p:extLst>
      <p:ext uri="{BB962C8B-B14F-4D97-AF65-F5344CB8AC3E}">
        <p14:creationId xmlns:p14="http://schemas.microsoft.com/office/powerpoint/2010/main" val="3888522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62"/>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US" sz="4000" dirty="0">
                <a:cs typeface="Times New Roman" panose="02020603050405020304" pitchFamily="18" charset="0"/>
              </a:rPr>
              <a:t>Flow of the Methodology</a:t>
            </a:r>
            <a:endParaRPr lang="en-US" sz="3200" dirty="0"/>
          </a:p>
        </p:txBody>
      </p:sp>
      <p:pic>
        <p:nvPicPr>
          <p:cNvPr id="5" name="Picture 4">
            <a:extLst>
              <a:ext uri="{FF2B5EF4-FFF2-40B4-BE49-F238E27FC236}">
                <a16:creationId xmlns:a16="http://schemas.microsoft.com/office/drawing/2014/main" id="{416F68F2-E338-4CBA-B796-EE6E0C29E28C}"/>
              </a:ext>
            </a:extLst>
          </p:cNvPr>
          <p:cNvPicPr>
            <a:picLocks noChangeAspect="1"/>
          </p:cNvPicPr>
          <p:nvPr/>
        </p:nvPicPr>
        <p:blipFill>
          <a:blip r:embed="rId3"/>
          <a:stretch>
            <a:fillRect/>
          </a:stretch>
        </p:blipFill>
        <p:spPr>
          <a:xfrm>
            <a:off x="855921" y="1295771"/>
            <a:ext cx="7432158" cy="3260389"/>
          </a:xfrm>
          <a:prstGeom prst="rect">
            <a:avLst/>
          </a:prstGeom>
        </p:spPr>
      </p:pic>
    </p:spTree>
    <p:extLst>
      <p:ext uri="{BB962C8B-B14F-4D97-AF65-F5344CB8AC3E}">
        <p14:creationId xmlns:p14="http://schemas.microsoft.com/office/powerpoint/2010/main" val="605240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62"/>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US" sz="4000" dirty="0">
                <a:cs typeface="Times New Roman" panose="02020603050405020304" pitchFamily="18" charset="0"/>
              </a:rPr>
              <a:t>Data Collection</a:t>
            </a:r>
            <a:endParaRPr lang="en-US" sz="3200" dirty="0"/>
          </a:p>
        </p:txBody>
      </p:sp>
      <p:sp>
        <p:nvSpPr>
          <p:cNvPr id="612" name="Google Shape;612;p62"/>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609600" indent="-609600" algn="l" rtl="0">
              <a:lnSpc>
                <a:spcPct val="90000"/>
              </a:lnSpc>
              <a:buFont typeface="Arial" panose="020B0604020202020204" pitchFamily="34" charset="0"/>
              <a:buChar char="•"/>
            </a:pPr>
            <a:r>
              <a:rPr lang="en-US" altLang="en-US" sz="2400" dirty="0"/>
              <a:t>We have gathered our dataset from the publicly available domain Kaggle.</a:t>
            </a:r>
          </a:p>
          <a:p>
            <a:pPr marL="609600" indent="-609600" algn="l" rtl="0">
              <a:lnSpc>
                <a:spcPct val="90000"/>
              </a:lnSpc>
              <a:buFont typeface="Arial" panose="020B0604020202020204" pitchFamily="34" charset="0"/>
              <a:buChar char="•"/>
            </a:pPr>
            <a:r>
              <a:rPr lang="en-US" altLang="en-US" sz="2400" dirty="0"/>
              <a:t>In particular we have used the “Significant Earthquakes, 1965-2016” dataset from Kaggle.</a:t>
            </a:r>
          </a:p>
          <a:p>
            <a:pPr marL="609600" indent="-609600" algn="l" rtl="0">
              <a:lnSpc>
                <a:spcPct val="90000"/>
              </a:lnSpc>
              <a:buFont typeface="Arial" panose="020B0604020202020204" pitchFamily="34" charset="0"/>
              <a:buChar char="•"/>
            </a:pPr>
            <a:r>
              <a:rPr lang="en-US" altLang="en-US" sz="2400" dirty="0"/>
              <a:t>It includes a record of the date, time, location, depth, magnitude, and source of every earthquake with a reported magnitude 5.5 or higher since 1965.</a:t>
            </a:r>
          </a:p>
          <a:p>
            <a:pPr marL="609600" indent="-609600" algn="l" rtl="0">
              <a:lnSpc>
                <a:spcPct val="90000"/>
              </a:lnSpc>
              <a:buFont typeface="Arial" panose="020B0604020202020204" pitchFamily="34" charset="0"/>
              <a:buChar char="•"/>
            </a:pPr>
            <a:endParaRPr lang="en-US" altLang="en-US" sz="2400" dirty="0"/>
          </a:p>
        </p:txBody>
      </p:sp>
    </p:spTree>
    <p:extLst>
      <p:ext uri="{BB962C8B-B14F-4D97-AF65-F5344CB8AC3E}">
        <p14:creationId xmlns:p14="http://schemas.microsoft.com/office/powerpoint/2010/main" val="2169132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62"/>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US" sz="4000" dirty="0">
                <a:cs typeface="Times New Roman" panose="02020603050405020304" pitchFamily="18" charset="0"/>
              </a:rPr>
              <a:t>Data Preprocessing</a:t>
            </a:r>
            <a:endParaRPr lang="en-US" sz="3200" dirty="0"/>
          </a:p>
        </p:txBody>
      </p:sp>
      <p:sp>
        <p:nvSpPr>
          <p:cNvPr id="612" name="Google Shape;612;p62"/>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609600" indent="-609600" algn="l" rtl="0">
              <a:lnSpc>
                <a:spcPct val="90000"/>
              </a:lnSpc>
              <a:buFont typeface="Arial" panose="020B0604020202020204" pitchFamily="34" charset="0"/>
              <a:buChar char="•"/>
            </a:pPr>
            <a:r>
              <a:rPr lang="en-US" altLang="en-US" sz="2400" dirty="0"/>
              <a:t>Several methods to clean the data were implemented to preprocess the data before use.</a:t>
            </a:r>
          </a:p>
          <a:p>
            <a:pPr marL="609600" indent="-609600" algn="l" rtl="0">
              <a:lnSpc>
                <a:spcPct val="90000"/>
              </a:lnSpc>
              <a:buFont typeface="Arial" panose="020B0604020202020204" pitchFamily="34" charset="0"/>
              <a:buChar char="•"/>
            </a:pPr>
            <a:r>
              <a:rPr lang="en-US" altLang="en-US" sz="2400" dirty="0"/>
              <a:t>The data was preprocessed by handling missing values, then scaling and normalization were done.</a:t>
            </a:r>
          </a:p>
          <a:p>
            <a:pPr marL="609600" indent="-609600" algn="l" rtl="0">
              <a:lnSpc>
                <a:spcPct val="90000"/>
              </a:lnSpc>
              <a:buFont typeface="Arial" panose="020B0604020202020204" pitchFamily="34" charset="0"/>
              <a:buChar char="•"/>
            </a:pPr>
            <a:r>
              <a:rPr lang="en-US" altLang="en-US" sz="2400" dirty="0"/>
              <a:t>The dates in the data were parsed, character encoding was done and inconsistent data entry was handled.</a:t>
            </a:r>
          </a:p>
          <a:p>
            <a:pPr marL="609600" indent="-609600" algn="l" rtl="0">
              <a:lnSpc>
                <a:spcPct val="90000"/>
              </a:lnSpc>
              <a:buFont typeface="Arial" panose="020B0604020202020204" pitchFamily="34" charset="0"/>
              <a:buChar char="•"/>
            </a:pPr>
            <a:endParaRPr lang="en-US" altLang="en-US" sz="2400" dirty="0"/>
          </a:p>
        </p:txBody>
      </p:sp>
    </p:spTree>
    <p:extLst>
      <p:ext uri="{BB962C8B-B14F-4D97-AF65-F5344CB8AC3E}">
        <p14:creationId xmlns:p14="http://schemas.microsoft.com/office/powerpoint/2010/main" val="3788205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62"/>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US" sz="4000" dirty="0">
                <a:cs typeface="Times New Roman" panose="02020603050405020304" pitchFamily="18" charset="0"/>
              </a:rPr>
              <a:t>Methodology</a:t>
            </a:r>
            <a:endParaRPr lang="en-US" sz="3200" dirty="0"/>
          </a:p>
        </p:txBody>
      </p:sp>
      <p:sp>
        <p:nvSpPr>
          <p:cNvPr id="612" name="Google Shape;612;p62"/>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615950" indent="-457200" algn="l" rtl="0">
              <a:lnSpc>
                <a:spcPct val="90000"/>
              </a:lnSpc>
              <a:buFont typeface="Arial" panose="020B0604020202020204" pitchFamily="34" charset="0"/>
              <a:buChar char="•"/>
            </a:pPr>
            <a:r>
              <a:rPr lang="en-US" altLang="en-US" sz="2800" dirty="0"/>
              <a:t>The data was divided (after randomly shuffling it) into two separate sets:</a:t>
            </a:r>
          </a:p>
          <a:p>
            <a:pPr marL="615950" indent="-457200" algn="l" rtl="0">
              <a:lnSpc>
                <a:spcPct val="90000"/>
              </a:lnSpc>
              <a:buFont typeface="Arial" panose="020B0604020202020204" pitchFamily="34" charset="0"/>
              <a:buChar char="•"/>
            </a:pPr>
            <a:r>
              <a:rPr lang="en-US" altLang="en-US" sz="2800" dirty="0"/>
              <a:t>A training set (80%) - Used for constructing the classification model</a:t>
            </a:r>
          </a:p>
          <a:p>
            <a:pPr marL="615950" indent="-457200" algn="l" rtl="0">
              <a:lnSpc>
                <a:spcPct val="90000"/>
              </a:lnSpc>
              <a:buFont typeface="Arial" panose="020B0604020202020204" pitchFamily="34" charset="0"/>
              <a:buChar char="•"/>
            </a:pPr>
            <a:r>
              <a:rPr lang="en-US" altLang="en-US" sz="2800" dirty="0"/>
              <a:t>A testing set (20%) - Used for testing the model</a:t>
            </a:r>
          </a:p>
          <a:p>
            <a:pPr marL="615950" indent="-457200" algn="l" rtl="0">
              <a:lnSpc>
                <a:spcPct val="90000"/>
              </a:lnSpc>
              <a:buFont typeface="Arial" panose="020B0604020202020204" pitchFamily="34" charset="0"/>
              <a:buChar char="•"/>
            </a:pPr>
            <a:r>
              <a:rPr lang="en-US" altLang="en-US" sz="2800" dirty="0"/>
              <a:t>The model was constructed using only the training set, and tested on the testing set</a:t>
            </a:r>
          </a:p>
        </p:txBody>
      </p:sp>
    </p:spTree>
    <p:extLst>
      <p:ext uri="{BB962C8B-B14F-4D97-AF65-F5344CB8AC3E}">
        <p14:creationId xmlns:p14="http://schemas.microsoft.com/office/powerpoint/2010/main" val="3890867965"/>
      </p:ext>
    </p:extLst>
  </p:cSld>
  <p:clrMapOvr>
    <a:masterClrMapping/>
  </p:clrMapOvr>
</p:sld>
</file>

<file path=ppt/theme/theme1.xml><?xml version="1.0" encoding="utf-8"?>
<a:theme xmlns:a="http://schemas.openxmlformats.org/drawingml/2006/main" name="Korean AI Agency Pitch Deck XL by Slidesgo">
  <a:themeElements>
    <a:clrScheme name="Simple Light">
      <a:dk1>
        <a:srgbClr val="000328"/>
      </a:dk1>
      <a:lt1>
        <a:srgbClr val="FFFFFF"/>
      </a:lt1>
      <a:dk2>
        <a:srgbClr val="E0A9A8"/>
      </a:dk2>
      <a:lt2>
        <a:srgbClr val="005C8F"/>
      </a:lt2>
      <a:accent1>
        <a:srgbClr val="6128F6"/>
      </a:accent1>
      <a:accent2>
        <a:srgbClr val="5C659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802</Words>
  <Application>Microsoft Office PowerPoint</Application>
  <PresentationFormat>On-screen Show (16:9)</PresentationFormat>
  <Paragraphs>58</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IBM Plex Sans Medium</vt:lpstr>
      <vt:lpstr>Roboto Condensed</vt:lpstr>
      <vt:lpstr>IBM Plex Sans</vt:lpstr>
      <vt:lpstr>Arial</vt:lpstr>
      <vt:lpstr>Korean AI Agency Pitch Deck XL by Slidesgo</vt:lpstr>
      <vt:lpstr>Earthquake Prediction Model using Python</vt:lpstr>
      <vt:lpstr>Problem Statement</vt:lpstr>
      <vt:lpstr>Earthquake Prediction – the problem</vt:lpstr>
      <vt:lpstr>Our Approach </vt:lpstr>
      <vt:lpstr>Hypothesis</vt:lpstr>
      <vt:lpstr>Flow of the Methodology</vt:lpstr>
      <vt:lpstr>Data Collection</vt:lpstr>
      <vt:lpstr>Data Preprocessing</vt:lpstr>
      <vt:lpstr>Methodology</vt:lpstr>
      <vt:lpstr>Methodology</vt:lpstr>
      <vt:lpstr>Methodology</vt:lpstr>
      <vt:lpstr>Methodology</vt:lpstr>
      <vt:lpstr>Methodology</vt:lpstr>
      <vt:lpstr>Data Visualization</vt:lpstr>
      <vt:lpstr>Data Visualization</vt:lpstr>
      <vt:lpstr>Data Model</vt:lpstr>
      <vt:lpstr>Data Model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Earthquake Prediction Model using Python</dc:title>
  <dc:creator>SmilinJasper</dc:creator>
  <cp:lastModifiedBy>SmilinJasper</cp:lastModifiedBy>
  <cp:revision>27</cp:revision>
  <dcterms:modified xsi:type="dcterms:W3CDTF">2023-10-04T14:51:42Z</dcterms:modified>
</cp:coreProperties>
</file>