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sldIdLst>
    <p:sldId id="257" r:id="rId2"/>
    <p:sldId id="260" r:id="rId3"/>
    <p:sldId id="282" r:id="rId4"/>
    <p:sldId id="259" r:id="rId5"/>
    <p:sldId id="285" r:id="rId6"/>
    <p:sldId id="286" r:id="rId7"/>
    <p:sldId id="258" r:id="rId8"/>
    <p:sldId id="262" r:id="rId9"/>
    <p:sldId id="263" r:id="rId10"/>
    <p:sldId id="261" r:id="rId11"/>
    <p:sldId id="264" r:id="rId12"/>
    <p:sldId id="270" r:id="rId13"/>
    <p:sldId id="276" r:id="rId14"/>
    <p:sldId id="288" r:id="rId15"/>
    <p:sldId id="290" r:id="rId16"/>
    <p:sldId id="291" r:id="rId17"/>
    <p:sldId id="292" r:id="rId18"/>
    <p:sldId id="293" r:id="rId19"/>
    <p:sldId id="294" r:id="rId20"/>
    <p:sldId id="295" r:id="rId21"/>
    <p:sldId id="296" r:id="rId22"/>
    <p:sldId id="297" r:id="rId23"/>
    <p:sldId id="298" r:id="rId24"/>
    <p:sldId id="299" r:id="rId25"/>
    <p:sldId id="300" r:id="rId26"/>
    <p:sldId id="277" r:id="rId27"/>
    <p:sldId id="289" r:id="rId28"/>
    <p:sldId id="27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75D262-9C63-6B81-D982-7E32F0D81058}" v="123" dt="2024-03-31T13:41:56.5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1544" autoAdjust="0"/>
    <p:restoredTop sz="94660"/>
  </p:normalViewPr>
  <p:slideViewPr>
    <p:cSldViewPr snapToGrid="0">
      <p:cViewPr varScale="1">
        <p:scale>
          <a:sx n="72" d="100"/>
          <a:sy n="72"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2D0624-3986-4E25-993E-926261A23C37}" type="datetimeFigureOut">
              <a:rPr lang="en-IN" smtClean="0"/>
              <a:pPr/>
              <a:t>18-04-2024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55C402-5196-425B-9371-C16671CE36AE}" type="slidenum">
              <a:rPr lang="en-IN" smtClean="0"/>
              <a:pPr/>
              <a:t>‹#›</a:t>
            </a:fld>
            <a:endParaRPr lang="en-IN"/>
          </a:p>
        </p:txBody>
      </p:sp>
    </p:spTree>
    <p:extLst>
      <p:ext uri="{BB962C8B-B14F-4D97-AF65-F5344CB8AC3E}">
        <p14:creationId xmlns:p14="http://schemas.microsoft.com/office/powerpoint/2010/main" xmlns="" val="783295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D045A5-7B5F-4EF7-B9E4-2260269DA8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064A96E0-27D8-4C45-ABBC-A4717FD5BC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16D01198-69E7-4D72-8CE8-0B3BE6EE0AD8}"/>
              </a:ext>
            </a:extLst>
          </p:cNvPr>
          <p:cNvSpPr>
            <a:spLocks noGrp="1"/>
          </p:cNvSpPr>
          <p:nvPr>
            <p:ph type="dt" sz="half" idx="10"/>
          </p:nvPr>
        </p:nvSpPr>
        <p:spPr/>
        <p:txBody>
          <a:bodyPr/>
          <a:lstStyle/>
          <a:p>
            <a:fld id="{BD0E78AE-BF35-4378-944F-AA44FA0B2117}" type="datetime2">
              <a:rPr lang="en-IN" smtClean="0"/>
              <a:pPr/>
              <a:t>Thursday, 18 April 2024</a:t>
            </a:fld>
            <a:endParaRPr lang="en-IN"/>
          </a:p>
        </p:txBody>
      </p:sp>
      <p:sp>
        <p:nvSpPr>
          <p:cNvPr id="5" name="Footer Placeholder 4">
            <a:extLst>
              <a:ext uri="{FF2B5EF4-FFF2-40B4-BE49-F238E27FC236}">
                <a16:creationId xmlns:a16="http://schemas.microsoft.com/office/drawing/2014/main" xmlns="" id="{9F61E6B2-E3E4-4394-AE05-A86D2F1B2518}"/>
              </a:ext>
            </a:extLst>
          </p:cNvPr>
          <p:cNvSpPr>
            <a:spLocks noGrp="1"/>
          </p:cNvSpPr>
          <p:nvPr>
            <p:ph type="ftr" sz="quarter" idx="11"/>
          </p:nvPr>
        </p:nvSpPr>
        <p:spPr/>
        <p:txBody>
          <a:bodyPr/>
          <a:lstStyle/>
          <a:p>
            <a:r>
              <a:rPr lang="en-US"/>
              <a:t>Batch-No  Project Title</a:t>
            </a:r>
            <a:endParaRPr lang="en-IN" dirty="0"/>
          </a:p>
        </p:txBody>
      </p:sp>
      <p:sp>
        <p:nvSpPr>
          <p:cNvPr id="6" name="Slide Number Placeholder 5">
            <a:extLst>
              <a:ext uri="{FF2B5EF4-FFF2-40B4-BE49-F238E27FC236}">
                <a16:creationId xmlns:a16="http://schemas.microsoft.com/office/drawing/2014/main" xmlns="" id="{2E94A86C-1A3E-4AC9-AA7B-683E3533ECFE}"/>
              </a:ext>
            </a:extLst>
          </p:cNvPr>
          <p:cNvSpPr>
            <a:spLocks noGrp="1"/>
          </p:cNvSpPr>
          <p:nvPr>
            <p:ph type="sldNum" sz="quarter" idx="12"/>
          </p:nvPr>
        </p:nvSpPr>
        <p:spPr/>
        <p:txBody>
          <a:bodyPr/>
          <a:lstStyle/>
          <a:p>
            <a:fld id="{7DDC74A7-8E3A-44D8-B21A-0486332C72F7}" type="slidenum">
              <a:rPr lang="en-IN" smtClean="0"/>
              <a:pPr/>
              <a:t>‹#›</a:t>
            </a:fld>
            <a:endParaRPr lang="en-IN"/>
          </a:p>
        </p:txBody>
      </p:sp>
    </p:spTree>
    <p:extLst>
      <p:ext uri="{BB962C8B-B14F-4D97-AF65-F5344CB8AC3E}">
        <p14:creationId xmlns:p14="http://schemas.microsoft.com/office/powerpoint/2010/main" xmlns="" val="2464796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E499D0-1CF8-49E6-8838-A58EF4FAF5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903EAB5-610A-44C9-8C7B-5F820FB3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E0D3BD3-A2BE-46A6-B256-96268C014129}"/>
              </a:ext>
            </a:extLst>
          </p:cNvPr>
          <p:cNvSpPr>
            <a:spLocks noGrp="1"/>
          </p:cNvSpPr>
          <p:nvPr>
            <p:ph type="dt" sz="half" idx="10"/>
          </p:nvPr>
        </p:nvSpPr>
        <p:spPr/>
        <p:txBody>
          <a:bodyPr/>
          <a:lstStyle/>
          <a:p>
            <a:fld id="{9F07CEED-489C-418C-ABBB-6638F3F1CE1E}" type="datetime2">
              <a:rPr lang="en-IN" smtClean="0"/>
              <a:pPr/>
              <a:t>Thursday, 18 April 2024</a:t>
            </a:fld>
            <a:endParaRPr lang="en-IN"/>
          </a:p>
        </p:txBody>
      </p:sp>
      <p:sp>
        <p:nvSpPr>
          <p:cNvPr id="5" name="Footer Placeholder 4">
            <a:extLst>
              <a:ext uri="{FF2B5EF4-FFF2-40B4-BE49-F238E27FC236}">
                <a16:creationId xmlns:a16="http://schemas.microsoft.com/office/drawing/2014/main" xmlns="" id="{89DB0509-3AE4-44AB-9DFE-3E5883FEB311}"/>
              </a:ext>
            </a:extLst>
          </p:cNvPr>
          <p:cNvSpPr>
            <a:spLocks noGrp="1"/>
          </p:cNvSpPr>
          <p:nvPr>
            <p:ph type="ftr" sz="quarter" idx="11"/>
          </p:nvPr>
        </p:nvSpPr>
        <p:spPr/>
        <p:txBody>
          <a:bodyPr/>
          <a:lstStyle/>
          <a:p>
            <a:r>
              <a:rPr lang="en-US"/>
              <a:t>Batch-No  Project Title</a:t>
            </a:r>
            <a:endParaRPr lang="en-IN" dirty="0"/>
          </a:p>
        </p:txBody>
      </p:sp>
      <p:sp>
        <p:nvSpPr>
          <p:cNvPr id="6" name="Slide Number Placeholder 5">
            <a:extLst>
              <a:ext uri="{FF2B5EF4-FFF2-40B4-BE49-F238E27FC236}">
                <a16:creationId xmlns:a16="http://schemas.microsoft.com/office/drawing/2014/main" xmlns="" id="{604F25B7-4F7D-485C-ACE9-9ABFD9198E55}"/>
              </a:ext>
            </a:extLst>
          </p:cNvPr>
          <p:cNvSpPr>
            <a:spLocks noGrp="1"/>
          </p:cNvSpPr>
          <p:nvPr>
            <p:ph type="sldNum" sz="quarter" idx="12"/>
          </p:nvPr>
        </p:nvSpPr>
        <p:spPr/>
        <p:txBody>
          <a:bodyPr/>
          <a:lstStyle/>
          <a:p>
            <a:fld id="{7DDC74A7-8E3A-44D8-B21A-0486332C72F7}" type="slidenum">
              <a:rPr lang="en-IN" smtClean="0"/>
              <a:pPr/>
              <a:t>‹#›</a:t>
            </a:fld>
            <a:endParaRPr lang="en-IN"/>
          </a:p>
        </p:txBody>
      </p:sp>
    </p:spTree>
    <p:extLst>
      <p:ext uri="{BB962C8B-B14F-4D97-AF65-F5344CB8AC3E}">
        <p14:creationId xmlns:p14="http://schemas.microsoft.com/office/powerpoint/2010/main" xmlns="" val="4002530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0530236-CBB7-4DB8-A2E7-A88D1C1326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E1F14D0-6169-4840-A770-7C75F92AE8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22DDA28-39CC-4D0C-9153-7774AA3DD77B}"/>
              </a:ext>
            </a:extLst>
          </p:cNvPr>
          <p:cNvSpPr>
            <a:spLocks noGrp="1"/>
          </p:cNvSpPr>
          <p:nvPr>
            <p:ph type="dt" sz="half" idx="10"/>
          </p:nvPr>
        </p:nvSpPr>
        <p:spPr/>
        <p:txBody>
          <a:bodyPr/>
          <a:lstStyle/>
          <a:p>
            <a:fld id="{A0E11EF0-D9BC-40B3-9E84-3943D6DE95C6}" type="datetime2">
              <a:rPr lang="en-IN" smtClean="0"/>
              <a:pPr/>
              <a:t>Thursday, 18 April 2024</a:t>
            </a:fld>
            <a:endParaRPr lang="en-IN"/>
          </a:p>
        </p:txBody>
      </p:sp>
      <p:sp>
        <p:nvSpPr>
          <p:cNvPr id="5" name="Footer Placeholder 4">
            <a:extLst>
              <a:ext uri="{FF2B5EF4-FFF2-40B4-BE49-F238E27FC236}">
                <a16:creationId xmlns:a16="http://schemas.microsoft.com/office/drawing/2014/main" xmlns="" id="{0BC19AE3-9B78-4630-9396-C2645DBE1C70}"/>
              </a:ext>
            </a:extLst>
          </p:cNvPr>
          <p:cNvSpPr>
            <a:spLocks noGrp="1"/>
          </p:cNvSpPr>
          <p:nvPr>
            <p:ph type="ftr" sz="quarter" idx="11"/>
          </p:nvPr>
        </p:nvSpPr>
        <p:spPr/>
        <p:txBody>
          <a:bodyPr/>
          <a:lstStyle/>
          <a:p>
            <a:r>
              <a:rPr lang="en-US"/>
              <a:t>Batch-No  Project Title</a:t>
            </a:r>
            <a:endParaRPr lang="en-IN" dirty="0"/>
          </a:p>
        </p:txBody>
      </p:sp>
      <p:sp>
        <p:nvSpPr>
          <p:cNvPr id="6" name="Slide Number Placeholder 5">
            <a:extLst>
              <a:ext uri="{FF2B5EF4-FFF2-40B4-BE49-F238E27FC236}">
                <a16:creationId xmlns:a16="http://schemas.microsoft.com/office/drawing/2014/main" xmlns="" id="{5F15EF14-3F77-4FD3-ABED-542B848BD624}"/>
              </a:ext>
            </a:extLst>
          </p:cNvPr>
          <p:cNvSpPr>
            <a:spLocks noGrp="1"/>
          </p:cNvSpPr>
          <p:nvPr>
            <p:ph type="sldNum" sz="quarter" idx="12"/>
          </p:nvPr>
        </p:nvSpPr>
        <p:spPr/>
        <p:txBody>
          <a:bodyPr/>
          <a:lstStyle/>
          <a:p>
            <a:fld id="{7DDC74A7-8E3A-44D8-B21A-0486332C72F7}" type="slidenum">
              <a:rPr lang="en-IN" smtClean="0"/>
              <a:pPr/>
              <a:t>‹#›</a:t>
            </a:fld>
            <a:endParaRPr lang="en-IN"/>
          </a:p>
        </p:txBody>
      </p:sp>
    </p:spTree>
    <p:extLst>
      <p:ext uri="{BB962C8B-B14F-4D97-AF65-F5344CB8AC3E}">
        <p14:creationId xmlns:p14="http://schemas.microsoft.com/office/powerpoint/2010/main" xmlns="" val="3031659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10"/>
          </p:nvPr>
        </p:nvSpPr>
        <p:spPr/>
        <p:txBody>
          <a:bodyPr/>
          <a:lstStyle/>
          <a:p>
            <a:fld id="{CCC1B8B6-45AC-4F99-A07E-F63D2AF33DD3}" type="datetime2">
              <a:rPr lang="en-IN" smtClean="0"/>
              <a:pPr/>
              <a:t>Thursday, 18 April 2024</a:t>
            </a:fld>
            <a:endParaRPr lang="en-IN"/>
          </a:p>
        </p:txBody>
      </p:sp>
      <p:sp>
        <p:nvSpPr>
          <p:cNvPr id="5" name="Footer Placeholder 4"/>
          <p:cNvSpPr>
            <a:spLocks noGrp="1"/>
          </p:cNvSpPr>
          <p:nvPr>
            <p:ph type="ftr" sz="quarter" idx="11"/>
          </p:nvPr>
        </p:nvSpPr>
        <p:spPr>
          <a:xfrm>
            <a:off x="4165600" y="6356351"/>
            <a:ext cx="7547024" cy="365125"/>
          </a:xfrm>
        </p:spPr>
        <p:txBody>
          <a:bodyPr/>
          <a:lstStyle/>
          <a:p>
            <a:r>
              <a:rPr lang="en-US"/>
              <a:t>Batch-No  Project Title</a:t>
            </a:r>
            <a:endParaRPr lang="en-IN" dirty="0"/>
          </a:p>
        </p:txBody>
      </p:sp>
      <p:sp>
        <p:nvSpPr>
          <p:cNvPr id="6" name="Slide Number Placeholder 5"/>
          <p:cNvSpPr>
            <a:spLocks noGrp="1"/>
          </p:cNvSpPr>
          <p:nvPr>
            <p:ph type="sldNum" sz="quarter" idx="12"/>
          </p:nvPr>
        </p:nvSpPr>
        <p:spPr/>
        <p:txBody>
          <a:bodyPr/>
          <a:lstStyle/>
          <a:p>
            <a:fld id="{AE5629FF-3FC9-4ED2-8167-F1E9CD28EC76}" type="slidenum">
              <a:rPr lang="en-IN" smtClean="0"/>
              <a:pPr/>
              <a:t>‹#›</a:t>
            </a:fld>
            <a:endParaRPr lang="en-IN"/>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43339" y="-27061"/>
            <a:ext cx="1862765" cy="1397074"/>
          </a:xfrm>
          <a:prstGeom prst="rect">
            <a:avLst/>
          </a:prstGeom>
        </p:spPr>
      </p:pic>
      <p:sp>
        <p:nvSpPr>
          <p:cNvPr id="8" name="TextBox 7"/>
          <p:cNvSpPr txBox="1"/>
          <p:nvPr userDrawn="1"/>
        </p:nvSpPr>
        <p:spPr>
          <a:xfrm>
            <a:off x="7248129" y="449794"/>
            <a:ext cx="3095719" cy="369332"/>
          </a:xfrm>
          <a:prstGeom prst="rect">
            <a:avLst/>
          </a:prstGeom>
          <a:noFill/>
        </p:spPr>
        <p:txBody>
          <a:bodyPr wrap="none" rtlCol="0">
            <a:spAutoFit/>
          </a:bodyPr>
          <a:lstStyle/>
          <a:p>
            <a:r>
              <a:rPr lang="en-US" sz="1800" b="0" dirty="0">
                <a:solidFill>
                  <a:srgbClr val="00B0F0"/>
                </a:solidFill>
                <a:latin typeface="Times New Roman" panose="02020603050405020304" pitchFamily="18" charset="0"/>
                <a:cs typeface="Times New Roman" panose="02020603050405020304" pitchFamily="18" charset="0"/>
              </a:rPr>
              <a:t>Aditya Engineering College(A)</a:t>
            </a:r>
          </a:p>
        </p:txBody>
      </p:sp>
      <p:sp>
        <p:nvSpPr>
          <p:cNvPr id="10" name="Content Placeholder 9"/>
          <p:cNvSpPr>
            <a:spLocks noGrp="1"/>
          </p:cNvSpPr>
          <p:nvPr>
            <p:ph sz="quarter" idx="13"/>
          </p:nvPr>
        </p:nvSpPr>
        <p:spPr>
          <a:xfrm>
            <a:off x="8112125" y="6597650"/>
            <a:ext cx="9144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440893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10"/>
          </p:nvPr>
        </p:nvSpPr>
        <p:spPr/>
        <p:txBody>
          <a:bodyPr/>
          <a:lstStyle/>
          <a:p>
            <a:fld id="{3828F5CC-B737-4BC2-858E-6BC001A501AD}" type="datetime2">
              <a:rPr lang="en-IN" smtClean="0"/>
              <a:pPr/>
              <a:t>Thursday, 18 April 2024</a:t>
            </a:fld>
            <a:endParaRPr lang="en-IN"/>
          </a:p>
        </p:txBody>
      </p:sp>
      <p:sp>
        <p:nvSpPr>
          <p:cNvPr id="5" name="Footer Placeholder 4"/>
          <p:cNvSpPr>
            <a:spLocks noGrp="1"/>
          </p:cNvSpPr>
          <p:nvPr>
            <p:ph type="ftr" sz="quarter" idx="11"/>
          </p:nvPr>
        </p:nvSpPr>
        <p:spPr>
          <a:xfrm>
            <a:off x="4165600" y="6356351"/>
            <a:ext cx="7547024" cy="365125"/>
          </a:xfrm>
        </p:spPr>
        <p:txBody>
          <a:bodyPr/>
          <a:lstStyle/>
          <a:p>
            <a:r>
              <a:rPr lang="en-US"/>
              <a:t>Batch-No  Project Title</a:t>
            </a:r>
            <a:endParaRPr lang="en-IN"/>
          </a:p>
        </p:txBody>
      </p:sp>
      <p:sp>
        <p:nvSpPr>
          <p:cNvPr id="6" name="Slide Number Placeholder 5"/>
          <p:cNvSpPr>
            <a:spLocks noGrp="1"/>
          </p:cNvSpPr>
          <p:nvPr>
            <p:ph type="sldNum" sz="quarter" idx="12"/>
          </p:nvPr>
        </p:nvSpPr>
        <p:spPr/>
        <p:txBody>
          <a:bodyPr/>
          <a:lstStyle/>
          <a:p>
            <a:fld id="{AE5629FF-3FC9-4ED2-8167-F1E9CD28EC76}" type="slidenum">
              <a:rPr lang="en-IN" smtClean="0"/>
              <a:pPr/>
              <a:t>‹#›</a:t>
            </a:fld>
            <a:endParaRPr lang="en-IN"/>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43339" y="-27061"/>
            <a:ext cx="1862765" cy="1397074"/>
          </a:xfrm>
          <a:prstGeom prst="rect">
            <a:avLst/>
          </a:prstGeom>
        </p:spPr>
      </p:pic>
      <p:sp>
        <p:nvSpPr>
          <p:cNvPr id="8" name="TextBox 7"/>
          <p:cNvSpPr txBox="1"/>
          <p:nvPr userDrawn="1"/>
        </p:nvSpPr>
        <p:spPr>
          <a:xfrm>
            <a:off x="7248129" y="449794"/>
            <a:ext cx="3095719" cy="369332"/>
          </a:xfrm>
          <a:prstGeom prst="rect">
            <a:avLst/>
          </a:prstGeom>
          <a:noFill/>
        </p:spPr>
        <p:txBody>
          <a:bodyPr wrap="none" rtlCol="0">
            <a:spAutoFit/>
          </a:bodyPr>
          <a:lstStyle/>
          <a:p>
            <a:r>
              <a:rPr lang="en-US" sz="1800" b="0" dirty="0">
                <a:solidFill>
                  <a:srgbClr val="00B0F0"/>
                </a:solidFill>
                <a:latin typeface="Times New Roman" panose="02020603050405020304" pitchFamily="18" charset="0"/>
                <a:cs typeface="Times New Roman" panose="02020603050405020304" pitchFamily="18" charset="0"/>
              </a:rPr>
              <a:t>Aditya Engineering College(A)</a:t>
            </a:r>
          </a:p>
        </p:txBody>
      </p:sp>
      <p:sp>
        <p:nvSpPr>
          <p:cNvPr id="10" name="Content Placeholder 9"/>
          <p:cNvSpPr>
            <a:spLocks noGrp="1"/>
          </p:cNvSpPr>
          <p:nvPr>
            <p:ph sz="quarter" idx="13"/>
          </p:nvPr>
        </p:nvSpPr>
        <p:spPr>
          <a:xfrm>
            <a:off x="8112125" y="6597650"/>
            <a:ext cx="9144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3844877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10"/>
          </p:nvPr>
        </p:nvSpPr>
        <p:spPr/>
        <p:txBody>
          <a:bodyPr/>
          <a:lstStyle/>
          <a:p>
            <a:fld id="{E4F56212-244F-4650-BD20-30C10CB05804}" type="datetime2">
              <a:rPr lang="en-IN" smtClean="0"/>
              <a:pPr/>
              <a:t>Thursday, 18 April 2024</a:t>
            </a:fld>
            <a:endParaRPr lang="en-IN"/>
          </a:p>
        </p:txBody>
      </p:sp>
      <p:sp>
        <p:nvSpPr>
          <p:cNvPr id="5" name="Footer Placeholder 4"/>
          <p:cNvSpPr>
            <a:spLocks noGrp="1"/>
          </p:cNvSpPr>
          <p:nvPr>
            <p:ph type="ftr" sz="quarter" idx="11"/>
          </p:nvPr>
        </p:nvSpPr>
        <p:spPr>
          <a:xfrm>
            <a:off x="4165600" y="6356351"/>
            <a:ext cx="7547024" cy="365125"/>
          </a:xfrm>
        </p:spPr>
        <p:txBody>
          <a:bodyPr/>
          <a:lstStyle/>
          <a:p>
            <a:r>
              <a:rPr lang="en-US"/>
              <a:t>Batch-No  Project Title</a:t>
            </a:r>
            <a:endParaRPr lang="en-IN"/>
          </a:p>
        </p:txBody>
      </p:sp>
      <p:sp>
        <p:nvSpPr>
          <p:cNvPr id="6" name="Slide Number Placeholder 5"/>
          <p:cNvSpPr>
            <a:spLocks noGrp="1"/>
          </p:cNvSpPr>
          <p:nvPr>
            <p:ph type="sldNum" sz="quarter" idx="12"/>
          </p:nvPr>
        </p:nvSpPr>
        <p:spPr/>
        <p:txBody>
          <a:bodyPr/>
          <a:lstStyle/>
          <a:p>
            <a:fld id="{AE5629FF-3FC9-4ED2-8167-F1E9CD28EC76}" type="slidenum">
              <a:rPr lang="en-IN" smtClean="0"/>
              <a:pPr/>
              <a:t>‹#›</a:t>
            </a:fld>
            <a:endParaRPr lang="en-IN"/>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43339" y="-27061"/>
            <a:ext cx="1862765" cy="1397074"/>
          </a:xfrm>
          <a:prstGeom prst="rect">
            <a:avLst/>
          </a:prstGeom>
        </p:spPr>
      </p:pic>
      <p:sp>
        <p:nvSpPr>
          <p:cNvPr id="8" name="TextBox 7"/>
          <p:cNvSpPr txBox="1"/>
          <p:nvPr userDrawn="1"/>
        </p:nvSpPr>
        <p:spPr>
          <a:xfrm>
            <a:off x="7248129" y="449794"/>
            <a:ext cx="3095719" cy="369332"/>
          </a:xfrm>
          <a:prstGeom prst="rect">
            <a:avLst/>
          </a:prstGeom>
          <a:noFill/>
        </p:spPr>
        <p:txBody>
          <a:bodyPr wrap="none" rtlCol="0">
            <a:spAutoFit/>
          </a:bodyPr>
          <a:lstStyle/>
          <a:p>
            <a:r>
              <a:rPr lang="en-US" sz="1800" b="0" dirty="0">
                <a:solidFill>
                  <a:srgbClr val="00B0F0"/>
                </a:solidFill>
                <a:latin typeface="Times New Roman" panose="02020603050405020304" pitchFamily="18" charset="0"/>
                <a:cs typeface="Times New Roman" panose="02020603050405020304" pitchFamily="18" charset="0"/>
              </a:rPr>
              <a:t>Aditya Engineering College(A)</a:t>
            </a:r>
          </a:p>
        </p:txBody>
      </p:sp>
      <p:sp>
        <p:nvSpPr>
          <p:cNvPr id="10" name="Content Placeholder 9"/>
          <p:cNvSpPr>
            <a:spLocks noGrp="1"/>
          </p:cNvSpPr>
          <p:nvPr>
            <p:ph sz="quarter" idx="13"/>
          </p:nvPr>
        </p:nvSpPr>
        <p:spPr>
          <a:xfrm>
            <a:off x="8112125" y="6597650"/>
            <a:ext cx="9144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193886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10"/>
          </p:nvPr>
        </p:nvSpPr>
        <p:spPr/>
        <p:txBody>
          <a:bodyPr/>
          <a:lstStyle/>
          <a:p>
            <a:fld id="{235FFC98-2DDE-4DFD-A03F-754E09133143}" type="datetime2">
              <a:rPr lang="en-IN" smtClean="0"/>
              <a:pPr/>
              <a:t>Thursday, 18 April 2024</a:t>
            </a:fld>
            <a:endParaRPr lang="en-IN"/>
          </a:p>
        </p:txBody>
      </p:sp>
      <p:sp>
        <p:nvSpPr>
          <p:cNvPr id="5" name="Footer Placeholder 4"/>
          <p:cNvSpPr>
            <a:spLocks noGrp="1"/>
          </p:cNvSpPr>
          <p:nvPr>
            <p:ph type="ftr" sz="quarter" idx="11"/>
          </p:nvPr>
        </p:nvSpPr>
        <p:spPr>
          <a:xfrm>
            <a:off x="4165600" y="6356351"/>
            <a:ext cx="7547024" cy="365125"/>
          </a:xfrm>
        </p:spPr>
        <p:txBody>
          <a:bodyPr/>
          <a:lstStyle/>
          <a:p>
            <a:r>
              <a:rPr lang="en-US"/>
              <a:t>Batch-No  Project Title</a:t>
            </a:r>
            <a:endParaRPr lang="en-IN"/>
          </a:p>
        </p:txBody>
      </p:sp>
      <p:sp>
        <p:nvSpPr>
          <p:cNvPr id="6" name="Slide Number Placeholder 5"/>
          <p:cNvSpPr>
            <a:spLocks noGrp="1"/>
          </p:cNvSpPr>
          <p:nvPr>
            <p:ph type="sldNum" sz="quarter" idx="12"/>
          </p:nvPr>
        </p:nvSpPr>
        <p:spPr/>
        <p:txBody>
          <a:bodyPr/>
          <a:lstStyle/>
          <a:p>
            <a:fld id="{AE5629FF-3FC9-4ED2-8167-F1E9CD28EC76}" type="slidenum">
              <a:rPr lang="en-IN" smtClean="0"/>
              <a:pPr/>
              <a:t>‹#›</a:t>
            </a:fld>
            <a:endParaRPr lang="en-IN"/>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43339" y="-27061"/>
            <a:ext cx="1862765" cy="1397074"/>
          </a:xfrm>
          <a:prstGeom prst="rect">
            <a:avLst/>
          </a:prstGeom>
        </p:spPr>
      </p:pic>
      <p:sp>
        <p:nvSpPr>
          <p:cNvPr id="8" name="TextBox 7"/>
          <p:cNvSpPr txBox="1"/>
          <p:nvPr userDrawn="1"/>
        </p:nvSpPr>
        <p:spPr>
          <a:xfrm>
            <a:off x="7248129" y="449794"/>
            <a:ext cx="3095719" cy="369332"/>
          </a:xfrm>
          <a:prstGeom prst="rect">
            <a:avLst/>
          </a:prstGeom>
          <a:noFill/>
        </p:spPr>
        <p:txBody>
          <a:bodyPr wrap="none" rtlCol="0">
            <a:spAutoFit/>
          </a:bodyPr>
          <a:lstStyle/>
          <a:p>
            <a:r>
              <a:rPr lang="en-US" sz="1800" b="0" dirty="0">
                <a:solidFill>
                  <a:srgbClr val="00B0F0"/>
                </a:solidFill>
                <a:latin typeface="Times New Roman" panose="02020603050405020304" pitchFamily="18" charset="0"/>
                <a:cs typeface="Times New Roman" panose="02020603050405020304" pitchFamily="18" charset="0"/>
              </a:rPr>
              <a:t>Aditya Engineering College(A)</a:t>
            </a:r>
          </a:p>
        </p:txBody>
      </p:sp>
      <p:sp>
        <p:nvSpPr>
          <p:cNvPr id="10" name="Content Placeholder 9"/>
          <p:cNvSpPr>
            <a:spLocks noGrp="1"/>
          </p:cNvSpPr>
          <p:nvPr>
            <p:ph sz="quarter" idx="13"/>
          </p:nvPr>
        </p:nvSpPr>
        <p:spPr>
          <a:xfrm>
            <a:off x="8112125" y="6597650"/>
            <a:ext cx="9144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633135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2D9896-55AD-4912-A198-0E0B3ECCA6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522F05B-B7AB-484E-83F0-6243933BC4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26558E0-8E50-418D-BD58-0F650944FE72}"/>
              </a:ext>
            </a:extLst>
          </p:cNvPr>
          <p:cNvSpPr>
            <a:spLocks noGrp="1"/>
          </p:cNvSpPr>
          <p:nvPr>
            <p:ph type="dt" sz="half" idx="10"/>
          </p:nvPr>
        </p:nvSpPr>
        <p:spPr/>
        <p:txBody>
          <a:bodyPr/>
          <a:lstStyle/>
          <a:p>
            <a:fld id="{9F73BDBF-8186-4CB4-85FF-3A1A0AD02112}" type="datetime2">
              <a:rPr lang="en-IN" smtClean="0"/>
              <a:pPr/>
              <a:t>Thursday, 18 April 2024</a:t>
            </a:fld>
            <a:endParaRPr lang="en-IN"/>
          </a:p>
        </p:txBody>
      </p:sp>
      <p:sp>
        <p:nvSpPr>
          <p:cNvPr id="5" name="Footer Placeholder 4">
            <a:extLst>
              <a:ext uri="{FF2B5EF4-FFF2-40B4-BE49-F238E27FC236}">
                <a16:creationId xmlns:a16="http://schemas.microsoft.com/office/drawing/2014/main" xmlns="" id="{D9E94E8D-6AF5-466E-A051-B0045F4B06A8}"/>
              </a:ext>
            </a:extLst>
          </p:cNvPr>
          <p:cNvSpPr>
            <a:spLocks noGrp="1"/>
          </p:cNvSpPr>
          <p:nvPr>
            <p:ph type="ftr" sz="quarter" idx="11"/>
          </p:nvPr>
        </p:nvSpPr>
        <p:spPr/>
        <p:txBody>
          <a:bodyPr/>
          <a:lstStyle/>
          <a:p>
            <a:r>
              <a:rPr lang="en-US"/>
              <a:t>Batch-No  Project Title</a:t>
            </a:r>
            <a:endParaRPr lang="en-IN" dirty="0"/>
          </a:p>
        </p:txBody>
      </p:sp>
      <p:sp>
        <p:nvSpPr>
          <p:cNvPr id="6" name="Slide Number Placeholder 5">
            <a:extLst>
              <a:ext uri="{FF2B5EF4-FFF2-40B4-BE49-F238E27FC236}">
                <a16:creationId xmlns:a16="http://schemas.microsoft.com/office/drawing/2014/main" xmlns="" id="{29EBD97C-DA41-41EF-8888-8355FF93E4E6}"/>
              </a:ext>
            </a:extLst>
          </p:cNvPr>
          <p:cNvSpPr>
            <a:spLocks noGrp="1"/>
          </p:cNvSpPr>
          <p:nvPr>
            <p:ph type="sldNum" sz="quarter" idx="12"/>
          </p:nvPr>
        </p:nvSpPr>
        <p:spPr/>
        <p:txBody>
          <a:bodyPr/>
          <a:lstStyle/>
          <a:p>
            <a:fld id="{7DDC74A7-8E3A-44D8-B21A-0486332C72F7}" type="slidenum">
              <a:rPr lang="en-IN" smtClean="0"/>
              <a:pPr/>
              <a:t>‹#›</a:t>
            </a:fld>
            <a:endParaRPr lang="en-IN"/>
          </a:p>
        </p:txBody>
      </p:sp>
    </p:spTree>
    <p:extLst>
      <p:ext uri="{BB962C8B-B14F-4D97-AF65-F5344CB8AC3E}">
        <p14:creationId xmlns:p14="http://schemas.microsoft.com/office/powerpoint/2010/main" xmlns="" val="584549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0D8A13-FA80-4C87-8077-D0AE0C91DD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8FC8376-93D6-4247-B0E5-21C5567E6C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96E2289-35BA-41C1-8512-5F01CCC0E4DF}"/>
              </a:ext>
            </a:extLst>
          </p:cNvPr>
          <p:cNvSpPr>
            <a:spLocks noGrp="1"/>
          </p:cNvSpPr>
          <p:nvPr>
            <p:ph type="dt" sz="half" idx="10"/>
          </p:nvPr>
        </p:nvSpPr>
        <p:spPr/>
        <p:txBody>
          <a:bodyPr/>
          <a:lstStyle/>
          <a:p>
            <a:fld id="{E9C3CC14-5C51-4F44-B968-11D41A7BEA40}" type="datetime2">
              <a:rPr lang="en-IN" smtClean="0"/>
              <a:pPr/>
              <a:t>Thursday, 18 April 2024</a:t>
            </a:fld>
            <a:endParaRPr lang="en-IN"/>
          </a:p>
        </p:txBody>
      </p:sp>
      <p:sp>
        <p:nvSpPr>
          <p:cNvPr id="5" name="Footer Placeholder 4">
            <a:extLst>
              <a:ext uri="{FF2B5EF4-FFF2-40B4-BE49-F238E27FC236}">
                <a16:creationId xmlns:a16="http://schemas.microsoft.com/office/drawing/2014/main" xmlns="" id="{7CF93CD1-28AA-4708-9F80-E1E186717742}"/>
              </a:ext>
            </a:extLst>
          </p:cNvPr>
          <p:cNvSpPr>
            <a:spLocks noGrp="1"/>
          </p:cNvSpPr>
          <p:nvPr>
            <p:ph type="ftr" sz="quarter" idx="11"/>
          </p:nvPr>
        </p:nvSpPr>
        <p:spPr/>
        <p:txBody>
          <a:bodyPr/>
          <a:lstStyle/>
          <a:p>
            <a:r>
              <a:rPr lang="en-US"/>
              <a:t>Batch-No  Project Title</a:t>
            </a:r>
            <a:endParaRPr lang="en-IN" dirty="0"/>
          </a:p>
        </p:txBody>
      </p:sp>
      <p:sp>
        <p:nvSpPr>
          <p:cNvPr id="6" name="Slide Number Placeholder 5">
            <a:extLst>
              <a:ext uri="{FF2B5EF4-FFF2-40B4-BE49-F238E27FC236}">
                <a16:creationId xmlns:a16="http://schemas.microsoft.com/office/drawing/2014/main" xmlns="" id="{5C4BE7FF-96A6-49CD-8647-6DF23D25A36C}"/>
              </a:ext>
            </a:extLst>
          </p:cNvPr>
          <p:cNvSpPr>
            <a:spLocks noGrp="1"/>
          </p:cNvSpPr>
          <p:nvPr>
            <p:ph type="sldNum" sz="quarter" idx="12"/>
          </p:nvPr>
        </p:nvSpPr>
        <p:spPr/>
        <p:txBody>
          <a:bodyPr/>
          <a:lstStyle/>
          <a:p>
            <a:fld id="{7DDC74A7-8E3A-44D8-B21A-0486332C72F7}" type="slidenum">
              <a:rPr lang="en-IN" smtClean="0"/>
              <a:pPr/>
              <a:t>‹#›</a:t>
            </a:fld>
            <a:endParaRPr lang="en-IN"/>
          </a:p>
        </p:txBody>
      </p:sp>
    </p:spTree>
    <p:extLst>
      <p:ext uri="{BB962C8B-B14F-4D97-AF65-F5344CB8AC3E}">
        <p14:creationId xmlns:p14="http://schemas.microsoft.com/office/powerpoint/2010/main" xmlns="" val="1007768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9174AB-C716-4357-B5EB-99A0A96210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D562656-19BE-4ECA-B9FE-9CD0F7D660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4A2AED90-D70F-43B6-9B37-8C4C1929F7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F3D0D148-C663-42DD-B9E4-2213817E35BD}"/>
              </a:ext>
            </a:extLst>
          </p:cNvPr>
          <p:cNvSpPr>
            <a:spLocks noGrp="1"/>
          </p:cNvSpPr>
          <p:nvPr>
            <p:ph type="dt" sz="half" idx="10"/>
          </p:nvPr>
        </p:nvSpPr>
        <p:spPr/>
        <p:txBody>
          <a:bodyPr/>
          <a:lstStyle/>
          <a:p>
            <a:fld id="{E9CF7E7B-4212-416E-9B4F-E1FB4E364452}" type="datetime2">
              <a:rPr lang="en-IN" smtClean="0"/>
              <a:pPr/>
              <a:t>Thursday, 18 April 2024</a:t>
            </a:fld>
            <a:endParaRPr lang="en-IN"/>
          </a:p>
        </p:txBody>
      </p:sp>
      <p:sp>
        <p:nvSpPr>
          <p:cNvPr id="6" name="Footer Placeholder 5">
            <a:extLst>
              <a:ext uri="{FF2B5EF4-FFF2-40B4-BE49-F238E27FC236}">
                <a16:creationId xmlns:a16="http://schemas.microsoft.com/office/drawing/2014/main" xmlns="" id="{2DD99840-8DFD-4FCC-8309-EE3F61392B74}"/>
              </a:ext>
            </a:extLst>
          </p:cNvPr>
          <p:cNvSpPr>
            <a:spLocks noGrp="1"/>
          </p:cNvSpPr>
          <p:nvPr>
            <p:ph type="ftr" sz="quarter" idx="11"/>
          </p:nvPr>
        </p:nvSpPr>
        <p:spPr/>
        <p:txBody>
          <a:bodyPr/>
          <a:lstStyle/>
          <a:p>
            <a:r>
              <a:rPr lang="en-US"/>
              <a:t>Batch-No  Project Title</a:t>
            </a:r>
            <a:endParaRPr lang="en-IN" dirty="0"/>
          </a:p>
        </p:txBody>
      </p:sp>
      <p:sp>
        <p:nvSpPr>
          <p:cNvPr id="7" name="Slide Number Placeholder 6">
            <a:extLst>
              <a:ext uri="{FF2B5EF4-FFF2-40B4-BE49-F238E27FC236}">
                <a16:creationId xmlns:a16="http://schemas.microsoft.com/office/drawing/2014/main" xmlns="" id="{D6622494-BD65-4953-A72A-88ABE8B0E0DA}"/>
              </a:ext>
            </a:extLst>
          </p:cNvPr>
          <p:cNvSpPr>
            <a:spLocks noGrp="1"/>
          </p:cNvSpPr>
          <p:nvPr>
            <p:ph type="sldNum" sz="quarter" idx="12"/>
          </p:nvPr>
        </p:nvSpPr>
        <p:spPr/>
        <p:txBody>
          <a:bodyPr/>
          <a:lstStyle/>
          <a:p>
            <a:fld id="{7DDC74A7-8E3A-44D8-B21A-0486332C72F7}" type="slidenum">
              <a:rPr lang="en-IN" smtClean="0"/>
              <a:pPr/>
              <a:t>‹#›</a:t>
            </a:fld>
            <a:endParaRPr lang="en-IN"/>
          </a:p>
        </p:txBody>
      </p:sp>
    </p:spTree>
    <p:extLst>
      <p:ext uri="{BB962C8B-B14F-4D97-AF65-F5344CB8AC3E}">
        <p14:creationId xmlns:p14="http://schemas.microsoft.com/office/powerpoint/2010/main" xmlns="" val="1992939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98952C-3C58-4E57-9F2B-09E1D95790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8C57660-408C-4EFF-9C1A-8EE6217589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A51B6CB-43A3-4A3C-9287-3C1A256C84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3EFB8F0C-2879-4B83-9810-DDE5C6EB2D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D8E1884-0CC8-4ACD-AE80-D905460593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CF3C157D-F5F4-43CE-82DF-D6705A05F0B2}"/>
              </a:ext>
            </a:extLst>
          </p:cNvPr>
          <p:cNvSpPr>
            <a:spLocks noGrp="1"/>
          </p:cNvSpPr>
          <p:nvPr>
            <p:ph type="dt" sz="half" idx="10"/>
          </p:nvPr>
        </p:nvSpPr>
        <p:spPr/>
        <p:txBody>
          <a:bodyPr/>
          <a:lstStyle/>
          <a:p>
            <a:fld id="{C52306D0-41EB-4DB5-9120-A3EF11DD7972}" type="datetime2">
              <a:rPr lang="en-IN" smtClean="0"/>
              <a:pPr/>
              <a:t>Thursday, 18 April 2024</a:t>
            </a:fld>
            <a:endParaRPr lang="en-IN"/>
          </a:p>
        </p:txBody>
      </p:sp>
      <p:sp>
        <p:nvSpPr>
          <p:cNvPr id="8" name="Footer Placeholder 7">
            <a:extLst>
              <a:ext uri="{FF2B5EF4-FFF2-40B4-BE49-F238E27FC236}">
                <a16:creationId xmlns:a16="http://schemas.microsoft.com/office/drawing/2014/main" xmlns="" id="{9830932B-A67C-4D79-B816-D9A67682A8E1}"/>
              </a:ext>
            </a:extLst>
          </p:cNvPr>
          <p:cNvSpPr>
            <a:spLocks noGrp="1"/>
          </p:cNvSpPr>
          <p:nvPr>
            <p:ph type="ftr" sz="quarter" idx="11"/>
          </p:nvPr>
        </p:nvSpPr>
        <p:spPr/>
        <p:txBody>
          <a:bodyPr/>
          <a:lstStyle/>
          <a:p>
            <a:r>
              <a:rPr lang="en-US"/>
              <a:t>Batch-No  Project Title</a:t>
            </a:r>
            <a:endParaRPr lang="en-IN" dirty="0"/>
          </a:p>
        </p:txBody>
      </p:sp>
      <p:sp>
        <p:nvSpPr>
          <p:cNvPr id="9" name="Slide Number Placeholder 8">
            <a:extLst>
              <a:ext uri="{FF2B5EF4-FFF2-40B4-BE49-F238E27FC236}">
                <a16:creationId xmlns:a16="http://schemas.microsoft.com/office/drawing/2014/main" xmlns="" id="{F44E57BC-0234-4197-8A92-14F49A95F112}"/>
              </a:ext>
            </a:extLst>
          </p:cNvPr>
          <p:cNvSpPr>
            <a:spLocks noGrp="1"/>
          </p:cNvSpPr>
          <p:nvPr>
            <p:ph type="sldNum" sz="quarter" idx="12"/>
          </p:nvPr>
        </p:nvSpPr>
        <p:spPr/>
        <p:txBody>
          <a:bodyPr/>
          <a:lstStyle/>
          <a:p>
            <a:fld id="{7DDC74A7-8E3A-44D8-B21A-0486332C72F7}" type="slidenum">
              <a:rPr lang="en-IN" smtClean="0"/>
              <a:pPr/>
              <a:t>‹#›</a:t>
            </a:fld>
            <a:endParaRPr lang="en-IN"/>
          </a:p>
        </p:txBody>
      </p:sp>
    </p:spTree>
    <p:extLst>
      <p:ext uri="{BB962C8B-B14F-4D97-AF65-F5344CB8AC3E}">
        <p14:creationId xmlns:p14="http://schemas.microsoft.com/office/powerpoint/2010/main" xmlns="" val="2494062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73695-02BA-4CB7-838F-D6B2C2B16FF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1BC61AC5-DAE8-4DA8-827F-28D0BAE94264}"/>
              </a:ext>
            </a:extLst>
          </p:cNvPr>
          <p:cNvSpPr>
            <a:spLocks noGrp="1"/>
          </p:cNvSpPr>
          <p:nvPr>
            <p:ph type="dt" sz="half" idx="10"/>
          </p:nvPr>
        </p:nvSpPr>
        <p:spPr/>
        <p:txBody>
          <a:bodyPr/>
          <a:lstStyle/>
          <a:p>
            <a:fld id="{2C9C5220-983F-4012-873A-17EFD1D2AD29}" type="datetime2">
              <a:rPr lang="en-IN" smtClean="0"/>
              <a:pPr/>
              <a:t>Thursday, 18 April 2024</a:t>
            </a:fld>
            <a:endParaRPr lang="en-IN"/>
          </a:p>
        </p:txBody>
      </p:sp>
      <p:sp>
        <p:nvSpPr>
          <p:cNvPr id="4" name="Footer Placeholder 3">
            <a:extLst>
              <a:ext uri="{FF2B5EF4-FFF2-40B4-BE49-F238E27FC236}">
                <a16:creationId xmlns:a16="http://schemas.microsoft.com/office/drawing/2014/main" xmlns="" id="{65A5284B-E530-440F-8986-0396739C008B}"/>
              </a:ext>
            </a:extLst>
          </p:cNvPr>
          <p:cNvSpPr>
            <a:spLocks noGrp="1"/>
          </p:cNvSpPr>
          <p:nvPr>
            <p:ph type="ftr" sz="quarter" idx="11"/>
          </p:nvPr>
        </p:nvSpPr>
        <p:spPr/>
        <p:txBody>
          <a:bodyPr/>
          <a:lstStyle/>
          <a:p>
            <a:r>
              <a:rPr lang="en-US"/>
              <a:t>Batch-No  Project Title</a:t>
            </a:r>
            <a:endParaRPr lang="en-IN" dirty="0"/>
          </a:p>
        </p:txBody>
      </p:sp>
      <p:sp>
        <p:nvSpPr>
          <p:cNvPr id="5" name="Slide Number Placeholder 4">
            <a:extLst>
              <a:ext uri="{FF2B5EF4-FFF2-40B4-BE49-F238E27FC236}">
                <a16:creationId xmlns:a16="http://schemas.microsoft.com/office/drawing/2014/main" xmlns="" id="{196C1790-C71B-4E3D-B50B-1C571C6C7DF6}"/>
              </a:ext>
            </a:extLst>
          </p:cNvPr>
          <p:cNvSpPr>
            <a:spLocks noGrp="1"/>
          </p:cNvSpPr>
          <p:nvPr>
            <p:ph type="sldNum" sz="quarter" idx="12"/>
          </p:nvPr>
        </p:nvSpPr>
        <p:spPr/>
        <p:txBody>
          <a:bodyPr/>
          <a:lstStyle/>
          <a:p>
            <a:fld id="{7DDC74A7-8E3A-44D8-B21A-0486332C72F7}" type="slidenum">
              <a:rPr lang="en-IN" smtClean="0"/>
              <a:pPr/>
              <a:t>‹#›</a:t>
            </a:fld>
            <a:endParaRPr lang="en-IN"/>
          </a:p>
        </p:txBody>
      </p:sp>
    </p:spTree>
    <p:extLst>
      <p:ext uri="{BB962C8B-B14F-4D97-AF65-F5344CB8AC3E}">
        <p14:creationId xmlns:p14="http://schemas.microsoft.com/office/powerpoint/2010/main" xmlns="" val="2819742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106CEAC-8870-4BC2-BC7F-646690A73F4D}"/>
              </a:ext>
            </a:extLst>
          </p:cNvPr>
          <p:cNvSpPr>
            <a:spLocks noGrp="1"/>
          </p:cNvSpPr>
          <p:nvPr>
            <p:ph type="dt" sz="half" idx="10"/>
          </p:nvPr>
        </p:nvSpPr>
        <p:spPr/>
        <p:txBody>
          <a:bodyPr/>
          <a:lstStyle/>
          <a:p>
            <a:fld id="{7C6FBE30-029B-4514-98FD-C3A743D4B207}" type="datetime2">
              <a:rPr lang="en-IN" smtClean="0"/>
              <a:pPr/>
              <a:t>Thursday, 18 April 2024</a:t>
            </a:fld>
            <a:endParaRPr lang="en-IN"/>
          </a:p>
        </p:txBody>
      </p:sp>
      <p:sp>
        <p:nvSpPr>
          <p:cNvPr id="3" name="Footer Placeholder 2">
            <a:extLst>
              <a:ext uri="{FF2B5EF4-FFF2-40B4-BE49-F238E27FC236}">
                <a16:creationId xmlns:a16="http://schemas.microsoft.com/office/drawing/2014/main" xmlns="" id="{0833973F-C295-46CD-B362-CE6B9F0D2651}"/>
              </a:ext>
            </a:extLst>
          </p:cNvPr>
          <p:cNvSpPr>
            <a:spLocks noGrp="1"/>
          </p:cNvSpPr>
          <p:nvPr>
            <p:ph type="ftr" sz="quarter" idx="11"/>
          </p:nvPr>
        </p:nvSpPr>
        <p:spPr/>
        <p:txBody>
          <a:bodyPr/>
          <a:lstStyle/>
          <a:p>
            <a:r>
              <a:rPr lang="en-US"/>
              <a:t>Batch-No  Project Title</a:t>
            </a:r>
            <a:endParaRPr lang="en-IN" dirty="0"/>
          </a:p>
        </p:txBody>
      </p:sp>
      <p:sp>
        <p:nvSpPr>
          <p:cNvPr id="4" name="Slide Number Placeholder 3">
            <a:extLst>
              <a:ext uri="{FF2B5EF4-FFF2-40B4-BE49-F238E27FC236}">
                <a16:creationId xmlns:a16="http://schemas.microsoft.com/office/drawing/2014/main" xmlns="" id="{D94D8338-3ED4-4A62-896A-00ABD2BEAC24}"/>
              </a:ext>
            </a:extLst>
          </p:cNvPr>
          <p:cNvSpPr>
            <a:spLocks noGrp="1"/>
          </p:cNvSpPr>
          <p:nvPr>
            <p:ph type="sldNum" sz="quarter" idx="12"/>
          </p:nvPr>
        </p:nvSpPr>
        <p:spPr/>
        <p:txBody>
          <a:bodyPr/>
          <a:lstStyle/>
          <a:p>
            <a:fld id="{7DDC74A7-8E3A-44D8-B21A-0486332C72F7}" type="slidenum">
              <a:rPr lang="en-IN" smtClean="0"/>
              <a:pPr/>
              <a:t>‹#›</a:t>
            </a:fld>
            <a:endParaRPr lang="en-IN"/>
          </a:p>
        </p:txBody>
      </p:sp>
    </p:spTree>
    <p:extLst>
      <p:ext uri="{BB962C8B-B14F-4D97-AF65-F5344CB8AC3E}">
        <p14:creationId xmlns:p14="http://schemas.microsoft.com/office/powerpoint/2010/main" xmlns="" val="3643769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AA926F-A305-4491-B04A-1632C475A9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E092874-F2FF-4E4D-BF66-4B6CA94DE3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4151EFD4-3F9A-496F-8B81-B3F1EB5687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3B1B07B-6748-4B77-A8CC-399D88D8F6E3}"/>
              </a:ext>
            </a:extLst>
          </p:cNvPr>
          <p:cNvSpPr>
            <a:spLocks noGrp="1"/>
          </p:cNvSpPr>
          <p:nvPr>
            <p:ph type="dt" sz="half" idx="10"/>
          </p:nvPr>
        </p:nvSpPr>
        <p:spPr/>
        <p:txBody>
          <a:bodyPr/>
          <a:lstStyle/>
          <a:p>
            <a:fld id="{19CEE3AC-01D7-4416-A079-794BA2076015}" type="datetime2">
              <a:rPr lang="en-IN" smtClean="0"/>
              <a:pPr/>
              <a:t>Thursday, 18 April 2024</a:t>
            </a:fld>
            <a:endParaRPr lang="en-IN"/>
          </a:p>
        </p:txBody>
      </p:sp>
      <p:sp>
        <p:nvSpPr>
          <p:cNvPr id="6" name="Footer Placeholder 5">
            <a:extLst>
              <a:ext uri="{FF2B5EF4-FFF2-40B4-BE49-F238E27FC236}">
                <a16:creationId xmlns:a16="http://schemas.microsoft.com/office/drawing/2014/main" xmlns="" id="{5D539BCD-7F8B-4704-AA0A-82BCB575788C}"/>
              </a:ext>
            </a:extLst>
          </p:cNvPr>
          <p:cNvSpPr>
            <a:spLocks noGrp="1"/>
          </p:cNvSpPr>
          <p:nvPr>
            <p:ph type="ftr" sz="quarter" idx="11"/>
          </p:nvPr>
        </p:nvSpPr>
        <p:spPr/>
        <p:txBody>
          <a:bodyPr/>
          <a:lstStyle/>
          <a:p>
            <a:r>
              <a:rPr lang="en-US"/>
              <a:t>Batch-No  Project Title</a:t>
            </a:r>
            <a:endParaRPr lang="en-IN" dirty="0"/>
          </a:p>
        </p:txBody>
      </p:sp>
      <p:sp>
        <p:nvSpPr>
          <p:cNvPr id="7" name="Slide Number Placeholder 6">
            <a:extLst>
              <a:ext uri="{FF2B5EF4-FFF2-40B4-BE49-F238E27FC236}">
                <a16:creationId xmlns:a16="http://schemas.microsoft.com/office/drawing/2014/main" xmlns="" id="{41EA6655-2493-4B73-8958-A61609302960}"/>
              </a:ext>
            </a:extLst>
          </p:cNvPr>
          <p:cNvSpPr>
            <a:spLocks noGrp="1"/>
          </p:cNvSpPr>
          <p:nvPr>
            <p:ph type="sldNum" sz="quarter" idx="12"/>
          </p:nvPr>
        </p:nvSpPr>
        <p:spPr/>
        <p:txBody>
          <a:bodyPr/>
          <a:lstStyle/>
          <a:p>
            <a:fld id="{7DDC74A7-8E3A-44D8-B21A-0486332C72F7}" type="slidenum">
              <a:rPr lang="en-IN" smtClean="0"/>
              <a:pPr/>
              <a:t>‹#›</a:t>
            </a:fld>
            <a:endParaRPr lang="en-IN"/>
          </a:p>
        </p:txBody>
      </p:sp>
    </p:spTree>
    <p:extLst>
      <p:ext uri="{BB962C8B-B14F-4D97-AF65-F5344CB8AC3E}">
        <p14:creationId xmlns:p14="http://schemas.microsoft.com/office/powerpoint/2010/main" xmlns="" val="1228230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8350F8-8EF4-473F-A220-BAE64B7F47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64F0989F-A314-4C44-9963-E3D76C7944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054FC234-2ED0-4224-B6E0-A8F717D63A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F15DA3F-B999-42BF-87F9-CBB22DB85D97}"/>
              </a:ext>
            </a:extLst>
          </p:cNvPr>
          <p:cNvSpPr>
            <a:spLocks noGrp="1"/>
          </p:cNvSpPr>
          <p:nvPr>
            <p:ph type="dt" sz="half" idx="10"/>
          </p:nvPr>
        </p:nvSpPr>
        <p:spPr/>
        <p:txBody>
          <a:bodyPr/>
          <a:lstStyle/>
          <a:p>
            <a:fld id="{7A570750-F984-4455-B350-1B2D6F1180B9}" type="datetime2">
              <a:rPr lang="en-IN" smtClean="0"/>
              <a:pPr/>
              <a:t>Thursday, 18 April 2024</a:t>
            </a:fld>
            <a:endParaRPr lang="en-IN"/>
          </a:p>
        </p:txBody>
      </p:sp>
      <p:sp>
        <p:nvSpPr>
          <p:cNvPr id="6" name="Footer Placeholder 5">
            <a:extLst>
              <a:ext uri="{FF2B5EF4-FFF2-40B4-BE49-F238E27FC236}">
                <a16:creationId xmlns:a16="http://schemas.microsoft.com/office/drawing/2014/main" xmlns="" id="{6C53C9CD-9D7E-4C69-BE41-460EEB24EE4F}"/>
              </a:ext>
            </a:extLst>
          </p:cNvPr>
          <p:cNvSpPr>
            <a:spLocks noGrp="1"/>
          </p:cNvSpPr>
          <p:nvPr>
            <p:ph type="ftr" sz="quarter" idx="11"/>
          </p:nvPr>
        </p:nvSpPr>
        <p:spPr/>
        <p:txBody>
          <a:bodyPr/>
          <a:lstStyle/>
          <a:p>
            <a:r>
              <a:rPr lang="en-US"/>
              <a:t>Batch-No  Project Title</a:t>
            </a:r>
            <a:endParaRPr lang="en-IN" dirty="0"/>
          </a:p>
        </p:txBody>
      </p:sp>
      <p:sp>
        <p:nvSpPr>
          <p:cNvPr id="7" name="Slide Number Placeholder 6">
            <a:extLst>
              <a:ext uri="{FF2B5EF4-FFF2-40B4-BE49-F238E27FC236}">
                <a16:creationId xmlns:a16="http://schemas.microsoft.com/office/drawing/2014/main" xmlns="" id="{2C07E76D-E8A5-4C13-8C64-59A1132DFDBA}"/>
              </a:ext>
            </a:extLst>
          </p:cNvPr>
          <p:cNvSpPr>
            <a:spLocks noGrp="1"/>
          </p:cNvSpPr>
          <p:nvPr>
            <p:ph type="sldNum" sz="quarter" idx="12"/>
          </p:nvPr>
        </p:nvSpPr>
        <p:spPr/>
        <p:txBody>
          <a:bodyPr/>
          <a:lstStyle/>
          <a:p>
            <a:fld id="{7DDC74A7-8E3A-44D8-B21A-0486332C72F7}" type="slidenum">
              <a:rPr lang="en-IN" smtClean="0"/>
              <a:pPr/>
              <a:t>‹#›</a:t>
            </a:fld>
            <a:endParaRPr lang="en-IN"/>
          </a:p>
        </p:txBody>
      </p:sp>
    </p:spTree>
    <p:extLst>
      <p:ext uri="{BB962C8B-B14F-4D97-AF65-F5344CB8AC3E}">
        <p14:creationId xmlns:p14="http://schemas.microsoft.com/office/powerpoint/2010/main" xmlns="" val="2069256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1254373-57A0-4A5E-984A-29CFB7C4B6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29ABE3B-BF27-4910-B1AE-1ECFFDA239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EA666FA-65EA-4C5F-A435-74F1100FC3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6FFFB4-435B-4A05-ADE0-CD9E35652606}" type="datetime2">
              <a:rPr lang="en-IN" smtClean="0"/>
              <a:pPr/>
              <a:t>Thursday, 18 April 2024</a:t>
            </a:fld>
            <a:endParaRPr lang="en-IN"/>
          </a:p>
        </p:txBody>
      </p:sp>
      <p:sp>
        <p:nvSpPr>
          <p:cNvPr id="5" name="Footer Placeholder 4">
            <a:extLst>
              <a:ext uri="{FF2B5EF4-FFF2-40B4-BE49-F238E27FC236}">
                <a16:creationId xmlns:a16="http://schemas.microsoft.com/office/drawing/2014/main" xmlns="" id="{65B6EAED-E8C5-42A0-B717-584375ABF7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Batch-No  Project Title</a:t>
            </a:r>
            <a:endParaRPr lang="en-IN" dirty="0"/>
          </a:p>
        </p:txBody>
      </p:sp>
      <p:sp>
        <p:nvSpPr>
          <p:cNvPr id="6" name="Slide Number Placeholder 5">
            <a:extLst>
              <a:ext uri="{FF2B5EF4-FFF2-40B4-BE49-F238E27FC236}">
                <a16:creationId xmlns:a16="http://schemas.microsoft.com/office/drawing/2014/main" xmlns="" id="{249855B9-14E8-4054-9B1F-82FE5B3FD3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DC74A7-8E3A-44D8-B21A-0486332C72F7}" type="slidenum">
              <a:rPr lang="en-IN" smtClean="0"/>
              <a:pPr/>
              <a:t>‹#›</a:t>
            </a:fld>
            <a:endParaRPr lang="en-IN"/>
          </a:p>
        </p:txBody>
      </p:sp>
    </p:spTree>
    <p:extLst>
      <p:ext uri="{BB962C8B-B14F-4D97-AF65-F5344CB8AC3E}">
        <p14:creationId xmlns:p14="http://schemas.microsoft.com/office/powerpoint/2010/main" xmlns="" val="1221569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23392" y="113777"/>
            <a:ext cx="1577330" cy="1472454"/>
          </a:xfrm>
          <a:prstGeom prst="rect">
            <a:avLst/>
          </a:prstGeom>
        </p:spPr>
      </p:pic>
      <p:sp>
        <p:nvSpPr>
          <p:cNvPr id="2" name="Title 1"/>
          <p:cNvSpPr>
            <a:spLocks noGrp="1"/>
          </p:cNvSpPr>
          <p:nvPr>
            <p:ph type="ctrTitle"/>
          </p:nvPr>
        </p:nvSpPr>
        <p:spPr>
          <a:xfrm>
            <a:off x="-1" y="1338470"/>
            <a:ext cx="12364279" cy="943738"/>
          </a:xfrm>
        </p:spPr>
        <p:txBody>
          <a:bodyPr anchor="ctr">
            <a:noAutofit/>
          </a:bodyPr>
          <a:lstStyle/>
          <a:p>
            <a:r>
              <a:rPr lang="en-US" sz="2400" b="1" kern="150" dirty="0" smtClean="0">
                <a:solidFill>
                  <a:srgbClr val="7030A0"/>
                </a:solidFill>
                <a:latin typeface="Times New Roman"/>
                <a:ea typeface="NSimSun"/>
                <a:cs typeface="Times New Roman"/>
              </a:rPr>
              <a:t/>
            </a:r>
            <a:br>
              <a:rPr lang="en-US" sz="2400" b="1" kern="150" dirty="0" smtClean="0">
                <a:solidFill>
                  <a:srgbClr val="7030A0"/>
                </a:solidFill>
                <a:latin typeface="Times New Roman"/>
                <a:ea typeface="NSimSun"/>
                <a:cs typeface="Times New Roman"/>
              </a:rPr>
            </a:br>
            <a:r>
              <a:rPr lang="en-US" sz="2400" b="1" kern="150" dirty="0" smtClean="0">
                <a:solidFill>
                  <a:srgbClr val="7030A0"/>
                </a:solidFill>
                <a:latin typeface="Times New Roman"/>
                <a:ea typeface="NSimSun"/>
                <a:cs typeface="Times New Roman"/>
              </a:rPr>
              <a:t>Securing </a:t>
            </a:r>
            <a:r>
              <a:rPr lang="en-US" sz="2400" b="1" kern="150" dirty="0" smtClean="0">
                <a:solidFill>
                  <a:srgbClr val="7030A0"/>
                </a:solidFill>
                <a:latin typeface="Times New Roman"/>
                <a:ea typeface="NSimSun"/>
                <a:cs typeface="Times New Roman"/>
              </a:rPr>
              <a:t>Employment Opportunities: Machine Learning Solutions for Fake Job Detection</a:t>
            </a:r>
            <a:br>
              <a:rPr lang="en-US" sz="2400" b="1" kern="150" dirty="0" smtClean="0">
                <a:solidFill>
                  <a:srgbClr val="7030A0"/>
                </a:solidFill>
                <a:latin typeface="Times New Roman"/>
                <a:ea typeface="NSimSun"/>
                <a:cs typeface="Times New Roman"/>
              </a:rPr>
            </a:br>
            <a:r>
              <a:rPr lang="en-US" sz="2400" b="1" kern="150" dirty="0" smtClean="0">
                <a:solidFill>
                  <a:srgbClr val="7030A0"/>
                </a:solidFill>
                <a:latin typeface="Times New Roman"/>
                <a:ea typeface="NSimSun"/>
                <a:cs typeface="Times New Roman"/>
              </a:rPr>
              <a:t> </a:t>
            </a:r>
            <a:endParaRPr lang="en-US" sz="2400" b="1" kern="150" dirty="0">
              <a:solidFill>
                <a:srgbClr val="7030A0"/>
              </a:solidFill>
              <a:effectLst/>
              <a:latin typeface="Times New Roman" panose="02020603050405020304" pitchFamily="18" charset="0"/>
              <a:ea typeface="NSimSun" panose="02010609030101010101" pitchFamily="49" charset="-122"/>
              <a:cs typeface="Times New Roman" panose="02020603050405020304" pitchFamily="18" charset="0"/>
            </a:endParaRPr>
          </a:p>
        </p:txBody>
      </p:sp>
      <p:sp>
        <p:nvSpPr>
          <p:cNvPr id="3" name="Subtitle 2"/>
          <p:cNvSpPr>
            <a:spLocks noGrp="1"/>
          </p:cNvSpPr>
          <p:nvPr>
            <p:ph type="subTitle" idx="1"/>
          </p:nvPr>
        </p:nvSpPr>
        <p:spPr>
          <a:xfrm>
            <a:off x="829340" y="3442042"/>
            <a:ext cx="4832380" cy="2377381"/>
          </a:xfrm>
        </p:spPr>
        <p:txBody>
          <a:bodyPr>
            <a:normAutofit/>
          </a:bodyPr>
          <a:lstStyle/>
          <a:p>
            <a:r>
              <a:rPr lang="en-IN" sz="2400" b="1" dirty="0">
                <a:solidFill>
                  <a:srgbClr val="7030A0"/>
                </a:solidFill>
                <a:latin typeface="Times New Roman" panose="02020603050405020304" pitchFamily="18" charset="0"/>
                <a:cs typeface="Times New Roman" panose="02020603050405020304" pitchFamily="18" charset="0"/>
              </a:rPr>
              <a:t>Under</a:t>
            </a:r>
            <a:r>
              <a:rPr lang="en-IN" sz="1800" b="1" dirty="0">
                <a:solidFill>
                  <a:srgbClr val="7030A0"/>
                </a:solidFill>
                <a:latin typeface="Times New Roman" panose="02020603050405020304" pitchFamily="18" charset="0"/>
                <a:cs typeface="Times New Roman" panose="02020603050405020304" pitchFamily="18" charset="0"/>
              </a:rPr>
              <a:t> </a:t>
            </a:r>
            <a:r>
              <a:rPr lang="en-IN" sz="2400" b="1" dirty="0">
                <a:solidFill>
                  <a:srgbClr val="7030A0"/>
                </a:solidFill>
                <a:latin typeface="Times New Roman" panose="02020603050405020304" pitchFamily="18" charset="0"/>
                <a:cs typeface="Times New Roman" panose="02020603050405020304" pitchFamily="18" charset="0"/>
              </a:rPr>
              <a:t>the Guidance of</a:t>
            </a:r>
          </a:p>
          <a:p>
            <a:pPr algn="l"/>
            <a:endParaRPr lang="en-IN" sz="5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b="0" i="0" u="none" strike="noStrike" dirty="0">
                <a:solidFill>
                  <a:srgbClr val="000000"/>
                </a:solidFill>
                <a:effectLst/>
                <a:latin typeface="Times New Roman" panose="02020603050405020304" pitchFamily="18" charset="0"/>
              </a:rPr>
              <a:t>Mrs. T. Sudha Rani M. Tech.,(Ph.D.)</a:t>
            </a:r>
          </a:p>
          <a:p>
            <a:r>
              <a:rPr lang="en-IN" sz="1800" b="0" i="0" u="none" strike="noStrike" dirty="0">
                <a:solidFill>
                  <a:srgbClr val="000000"/>
                </a:solidFill>
                <a:effectLst/>
                <a:latin typeface="Times New Roman" panose="02020603050405020304" pitchFamily="18" charset="0"/>
              </a:rPr>
              <a:t>Associate Professor</a:t>
            </a:r>
            <a:endParaRPr lang="en-IN" sz="1800" dirty="0">
              <a:solidFill>
                <a:schemeClr val="tx1"/>
              </a:solidFill>
              <a:latin typeface="Times New Roman" panose="02020603050405020304" pitchFamily="18" charset="0"/>
              <a:cs typeface="Times New Roman" panose="02020603050405020304" pitchFamily="18" charset="0"/>
            </a:endParaRPr>
          </a:p>
          <a:p>
            <a:r>
              <a:rPr lang="en-IN" sz="1800" dirty="0">
                <a:solidFill>
                  <a:schemeClr val="tx1"/>
                </a:solidFill>
                <a:latin typeface="Times New Roman" panose="02020603050405020304" pitchFamily="18" charset="0"/>
                <a:cs typeface="Times New Roman" panose="02020603050405020304" pitchFamily="18" charset="0"/>
              </a:rPr>
              <a:t>Department of CSE </a:t>
            </a:r>
          </a:p>
          <a:p>
            <a:r>
              <a:rPr lang="en-IN" sz="1800" dirty="0">
                <a:solidFill>
                  <a:schemeClr val="tx1"/>
                </a:solidFill>
                <a:latin typeface="Times New Roman" panose="02020603050405020304" pitchFamily="18" charset="0"/>
                <a:cs typeface="Times New Roman" panose="02020603050405020304" pitchFamily="18" charset="0"/>
              </a:rPr>
              <a:t>Aditya Engineering College (A)</a:t>
            </a:r>
          </a:p>
        </p:txBody>
      </p:sp>
      <p:sp>
        <p:nvSpPr>
          <p:cNvPr id="4" name="TextBox 3"/>
          <p:cNvSpPr txBox="1"/>
          <p:nvPr/>
        </p:nvSpPr>
        <p:spPr>
          <a:xfrm>
            <a:off x="6923315" y="3429000"/>
            <a:ext cx="5268686" cy="2377382"/>
          </a:xfrm>
          <a:prstGeom prst="rect">
            <a:avLst/>
          </a:prstGeom>
          <a:noFill/>
        </p:spPr>
        <p:txBody>
          <a:bodyPr wrap="square" rtlCol="0">
            <a:spAutoFit/>
          </a:bodyPr>
          <a:lstStyle/>
          <a:p>
            <a:r>
              <a:rPr lang="en-IN" sz="2400" b="1" dirty="0">
                <a:solidFill>
                  <a:srgbClr val="CE4FD1"/>
                </a:solidFill>
                <a:latin typeface="Times New Roman" panose="02020603050405020304" pitchFamily="18" charset="0"/>
                <a:cs typeface="Times New Roman" panose="02020603050405020304" pitchFamily="18" charset="0"/>
              </a:rPr>
              <a:t>Presented By</a:t>
            </a:r>
          </a:p>
          <a:p>
            <a:endParaRPr lang="en-IN" sz="1400" b="1" dirty="0">
              <a:solidFill>
                <a:srgbClr val="CE4FD1"/>
              </a:solidFill>
              <a:latin typeface="Times New Roman" panose="02020603050405020304" pitchFamily="18" charset="0"/>
              <a:cs typeface="Times New Roman" panose="02020603050405020304" pitchFamily="18" charset="0"/>
            </a:endParaRPr>
          </a:p>
          <a:p>
            <a:pPr>
              <a:lnSpc>
                <a:spcPct val="115000"/>
              </a:lnSpc>
              <a:spcAft>
                <a:spcPts val="1000"/>
              </a:spcAft>
            </a:pPr>
            <a:r>
              <a:rPr lang="en-IN" sz="1800" b="0" i="0" u="none" strike="noStrike" dirty="0" err="1">
                <a:solidFill>
                  <a:srgbClr val="000000"/>
                </a:solidFill>
                <a:effectLst/>
                <a:latin typeface="Times New Roman" panose="02020603050405020304" pitchFamily="18" charset="0"/>
              </a:rPr>
              <a:t>Tippani</a:t>
            </a:r>
            <a:r>
              <a:rPr lang="en-IN" sz="1800" b="0" i="0" u="none" strike="noStrike" dirty="0">
                <a:solidFill>
                  <a:srgbClr val="000000"/>
                </a:solidFill>
                <a:effectLst/>
                <a:latin typeface="Times New Roman" panose="02020603050405020304" pitchFamily="18" charset="0"/>
              </a:rPr>
              <a:t> Kavya Sri</a:t>
            </a:r>
            <a:r>
              <a:rPr lang="en-IN" dirty="0"/>
              <a:t> </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IN" sz="1800" b="0" i="0" u="none" strike="noStrike" dirty="0">
                <a:solidFill>
                  <a:srgbClr val="000000"/>
                </a:solidFill>
                <a:effectLst/>
                <a:latin typeface="Times New Roman" panose="02020603050405020304" pitchFamily="18" charset="0"/>
              </a:rPr>
              <a:t>20A91A0560</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a:t>
            </a:r>
            <a:endParaRPr lang="en-US" sz="1800"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IN" sz="1800" b="0" i="0" u="none" strike="noStrike" dirty="0" err="1">
                <a:solidFill>
                  <a:srgbClr val="000000"/>
                </a:solidFill>
                <a:effectLst/>
                <a:latin typeface="Times New Roman" panose="02020603050405020304" pitchFamily="18" charset="0"/>
              </a:rPr>
              <a:t>Velechety</a:t>
            </a:r>
            <a:r>
              <a:rPr lang="en-IN" sz="1800" b="0" i="0" u="none" strike="noStrike" dirty="0">
                <a:solidFill>
                  <a:srgbClr val="000000"/>
                </a:solidFill>
                <a:effectLst/>
                <a:latin typeface="Times New Roman" panose="02020603050405020304" pitchFamily="18" charset="0"/>
              </a:rPr>
              <a:t> Naga Sai </a:t>
            </a:r>
            <a:r>
              <a:rPr lang="en-IN" sz="1800" b="0" i="0" u="none" strike="noStrike" dirty="0" err="1">
                <a:solidFill>
                  <a:srgbClr val="000000"/>
                </a:solidFill>
                <a:effectLst/>
                <a:latin typeface="Times New Roman" panose="02020603050405020304" pitchFamily="18" charset="0"/>
              </a:rPr>
              <a:t>Srinitha</a:t>
            </a:r>
            <a:r>
              <a:rPr lang="en-IN" dirty="0"/>
              <a:t> </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IN" sz="1800" b="0" i="0" u="none" strike="noStrike" dirty="0">
                <a:solidFill>
                  <a:srgbClr val="000000"/>
                </a:solidFill>
                <a:effectLst/>
                <a:latin typeface="Times New Roman" panose="02020603050405020304" pitchFamily="18" charset="0"/>
              </a:rPr>
              <a:t>20A91A0562</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 </a:t>
            </a:r>
          </a:p>
          <a:p>
            <a:pPr>
              <a:lnSpc>
                <a:spcPct val="115000"/>
              </a:lnSpc>
              <a:spcAft>
                <a:spcPts val="1000"/>
              </a:spcAft>
            </a:pPr>
            <a:r>
              <a:rPr lang="en-IN" sz="1800" b="0" i="0" u="none" strike="noStrike" dirty="0">
                <a:solidFill>
                  <a:srgbClr val="000000"/>
                </a:solidFill>
                <a:effectLst/>
                <a:latin typeface="Times New Roman" panose="02020603050405020304" pitchFamily="18" charset="0"/>
              </a:rPr>
              <a:t>Bhumika Sree </a:t>
            </a:r>
            <a:r>
              <a:rPr lang="en-IN" sz="1800" b="0" i="0" u="none" strike="noStrike" dirty="0" err="1">
                <a:solidFill>
                  <a:srgbClr val="000000"/>
                </a:solidFill>
                <a:effectLst/>
                <a:latin typeface="Times New Roman" panose="02020603050405020304" pitchFamily="18" charset="0"/>
              </a:rPr>
              <a:t>Sarella</a:t>
            </a:r>
            <a:r>
              <a:rPr lang="en-IN" dirty="0"/>
              <a:t> </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IN" sz="1800" b="0" i="0" u="none" strike="noStrike" dirty="0">
                <a:solidFill>
                  <a:srgbClr val="000000"/>
                </a:solidFill>
                <a:effectLst/>
                <a:latin typeface="Times New Roman" panose="02020603050405020304" pitchFamily="18" charset="0"/>
              </a:rPr>
              <a:t>20A91A0508</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a:t>
            </a:r>
          </a:p>
          <a:p>
            <a:pPr>
              <a:lnSpc>
                <a:spcPct val="115000"/>
              </a:lnSpc>
              <a:spcAft>
                <a:spcPts val="1000"/>
              </a:spcAft>
            </a:pPr>
            <a:r>
              <a:rPr lang="fi-FI" sz="1800" b="0" i="0" u="none" strike="noStrike" dirty="0">
                <a:solidFill>
                  <a:srgbClr val="000000"/>
                </a:solidFill>
                <a:effectLst/>
                <a:latin typeface="Times New Roman" panose="02020603050405020304" pitchFamily="18" charset="0"/>
              </a:rPr>
              <a:t>Namepalli Venkata Ram Vishal Varma</a:t>
            </a:r>
            <a:r>
              <a:rPr lang="fi-FI" dirty="0"/>
              <a:t> (</a:t>
            </a:r>
            <a:r>
              <a:rPr lang="en-IN" sz="1800" b="0" i="0" u="none" strike="noStrike" dirty="0">
                <a:solidFill>
                  <a:srgbClr val="000000"/>
                </a:solidFill>
                <a:effectLst/>
                <a:latin typeface="Times New Roman" panose="02020603050405020304" pitchFamily="18" charset="0"/>
              </a:rPr>
              <a:t>21A95A0501)</a:t>
            </a:r>
            <a:r>
              <a:rPr lang="en-IN" dirty="0"/>
              <a:t> </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2889810" y="504760"/>
            <a:ext cx="8111131" cy="584775"/>
          </a:xfrm>
          <a:prstGeom prst="rect">
            <a:avLst/>
          </a:prstGeom>
          <a:noFill/>
        </p:spPr>
        <p:txBody>
          <a:bodyPr wrap="square" rtlCol="0">
            <a:spAutoFit/>
          </a:bodyPr>
          <a:lstStyle/>
          <a:p>
            <a:r>
              <a:rPr lang="en-US" sz="3200" b="1" dirty="0">
                <a:solidFill>
                  <a:schemeClr val="accent1">
                    <a:lumMod val="50000"/>
                  </a:schemeClr>
                </a:solidFill>
                <a:latin typeface="Times New Roman" panose="02020603050405020304" pitchFamily="18" charset="0"/>
                <a:cs typeface="Times New Roman" panose="02020603050405020304" pitchFamily="18" charset="0"/>
              </a:rPr>
              <a:t>ADITYA ENGINEERING COLLEGE(A)</a:t>
            </a:r>
          </a:p>
        </p:txBody>
      </p:sp>
      <p:sp>
        <p:nvSpPr>
          <p:cNvPr id="7" name="TextBox 6"/>
          <p:cNvSpPr txBox="1"/>
          <p:nvPr/>
        </p:nvSpPr>
        <p:spPr>
          <a:xfrm>
            <a:off x="4583832" y="2375315"/>
            <a:ext cx="2977097" cy="584775"/>
          </a:xfrm>
          <a:prstGeom prst="rect">
            <a:avLst/>
          </a:prstGeom>
          <a:noFill/>
        </p:spPr>
        <p:txBody>
          <a:bodyPr wrap="none" lIns="91440" tIns="45720" rIns="91440" bIns="45720" rtlCol="0" anchor="t">
            <a:spAutoFit/>
          </a:bodyPr>
          <a:lstStyle/>
          <a:p>
            <a:r>
              <a:rPr lang="en-US" sz="3200" b="1" dirty="0">
                <a:solidFill>
                  <a:srgbClr val="0070C0"/>
                </a:solidFill>
                <a:latin typeface="Times New Roman"/>
                <a:cs typeface="Times New Roman"/>
              </a:rPr>
              <a:t>    Batch No : 05</a:t>
            </a:r>
            <a:endParaRPr lang="en-US" sz="3200" b="1"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789F71-DF6D-4D62-897E-24B45FDF1F74}"/>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                 </a:t>
            </a:r>
            <a:r>
              <a:rPr lang="en-US" sz="4000" b="1" dirty="0">
                <a:solidFill>
                  <a:schemeClr val="accent1">
                    <a:lumMod val="75000"/>
                  </a:schemeClr>
                </a:solidFill>
                <a:latin typeface="Times New Roman" panose="02020603050405020304" pitchFamily="18" charset="0"/>
                <a:cs typeface="Times New Roman" panose="02020603050405020304" pitchFamily="18" charset="0"/>
              </a:rPr>
              <a:t>System Requirements</a:t>
            </a:r>
            <a:endParaRPr lang="en-IN" sz="4000" dirty="0">
              <a:solidFill>
                <a:schemeClr val="accent1">
                  <a:lumMod val="75000"/>
                </a:schemeClr>
              </a:solidFill>
            </a:endParaRPr>
          </a:p>
        </p:txBody>
      </p:sp>
      <p:sp>
        <p:nvSpPr>
          <p:cNvPr id="10" name="Slide Number Placeholder 9"/>
          <p:cNvSpPr>
            <a:spLocks noGrp="1"/>
          </p:cNvSpPr>
          <p:nvPr>
            <p:ph type="sldNum" sz="quarter" idx="12"/>
          </p:nvPr>
        </p:nvSpPr>
        <p:spPr/>
        <p:txBody>
          <a:bodyPr/>
          <a:lstStyle/>
          <a:p>
            <a:fld id="{AE5629FF-3FC9-4ED2-8167-F1E9CD28EC76}" type="slidenum">
              <a:rPr lang="en-IN" smtClean="0"/>
              <a:pPr/>
              <a:t>10</a:t>
            </a:fld>
            <a:endParaRPr lang="en-IN"/>
          </a:p>
        </p:txBody>
      </p:sp>
      <p:sp>
        <p:nvSpPr>
          <p:cNvPr id="8" name="TextBox 7">
            <a:extLst>
              <a:ext uri="{FF2B5EF4-FFF2-40B4-BE49-F238E27FC236}">
                <a16:creationId xmlns:a16="http://schemas.microsoft.com/office/drawing/2014/main" xmlns="" id="{5ABFA827-6445-DD98-12C4-D8F0C5B6FB05}"/>
              </a:ext>
            </a:extLst>
          </p:cNvPr>
          <p:cNvSpPr txBox="1"/>
          <p:nvPr/>
        </p:nvSpPr>
        <p:spPr>
          <a:xfrm>
            <a:off x="1199866" y="1512626"/>
            <a:ext cx="10215349"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dirty="0">
                <a:solidFill>
                  <a:schemeClr val="tx1">
                    <a:lumMod val="95000"/>
                    <a:lumOff val="5000"/>
                  </a:schemeClr>
                </a:solidFill>
                <a:latin typeface="Times New Roman"/>
                <a:cs typeface="Calibri"/>
              </a:rPr>
              <a:t>HARDWARE REQUIREMENTS :</a:t>
            </a:r>
          </a:p>
          <a:p>
            <a:pPr marL="342900" indent="-342900" algn="just">
              <a:buFont typeface="Arial"/>
              <a:buChar char="•"/>
            </a:pPr>
            <a:r>
              <a:rPr lang="en-US" sz="2000" dirty="0">
                <a:solidFill>
                  <a:schemeClr val="tx1">
                    <a:lumMod val="95000"/>
                    <a:lumOff val="5000"/>
                  </a:schemeClr>
                </a:solidFill>
                <a:latin typeface="Times New Roman"/>
                <a:cs typeface="Calibri"/>
              </a:rPr>
              <a:t>System; i3 processor </a:t>
            </a:r>
          </a:p>
          <a:p>
            <a:pPr marL="342900" indent="-342900" algn="just">
              <a:buFont typeface="Arial"/>
              <a:buChar char="•"/>
            </a:pPr>
            <a:r>
              <a:rPr lang="en-US" sz="2000" dirty="0">
                <a:solidFill>
                  <a:schemeClr val="tx1">
                    <a:lumMod val="95000"/>
                    <a:lumOff val="5000"/>
                  </a:schemeClr>
                </a:solidFill>
                <a:latin typeface="Times New Roman"/>
                <a:cs typeface="Calibri"/>
              </a:rPr>
              <a:t>Hard Disk: 500GB</a:t>
            </a:r>
          </a:p>
          <a:p>
            <a:pPr marL="342900" indent="-342900" algn="just">
              <a:buFont typeface="Arial"/>
              <a:buChar char="•"/>
            </a:pPr>
            <a:r>
              <a:rPr lang="en-US" sz="2000" dirty="0">
                <a:solidFill>
                  <a:schemeClr val="tx1">
                    <a:lumMod val="95000"/>
                    <a:lumOff val="5000"/>
                  </a:schemeClr>
                </a:solidFill>
                <a:latin typeface="Times New Roman"/>
                <a:cs typeface="Calibri"/>
              </a:rPr>
              <a:t>Input Devices: keyboard, mouse</a:t>
            </a:r>
          </a:p>
          <a:p>
            <a:pPr marL="342900" indent="-342900" algn="just">
              <a:buFont typeface="Arial"/>
              <a:buChar char="•"/>
            </a:pPr>
            <a:r>
              <a:rPr lang="en-US" sz="2000" dirty="0">
                <a:solidFill>
                  <a:schemeClr val="tx1">
                    <a:lumMod val="95000"/>
                    <a:lumOff val="5000"/>
                  </a:schemeClr>
                </a:solidFill>
                <a:latin typeface="Times New Roman"/>
                <a:cs typeface="Calibri"/>
              </a:rPr>
              <a:t>RAM: 4GB</a:t>
            </a:r>
          </a:p>
          <a:p>
            <a:pPr algn="just"/>
            <a:endParaRPr lang="en-US" sz="2000" dirty="0">
              <a:solidFill>
                <a:schemeClr val="tx1">
                  <a:lumMod val="95000"/>
                  <a:lumOff val="5000"/>
                </a:schemeClr>
              </a:solidFill>
              <a:latin typeface="Times New Roman"/>
              <a:cs typeface="Calibri"/>
            </a:endParaRPr>
          </a:p>
          <a:p>
            <a:pPr algn="just">
              <a:buFont typeface="Arial"/>
            </a:pPr>
            <a:r>
              <a:rPr lang="en-US" sz="2000" b="1" dirty="0">
                <a:solidFill>
                  <a:schemeClr val="tx1">
                    <a:lumMod val="95000"/>
                    <a:lumOff val="5000"/>
                  </a:schemeClr>
                </a:solidFill>
                <a:latin typeface="Times New Roman"/>
                <a:cs typeface="Calibri"/>
              </a:rPr>
              <a:t>SOFTWARE REQUIREMENTS:</a:t>
            </a:r>
          </a:p>
          <a:p>
            <a:pPr marL="342900" indent="-342900" algn="just">
              <a:buFont typeface="Arial"/>
              <a:buChar char="•"/>
            </a:pPr>
            <a:r>
              <a:rPr lang="en-US" sz="2000" dirty="0">
                <a:solidFill>
                  <a:schemeClr val="tx1">
                    <a:lumMod val="95000"/>
                    <a:lumOff val="5000"/>
                  </a:schemeClr>
                </a:solidFill>
                <a:latin typeface="Times New Roman"/>
                <a:cs typeface="Calibri"/>
              </a:rPr>
              <a:t>Operating system: Windows 10</a:t>
            </a:r>
          </a:p>
          <a:p>
            <a:pPr marL="342900" indent="-342900" algn="just">
              <a:buFont typeface="Arial"/>
              <a:buChar char="•"/>
            </a:pPr>
            <a:r>
              <a:rPr lang="en-US" sz="2000" dirty="0">
                <a:solidFill>
                  <a:schemeClr val="tx1">
                    <a:lumMod val="95000"/>
                    <a:lumOff val="5000"/>
                  </a:schemeClr>
                </a:solidFill>
                <a:latin typeface="Times New Roman"/>
                <a:cs typeface="Calibri"/>
              </a:rPr>
              <a:t>Coding Language; Python</a:t>
            </a:r>
          </a:p>
          <a:p>
            <a:pPr marL="342900" indent="-342900" algn="just">
              <a:buFont typeface="Arial"/>
              <a:buChar char="•"/>
            </a:pPr>
            <a:r>
              <a:rPr lang="en-US" sz="2000" dirty="0">
                <a:solidFill>
                  <a:schemeClr val="tx1">
                    <a:lumMod val="95000"/>
                    <a:lumOff val="5000"/>
                  </a:schemeClr>
                </a:solidFill>
                <a:latin typeface="Times New Roman"/>
                <a:cs typeface="Calibri"/>
              </a:rPr>
              <a:t>Front-end: Python</a:t>
            </a:r>
          </a:p>
          <a:p>
            <a:pPr marL="342900" indent="-342900" algn="just">
              <a:buFont typeface="Arial"/>
              <a:buChar char="•"/>
            </a:pPr>
            <a:r>
              <a:rPr lang="en-US" sz="2000" dirty="0">
                <a:solidFill>
                  <a:schemeClr val="tx1">
                    <a:lumMod val="95000"/>
                    <a:lumOff val="5000"/>
                  </a:schemeClr>
                </a:solidFill>
                <a:latin typeface="Times New Roman"/>
                <a:cs typeface="Calibri"/>
              </a:rPr>
              <a:t>Back-end: Django-ORM</a:t>
            </a:r>
          </a:p>
          <a:p>
            <a:pPr marL="342900" indent="-342900" algn="just">
              <a:buFont typeface="Arial"/>
              <a:buChar char="•"/>
            </a:pPr>
            <a:r>
              <a:rPr lang="en-US" sz="2000" dirty="0">
                <a:solidFill>
                  <a:schemeClr val="tx1">
                    <a:lumMod val="95000"/>
                    <a:lumOff val="5000"/>
                  </a:schemeClr>
                </a:solidFill>
                <a:latin typeface="Times New Roman"/>
                <a:cs typeface="Calibri"/>
              </a:rPr>
              <a:t>Designing: HTML, CSS and JavaScript</a:t>
            </a:r>
          </a:p>
          <a:p>
            <a:pPr marL="342900" indent="-342900" algn="just">
              <a:buFont typeface="Arial"/>
              <a:buChar char="•"/>
            </a:pPr>
            <a:r>
              <a:rPr lang="en-US" sz="2000" dirty="0">
                <a:solidFill>
                  <a:schemeClr val="tx1">
                    <a:lumMod val="95000"/>
                    <a:lumOff val="5000"/>
                  </a:schemeClr>
                </a:solidFill>
                <a:latin typeface="Times New Roman"/>
                <a:cs typeface="Calibri"/>
              </a:rPr>
              <a:t>Data Base: MYSQL(WAMP Server)</a:t>
            </a:r>
          </a:p>
        </p:txBody>
      </p:sp>
      <p:sp>
        <p:nvSpPr>
          <p:cNvPr id="7" name="Footer Placeholder 10">
            <a:extLst>
              <a:ext uri="{FF2B5EF4-FFF2-40B4-BE49-F238E27FC236}">
                <a16:creationId xmlns:a16="http://schemas.microsoft.com/office/drawing/2014/main" xmlns="" id="{86D118A4-B2D9-DAD5-43F4-6F748873E99D}"/>
              </a:ext>
            </a:extLst>
          </p:cNvPr>
          <p:cNvSpPr>
            <a:spLocks noGrp="1"/>
          </p:cNvSpPr>
          <p:nvPr>
            <p:ph type="ftr" sz="quarter" idx="11"/>
          </p:nvPr>
        </p:nvSpPr>
        <p:spPr>
          <a:xfrm>
            <a:off x="490331" y="6345238"/>
            <a:ext cx="10137912" cy="365125"/>
          </a:xfrm>
        </p:spPr>
        <p:txBody>
          <a:bodyPr/>
          <a:lstStyle/>
          <a:p>
            <a:r>
              <a:rPr lang="en-US" dirty="0"/>
              <a:t>Batch-No </a:t>
            </a:r>
            <a:r>
              <a:rPr lang="en-US" dirty="0" smtClean="0"/>
              <a:t>05                                                         Project Title :</a:t>
            </a:r>
            <a:r>
              <a:rPr lang="en-US" b="1" dirty="0" smtClean="0"/>
              <a:t>Securing Employment </a:t>
            </a:r>
            <a:r>
              <a:rPr lang="en-US" b="1" dirty="0" smtClean="0"/>
              <a:t>Opportunities-Machine </a:t>
            </a:r>
            <a:r>
              <a:rPr lang="en-US" b="1" dirty="0" smtClean="0"/>
              <a:t>Learning Solutions for Fake Job Detection</a:t>
            </a:r>
            <a:endParaRPr lang="en-US" dirty="0" smtClean="0"/>
          </a:p>
          <a:p>
            <a:endParaRPr lang="en-IN" dirty="0"/>
          </a:p>
        </p:txBody>
      </p:sp>
    </p:spTree>
    <p:extLst>
      <p:ext uri="{BB962C8B-B14F-4D97-AF65-F5344CB8AC3E}">
        <p14:creationId xmlns:p14="http://schemas.microsoft.com/office/powerpoint/2010/main" xmlns="" val="2808620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2200D4-288D-42BC-82A7-B651C915BE64}"/>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                     </a:t>
            </a:r>
            <a:r>
              <a:rPr lang="en-IN" sz="3200" dirty="0">
                <a:solidFill>
                  <a:schemeClr val="accent1">
                    <a:lumMod val="75000"/>
                  </a:schemeClr>
                </a:solidFill>
                <a:latin typeface="Times New Roman" panose="02020603050405020304" pitchFamily="18" charset="0"/>
                <a:cs typeface="Times New Roman" panose="02020603050405020304" pitchFamily="18" charset="0"/>
              </a:rPr>
              <a:t>Project Flow /Architecture</a:t>
            </a:r>
          </a:p>
        </p:txBody>
      </p:sp>
      <p:pic>
        <p:nvPicPr>
          <p:cNvPr id="6" name="Content Placeholder 5" descr="A diagram of a software system">
            <a:extLst>
              <a:ext uri="{FF2B5EF4-FFF2-40B4-BE49-F238E27FC236}">
                <a16:creationId xmlns:a16="http://schemas.microsoft.com/office/drawing/2014/main" xmlns="" id="{B4E2BEB8-41B8-79F5-A743-8375FE966E6D}"/>
              </a:ext>
            </a:extLst>
          </p:cNvPr>
          <p:cNvPicPr>
            <a:picLocks noGrp="1" noChangeAspect="1"/>
          </p:cNvPicPr>
          <p:nvPr>
            <p:ph idx="1"/>
          </p:nvPr>
        </p:nvPicPr>
        <p:blipFill>
          <a:blip r:embed="rId2"/>
          <a:stretch>
            <a:fillRect/>
          </a:stretch>
        </p:blipFill>
        <p:spPr>
          <a:xfrm>
            <a:off x="2826808" y="1710606"/>
            <a:ext cx="5704498" cy="4207565"/>
          </a:xfrm>
        </p:spPr>
      </p:pic>
      <p:sp>
        <p:nvSpPr>
          <p:cNvPr id="7" name="Footer Placeholder 10">
            <a:extLst>
              <a:ext uri="{FF2B5EF4-FFF2-40B4-BE49-F238E27FC236}">
                <a16:creationId xmlns:a16="http://schemas.microsoft.com/office/drawing/2014/main" xmlns="" id="{86D118A4-B2D9-DAD5-43F4-6F748873E99D}"/>
              </a:ext>
            </a:extLst>
          </p:cNvPr>
          <p:cNvSpPr>
            <a:spLocks noGrp="1"/>
          </p:cNvSpPr>
          <p:nvPr>
            <p:ph type="ftr" sz="quarter" idx="11"/>
          </p:nvPr>
        </p:nvSpPr>
        <p:spPr>
          <a:xfrm>
            <a:off x="490330" y="6345238"/>
            <a:ext cx="11065565" cy="365125"/>
          </a:xfrm>
        </p:spPr>
        <p:txBody>
          <a:bodyPr/>
          <a:lstStyle/>
          <a:p>
            <a:r>
              <a:rPr lang="en-US" dirty="0"/>
              <a:t>Batch-No </a:t>
            </a:r>
            <a:r>
              <a:rPr lang="en-US" dirty="0" smtClean="0"/>
              <a:t>05                                                         Project Title :</a:t>
            </a:r>
            <a:r>
              <a:rPr lang="en-US" b="1" dirty="0" smtClean="0"/>
              <a:t>Securing Employment </a:t>
            </a:r>
            <a:r>
              <a:rPr lang="en-US" b="1" dirty="0" smtClean="0"/>
              <a:t>Opportunities-Machine </a:t>
            </a:r>
            <a:r>
              <a:rPr lang="en-US" b="1" dirty="0" smtClean="0"/>
              <a:t>Learning Solutions for Fake Job </a:t>
            </a:r>
            <a:r>
              <a:rPr lang="en-US" b="1" dirty="0" smtClean="0"/>
              <a:t>Detection                      11</a:t>
            </a:r>
            <a:endParaRPr lang="en-US" dirty="0" smtClean="0"/>
          </a:p>
          <a:p>
            <a:r>
              <a:rPr lang="en-IN" dirty="0" smtClean="0"/>
              <a:t> </a:t>
            </a:r>
            <a:endParaRPr lang="en-IN" dirty="0"/>
          </a:p>
        </p:txBody>
      </p:sp>
    </p:spTree>
    <p:extLst>
      <p:ext uri="{BB962C8B-B14F-4D97-AF65-F5344CB8AC3E}">
        <p14:creationId xmlns:p14="http://schemas.microsoft.com/office/powerpoint/2010/main" xmlns="" val="3861148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7EEA4E-562D-4B4B-9646-3E63D009CB07}"/>
              </a:ext>
            </a:extLst>
          </p:cNvPr>
          <p:cNvSpPr>
            <a:spLocks noGrp="1"/>
          </p:cNvSpPr>
          <p:nvPr>
            <p:ph type="title"/>
          </p:nvPr>
        </p:nvSpPr>
        <p:spPr>
          <a:xfrm>
            <a:off x="606188" y="966459"/>
            <a:ext cx="10515600" cy="1325563"/>
          </a:xfrm>
        </p:spPr>
        <p:txBody>
          <a:bodyPr>
            <a:normAutofit/>
          </a:bodyPr>
          <a:lstStyle/>
          <a:p>
            <a:r>
              <a:rPr lang="en-US" sz="3200" dirty="0">
                <a:latin typeface="Times New Roman" panose="02020603050405020304" pitchFamily="18" charset="0"/>
                <a:cs typeface="Times New Roman" panose="02020603050405020304" pitchFamily="18" charset="0"/>
              </a:rPr>
              <a:t>                    </a:t>
            </a:r>
            <a:r>
              <a:rPr lang="en-US" sz="3200" dirty="0">
                <a:solidFill>
                  <a:schemeClr val="accent1">
                    <a:lumMod val="75000"/>
                  </a:schemeClr>
                </a:solidFill>
                <a:latin typeface="Times New Roman" panose="02020603050405020304" pitchFamily="18" charset="0"/>
                <a:cs typeface="Times New Roman" panose="02020603050405020304" pitchFamily="18" charset="0"/>
              </a:rPr>
              <a:t>Technology/Algorithm Used</a:t>
            </a:r>
            <a:endParaRPr lang="en-IN" sz="32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1" name="Slide Number Placeholder 10"/>
          <p:cNvSpPr>
            <a:spLocks noGrp="1"/>
          </p:cNvSpPr>
          <p:nvPr>
            <p:ph type="sldNum" sz="quarter" idx="12"/>
          </p:nvPr>
        </p:nvSpPr>
        <p:spPr/>
        <p:txBody>
          <a:bodyPr/>
          <a:lstStyle/>
          <a:p>
            <a:fld id="{AE5629FF-3FC9-4ED2-8167-F1E9CD28EC76}" type="slidenum">
              <a:rPr lang="en-IN" smtClean="0"/>
              <a:pPr/>
              <a:t>12</a:t>
            </a:fld>
            <a:endParaRPr lang="en-IN"/>
          </a:p>
        </p:txBody>
      </p:sp>
      <p:sp>
        <p:nvSpPr>
          <p:cNvPr id="5" name="TextBox 4">
            <a:extLst>
              <a:ext uri="{FF2B5EF4-FFF2-40B4-BE49-F238E27FC236}">
                <a16:creationId xmlns:a16="http://schemas.microsoft.com/office/drawing/2014/main" xmlns="" id="{1B004DDE-2C23-656C-F7C3-93C80D5CA506}"/>
              </a:ext>
            </a:extLst>
          </p:cNvPr>
          <p:cNvSpPr txBox="1"/>
          <p:nvPr/>
        </p:nvSpPr>
        <p:spPr>
          <a:xfrm>
            <a:off x="1892300" y="2184400"/>
            <a:ext cx="6057900" cy="2308324"/>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2400" dirty="0">
                <a:latin typeface="Times New Roman"/>
                <a:cs typeface="Times New Roman"/>
              </a:rPr>
              <a:t>K-Nearest Neighbors (KNN)</a:t>
            </a:r>
          </a:p>
          <a:p>
            <a:pPr marL="285750" indent="-285750">
              <a:buFont typeface="Arial" panose="020B0604020202020204" pitchFamily="34" charset="0"/>
              <a:buChar char="•"/>
            </a:pPr>
            <a:r>
              <a:rPr lang="en-IN" sz="2400" dirty="0">
                <a:latin typeface="Times New Roman"/>
                <a:cs typeface="Times New Roman"/>
              </a:rPr>
              <a:t>Naïve Bayes</a:t>
            </a:r>
          </a:p>
          <a:p>
            <a:pPr marL="285750" indent="-285750">
              <a:buFont typeface="Arial" panose="020B0604020202020204" pitchFamily="34" charset="0"/>
              <a:buChar char="•"/>
            </a:pPr>
            <a:r>
              <a:rPr lang="en-IN" sz="2400" dirty="0">
                <a:latin typeface="Times New Roman"/>
                <a:cs typeface="Times New Roman"/>
              </a:rPr>
              <a:t>Random Forest</a:t>
            </a:r>
          </a:p>
          <a:p>
            <a:pPr marL="285750" indent="-285750">
              <a:buFont typeface="Arial" panose="020B0604020202020204" pitchFamily="34" charset="0"/>
              <a:buChar char="•"/>
            </a:pPr>
            <a:r>
              <a:rPr lang="en-IN" sz="2400" dirty="0">
                <a:latin typeface="Times New Roman"/>
                <a:cs typeface="Times New Roman"/>
              </a:rPr>
              <a:t>SVM</a:t>
            </a:r>
          </a:p>
          <a:p>
            <a:pPr marL="285750" indent="-285750">
              <a:buFont typeface="Arial" panose="020B0604020202020204" pitchFamily="34" charset="0"/>
              <a:buChar char="•"/>
            </a:pPr>
            <a:endParaRPr lang="en-IN" sz="2400" dirty="0">
              <a:latin typeface="Times New Roman"/>
              <a:cs typeface="Times New Roman"/>
            </a:endParaRPr>
          </a:p>
          <a:p>
            <a:pPr marL="285750" indent="-285750"/>
            <a:endParaRPr lang="en-IN" sz="2400" dirty="0">
              <a:latin typeface="Times New Roman"/>
              <a:cs typeface="Times New Roman"/>
            </a:endParaRPr>
          </a:p>
        </p:txBody>
      </p:sp>
      <p:sp>
        <p:nvSpPr>
          <p:cNvPr id="7" name="Footer Placeholder 10">
            <a:extLst>
              <a:ext uri="{FF2B5EF4-FFF2-40B4-BE49-F238E27FC236}">
                <a16:creationId xmlns:a16="http://schemas.microsoft.com/office/drawing/2014/main" xmlns="" id="{86D118A4-B2D9-DAD5-43F4-6F748873E99D}"/>
              </a:ext>
            </a:extLst>
          </p:cNvPr>
          <p:cNvSpPr>
            <a:spLocks noGrp="1"/>
          </p:cNvSpPr>
          <p:nvPr>
            <p:ph type="ftr" sz="quarter" idx="11"/>
          </p:nvPr>
        </p:nvSpPr>
        <p:spPr>
          <a:xfrm>
            <a:off x="490331" y="6345238"/>
            <a:ext cx="10137912" cy="365125"/>
          </a:xfrm>
        </p:spPr>
        <p:txBody>
          <a:bodyPr/>
          <a:lstStyle/>
          <a:p>
            <a:r>
              <a:rPr lang="en-US" dirty="0"/>
              <a:t>Batch-No </a:t>
            </a:r>
            <a:r>
              <a:rPr lang="en-US" dirty="0" smtClean="0"/>
              <a:t>05                                                         Project Title :</a:t>
            </a:r>
            <a:r>
              <a:rPr lang="en-US" b="1" dirty="0" smtClean="0"/>
              <a:t>Securing Employment </a:t>
            </a:r>
            <a:r>
              <a:rPr lang="en-US" b="1" dirty="0" smtClean="0"/>
              <a:t>Opportunities-Machine </a:t>
            </a:r>
            <a:r>
              <a:rPr lang="en-US" b="1" dirty="0" smtClean="0"/>
              <a:t>Learning Solutions for Fake Job Detection</a:t>
            </a:r>
            <a:endParaRPr lang="en-US" dirty="0" smtClean="0"/>
          </a:p>
          <a:p>
            <a:endParaRPr lang="en-IN" dirty="0"/>
          </a:p>
        </p:txBody>
      </p:sp>
    </p:spTree>
    <p:extLst>
      <p:ext uri="{BB962C8B-B14F-4D97-AF65-F5344CB8AC3E}">
        <p14:creationId xmlns:p14="http://schemas.microsoft.com/office/powerpoint/2010/main" xmlns="" val="925168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29A838-7A11-4426-9FCF-178A8D30188A}"/>
              </a:ext>
            </a:extLst>
          </p:cNvPr>
          <p:cNvSpPr>
            <a:spLocks noGrp="1"/>
          </p:cNvSpPr>
          <p:nvPr>
            <p:ph type="title"/>
          </p:nvPr>
        </p:nvSpPr>
        <p:spPr/>
        <p:txBody>
          <a:bodyPr/>
          <a:lstStyle/>
          <a:p>
            <a:r>
              <a:rPr lang="en-US" dirty="0"/>
              <a:t>                        </a:t>
            </a:r>
            <a:r>
              <a:rPr lang="en-US" sz="3600" dirty="0">
                <a:solidFill>
                  <a:schemeClr val="accent1">
                    <a:lumMod val="75000"/>
                  </a:schemeClr>
                </a:solidFill>
                <a:latin typeface="Times New Roman" panose="02020603050405020304" pitchFamily="18" charset="0"/>
                <a:cs typeface="Times New Roman" panose="02020603050405020304" pitchFamily="18" charset="0"/>
              </a:rPr>
              <a:t>Future Scope</a:t>
            </a:r>
            <a:endParaRPr lang="en-IN" sz="36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79CF1D1-66D0-4379-B684-C937EA441451}"/>
              </a:ext>
            </a:extLst>
          </p:cNvPr>
          <p:cNvSpPr>
            <a:spLocks noGrp="1"/>
          </p:cNvSpPr>
          <p:nvPr>
            <p:ph idx="1"/>
          </p:nvPr>
        </p:nvSpPr>
        <p:spPr/>
        <p:txBody>
          <a:bodyPr vert="horz" lIns="91440" tIns="45720" rIns="91440" bIns="45720" rtlCol="0" anchor="t">
            <a:normAutofit fontScale="92500"/>
          </a:bodyPr>
          <a:lstStyle/>
          <a:p>
            <a:pPr algn="just">
              <a:lnSpc>
                <a:spcPct val="150000"/>
              </a:lnSpc>
              <a:buNone/>
              <a:defRPr/>
            </a:pPr>
            <a:r>
              <a:rPr lang="en-US" b="1" dirty="0">
                <a:solidFill>
                  <a:schemeClr val="tx1">
                    <a:lumMod val="75000"/>
                    <a:lumOff val="25000"/>
                  </a:schemeClr>
                </a:solidFill>
                <a:latin typeface="Times New Roman"/>
                <a:cs typeface="Times New Roman"/>
              </a:rPr>
              <a:t>Model selection</a:t>
            </a:r>
            <a:r>
              <a:rPr lang="en-US" dirty="0">
                <a:solidFill>
                  <a:schemeClr val="tx1">
                    <a:lumMod val="75000"/>
                    <a:lumOff val="25000"/>
                  </a:schemeClr>
                </a:solidFill>
                <a:latin typeface="Times New Roman"/>
                <a:cs typeface="Times New Roman"/>
              </a:rPr>
              <a:t>: extract relevant features from the text data and choose a suitable machine learning algorithm for classification.</a:t>
            </a:r>
          </a:p>
          <a:p>
            <a:pPr algn="just">
              <a:lnSpc>
                <a:spcPct val="150000"/>
              </a:lnSpc>
              <a:buNone/>
              <a:defRPr/>
            </a:pPr>
            <a:r>
              <a:rPr lang="en-US" b="1" dirty="0">
                <a:solidFill>
                  <a:schemeClr val="tx1">
                    <a:lumMod val="75000"/>
                    <a:lumOff val="25000"/>
                  </a:schemeClr>
                </a:solidFill>
                <a:latin typeface="Times New Roman"/>
                <a:cs typeface="Times New Roman"/>
              </a:rPr>
              <a:t>Model training and evaluation</a:t>
            </a:r>
            <a:r>
              <a:rPr lang="en-US" dirty="0">
                <a:solidFill>
                  <a:schemeClr val="tx1">
                    <a:lumMod val="75000"/>
                    <a:lumOff val="25000"/>
                  </a:schemeClr>
                </a:solidFill>
                <a:latin typeface="Times New Roman"/>
                <a:cs typeface="Times New Roman"/>
              </a:rPr>
              <a:t>: Train the selected model on the dataset, evaluate its performance using metrics and fine-tune if necessary.</a:t>
            </a:r>
          </a:p>
          <a:p>
            <a:pPr algn="just">
              <a:lnSpc>
                <a:spcPct val="150000"/>
              </a:lnSpc>
              <a:buNone/>
              <a:defRPr/>
            </a:pPr>
            <a:r>
              <a:rPr lang="en-US" b="1" dirty="0">
                <a:solidFill>
                  <a:schemeClr val="tx1">
                    <a:lumMod val="75000"/>
                    <a:lumOff val="25000"/>
                  </a:schemeClr>
                </a:solidFill>
                <a:latin typeface="Times New Roman"/>
                <a:cs typeface="Times New Roman"/>
              </a:rPr>
              <a:t>Deployment and maintenance:</a:t>
            </a:r>
            <a:r>
              <a:rPr lang="en-US" dirty="0">
                <a:solidFill>
                  <a:schemeClr val="tx1">
                    <a:lumMod val="75000"/>
                    <a:lumOff val="25000"/>
                  </a:schemeClr>
                </a:solidFill>
                <a:latin typeface="Times New Roman"/>
                <a:cs typeface="Times New Roman"/>
              </a:rPr>
              <a:t> Deploy the trained model for use and regularity </a:t>
            </a:r>
            <a:r>
              <a:rPr lang="en-US" dirty="0" err="1">
                <a:solidFill>
                  <a:schemeClr val="tx1">
                    <a:lumMod val="75000"/>
                    <a:lumOff val="25000"/>
                  </a:schemeClr>
                </a:solidFill>
                <a:latin typeface="Times New Roman"/>
                <a:cs typeface="Times New Roman"/>
              </a:rPr>
              <a:t>monitoe</a:t>
            </a:r>
            <a:r>
              <a:rPr lang="en-US" dirty="0">
                <a:solidFill>
                  <a:schemeClr val="tx1">
                    <a:lumMod val="75000"/>
                    <a:lumOff val="25000"/>
                  </a:schemeClr>
                </a:solidFill>
                <a:latin typeface="Times New Roman"/>
                <a:cs typeface="Times New Roman"/>
              </a:rPr>
              <a:t> and update it to ensure ongoing effectiveness.</a:t>
            </a:r>
          </a:p>
        </p:txBody>
      </p:sp>
      <p:sp>
        <p:nvSpPr>
          <p:cNvPr id="8" name="Slide Number Placeholder 7"/>
          <p:cNvSpPr>
            <a:spLocks noGrp="1"/>
          </p:cNvSpPr>
          <p:nvPr>
            <p:ph type="sldNum" sz="quarter" idx="12"/>
          </p:nvPr>
        </p:nvSpPr>
        <p:spPr/>
        <p:txBody>
          <a:bodyPr/>
          <a:lstStyle/>
          <a:p>
            <a:fld id="{AE5629FF-3FC9-4ED2-8167-F1E9CD28EC76}" type="slidenum">
              <a:rPr lang="en-IN" smtClean="0"/>
              <a:pPr/>
              <a:t>13</a:t>
            </a:fld>
            <a:endParaRPr lang="en-IN"/>
          </a:p>
        </p:txBody>
      </p:sp>
      <p:sp>
        <p:nvSpPr>
          <p:cNvPr id="10" name="Footer Placeholder 10">
            <a:extLst>
              <a:ext uri="{FF2B5EF4-FFF2-40B4-BE49-F238E27FC236}">
                <a16:creationId xmlns:a16="http://schemas.microsoft.com/office/drawing/2014/main" xmlns="" id="{86D118A4-B2D9-DAD5-43F4-6F748873E99D}"/>
              </a:ext>
            </a:extLst>
          </p:cNvPr>
          <p:cNvSpPr>
            <a:spLocks noGrp="1"/>
          </p:cNvSpPr>
          <p:nvPr>
            <p:ph type="ftr" sz="quarter" idx="11"/>
          </p:nvPr>
        </p:nvSpPr>
        <p:spPr>
          <a:xfrm>
            <a:off x="490331" y="6345238"/>
            <a:ext cx="10137912" cy="365125"/>
          </a:xfrm>
        </p:spPr>
        <p:txBody>
          <a:bodyPr/>
          <a:lstStyle/>
          <a:p>
            <a:r>
              <a:rPr lang="en-US" dirty="0"/>
              <a:t>Batch-No </a:t>
            </a:r>
            <a:r>
              <a:rPr lang="en-US" dirty="0" smtClean="0"/>
              <a:t>05                                                         Project Title :</a:t>
            </a:r>
            <a:r>
              <a:rPr lang="en-US" b="1" dirty="0" smtClean="0"/>
              <a:t>Securing Employment </a:t>
            </a:r>
            <a:r>
              <a:rPr lang="en-US" b="1" dirty="0" smtClean="0"/>
              <a:t>Opportunities-Machine </a:t>
            </a:r>
            <a:r>
              <a:rPr lang="en-US" b="1" dirty="0" smtClean="0"/>
              <a:t>Learning Solutions for Fake Job Detection</a:t>
            </a:r>
            <a:endParaRPr lang="en-US" dirty="0" smtClean="0"/>
          </a:p>
          <a:p>
            <a:endParaRPr lang="en-IN" dirty="0"/>
          </a:p>
        </p:txBody>
      </p:sp>
    </p:spTree>
    <p:extLst>
      <p:ext uri="{BB962C8B-B14F-4D97-AF65-F5344CB8AC3E}">
        <p14:creationId xmlns:p14="http://schemas.microsoft.com/office/powerpoint/2010/main" xmlns="" val="3146786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29A838-7A11-4426-9FCF-178A8D30188A}"/>
              </a:ext>
            </a:extLst>
          </p:cNvPr>
          <p:cNvSpPr>
            <a:spLocks noGrp="1"/>
          </p:cNvSpPr>
          <p:nvPr>
            <p:ph type="title"/>
          </p:nvPr>
        </p:nvSpPr>
        <p:spPr>
          <a:xfrm>
            <a:off x="838200" y="1091821"/>
            <a:ext cx="10515600" cy="598867"/>
          </a:xfrm>
        </p:spPr>
        <p:txBody>
          <a:bodyPr>
            <a:normAutofit fontScale="90000"/>
          </a:bodyPr>
          <a:lstStyle/>
          <a:p>
            <a:pPr algn="ctr"/>
            <a:r>
              <a:rPr lang="en-US" sz="3600" b="1" dirty="0">
                <a:solidFill>
                  <a:srgbClr val="7030A0"/>
                </a:solidFill>
                <a:latin typeface="Times New Roman" panose="02020603050405020304" pitchFamily="18" charset="0"/>
                <a:cs typeface="Times New Roman" panose="02020603050405020304" pitchFamily="18" charset="0"/>
              </a:rPr>
              <a:t>Table for Student Contribution</a:t>
            </a:r>
            <a:br>
              <a:rPr lang="en-US" sz="3600" b="1" dirty="0">
                <a:solidFill>
                  <a:srgbClr val="7030A0"/>
                </a:solidFill>
                <a:latin typeface="Times New Roman" panose="02020603050405020304" pitchFamily="18" charset="0"/>
                <a:cs typeface="Times New Roman" panose="02020603050405020304" pitchFamily="18" charset="0"/>
              </a:rPr>
            </a:br>
            <a:endParaRPr lang="en-IN" sz="3600"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79CF1D1-66D0-4379-B684-C937EA441451}"/>
              </a:ext>
            </a:extLst>
          </p:cNvPr>
          <p:cNvSpPr>
            <a:spLocks noGrp="1"/>
          </p:cNvSpPr>
          <p:nvPr>
            <p:ph idx="1"/>
          </p:nvPr>
        </p:nvSpPr>
        <p:spPr/>
        <p:txBody>
          <a:bodyPr>
            <a:normAutofit/>
          </a:bodyPr>
          <a:lstStyle/>
          <a:p>
            <a:pPr algn="just">
              <a:lnSpc>
                <a:spcPct val="150000"/>
              </a:lnSpc>
              <a:buNone/>
              <a:defRPr/>
            </a:pPr>
            <a:endParaRPr lang="en-IN" dirty="0"/>
          </a:p>
          <a:p>
            <a:pPr marL="0" indent="0">
              <a:buNone/>
            </a:pPr>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xmlns="" val="2095537639"/>
              </p:ext>
            </p:extLst>
          </p:nvPr>
        </p:nvGraphicFramePr>
        <p:xfrm>
          <a:off x="477674" y="1566402"/>
          <a:ext cx="11166928" cy="4897402"/>
        </p:xfrm>
        <a:graphic>
          <a:graphicData uri="http://schemas.openxmlformats.org/drawingml/2006/table">
            <a:tbl>
              <a:tblPr firstRow="1" bandRow="1">
                <a:tableStyleId>{9DCAF9ED-07DC-4A11-8D7F-57B35C25682E}</a:tableStyleId>
              </a:tblPr>
              <a:tblGrid>
                <a:gridCol w="1457739">
                  <a:extLst>
                    <a:ext uri="{9D8B030D-6E8A-4147-A177-3AD203B41FA5}">
                      <a16:colId xmlns:a16="http://schemas.microsoft.com/office/drawing/2014/main" xmlns="" val="20000"/>
                    </a:ext>
                  </a:extLst>
                </a:gridCol>
                <a:gridCol w="2264569">
                  <a:extLst>
                    <a:ext uri="{9D8B030D-6E8A-4147-A177-3AD203B41FA5}">
                      <a16:colId xmlns:a16="http://schemas.microsoft.com/office/drawing/2014/main" xmlns="" val="20001"/>
                    </a:ext>
                  </a:extLst>
                </a:gridCol>
                <a:gridCol w="1861155">
                  <a:extLst>
                    <a:ext uri="{9D8B030D-6E8A-4147-A177-3AD203B41FA5}">
                      <a16:colId xmlns:a16="http://schemas.microsoft.com/office/drawing/2014/main" xmlns="" val="20002"/>
                    </a:ext>
                  </a:extLst>
                </a:gridCol>
                <a:gridCol w="1861155">
                  <a:extLst>
                    <a:ext uri="{9D8B030D-6E8A-4147-A177-3AD203B41FA5}">
                      <a16:colId xmlns:a16="http://schemas.microsoft.com/office/drawing/2014/main" xmlns="" val="20003"/>
                    </a:ext>
                  </a:extLst>
                </a:gridCol>
                <a:gridCol w="1861155">
                  <a:extLst>
                    <a:ext uri="{9D8B030D-6E8A-4147-A177-3AD203B41FA5}">
                      <a16:colId xmlns:a16="http://schemas.microsoft.com/office/drawing/2014/main" xmlns="" val="20004"/>
                    </a:ext>
                  </a:extLst>
                </a:gridCol>
                <a:gridCol w="1861155">
                  <a:extLst>
                    <a:ext uri="{9D8B030D-6E8A-4147-A177-3AD203B41FA5}">
                      <a16:colId xmlns:a16="http://schemas.microsoft.com/office/drawing/2014/main" xmlns="" val="3745398573"/>
                    </a:ext>
                  </a:extLst>
                </a:gridCol>
              </a:tblGrid>
              <a:tr h="453177">
                <a:tc>
                  <a:txBody>
                    <a:bodyPr/>
                    <a:lstStyle/>
                    <a:p>
                      <a:r>
                        <a:rPr lang="en-US" dirty="0"/>
                        <a:t>S.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TASKS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20A91A0560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20A91A0562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20A91A0508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21A95A0501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782194">
                <a:tc>
                  <a:txBody>
                    <a:bodyPr/>
                    <a:lstStyle/>
                    <a:p>
                      <a:pPr algn="l"/>
                      <a:r>
                        <a:rPr lang="en-US" b="1" dirty="0">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Book Antiqua"/>
                        </a:rPr>
                        <a:t>Literature Survey</a:t>
                      </a:r>
                      <a:endParaRPr lang="en-IN" sz="1600">
                        <a:latin typeface="Book Antiqu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Book Antiqua"/>
                        </a:rPr>
                        <a:t>   - </a:t>
                      </a:r>
                      <a:endParaRPr lang="en-IN">
                        <a:latin typeface="Book Antiqu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Book Antiqua"/>
                          <a:cs typeface="Times New Roman"/>
                        </a:rPr>
                        <a:t>Referred Some fake posts regarding jobs and searched news.</a:t>
                      </a:r>
                      <a:endParaRPr lang="en-IN" sz="1400">
                        <a:latin typeface="Book Antiqua"/>
                        <a:cs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Book Antiqua"/>
                          <a:cs typeface="Times New Roman"/>
                        </a:rPr>
                        <a:t>Referred fake id’s and posts detection based on projects</a:t>
                      </a:r>
                      <a:endParaRPr lang="en-IN">
                        <a:latin typeface="Book Antiqua"/>
                        <a:cs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Book Antiqua"/>
                        </a:rPr>
                        <a:t> - </a:t>
                      </a:r>
                      <a:endParaRPr lang="en-IN">
                        <a:latin typeface="Book Antiqu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7821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Book Antiqua"/>
                        </a:rPr>
                        <a:t>Problem Formulation</a:t>
                      </a:r>
                      <a:endParaRPr lang="en-IN" sz="1600">
                        <a:latin typeface="Book Antiqu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Book Antiqua"/>
                          <a:cs typeface="Times New Roman"/>
                        </a:rPr>
                        <a:t>Based on Survey, came with 50% of  problem statement</a:t>
                      </a:r>
                      <a:endParaRPr lang="en-IN" sz="1400">
                        <a:latin typeface="Book Antiqua"/>
                        <a:cs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1400" dirty="0">
                          <a:latin typeface="Book Antiqua"/>
                          <a:cs typeface="Times New Roman"/>
                        </a:rPr>
                        <a:t>Based on Survey, came with 50% of  problem statement</a:t>
                      </a:r>
                      <a:endParaRPr lang="en-IN" sz="1400" dirty="0">
                        <a:latin typeface="Book Antiqua"/>
                        <a:cs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dirty="0">
                          <a:latin typeface="Book Antiqua"/>
                        </a:rPr>
                        <a:t> - </a:t>
                      </a:r>
                      <a:endParaRPr lang="en-IN">
                        <a:latin typeface="Book Antiqu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dirty="0">
                          <a:latin typeface="Book Antiqua"/>
                        </a:rPr>
                        <a:t> - </a:t>
                      </a:r>
                      <a:endParaRPr lang="en-IN">
                        <a:latin typeface="Book Antiqu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7821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Book Antiqua"/>
                        </a:rPr>
                        <a:t>Requirements Gathering</a:t>
                      </a:r>
                      <a:endParaRPr lang="en-IN" sz="1600" dirty="0">
                        <a:latin typeface="Book Antiqu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Book Antiqua"/>
                        </a:rPr>
                        <a:t> - </a:t>
                      </a:r>
                      <a:endParaRPr lang="en-IN">
                        <a:latin typeface="Book Antiqu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Book Antiqua"/>
                        </a:rPr>
                        <a:t> - </a:t>
                      </a:r>
                      <a:endParaRPr lang="en-IN">
                        <a:latin typeface="Book Antiqu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Book Antiqua"/>
                          <a:cs typeface="Times New Roman"/>
                        </a:rPr>
                        <a:t>Reached out and analyzed requirements</a:t>
                      </a:r>
                      <a:endParaRPr lang="en-IN" sz="1400" dirty="0">
                        <a:latin typeface="Book Antiqua"/>
                        <a:cs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Book Antiqua"/>
                          <a:cs typeface="Times New Roman"/>
                        </a:rPr>
                        <a:t>Reached out and analyzed requirements</a:t>
                      </a:r>
                      <a:endParaRPr lang="en-IN" sz="1400" dirty="0">
                        <a:latin typeface="Book Antiqua"/>
                        <a:cs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7821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Book Antiqua"/>
                        </a:rPr>
                        <a:t>Resource Estimation</a:t>
                      </a:r>
                      <a:endParaRPr lang="en-IN" sz="1600" dirty="0">
                        <a:latin typeface="Book Antiqu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dirty="0">
                          <a:latin typeface="Book Antiqua"/>
                          <a:cs typeface="Times New Roman"/>
                        </a:rPr>
                        <a:t>Estimated the required software and resources for project </a:t>
                      </a:r>
                      <a:endParaRPr lang="en-IN" sz="1300">
                        <a:latin typeface="Book Antiqua"/>
                        <a:cs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dirty="0">
                          <a:latin typeface="Book Antiqua"/>
                        </a:rPr>
                        <a:t> - </a:t>
                      </a:r>
                      <a:endParaRPr lang="en-IN">
                        <a:latin typeface="Book Antiqu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dirty="0">
                          <a:latin typeface="Book Antiqua"/>
                        </a:rPr>
                        <a:t> - </a:t>
                      </a:r>
                      <a:endParaRPr lang="en-IN">
                        <a:latin typeface="Book Antiqu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1300" dirty="0">
                          <a:latin typeface="Book Antiqua"/>
                          <a:cs typeface="Times New Roman"/>
                        </a:rPr>
                        <a:t>Estimated the required software and resources for project </a:t>
                      </a:r>
                      <a:endParaRPr lang="en-IN" sz="1300">
                        <a:latin typeface="Book Antiqua"/>
                        <a:cs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5051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Book Antiqua"/>
                        </a:rPr>
                        <a:t>Documentation</a:t>
                      </a:r>
                      <a:endParaRPr lang="en-IN" sz="1600" dirty="0">
                        <a:latin typeface="Book Antiqu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Book Antiqua"/>
                          <a:cs typeface="Times New Roman"/>
                        </a:rPr>
                        <a:t>Documenting on the full stack modules</a:t>
                      </a:r>
                      <a:endParaRPr lang="en-IN" sz="1400" dirty="0">
                        <a:latin typeface="Book Antiqua"/>
                        <a:cs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dirty="0">
                          <a:latin typeface="Book Antiqua"/>
                        </a:rPr>
                        <a:t> - </a:t>
                      </a:r>
                      <a:endParaRPr lang="en-IN">
                        <a:latin typeface="Book Antiqu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Book Antiqua"/>
                          <a:cs typeface="Times New Roman"/>
                        </a:rPr>
                        <a:t>Documenting the modules</a:t>
                      </a:r>
                      <a:endParaRPr lang="en-IN" sz="1400">
                        <a:latin typeface="Book Antiqua"/>
                        <a:cs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dirty="0">
                          <a:latin typeface="Book Antiqua"/>
                        </a:rPr>
                        <a:t> - </a:t>
                      </a:r>
                      <a:endParaRPr lang="en-IN">
                        <a:latin typeface="Book Antiqu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6346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Book Antiqua"/>
                        </a:rPr>
                        <a:t>PPT Presentation</a:t>
                      </a:r>
                      <a:endParaRPr lang="en-IN" sz="1600" dirty="0">
                        <a:latin typeface="Book Antiqu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dirty="0">
                          <a:latin typeface="Book Antiqua"/>
                        </a:rPr>
                        <a:t> - </a:t>
                      </a:r>
                      <a:endParaRPr lang="en-IN">
                        <a:latin typeface="Book Antiqu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Book Antiqua"/>
                          <a:cs typeface="Times New Roman"/>
                        </a:rPr>
                        <a:t>Preparation of the PPT presentations </a:t>
                      </a:r>
                      <a:endParaRPr lang="en-IN" sz="1400">
                        <a:latin typeface="Book Antiqua"/>
                        <a:cs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dirty="0">
                          <a:latin typeface="Book Antiqua"/>
                        </a:rPr>
                        <a:t> - </a:t>
                      </a:r>
                      <a:endParaRPr lang="en-IN">
                        <a:latin typeface="Book Antiqu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1400" dirty="0">
                          <a:latin typeface="Book Antiqua"/>
                          <a:cs typeface="Times New Roman"/>
                        </a:rPr>
                        <a:t>Preparation of the PPT presentations </a:t>
                      </a:r>
                      <a:endParaRPr lang="en-IN" sz="1400">
                        <a:latin typeface="Book Antiqua"/>
                        <a:cs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
        <p:nvSpPr>
          <p:cNvPr id="11" name="Slide Number Placeholder 10"/>
          <p:cNvSpPr>
            <a:spLocks noGrp="1"/>
          </p:cNvSpPr>
          <p:nvPr>
            <p:ph type="sldNum" sz="quarter" idx="12"/>
          </p:nvPr>
        </p:nvSpPr>
        <p:spPr/>
        <p:txBody>
          <a:bodyPr/>
          <a:lstStyle/>
          <a:p>
            <a:fld id="{AE5629FF-3FC9-4ED2-8167-F1E9CD28EC76}" type="slidenum">
              <a:rPr lang="en-IN" smtClean="0"/>
              <a:pPr/>
              <a:t>14</a:t>
            </a:fld>
            <a:endParaRPr lang="en-IN"/>
          </a:p>
        </p:txBody>
      </p:sp>
      <p:sp>
        <p:nvSpPr>
          <p:cNvPr id="12" name="Footer Placeholder 10">
            <a:extLst>
              <a:ext uri="{FF2B5EF4-FFF2-40B4-BE49-F238E27FC236}">
                <a16:creationId xmlns:a16="http://schemas.microsoft.com/office/drawing/2014/main" xmlns="" id="{86D118A4-B2D9-DAD5-43F4-6F748873E99D}"/>
              </a:ext>
            </a:extLst>
          </p:cNvPr>
          <p:cNvSpPr>
            <a:spLocks noGrp="1"/>
          </p:cNvSpPr>
          <p:nvPr>
            <p:ph type="ftr" sz="quarter" idx="11"/>
          </p:nvPr>
        </p:nvSpPr>
        <p:spPr>
          <a:xfrm>
            <a:off x="490330" y="6345237"/>
            <a:ext cx="9700591" cy="744675"/>
          </a:xfrm>
        </p:spPr>
        <p:txBody>
          <a:bodyPr/>
          <a:lstStyle/>
          <a:p>
            <a:r>
              <a:rPr lang="en-US" dirty="0"/>
              <a:t>Batch-No </a:t>
            </a:r>
            <a:r>
              <a:rPr lang="en-US" dirty="0" smtClean="0"/>
              <a:t>05                                                         Project Title :</a:t>
            </a:r>
            <a:r>
              <a:rPr lang="en-US" b="1" dirty="0" smtClean="0"/>
              <a:t>Securing Employment </a:t>
            </a:r>
            <a:r>
              <a:rPr lang="en-US" b="1" dirty="0" smtClean="0"/>
              <a:t>Opportunities-Machine </a:t>
            </a:r>
            <a:r>
              <a:rPr lang="en-US" b="1" dirty="0" smtClean="0"/>
              <a:t>Learning Solutions for Fake Job Detection</a:t>
            </a:r>
            <a:endParaRPr lang="en-US" dirty="0" smtClean="0"/>
          </a:p>
          <a:p>
            <a:endParaRPr lang="en-IN" dirty="0"/>
          </a:p>
        </p:txBody>
      </p:sp>
    </p:spTree>
    <p:extLst>
      <p:ext uri="{BB962C8B-B14F-4D97-AF65-F5344CB8AC3E}">
        <p14:creationId xmlns:p14="http://schemas.microsoft.com/office/powerpoint/2010/main" xmlns="" val="3146786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Modules</a:t>
            </a:r>
          </a:p>
        </p:txBody>
      </p:sp>
      <p:sp>
        <p:nvSpPr>
          <p:cNvPr id="4" name="Date Placeholder 3"/>
          <p:cNvSpPr>
            <a:spLocks noGrp="1"/>
          </p:cNvSpPr>
          <p:nvPr>
            <p:ph type="dt" sz="half" idx="10"/>
          </p:nvPr>
        </p:nvSpPr>
        <p:spPr>
          <a:xfrm>
            <a:off x="768626" y="6316593"/>
            <a:ext cx="9727096" cy="773319"/>
          </a:xfrm>
        </p:spPr>
        <p:txBody>
          <a:bodyPr/>
          <a:lstStyle/>
          <a:p>
            <a:r>
              <a:rPr lang="en-US" dirty="0" smtClean="0"/>
              <a:t>Batch-No 05                                                         Project Title :</a:t>
            </a:r>
            <a:r>
              <a:rPr lang="en-US" b="1" dirty="0" smtClean="0"/>
              <a:t>Securing Employment Opportunities-Machine Learning Solutions for Fake Job Detection</a:t>
            </a:r>
            <a:endParaRPr lang="en-US" dirty="0" smtClean="0"/>
          </a:p>
          <a:p>
            <a:endParaRPr lang="en-IN" dirty="0" smtClean="0"/>
          </a:p>
          <a:p>
            <a:endParaRPr lang="en-IN" dirty="0"/>
          </a:p>
        </p:txBody>
      </p:sp>
      <p:sp>
        <p:nvSpPr>
          <p:cNvPr id="6" name="Slide Number Placeholder 5"/>
          <p:cNvSpPr>
            <a:spLocks noGrp="1"/>
          </p:cNvSpPr>
          <p:nvPr>
            <p:ph type="sldNum" sz="quarter" idx="12"/>
          </p:nvPr>
        </p:nvSpPr>
        <p:spPr/>
        <p:txBody>
          <a:bodyPr/>
          <a:lstStyle/>
          <a:p>
            <a:fld id="{AE5629FF-3FC9-4ED2-8167-F1E9CD28EC76}" type="slidenum">
              <a:rPr lang="en-IN" smtClean="0"/>
              <a:pPr/>
              <a:t>15</a:t>
            </a:fld>
            <a:endParaRPr lang="en-IN"/>
          </a:p>
        </p:txBody>
      </p:sp>
      <p:sp>
        <p:nvSpPr>
          <p:cNvPr id="8" name="PlaceHolder 2"/>
          <p:cNvSpPr>
            <a:spLocks noGrp="1"/>
          </p:cNvSpPr>
          <p:nvPr>
            <p:ph idx="1"/>
          </p:nvPr>
        </p:nvSpPr>
        <p:spPr>
          <a:prstGeom prst="rect">
            <a:avLst/>
          </a:prstGeom>
          <a:noFill/>
          <a:ln w="0">
            <a:noFill/>
          </a:ln>
        </p:spPr>
        <p:txBody>
          <a:bodyPr anchor="t">
            <a:normAutofit fontScale="86500" lnSpcReduction="10000"/>
          </a:bodyPr>
          <a:lstStyle/>
          <a:p>
            <a:pPr marL="180360" indent="-180360" algn="just">
              <a:lnSpc>
                <a:spcPct val="90000"/>
              </a:lnSpc>
              <a:spcBef>
                <a:spcPts val="1001"/>
              </a:spcBef>
              <a:buClr>
                <a:srgbClr val="000000"/>
              </a:buClr>
              <a:buNone/>
            </a:pPr>
            <a:r>
              <a:rPr lang="en-US" sz="2800" b="1" strike="noStrike" spc="-1" dirty="0">
                <a:solidFill>
                  <a:srgbClr val="000000"/>
                </a:solidFill>
                <a:latin typeface="Times New Roman" pitchFamily="18" charset="0"/>
                <a:cs typeface="Times New Roman" pitchFamily="18" charset="0"/>
              </a:rPr>
              <a:t>Service Provider</a:t>
            </a:r>
          </a:p>
          <a:p>
            <a:pPr marL="0" indent="0" algn="just">
              <a:lnSpc>
                <a:spcPct val="90000"/>
              </a:lnSpc>
              <a:spcBef>
                <a:spcPts val="1001"/>
              </a:spcBef>
              <a:buClr>
                <a:srgbClr val="000000"/>
              </a:buClr>
              <a:buNone/>
            </a:pPr>
            <a:r>
              <a:rPr lang="en-US" strike="noStrike" spc="-1" dirty="0">
                <a:solidFill>
                  <a:srgbClr val="000000"/>
                </a:solidFill>
                <a:latin typeface="Times New Roman" pitchFamily="18" charset="0"/>
                <a:cs typeface="Times New Roman" pitchFamily="18" charset="0"/>
              </a:rPr>
              <a:t>In this module, the Service Provider has to login by using valid user name and password. After login successful he can do some operations such as Train and Test Data </a:t>
            </a:r>
            <a:r>
              <a:rPr lang="en-US" strike="noStrike" spc="-1" dirty="0" err="1">
                <a:solidFill>
                  <a:srgbClr val="000000"/>
                </a:solidFill>
                <a:latin typeface="Times New Roman" pitchFamily="18" charset="0"/>
                <a:cs typeface="Times New Roman" pitchFamily="18" charset="0"/>
              </a:rPr>
              <a:t>Sets,View</a:t>
            </a:r>
            <a:r>
              <a:rPr lang="en-US" strike="noStrike" spc="-1" dirty="0">
                <a:solidFill>
                  <a:srgbClr val="000000"/>
                </a:solidFill>
                <a:latin typeface="Times New Roman" pitchFamily="18" charset="0"/>
                <a:cs typeface="Times New Roman" pitchFamily="18" charset="0"/>
              </a:rPr>
              <a:t> Trained and Tested Accuracy in Bar Chart, View Trained and Tested Accuracy </a:t>
            </a:r>
            <a:r>
              <a:rPr lang="en-US" strike="noStrike" spc="-1" dirty="0" err="1">
                <a:solidFill>
                  <a:srgbClr val="000000"/>
                </a:solidFill>
                <a:latin typeface="Times New Roman" pitchFamily="18" charset="0"/>
                <a:cs typeface="Times New Roman" pitchFamily="18" charset="0"/>
              </a:rPr>
              <a:t>Results,Predict</a:t>
            </a:r>
            <a:r>
              <a:rPr lang="en-US" strike="noStrike" spc="-1" dirty="0">
                <a:solidFill>
                  <a:srgbClr val="000000"/>
                </a:solidFill>
                <a:latin typeface="Times New Roman" pitchFamily="18" charset="0"/>
                <a:cs typeface="Times New Roman" pitchFamily="18" charset="0"/>
              </a:rPr>
              <a:t> Job Post Type </a:t>
            </a:r>
            <a:r>
              <a:rPr lang="en-US" strike="noStrike" spc="-1" dirty="0" err="1">
                <a:solidFill>
                  <a:srgbClr val="000000"/>
                </a:solidFill>
                <a:latin typeface="Times New Roman" pitchFamily="18" charset="0"/>
                <a:cs typeface="Times New Roman" pitchFamily="18" charset="0"/>
              </a:rPr>
              <a:t>Details,Find</a:t>
            </a:r>
            <a:r>
              <a:rPr lang="en-US" strike="noStrike" spc="-1" dirty="0">
                <a:solidFill>
                  <a:srgbClr val="000000"/>
                </a:solidFill>
                <a:latin typeface="Times New Roman" pitchFamily="18" charset="0"/>
                <a:cs typeface="Times New Roman" pitchFamily="18" charset="0"/>
              </a:rPr>
              <a:t> Job Post Type Prediction Ratio,   Download Trained Data </a:t>
            </a:r>
            <a:r>
              <a:rPr lang="en-US" strike="noStrike" spc="-1" dirty="0" err="1">
                <a:solidFill>
                  <a:srgbClr val="000000"/>
                </a:solidFill>
                <a:latin typeface="Times New Roman" pitchFamily="18" charset="0"/>
                <a:cs typeface="Times New Roman" pitchFamily="18" charset="0"/>
              </a:rPr>
              <a:t>Sets,View</a:t>
            </a:r>
            <a:r>
              <a:rPr lang="en-US" strike="noStrike" spc="-1" dirty="0">
                <a:solidFill>
                  <a:srgbClr val="000000"/>
                </a:solidFill>
                <a:latin typeface="Times New Roman" pitchFamily="18" charset="0"/>
                <a:cs typeface="Times New Roman" pitchFamily="18" charset="0"/>
              </a:rPr>
              <a:t> Job  Post Type Prediction Ratio </a:t>
            </a:r>
            <a:r>
              <a:rPr lang="en-US" strike="noStrike" spc="-1" dirty="0" err="1">
                <a:solidFill>
                  <a:srgbClr val="000000"/>
                </a:solidFill>
                <a:latin typeface="Times New Roman" pitchFamily="18" charset="0"/>
                <a:cs typeface="Times New Roman" pitchFamily="18" charset="0"/>
              </a:rPr>
              <a:t>Results,View</a:t>
            </a:r>
            <a:r>
              <a:rPr lang="en-US" strike="noStrike" spc="-1" dirty="0">
                <a:solidFill>
                  <a:srgbClr val="000000"/>
                </a:solidFill>
                <a:latin typeface="Times New Roman" pitchFamily="18" charset="0"/>
                <a:cs typeface="Times New Roman" pitchFamily="18" charset="0"/>
              </a:rPr>
              <a:t> All Remote Users.          </a:t>
            </a:r>
          </a:p>
          <a:p>
            <a:pPr marL="180360" indent="-180360" algn="just">
              <a:lnSpc>
                <a:spcPct val="90000"/>
              </a:lnSpc>
              <a:spcBef>
                <a:spcPts val="1001"/>
              </a:spcBef>
              <a:buClr>
                <a:srgbClr val="000000"/>
              </a:buClr>
              <a:buNone/>
            </a:pPr>
            <a:r>
              <a:rPr lang="en-US" sz="2800" b="1" strike="noStrike" spc="-1" dirty="0">
                <a:solidFill>
                  <a:srgbClr val="000000"/>
                </a:solidFill>
                <a:latin typeface="Times New Roman" pitchFamily="18" charset="0"/>
                <a:cs typeface="Times New Roman" pitchFamily="18" charset="0"/>
              </a:rPr>
              <a:t>View and Authorize Users</a:t>
            </a:r>
          </a:p>
          <a:p>
            <a:pPr marL="0" indent="0" algn="just">
              <a:lnSpc>
                <a:spcPct val="90000"/>
              </a:lnSpc>
              <a:spcBef>
                <a:spcPts val="1001"/>
              </a:spcBef>
              <a:buClr>
                <a:srgbClr val="000000"/>
              </a:buClr>
              <a:buNone/>
            </a:pPr>
            <a:r>
              <a:rPr lang="en-US" sz="2800" b="0" strike="noStrike" spc="-1" dirty="0">
                <a:solidFill>
                  <a:srgbClr val="000000"/>
                </a:solidFill>
                <a:latin typeface="Times New Roman" pitchFamily="18" charset="0"/>
                <a:cs typeface="Times New Roman" pitchFamily="18" charset="0"/>
              </a:rPr>
              <a:t>In this module, the admin can view the list of users who all registered. In this, the admin can view the user’s details such as, user name, email, address and admin authorizes the users.</a:t>
            </a:r>
          </a:p>
          <a:p>
            <a:pPr marL="180360" indent="0" algn="just">
              <a:lnSpc>
                <a:spcPct val="90000"/>
              </a:lnSpc>
              <a:spcBef>
                <a:spcPts val="1001"/>
              </a:spcBef>
              <a:buNone/>
            </a:pPr>
            <a:r>
              <a:rPr lang="en-US" sz="2800" b="0" strike="noStrike" spc="-1" dirty="0">
                <a:solidFill>
                  <a:srgbClr val="000000"/>
                </a:solidFill>
                <a:latin typeface="Calibri"/>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Modules</a:t>
            </a:r>
          </a:p>
        </p:txBody>
      </p:sp>
      <p:sp>
        <p:nvSpPr>
          <p:cNvPr id="3" name="Content Placeholder 2"/>
          <p:cNvSpPr>
            <a:spLocks noGrp="1"/>
          </p:cNvSpPr>
          <p:nvPr>
            <p:ph idx="1"/>
          </p:nvPr>
        </p:nvSpPr>
        <p:spPr>
          <a:xfrm>
            <a:off x="838200" y="1825625"/>
            <a:ext cx="9525000" cy="3343275"/>
          </a:xfrm>
        </p:spPr>
        <p:txBody>
          <a:bodyPr vert="horz" lIns="91440" tIns="45720" rIns="91440" bIns="45720" rtlCol="0" anchor="t">
            <a:normAutofit fontScale="92500" lnSpcReduction="20000"/>
          </a:bodyPr>
          <a:lstStyle/>
          <a:p>
            <a:pPr marL="457200" lvl="0" indent="0">
              <a:lnSpc>
                <a:spcPct val="115000"/>
              </a:lnSpc>
              <a:spcBef>
                <a:spcPts val="0"/>
              </a:spcBef>
              <a:spcAft>
                <a:spcPts val="1001"/>
              </a:spcAft>
              <a:buNone/>
            </a:pPr>
            <a:r>
              <a:rPr lang="en-US" sz="2400" b="1" kern="0" spc="-1" dirty="0">
                <a:solidFill>
                  <a:srgbClr val="000000"/>
                </a:solidFill>
              </a:rPr>
              <a:t>Remote User</a:t>
            </a:r>
            <a:endParaRPr lang="en-US" sz="2400" b="1" u="sng" kern="0" spc="-1" dirty="0">
              <a:solidFill>
                <a:srgbClr val="000000"/>
              </a:solidFill>
              <a:latin typeface="Times New Roman"/>
              <a:ea typeface="Times New Roman"/>
            </a:endParaRPr>
          </a:p>
          <a:p>
            <a:pPr marL="457200" indent="0" algn="just">
              <a:lnSpc>
                <a:spcPct val="150000"/>
              </a:lnSpc>
              <a:spcBef>
                <a:spcPts val="0"/>
              </a:spcBef>
              <a:spcAft>
                <a:spcPts val="1001"/>
              </a:spcAft>
              <a:buNone/>
            </a:pPr>
            <a:r>
              <a:rPr lang="en-US" sz="2400" kern="0" spc="-1" dirty="0">
                <a:solidFill>
                  <a:srgbClr val="000000"/>
                </a:solidFill>
                <a:latin typeface="Times New Roman"/>
                <a:ea typeface="Times New Roman"/>
              </a:rPr>
              <a:t>In this module, there are n numbers of users are present. User should register before doing any operations. Once user registers, their details will be stored to the database.  After registration successful, he has to login by using authorized user name and password. Once Login is successful user will do some operations like</a:t>
            </a:r>
            <a:r>
              <a:rPr lang="en-US" sz="2400" kern="0" spc="-1" dirty="0">
                <a:solidFill>
                  <a:srgbClr val="000000"/>
                </a:solidFill>
              </a:rPr>
              <a:t>    </a:t>
            </a:r>
            <a:r>
              <a:rPr lang="en-US" sz="2200" dirty="0">
                <a:latin typeface="Book Antiqua"/>
                <a:ea typeface="Calibri"/>
              </a:rPr>
              <a:t>REGISTER AND LOGIN,  POST JOB POST DATA SETS,   PREDICT JOB POST PREDICTION,   VIEW YOUR PROFILE</a:t>
            </a:r>
            <a:r>
              <a:rPr lang="en-US" sz="2200" dirty="0">
                <a:latin typeface="Book Antiqua"/>
              </a:rPr>
              <a:t>.</a:t>
            </a:r>
            <a:endParaRPr lang="en-US" sz="2200" dirty="0">
              <a:latin typeface="Book Antiqua"/>
              <a:ea typeface="Calibri"/>
            </a:endParaRPr>
          </a:p>
          <a:p>
            <a:pPr marL="457200" indent="0">
              <a:lnSpc>
                <a:spcPct val="115000"/>
              </a:lnSpc>
              <a:spcAft>
                <a:spcPts val="1001"/>
              </a:spcAft>
              <a:buNone/>
            </a:pPr>
            <a:endParaRPr lang="en-US" sz="4800" b="1" u="sng" spc="-1" dirty="0">
              <a:solidFill>
                <a:srgbClr val="000000"/>
              </a:solidFill>
              <a:latin typeface="Times New Roman"/>
              <a:ea typeface="Times New Roman"/>
            </a:endParaRPr>
          </a:p>
        </p:txBody>
      </p:sp>
      <p:sp>
        <p:nvSpPr>
          <p:cNvPr id="5" name="Footer Placeholder 4"/>
          <p:cNvSpPr>
            <a:spLocks noGrp="1"/>
          </p:cNvSpPr>
          <p:nvPr>
            <p:ph type="ftr" sz="quarter" idx="11"/>
          </p:nvPr>
        </p:nvSpPr>
        <p:spPr>
          <a:xfrm>
            <a:off x="272956" y="6281288"/>
            <a:ext cx="11180362" cy="740485"/>
          </a:xfrm>
        </p:spPr>
        <p:txBody>
          <a:bodyPr/>
          <a:lstStyle/>
          <a:p>
            <a:r>
              <a:rPr lang="en-US" dirty="0" smtClean="0"/>
              <a:t>Batch-No 05                                                         Project Title :</a:t>
            </a:r>
            <a:r>
              <a:rPr lang="en-US" b="1" dirty="0" smtClean="0"/>
              <a:t>Securing Employment Opportunities-Machine Learning Solutions for Fake Job Detection</a:t>
            </a:r>
            <a:endParaRPr lang="en-US" dirty="0" smtClean="0"/>
          </a:p>
          <a:p>
            <a:endParaRPr lang="en-IN" dirty="0" smtClean="0"/>
          </a:p>
          <a:p>
            <a:endParaRPr lang="en-IN" dirty="0"/>
          </a:p>
        </p:txBody>
      </p:sp>
      <p:sp>
        <p:nvSpPr>
          <p:cNvPr id="6" name="Slide Number Placeholder 5"/>
          <p:cNvSpPr>
            <a:spLocks noGrp="1"/>
          </p:cNvSpPr>
          <p:nvPr>
            <p:ph type="sldNum" sz="quarter" idx="12"/>
          </p:nvPr>
        </p:nvSpPr>
        <p:spPr/>
        <p:txBody>
          <a:bodyPr/>
          <a:lstStyle/>
          <a:p>
            <a:fld id="{AE5629FF-3FC9-4ED2-8167-F1E9CD28EC76}" type="slidenum">
              <a:rPr lang="en-IN" smtClean="0"/>
              <a:pPr/>
              <a:t>16</a:t>
            </a:fld>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E5629FF-3FC9-4ED2-8167-F1E9CD28EC76}" type="slidenum">
              <a:rPr lang="en-IN" smtClean="0"/>
              <a:pPr/>
              <a:t>17</a:t>
            </a:fld>
            <a:endParaRPr lang="en-IN" dirty="0"/>
          </a:p>
        </p:txBody>
      </p:sp>
      <p:pic>
        <p:nvPicPr>
          <p:cNvPr id="2050" name="Picture 2"/>
          <p:cNvPicPr>
            <a:picLocks noGrp="1" noChangeAspect="1" noChangeArrowheads="1"/>
          </p:cNvPicPr>
          <p:nvPr>
            <p:ph idx="1"/>
          </p:nvPr>
        </p:nvPicPr>
        <p:blipFill>
          <a:blip r:embed="rId2"/>
          <a:srcRect/>
          <a:stretch>
            <a:fillRect/>
          </a:stretch>
        </p:blipFill>
        <p:spPr bwMode="auto">
          <a:xfrm>
            <a:off x="2692400" y="892292"/>
            <a:ext cx="6210300" cy="5457993"/>
          </a:xfrm>
          <a:prstGeom prst="rect">
            <a:avLst/>
          </a:prstGeom>
          <a:noFill/>
          <a:ln w="9525">
            <a:noFill/>
            <a:miter lim="800000"/>
            <a:headEnd/>
            <a:tailEnd/>
          </a:ln>
          <a:effectLst/>
        </p:spPr>
      </p:pic>
      <p:sp>
        <p:nvSpPr>
          <p:cNvPr id="7" name="Date Placeholder 3"/>
          <p:cNvSpPr>
            <a:spLocks noGrp="1"/>
          </p:cNvSpPr>
          <p:nvPr>
            <p:ph type="ftr" sz="quarter" idx="11"/>
          </p:nvPr>
        </p:nvSpPr>
        <p:spPr>
          <a:xfrm>
            <a:off x="251791" y="6202017"/>
            <a:ext cx="11460833" cy="954157"/>
          </a:xfrm>
        </p:spPr>
        <p:txBody>
          <a:bodyPr/>
          <a:lstStyle/>
          <a:p>
            <a:r>
              <a:rPr lang="en-US" dirty="0" smtClean="0"/>
              <a:t>Batch-No 05                                                         Project Title :</a:t>
            </a:r>
            <a:r>
              <a:rPr lang="en-US" b="1" dirty="0" smtClean="0"/>
              <a:t>Securing Employment Opportunities-Machine Learning Solutions for Fake Job Detection</a:t>
            </a:r>
            <a:endParaRPr lang="en-US" dirty="0" smtClean="0"/>
          </a:p>
          <a:p>
            <a:endParaRPr lang="en-IN" dirty="0" smtClean="0"/>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742123" y="6356351"/>
            <a:ext cx="10045147" cy="365125"/>
          </a:xfrm>
        </p:spPr>
        <p:txBody>
          <a:bodyPr/>
          <a:lstStyle/>
          <a:p>
            <a:r>
              <a:rPr lang="en-US" dirty="0" smtClean="0"/>
              <a:t>Batch-No:5                                                Project Title:</a:t>
            </a:r>
            <a:r>
              <a:rPr lang="en-US" b="1" dirty="0" smtClean="0"/>
              <a:t> Securing Employment Opportunities-Machine Learning Solutions for Fake Job Detection</a:t>
            </a:r>
            <a:endParaRPr lang="en-IN" dirty="0"/>
          </a:p>
        </p:txBody>
      </p:sp>
      <p:sp>
        <p:nvSpPr>
          <p:cNvPr id="6" name="Slide Number Placeholder 5"/>
          <p:cNvSpPr>
            <a:spLocks noGrp="1"/>
          </p:cNvSpPr>
          <p:nvPr>
            <p:ph type="sldNum" sz="quarter" idx="12"/>
          </p:nvPr>
        </p:nvSpPr>
        <p:spPr/>
        <p:txBody>
          <a:bodyPr/>
          <a:lstStyle/>
          <a:p>
            <a:fld id="{AE5629FF-3FC9-4ED2-8167-F1E9CD28EC76}" type="slidenum">
              <a:rPr lang="en-IN" smtClean="0"/>
              <a:pPr/>
              <a:t>18</a:t>
            </a:fld>
            <a:endParaRPr lang="en-IN" dirty="0"/>
          </a:p>
        </p:txBody>
      </p:sp>
      <p:sp>
        <p:nvSpPr>
          <p:cNvPr id="10" name="Content Placeholder 9"/>
          <p:cNvSpPr>
            <a:spLocks noGrp="1"/>
          </p:cNvSpPr>
          <p:nvPr>
            <p:ph idx="1"/>
          </p:nvPr>
        </p:nvSpPr>
        <p:spPr>
          <a:xfrm>
            <a:off x="1079499" y="1231900"/>
            <a:ext cx="10873962" cy="5076135"/>
          </a:xfrm>
        </p:spPr>
        <p:txBody>
          <a:bodyPr/>
          <a:lstStyle/>
          <a:p>
            <a:pPr marL="0" lvl="0" indent="0">
              <a:lnSpc>
                <a:spcPct val="100000"/>
              </a:lnSpc>
              <a:spcBef>
                <a:spcPts val="0"/>
              </a:spcBef>
              <a:buNone/>
            </a:pPr>
            <a:r>
              <a:rPr lang="en-IN" sz="2000" b="1" spc="-1" dirty="0">
                <a:solidFill>
                  <a:srgbClr val="000000"/>
                </a:solidFill>
                <a:latin typeface="Constantia"/>
                <a:ea typeface="Calibri"/>
              </a:rPr>
              <a:t> </a:t>
            </a:r>
          </a:p>
          <a:p>
            <a:pPr marL="0" lvl="0" indent="0">
              <a:lnSpc>
                <a:spcPct val="100000"/>
              </a:lnSpc>
              <a:spcBef>
                <a:spcPts val="0"/>
              </a:spcBef>
              <a:buNone/>
            </a:pPr>
            <a:r>
              <a:rPr lang="en-IN" sz="2000" b="1" spc="-1" dirty="0">
                <a:solidFill>
                  <a:srgbClr val="000000"/>
                </a:solidFill>
                <a:latin typeface="Times New Roman" pitchFamily="18" charset="0"/>
                <a:ea typeface="Calibri"/>
                <a:cs typeface="Times New Roman" pitchFamily="18" charset="0"/>
              </a:rPr>
              <a:t>1</a:t>
            </a:r>
            <a:r>
              <a:rPr lang="en-IN" sz="2000" b="1" spc="-1" dirty="0">
                <a:solidFill>
                  <a:srgbClr val="000000"/>
                </a:solidFill>
                <a:latin typeface="Constantia"/>
                <a:ea typeface="Calibri"/>
              </a:rPr>
              <a:t>.</a:t>
            </a:r>
            <a:r>
              <a:rPr lang="en-IN" sz="2000" b="1" spc="-1" dirty="0">
                <a:solidFill>
                  <a:srgbClr val="000000"/>
                </a:solidFill>
                <a:latin typeface="Times New Roman" pitchFamily="18" charset="0"/>
                <a:ea typeface="Calibri"/>
                <a:cs typeface="Times New Roman" pitchFamily="18" charset="0"/>
              </a:rPr>
              <a:t>USE CASE DIAGRAM</a:t>
            </a:r>
            <a:r>
              <a:rPr lang="en-IN" sz="2000" b="1" spc="-1" dirty="0">
                <a:solidFill>
                  <a:srgbClr val="000000"/>
                </a:solidFill>
                <a:latin typeface="Constantia"/>
                <a:ea typeface="Calibri"/>
              </a:rPr>
              <a:t>:</a:t>
            </a:r>
          </a:p>
          <a:p>
            <a:pPr marL="0" lvl="0" indent="0">
              <a:lnSpc>
                <a:spcPct val="100000"/>
              </a:lnSpc>
              <a:spcBef>
                <a:spcPts val="0"/>
              </a:spcBef>
              <a:buNone/>
            </a:pPr>
            <a:endParaRPr lang="en-IN" sz="2000" b="1" spc="-1" dirty="0">
              <a:solidFill>
                <a:srgbClr val="000000"/>
              </a:solidFill>
              <a:latin typeface="Constantia"/>
              <a:ea typeface="Calibri"/>
            </a:endParaRPr>
          </a:p>
          <a:p>
            <a:pPr marL="0" lvl="0" indent="0">
              <a:lnSpc>
                <a:spcPct val="100000"/>
              </a:lnSpc>
              <a:spcBef>
                <a:spcPts val="0"/>
              </a:spcBef>
              <a:buNone/>
            </a:pPr>
            <a:r>
              <a:rPr lang="en-US" sz="1800" spc="-1" dirty="0">
                <a:solidFill>
                  <a:srgbClr val="000000"/>
                </a:solidFill>
                <a:latin typeface="Times New Roman"/>
                <a:ea typeface="Calibri"/>
              </a:rPr>
              <a:t>The following shown figure is the Use-case</a:t>
            </a:r>
          </a:p>
          <a:p>
            <a:pPr marL="0" lvl="0" indent="0">
              <a:lnSpc>
                <a:spcPct val="100000"/>
              </a:lnSpc>
              <a:spcBef>
                <a:spcPts val="0"/>
              </a:spcBef>
              <a:buNone/>
            </a:pPr>
            <a:r>
              <a:rPr lang="en-US" sz="1800" spc="-1" dirty="0">
                <a:solidFill>
                  <a:srgbClr val="000000"/>
                </a:solidFill>
                <a:latin typeface="Times New Roman"/>
                <a:ea typeface="Calibri"/>
              </a:rPr>
              <a:t> diagram of our proposed project .It describes</a:t>
            </a:r>
          </a:p>
          <a:p>
            <a:pPr marL="0" lvl="0" indent="0">
              <a:lnSpc>
                <a:spcPct val="100000"/>
              </a:lnSpc>
              <a:spcBef>
                <a:spcPts val="0"/>
              </a:spcBef>
              <a:buNone/>
            </a:pPr>
            <a:r>
              <a:rPr lang="en-US" sz="1800" spc="-1" dirty="0">
                <a:solidFill>
                  <a:srgbClr val="000000"/>
                </a:solidFill>
                <a:latin typeface="Times New Roman"/>
                <a:ea typeface="Calibri"/>
              </a:rPr>
              <a:t> what the system does and how the system </a:t>
            </a:r>
          </a:p>
          <a:p>
            <a:pPr marL="0" lvl="0" indent="0">
              <a:lnSpc>
                <a:spcPct val="100000"/>
              </a:lnSpc>
              <a:spcBef>
                <a:spcPts val="0"/>
              </a:spcBef>
              <a:buNone/>
            </a:pPr>
            <a:r>
              <a:rPr lang="en-US" sz="1800" spc="-1" dirty="0">
                <a:solidFill>
                  <a:srgbClr val="000000"/>
                </a:solidFill>
                <a:latin typeface="Times New Roman"/>
                <a:ea typeface="Calibri"/>
              </a:rPr>
              <a:t>operates internally</a:t>
            </a:r>
            <a:endParaRPr lang="en-US" dirty="0"/>
          </a:p>
        </p:txBody>
      </p:sp>
      <p:pic>
        <p:nvPicPr>
          <p:cNvPr id="1026" name="Picture 2"/>
          <p:cNvPicPr>
            <a:picLocks noChangeAspect="1" noChangeArrowheads="1"/>
          </p:cNvPicPr>
          <p:nvPr/>
        </p:nvPicPr>
        <p:blipFill>
          <a:blip r:embed="rId2"/>
          <a:srcRect/>
          <a:stretch>
            <a:fillRect/>
          </a:stretch>
        </p:blipFill>
        <p:spPr bwMode="auto">
          <a:xfrm>
            <a:off x="5511800" y="850900"/>
            <a:ext cx="5981700" cy="5435600"/>
          </a:xfrm>
          <a:prstGeom prst="rect">
            <a:avLst/>
          </a:prstGeom>
          <a:noFill/>
          <a:ln w="9525">
            <a:noFill/>
            <a:miter lim="800000"/>
            <a:headEnd/>
            <a:tailEnd/>
          </a:ln>
          <a:effectLst/>
        </p:spPr>
      </p:pic>
      <p:sp>
        <p:nvSpPr>
          <p:cNvPr id="12" name="TextBox 11"/>
          <p:cNvSpPr txBox="1"/>
          <p:nvPr/>
        </p:nvSpPr>
        <p:spPr>
          <a:xfrm>
            <a:off x="2413000" y="254000"/>
            <a:ext cx="5232400" cy="1015663"/>
          </a:xfrm>
          <a:prstGeom prst="rect">
            <a:avLst/>
          </a:prstGeom>
          <a:noFill/>
        </p:spPr>
        <p:txBody>
          <a:bodyPr wrap="square" rtlCol="0">
            <a:spAutoFit/>
          </a:bodyPr>
          <a:lstStyle/>
          <a:p>
            <a:r>
              <a:rPr lang="en-IN" sz="3600" b="1" spc="-1" dirty="0">
                <a:solidFill>
                  <a:schemeClr val="accent1">
                    <a:lumMod val="75000"/>
                  </a:schemeClr>
                </a:solidFill>
                <a:latin typeface="Book Antiqua"/>
              </a:rPr>
              <a:t>  </a:t>
            </a:r>
            <a:endParaRPr lang="en-IN" sz="2400" spc="-1" dirty="0">
              <a:solidFill>
                <a:srgbClr val="000000"/>
              </a:solidFill>
              <a:latin typeface="Arial"/>
            </a:endParaRPr>
          </a:p>
          <a:p>
            <a:r>
              <a:rPr lang="en-IN" sz="2400" b="1" spc="-1" dirty="0">
                <a:solidFill>
                  <a:schemeClr val="accent1">
                    <a:lumMod val="75000"/>
                  </a:schemeClr>
                </a:solidFill>
                <a:latin typeface="Book Antiqua"/>
              </a:rPr>
              <a:t>            UML DIAGRAMS</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073426" y="6356351"/>
            <a:ext cx="9912626" cy="501649"/>
          </a:xfrm>
        </p:spPr>
        <p:txBody>
          <a:bodyPr/>
          <a:lstStyle/>
          <a:p>
            <a:r>
              <a:rPr lang="en-US" dirty="0" smtClean="0"/>
              <a:t>Batch-No:5                                                                        </a:t>
            </a:r>
            <a:r>
              <a:rPr lang="en-US" dirty="0" smtClean="0"/>
              <a:t>Project </a:t>
            </a:r>
            <a:r>
              <a:rPr lang="en-US" dirty="0" smtClean="0"/>
              <a:t>Title:</a:t>
            </a:r>
            <a:r>
              <a:rPr lang="en-US" b="1" dirty="0" smtClean="0"/>
              <a:t> </a:t>
            </a:r>
            <a:r>
              <a:rPr lang="en-US" b="1" dirty="0" smtClean="0"/>
              <a:t>Securing Employment Opportunities-Machine Learning Solutions for Fake Job Detection</a:t>
            </a:r>
            <a:endParaRPr lang="en-IN" dirty="0" smtClean="0"/>
          </a:p>
          <a:p>
            <a:endParaRPr lang="en-IN" dirty="0"/>
          </a:p>
        </p:txBody>
      </p:sp>
      <p:sp>
        <p:nvSpPr>
          <p:cNvPr id="6" name="Slide Number Placeholder 5"/>
          <p:cNvSpPr>
            <a:spLocks noGrp="1"/>
          </p:cNvSpPr>
          <p:nvPr>
            <p:ph type="sldNum" sz="quarter" idx="12"/>
          </p:nvPr>
        </p:nvSpPr>
        <p:spPr/>
        <p:txBody>
          <a:bodyPr/>
          <a:lstStyle/>
          <a:p>
            <a:fld id="{AE5629FF-3FC9-4ED2-8167-F1E9CD28EC76}" type="slidenum">
              <a:rPr lang="en-IN" smtClean="0"/>
              <a:pPr/>
              <a:t>19</a:t>
            </a:fld>
            <a:endParaRPr lang="en-IN" dirty="0"/>
          </a:p>
        </p:txBody>
      </p:sp>
      <p:sp>
        <p:nvSpPr>
          <p:cNvPr id="8" name="TextBox 4"/>
          <p:cNvSpPr>
            <a:spLocks noGrp="1"/>
          </p:cNvSpPr>
          <p:nvPr>
            <p:ph idx="1"/>
          </p:nvPr>
        </p:nvSpPr>
        <p:spPr>
          <a:xfrm>
            <a:off x="838200" y="1825625"/>
            <a:ext cx="4648200" cy="416891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50000"/>
              </a:lnSpc>
              <a:spcAft>
                <a:spcPts val="2001"/>
              </a:spcAft>
              <a:buNone/>
            </a:pPr>
            <a:r>
              <a:rPr lang="en-IN" sz="2000" b="1" strike="noStrike" spc="-1" dirty="0">
                <a:solidFill>
                  <a:srgbClr val="000000"/>
                </a:solidFill>
                <a:latin typeface="Constantia"/>
                <a:ea typeface="Calibri"/>
              </a:rPr>
              <a:t>   </a:t>
            </a:r>
            <a:r>
              <a:rPr lang="en-IN" sz="2000" b="1" strike="noStrike" spc="-1" dirty="0">
                <a:solidFill>
                  <a:srgbClr val="000000"/>
                </a:solidFill>
                <a:latin typeface="Times New Roman" pitchFamily="18" charset="0"/>
                <a:ea typeface="Calibri"/>
                <a:cs typeface="Times New Roman" pitchFamily="18" charset="0"/>
              </a:rPr>
              <a:t>2</a:t>
            </a:r>
            <a:r>
              <a:rPr lang="en-IN" sz="2000" b="1" strike="noStrike" spc="-1" dirty="0">
                <a:solidFill>
                  <a:srgbClr val="000000"/>
                </a:solidFill>
                <a:latin typeface="Constantia"/>
                <a:ea typeface="Calibri"/>
              </a:rPr>
              <a:t>.CLASS DIAGRAM:</a:t>
            </a:r>
          </a:p>
          <a:p>
            <a:pPr>
              <a:lnSpc>
                <a:spcPct val="150000"/>
              </a:lnSpc>
              <a:spcAft>
                <a:spcPts val="2001"/>
              </a:spcAft>
              <a:buNone/>
            </a:pPr>
            <a:r>
              <a:rPr lang="en-IN" sz="2000" b="1" spc="-1" dirty="0">
                <a:solidFill>
                  <a:srgbClr val="000000"/>
                </a:solidFill>
                <a:latin typeface="Constantia"/>
                <a:ea typeface="Calibri"/>
                <a:cs typeface="Times New Roman" pitchFamily="18" charset="0"/>
              </a:rPr>
              <a:t>   </a:t>
            </a:r>
            <a:r>
              <a:rPr lang="en-IN" sz="2000" strike="noStrike" spc="-1" dirty="0">
                <a:solidFill>
                  <a:srgbClr val="000000"/>
                </a:solidFill>
                <a:latin typeface="Times New Roman" pitchFamily="18" charset="0"/>
                <a:ea typeface="Calibri"/>
                <a:cs typeface="Times New Roman" pitchFamily="18" charset="0"/>
              </a:rPr>
              <a:t>T</a:t>
            </a:r>
            <a:r>
              <a:rPr lang="en-US" sz="2000" b="0" strike="noStrike" spc="-1" dirty="0">
                <a:solidFill>
                  <a:srgbClr val="000000"/>
                </a:solidFill>
                <a:latin typeface="Times New Roman" pitchFamily="18" charset="0"/>
                <a:ea typeface="Calibri"/>
                <a:cs typeface="Times New Roman" pitchFamily="18" charset="0"/>
              </a:rPr>
              <a:t>he following shown figure is the Class diagram of our proposed project . </a:t>
            </a:r>
            <a:r>
              <a:rPr lang="en-US" sz="2000" b="0" strike="noStrike" spc="-1" dirty="0">
                <a:solidFill>
                  <a:srgbClr val="000000"/>
                </a:solidFill>
                <a:latin typeface="Times New Roman" pitchFamily="18" charset="0"/>
                <a:ea typeface="StarSymbol"/>
                <a:cs typeface="Times New Roman" pitchFamily="18" charset="0"/>
              </a:rPr>
              <a:t>It is used to model the objects that make up the system, to display the relationships between the objects and to describe what those objects</a:t>
            </a:r>
            <a:r>
              <a:rPr lang="en-US" sz="2000" b="0" strike="noStrike" spc="-1" dirty="0">
                <a:solidFill>
                  <a:srgbClr val="000000"/>
                </a:solidFill>
                <a:latin typeface="Times New Roman"/>
                <a:ea typeface="StarSymbol"/>
              </a:rPr>
              <a:t> do and the services that they provide. </a:t>
            </a:r>
            <a:endParaRPr lang="en-IN" sz="2000" b="0" strike="noStrike" spc="-1" dirty="0">
              <a:solidFill>
                <a:srgbClr val="000000"/>
              </a:solidFill>
              <a:latin typeface="Arial"/>
            </a:endParaRPr>
          </a:p>
        </p:txBody>
      </p:sp>
      <p:pic>
        <p:nvPicPr>
          <p:cNvPr id="9" name="Picture 8"/>
          <p:cNvPicPr/>
          <p:nvPr/>
        </p:nvPicPr>
        <p:blipFill>
          <a:blip r:embed="rId2"/>
          <a:stretch/>
        </p:blipFill>
        <p:spPr>
          <a:xfrm>
            <a:off x="5435600" y="863600"/>
            <a:ext cx="5740400" cy="538480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252DAE-93B7-442B-AB3E-6A1DFEC2336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a:t>
            </a:r>
            <a:r>
              <a:rPr lang="en-IN" sz="3200" b="1" dirty="0">
                <a:solidFill>
                  <a:schemeClr val="accent1">
                    <a:lumMod val="75000"/>
                  </a:schemeClr>
                </a:solidFill>
                <a:latin typeface="Times New Roman" panose="02020603050405020304" pitchFamily="18" charset="0"/>
                <a:cs typeface="Times New Roman" panose="02020603050405020304" pitchFamily="18" charset="0"/>
              </a:rPr>
              <a:t>Contents</a:t>
            </a:r>
          </a:p>
        </p:txBody>
      </p:sp>
      <p:sp>
        <p:nvSpPr>
          <p:cNvPr id="8" name="Slide Number Placeholder 7">
            <a:extLst>
              <a:ext uri="{FF2B5EF4-FFF2-40B4-BE49-F238E27FC236}">
                <a16:creationId xmlns:a16="http://schemas.microsoft.com/office/drawing/2014/main" xmlns="" id="{993A7735-4436-4DDD-A2EA-252051D8DDD1}"/>
              </a:ext>
            </a:extLst>
          </p:cNvPr>
          <p:cNvSpPr>
            <a:spLocks noGrp="1"/>
          </p:cNvSpPr>
          <p:nvPr>
            <p:ph type="sldNum" sz="quarter" idx="12"/>
          </p:nvPr>
        </p:nvSpPr>
        <p:spPr/>
        <p:txBody>
          <a:bodyPr/>
          <a:lstStyle/>
          <a:p>
            <a:fld id="{AE5629FF-3FC9-4ED2-8167-F1E9CD28EC76}" type="slidenum">
              <a:rPr lang="en-IN" smtClean="0"/>
              <a:pPr/>
              <a:t>2</a:t>
            </a:fld>
            <a:endParaRPr lang="en-IN" dirty="0"/>
          </a:p>
        </p:txBody>
      </p:sp>
      <p:sp>
        <p:nvSpPr>
          <p:cNvPr id="9" name="Content Placeholder 2">
            <a:extLst>
              <a:ext uri="{FF2B5EF4-FFF2-40B4-BE49-F238E27FC236}">
                <a16:creationId xmlns:a16="http://schemas.microsoft.com/office/drawing/2014/main" xmlns="" id="{916E1CDE-4CF7-46A8-ACFC-EA57B3F50ACC}"/>
              </a:ext>
            </a:extLst>
          </p:cNvPr>
          <p:cNvSpPr>
            <a:spLocks noGrp="1"/>
          </p:cNvSpPr>
          <p:nvPr>
            <p:ph idx="1"/>
          </p:nvPr>
        </p:nvSpPr>
        <p:spPr>
          <a:xfrm>
            <a:off x="838200" y="1160060"/>
            <a:ext cx="10515600" cy="5186149"/>
          </a:xfrm>
        </p:spPr>
        <p:txBody>
          <a:bodyPr vert="horz" lIns="91440" tIns="45720" rIns="91440" bIns="45720" rtlCol="0" anchor="t">
            <a:noAutofit/>
          </a:bodyPr>
          <a:lstStyle/>
          <a:p>
            <a:pPr>
              <a:lnSpc>
                <a:spcPct val="100000"/>
              </a:lnSpc>
              <a:spcBef>
                <a:spcPts val="0"/>
              </a:spcBef>
              <a:buNone/>
              <a:defRPr/>
            </a:pPr>
            <a:r>
              <a:rPr lang="en-US" sz="2400" b="1" dirty="0">
                <a:solidFill>
                  <a:schemeClr val="tx1">
                    <a:lumMod val="75000"/>
                    <a:lumOff val="25000"/>
                  </a:schemeClr>
                </a:solidFill>
                <a:latin typeface="Times New Roman"/>
                <a:cs typeface="Times New Roman"/>
              </a:rPr>
              <a:t>1.Abstract</a:t>
            </a:r>
            <a:endParaRPr lang="en-US" sz="2400" b="1" dirty="0">
              <a:solidFill>
                <a:schemeClr val="tx1">
                  <a:lumMod val="75000"/>
                  <a:lumOff val="25000"/>
                </a:schemeClr>
              </a:solidFill>
              <a:latin typeface="Times New Roman" pitchFamily="18" charset="0"/>
              <a:cs typeface="Times New Roman" pitchFamily="18" charset="0"/>
            </a:endParaRPr>
          </a:p>
          <a:p>
            <a:pPr marL="0" indent="0">
              <a:lnSpc>
                <a:spcPct val="100000"/>
              </a:lnSpc>
              <a:spcBef>
                <a:spcPts val="0"/>
              </a:spcBef>
              <a:buNone/>
              <a:defRPr/>
            </a:pPr>
            <a:r>
              <a:rPr lang="en-US" sz="2400" b="1" dirty="0">
                <a:solidFill>
                  <a:schemeClr val="tx1">
                    <a:lumMod val="75000"/>
                    <a:lumOff val="25000"/>
                  </a:schemeClr>
                </a:solidFill>
                <a:latin typeface="Times New Roman"/>
                <a:cs typeface="Times New Roman"/>
              </a:rPr>
              <a:t>2.Introduction</a:t>
            </a:r>
            <a:endParaRPr lang="en-US" sz="2400" dirty="0">
              <a:solidFill>
                <a:schemeClr val="tx1">
                  <a:lumMod val="75000"/>
                  <a:lumOff val="25000"/>
                </a:schemeClr>
              </a:solidFill>
              <a:cs typeface="Calibri"/>
            </a:endParaRPr>
          </a:p>
          <a:p>
            <a:pPr marL="800100" lvl="1" indent="-342900">
              <a:lnSpc>
                <a:spcPct val="100000"/>
              </a:lnSpc>
              <a:spcBef>
                <a:spcPts val="0"/>
              </a:spcBef>
              <a:buNone/>
              <a:defRPr/>
            </a:pPr>
            <a:r>
              <a:rPr lang="en-US" b="1" dirty="0">
                <a:solidFill>
                  <a:schemeClr val="tx1">
                    <a:lumMod val="75000"/>
                    <a:lumOff val="25000"/>
                  </a:schemeClr>
                </a:solidFill>
                <a:latin typeface="Times New Roman"/>
                <a:cs typeface="Times New Roman"/>
              </a:rPr>
              <a:t>2.1 Problem Statement</a:t>
            </a:r>
          </a:p>
          <a:p>
            <a:pPr lvl="1">
              <a:lnSpc>
                <a:spcPct val="100000"/>
              </a:lnSpc>
              <a:spcBef>
                <a:spcPts val="0"/>
              </a:spcBef>
              <a:buNone/>
              <a:defRPr/>
            </a:pPr>
            <a:r>
              <a:rPr lang="en-US" b="1" dirty="0">
                <a:solidFill>
                  <a:schemeClr val="tx1">
                    <a:lumMod val="75000"/>
                    <a:lumOff val="25000"/>
                  </a:schemeClr>
                </a:solidFill>
                <a:latin typeface="Times New Roman"/>
                <a:cs typeface="Times New Roman"/>
              </a:rPr>
              <a:t>2.2 Aim &amp; Objective of Project</a:t>
            </a:r>
          </a:p>
          <a:p>
            <a:pPr lvl="1">
              <a:lnSpc>
                <a:spcPct val="100000"/>
              </a:lnSpc>
              <a:spcBef>
                <a:spcPts val="0"/>
              </a:spcBef>
              <a:buNone/>
              <a:defRPr/>
            </a:pPr>
            <a:r>
              <a:rPr lang="en-IN" b="1" dirty="0">
                <a:solidFill>
                  <a:schemeClr val="tx1">
                    <a:lumMod val="75000"/>
                    <a:lumOff val="25000"/>
                  </a:schemeClr>
                </a:solidFill>
                <a:latin typeface="Times New Roman"/>
                <a:cs typeface="Times New Roman"/>
              </a:rPr>
              <a:t>2.3 Existing system</a:t>
            </a:r>
          </a:p>
          <a:p>
            <a:pPr lvl="1">
              <a:lnSpc>
                <a:spcPct val="100000"/>
              </a:lnSpc>
              <a:spcBef>
                <a:spcPts val="0"/>
              </a:spcBef>
              <a:buNone/>
              <a:defRPr/>
            </a:pPr>
            <a:r>
              <a:rPr lang="en-IN" b="1" dirty="0">
                <a:solidFill>
                  <a:schemeClr val="tx1">
                    <a:lumMod val="75000"/>
                    <a:lumOff val="25000"/>
                  </a:schemeClr>
                </a:solidFill>
                <a:latin typeface="Times New Roman"/>
                <a:cs typeface="Times New Roman"/>
              </a:rPr>
              <a:t>2.4 Proposed system and Advantages</a:t>
            </a:r>
          </a:p>
          <a:p>
            <a:pPr lvl="1">
              <a:lnSpc>
                <a:spcPct val="100000"/>
              </a:lnSpc>
              <a:spcBef>
                <a:spcPts val="0"/>
              </a:spcBef>
              <a:buNone/>
              <a:defRPr/>
            </a:pPr>
            <a:r>
              <a:rPr lang="en-US" b="1" dirty="0">
                <a:solidFill>
                  <a:schemeClr val="tx1">
                    <a:lumMod val="75000"/>
                    <a:lumOff val="25000"/>
                  </a:schemeClr>
                </a:solidFill>
                <a:latin typeface="Times New Roman"/>
                <a:cs typeface="Times New Roman"/>
              </a:rPr>
              <a:t>2.5 Literature Survey Comparison Table</a:t>
            </a:r>
          </a:p>
          <a:p>
            <a:pPr>
              <a:lnSpc>
                <a:spcPct val="100000"/>
              </a:lnSpc>
              <a:spcBef>
                <a:spcPts val="0"/>
              </a:spcBef>
              <a:buNone/>
              <a:defRPr/>
            </a:pPr>
            <a:r>
              <a:rPr lang="en-IN" sz="2400" b="1" dirty="0">
                <a:solidFill>
                  <a:schemeClr val="tx1">
                    <a:lumMod val="75000"/>
                    <a:lumOff val="25000"/>
                  </a:schemeClr>
                </a:solidFill>
                <a:latin typeface="Times New Roman"/>
                <a:cs typeface="Times New Roman"/>
              </a:rPr>
              <a:t>3.</a:t>
            </a:r>
            <a:r>
              <a:rPr lang="en-US" sz="2400" b="1" dirty="0">
                <a:solidFill>
                  <a:schemeClr val="tx1">
                    <a:lumMod val="75000"/>
                    <a:lumOff val="25000"/>
                  </a:schemeClr>
                </a:solidFill>
                <a:latin typeface="Times New Roman"/>
                <a:cs typeface="Times New Roman"/>
              </a:rPr>
              <a:t>Requirement Analysis (SRS/HRS)</a:t>
            </a:r>
          </a:p>
          <a:p>
            <a:pPr>
              <a:buNone/>
              <a:defRPr/>
            </a:pPr>
            <a:r>
              <a:rPr lang="en-US" sz="2400" b="1" dirty="0">
                <a:solidFill>
                  <a:schemeClr val="tx1">
                    <a:lumMod val="75000"/>
                    <a:lumOff val="25000"/>
                  </a:schemeClr>
                </a:solidFill>
                <a:latin typeface="Times New Roman"/>
                <a:cs typeface="Times New Roman"/>
              </a:rPr>
              <a:t>4.Architecture</a:t>
            </a:r>
          </a:p>
          <a:p>
            <a:pPr>
              <a:buNone/>
              <a:defRPr/>
            </a:pPr>
            <a:r>
              <a:rPr lang="en-US" sz="2400" b="1" dirty="0">
                <a:solidFill>
                  <a:schemeClr val="tx1">
                    <a:lumMod val="75000"/>
                    <a:lumOff val="25000"/>
                  </a:schemeClr>
                </a:solidFill>
                <a:latin typeface="Times New Roman"/>
                <a:cs typeface="Times New Roman"/>
              </a:rPr>
              <a:t>5.Technology/Algorithm Used</a:t>
            </a:r>
          </a:p>
          <a:p>
            <a:pPr>
              <a:buNone/>
              <a:defRPr/>
            </a:pPr>
            <a:r>
              <a:rPr lang="en-US" sz="2400" b="1" dirty="0">
                <a:solidFill>
                  <a:schemeClr val="tx1">
                    <a:lumMod val="75000"/>
                    <a:lumOff val="25000"/>
                  </a:schemeClr>
                </a:solidFill>
                <a:latin typeface="Times New Roman"/>
                <a:cs typeface="Times New Roman"/>
              </a:rPr>
              <a:t>6. Conclusion</a:t>
            </a:r>
          </a:p>
          <a:p>
            <a:pPr>
              <a:buNone/>
              <a:defRPr/>
            </a:pPr>
            <a:r>
              <a:rPr lang="en-US" sz="2400" b="1" dirty="0">
                <a:solidFill>
                  <a:schemeClr val="tx1">
                    <a:lumMod val="75000"/>
                    <a:lumOff val="25000"/>
                  </a:schemeClr>
                </a:solidFill>
                <a:latin typeface="Times New Roman"/>
                <a:cs typeface="Times New Roman"/>
              </a:rPr>
              <a:t>7. Future Scope</a:t>
            </a:r>
          </a:p>
          <a:p>
            <a:pPr>
              <a:buNone/>
              <a:defRPr/>
            </a:pPr>
            <a:r>
              <a:rPr lang="en-US" sz="2400" b="1" dirty="0">
                <a:solidFill>
                  <a:schemeClr val="tx1">
                    <a:lumMod val="75000"/>
                    <a:lumOff val="25000"/>
                  </a:schemeClr>
                </a:solidFill>
                <a:latin typeface="Times New Roman"/>
                <a:cs typeface="Times New Roman"/>
              </a:rPr>
              <a:t>8. References</a:t>
            </a:r>
          </a:p>
          <a:p>
            <a:pPr>
              <a:buNone/>
              <a:defRPr/>
            </a:pPr>
            <a:endParaRPr lang="en-US" sz="1400" dirty="0">
              <a:solidFill>
                <a:schemeClr val="tx1">
                  <a:lumMod val="75000"/>
                  <a:lumOff val="25000"/>
                </a:schemeClr>
              </a:solidFill>
              <a:cs typeface="Calibri"/>
            </a:endParaRPr>
          </a:p>
          <a:p>
            <a:pPr>
              <a:buNone/>
              <a:defRPr/>
            </a:pPr>
            <a:endParaRPr lang="en-US" sz="1400" dirty="0">
              <a:solidFill>
                <a:schemeClr val="tx1">
                  <a:lumMod val="75000"/>
                  <a:lumOff val="25000"/>
                </a:schemeClr>
              </a:solidFill>
              <a:cs typeface="Calibri"/>
            </a:endParaRPr>
          </a:p>
          <a:p>
            <a:pPr>
              <a:buNone/>
              <a:defRPr/>
            </a:pPr>
            <a:endParaRPr lang="en-IN" sz="1400" dirty="0">
              <a:solidFill>
                <a:schemeClr val="tx1">
                  <a:lumMod val="75000"/>
                  <a:lumOff val="25000"/>
                </a:schemeClr>
              </a:solidFill>
              <a:cs typeface="Calibri"/>
            </a:endParaRPr>
          </a:p>
        </p:txBody>
      </p:sp>
      <p:sp>
        <p:nvSpPr>
          <p:cNvPr id="7" name="Footer Placeholder 10">
            <a:extLst>
              <a:ext uri="{FF2B5EF4-FFF2-40B4-BE49-F238E27FC236}">
                <a16:creationId xmlns:a16="http://schemas.microsoft.com/office/drawing/2014/main" xmlns="" id="{86D118A4-B2D9-DAD5-43F4-6F748873E99D}"/>
              </a:ext>
            </a:extLst>
          </p:cNvPr>
          <p:cNvSpPr>
            <a:spLocks noGrp="1"/>
          </p:cNvSpPr>
          <p:nvPr>
            <p:ph type="ftr" sz="quarter" idx="11"/>
          </p:nvPr>
        </p:nvSpPr>
        <p:spPr>
          <a:xfrm>
            <a:off x="304800" y="6374297"/>
            <a:ext cx="9823244" cy="483704"/>
          </a:xfrm>
        </p:spPr>
        <p:txBody>
          <a:bodyPr/>
          <a:lstStyle/>
          <a:p>
            <a:r>
              <a:rPr lang="en-US" dirty="0"/>
              <a:t>Batch-No </a:t>
            </a:r>
            <a:r>
              <a:rPr lang="en-US" dirty="0" smtClean="0"/>
              <a:t>05                                               </a:t>
            </a:r>
            <a:r>
              <a:rPr lang="en-US" dirty="0"/>
              <a:t>Project </a:t>
            </a:r>
            <a:r>
              <a:rPr lang="en-US" dirty="0" smtClean="0"/>
              <a:t>Title :</a:t>
            </a:r>
            <a:r>
              <a:rPr lang="en-US" b="1" dirty="0" smtClean="0"/>
              <a:t>Securing Employment </a:t>
            </a:r>
            <a:r>
              <a:rPr lang="en-US" b="1" dirty="0" smtClean="0"/>
              <a:t>Opportunities-Machine </a:t>
            </a:r>
            <a:r>
              <a:rPr lang="en-US" b="1" dirty="0" smtClean="0"/>
              <a:t>Learning Solutions for Fake Job Detection</a:t>
            </a:r>
            <a:endParaRPr lang="en-US" dirty="0" smtClean="0"/>
          </a:p>
          <a:p>
            <a:endParaRPr lang="en-IN" dirty="0"/>
          </a:p>
        </p:txBody>
      </p:sp>
    </p:spTree>
    <p:extLst>
      <p:ext uri="{BB962C8B-B14F-4D97-AF65-F5344CB8AC3E}">
        <p14:creationId xmlns:p14="http://schemas.microsoft.com/office/powerpoint/2010/main" xmlns="" val="467777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901148" y="6356351"/>
            <a:ext cx="10098156" cy="365125"/>
          </a:xfrm>
        </p:spPr>
        <p:txBody>
          <a:bodyPr/>
          <a:lstStyle/>
          <a:p>
            <a:r>
              <a:rPr lang="en-US" dirty="0" smtClean="0"/>
              <a:t>Batch-No:5                                                   Project Title:</a:t>
            </a:r>
            <a:r>
              <a:rPr lang="en-US" b="1" dirty="0" smtClean="0"/>
              <a:t> Securing Employment Opportunities-Machine Learning Solutions for Fake Job Detection</a:t>
            </a:r>
            <a:endParaRPr lang="en-IN" dirty="0"/>
          </a:p>
        </p:txBody>
      </p:sp>
      <p:sp>
        <p:nvSpPr>
          <p:cNvPr id="6" name="Slide Number Placeholder 5"/>
          <p:cNvSpPr>
            <a:spLocks noGrp="1"/>
          </p:cNvSpPr>
          <p:nvPr>
            <p:ph type="sldNum" sz="quarter" idx="12"/>
          </p:nvPr>
        </p:nvSpPr>
        <p:spPr/>
        <p:txBody>
          <a:bodyPr/>
          <a:lstStyle/>
          <a:p>
            <a:fld id="{AE5629FF-3FC9-4ED2-8167-F1E9CD28EC76}" type="slidenum">
              <a:rPr lang="en-IN" smtClean="0"/>
              <a:pPr/>
              <a:t>20</a:t>
            </a:fld>
            <a:endParaRPr lang="en-IN" dirty="0"/>
          </a:p>
        </p:txBody>
      </p:sp>
      <p:sp>
        <p:nvSpPr>
          <p:cNvPr id="8" name="TextBox 1"/>
          <p:cNvSpPr>
            <a:spLocks noGrp="1"/>
          </p:cNvSpPr>
          <p:nvPr>
            <p:ph idx="1"/>
          </p:nvPr>
        </p:nvSpPr>
        <p:spPr>
          <a:xfrm>
            <a:off x="673100" y="1308101"/>
            <a:ext cx="5130800" cy="4553639"/>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lnSpc>
                <a:spcPct val="150000"/>
              </a:lnSpc>
              <a:spcAft>
                <a:spcPts val="2001"/>
              </a:spcAft>
              <a:buNone/>
            </a:pPr>
            <a:r>
              <a:rPr lang="en-IN" sz="2000" b="1" strike="noStrike" spc="-1" dirty="0">
                <a:solidFill>
                  <a:srgbClr val="000000"/>
                </a:solidFill>
                <a:latin typeface="Times New Roman" pitchFamily="18" charset="0"/>
                <a:ea typeface="Calibri"/>
                <a:cs typeface="Times New Roman" pitchFamily="18" charset="0"/>
              </a:rPr>
              <a:t>3.  SEQUENCE  DIAGRAM</a:t>
            </a:r>
            <a:r>
              <a:rPr lang="en-IN" sz="2000" b="1" strike="noStrike" spc="-1" dirty="0">
                <a:solidFill>
                  <a:srgbClr val="000000"/>
                </a:solidFill>
                <a:latin typeface="Constantia"/>
                <a:ea typeface="Calibri"/>
              </a:rPr>
              <a:t>:</a:t>
            </a:r>
            <a:endParaRPr lang="en-IN" sz="2000" b="0" strike="noStrike" spc="-1" dirty="0">
              <a:solidFill>
                <a:srgbClr val="000000"/>
              </a:solidFill>
              <a:latin typeface="Arial"/>
            </a:endParaRPr>
          </a:p>
          <a:p>
            <a:pPr marL="285840" indent="-285840" algn="just">
              <a:lnSpc>
                <a:spcPct val="150000"/>
              </a:lnSpc>
              <a:spcAft>
                <a:spcPts val="2001"/>
              </a:spcAft>
              <a:buClr>
                <a:srgbClr val="000000"/>
              </a:buClr>
              <a:buFont typeface="Arial"/>
              <a:buChar char="•"/>
            </a:pPr>
            <a:r>
              <a:rPr lang="en-US" sz="2000" b="0" strike="noStrike" spc="-1" dirty="0">
                <a:solidFill>
                  <a:srgbClr val="000000"/>
                </a:solidFill>
                <a:latin typeface="Times New Roman" pitchFamily="18" charset="0"/>
                <a:ea typeface="StarSymbol"/>
                <a:cs typeface="Times New Roman" pitchFamily="18" charset="0"/>
              </a:rPr>
              <a:t>The following diagram is the </a:t>
            </a:r>
            <a:r>
              <a:rPr lang="en-US" sz="2000" b="1" strike="noStrike" spc="-1" dirty="0">
                <a:solidFill>
                  <a:srgbClr val="000000"/>
                </a:solidFill>
                <a:latin typeface="Times New Roman" pitchFamily="18" charset="0"/>
                <a:ea typeface="StarSymbol"/>
                <a:cs typeface="Times New Roman" pitchFamily="18" charset="0"/>
              </a:rPr>
              <a:t>Sequence diagram </a:t>
            </a:r>
            <a:r>
              <a:rPr lang="en-US" sz="2000" b="0" strike="noStrike" spc="-1" dirty="0">
                <a:solidFill>
                  <a:srgbClr val="000000"/>
                </a:solidFill>
                <a:latin typeface="Times New Roman" pitchFamily="18" charset="0"/>
                <a:ea typeface="Calibri"/>
                <a:cs typeface="Times New Roman" pitchFamily="18" charset="0"/>
              </a:rPr>
              <a:t> This sequence diagram consists of </a:t>
            </a:r>
            <a:r>
              <a:rPr lang="en-IN" sz="2000" b="0" strike="noStrike" spc="-1" dirty="0">
                <a:solidFill>
                  <a:srgbClr val="000000"/>
                </a:solidFill>
                <a:latin typeface="Times New Roman" pitchFamily="18" charset="0"/>
                <a:ea typeface="Calibri"/>
                <a:cs typeface="Times New Roman" pitchFamily="18" charset="0"/>
              </a:rPr>
              <a:t>four objects the User, Main, and Audio to Sign.</a:t>
            </a:r>
            <a:r>
              <a:rPr lang="en-US" sz="2000" b="0" strike="noStrike" spc="-1" dirty="0">
                <a:solidFill>
                  <a:srgbClr val="000000"/>
                </a:solidFill>
                <a:latin typeface="Times New Roman" pitchFamily="18" charset="0"/>
                <a:ea typeface="StarSymbol"/>
                <a:cs typeface="Times New Roman" pitchFamily="18" charset="0"/>
              </a:rPr>
              <a:t>It shows the sequence of actions between the user and the feature Audio to Sign Language Conversion</a:t>
            </a:r>
            <a:r>
              <a:rPr lang="en-US" sz="1800" b="0" strike="noStrike" spc="-1" dirty="0">
                <a:solidFill>
                  <a:srgbClr val="000000"/>
                </a:solidFill>
                <a:latin typeface="Times New Roman"/>
                <a:ea typeface="StarSymbol"/>
              </a:rPr>
              <a:t>. </a:t>
            </a:r>
            <a:endParaRPr lang="en-IN" sz="1800" b="0" strike="noStrike" spc="-1" dirty="0">
              <a:solidFill>
                <a:srgbClr val="000000"/>
              </a:solidFill>
              <a:latin typeface="Arial"/>
            </a:endParaRPr>
          </a:p>
          <a:p>
            <a:pPr algn="just">
              <a:lnSpc>
                <a:spcPct val="150000"/>
              </a:lnSpc>
              <a:spcAft>
                <a:spcPts val="2001"/>
              </a:spcAft>
            </a:pPr>
            <a:endParaRPr lang="en-IN" sz="2000" b="0" strike="noStrike" spc="-1" dirty="0">
              <a:solidFill>
                <a:srgbClr val="000000"/>
              </a:solidFill>
              <a:latin typeface="Arial"/>
            </a:endParaRPr>
          </a:p>
        </p:txBody>
      </p:sp>
      <p:pic>
        <p:nvPicPr>
          <p:cNvPr id="9" name="Picture 8"/>
          <p:cNvPicPr/>
          <p:nvPr/>
        </p:nvPicPr>
        <p:blipFill>
          <a:blip r:embed="rId2"/>
          <a:stretch/>
        </p:blipFill>
        <p:spPr>
          <a:xfrm>
            <a:off x="5969000" y="863600"/>
            <a:ext cx="5511800" cy="5346700"/>
          </a:xfrm>
          <a:prstGeom prst="rect">
            <a:avLst/>
          </a:prstGeom>
          <a:ln w="0">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lgn="just">
              <a:lnSpc>
                <a:spcPct val="150000"/>
              </a:lnSpc>
              <a:spcBef>
                <a:spcPts val="0"/>
              </a:spcBef>
              <a:spcAft>
                <a:spcPts val="1599"/>
              </a:spcAft>
              <a:buNone/>
              <a:tabLst>
                <a:tab pos="1230120" algn="l"/>
              </a:tabLst>
            </a:pPr>
            <a:r>
              <a:rPr lang="en-US" sz="2000" b="1" spc="-1" dirty="0">
                <a:solidFill>
                  <a:srgbClr val="000000"/>
                </a:solidFill>
                <a:latin typeface="Times New Roman" pitchFamily="18" charset="0"/>
                <a:ea typeface="StarSymbol"/>
                <a:cs typeface="Times New Roman" pitchFamily="18" charset="0"/>
              </a:rPr>
              <a:t>4.  DEPLOYMENT DIAGRAM:</a:t>
            </a:r>
            <a:endParaRPr lang="en-IN" sz="2000" spc="-1" dirty="0">
              <a:solidFill>
                <a:srgbClr val="000000"/>
              </a:solidFill>
              <a:latin typeface="Times New Roman" pitchFamily="18" charset="0"/>
              <a:cs typeface="Times New Roman" pitchFamily="18" charset="0"/>
            </a:endParaRPr>
          </a:p>
          <a:p>
            <a:pPr marL="285840" lvl="0" indent="-285840" algn="just">
              <a:lnSpc>
                <a:spcPct val="150000"/>
              </a:lnSpc>
              <a:spcBef>
                <a:spcPts val="0"/>
              </a:spcBef>
              <a:spcAft>
                <a:spcPts val="1599"/>
              </a:spcAft>
              <a:buClr>
                <a:srgbClr val="000000"/>
              </a:buClr>
              <a:buFont typeface="Arial"/>
              <a:buChar char="•"/>
              <a:tabLst>
                <a:tab pos="1230120" algn="l"/>
              </a:tabLst>
            </a:pPr>
            <a:r>
              <a:rPr lang="en-US" sz="2000" spc="-1" dirty="0">
                <a:solidFill>
                  <a:srgbClr val="000000"/>
                </a:solidFill>
                <a:latin typeface="Times New Roman" pitchFamily="18" charset="0"/>
                <a:ea typeface="Calibri"/>
                <a:cs typeface="Times New Roman" pitchFamily="18" charset="0"/>
              </a:rPr>
              <a:t>A Deployment Diagram shows the hardware of your system and the software in that hardware of the proposed </a:t>
            </a:r>
            <a:r>
              <a:rPr lang="en-US" sz="2000" spc="-1" dirty="0" err="1">
                <a:solidFill>
                  <a:srgbClr val="000000"/>
                </a:solidFill>
                <a:latin typeface="Times New Roman" pitchFamily="18" charset="0"/>
                <a:ea typeface="Calibri"/>
                <a:cs typeface="Times New Roman" pitchFamily="18" charset="0"/>
              </a:rPr>
              <a:t>project.The</a:t>
            </a:r>
            <a:r>
              <a:rPr lang="en-US" sz="2000" spc="-1" dirty="0">
                <a:solidFill>
                  <a:srgbClr val="000000"/>
                </a:solidFill>
                <a:latin typeface="Times New Roman" pitchFamily="18" charset="0"/>
                <a:ea typeface="Calibri"/>
                <a:cs typeface="Times New Roman" pitchFamily="18" charset="0"/>
              </a:rPr>
              <a:t> below shown figure is the </a:t>
            </a:r>
            <a:r>
              <a:rPr lang="en-IN" sz="2000" spc="-1" dirty="0">
                <a:solidFill>
                  <a:srgbClr val="000000"/>
                </a:solidFill>
                <a:latin typeface="Times New Roman" pitchFamily="18" charset="0"/>
                <a:ea typeface="Calibri"/>
                <a:cs typeface="Times New Roman" pitchFamily="18" charset="0"/>
              </a:rPr>
              <a:t>Deployment diagram of the proposed project</a:t>
            </a:r>
            <a:r>
              <a:rPr lang="en-IN" sz="1800" spc="-1" dirty="0">
                <a:solidFill>
                  <a:srgbClr val="000000"/>
                </a:solidFill>
                <a:latin typeface="Times New Roman"/>
                <a:ea typeface="Calibri"/>
              </a:rPr>
              <a:t>.</a:t>
            </a:r>
          </a:p>
          <a:p>
            <a:pPr marL="285840" lvl="0" indent="-285840" algn="just">
              <a:lnSpc>
                <a:spcPct val="150000"/>
              </a:lnSpc>
              <a:spcBef>
                <a:spcPts val="0"/>
              </a:spcBef>
              <a:spcAft>
                <a:spcPts val="1599"/>
              </a:spcAft>
              <a:buClr>
                <a:srgbClr val="000000"/>
              </a:buClr>
              <a:buNone/>
              <a:tabLst>
                <a:tab pos="1230120" algn="l"/>
              </a:tabLst>
            </a:pPr>
            <a:r>
              <a:rPr lang="en-IN" sz="1800" spc="-1" dirty="0">
                <a:solidFill>
                  <a:srgbClr val="000000"/>
                </a:solidFill>
                <a:latin typeface="Times New Roman"/>
                <a:ea typeface="Calibri"/>
              </a:rPr>
              <a:t>                    </a:t>
            </a:r>
            <a:endParaRPr lang="en-IN" sz="1800" spc="-1" dirty="0">
              <a:solidFill>
                <a:srgbClr val="000000"/>
              </a:solidFill>
              <a:latin typeface="Arial"/>
            </a:endParaRPr>
          </a:p>
        </p:txBody>
      </p:sp>
      <p:sp>
        <p:nvSpPr>
          <p:cNvPr id="5" name="Footer Placeholder 4"/>
          <p:cNvSpPr>
            <a:spLocks noGrp="1"/>
          </p:cNvSpPr>
          <p:nvPr>
            <p:ph type="ftr" sz="quarter" idx="11"/>
          </p:nvPr>
        </p:nvSpPr>
        <p:spPr>
          <a:xfrm>
            <a:off x="715617" y="6356351"/>
            <a:ext cx="10997007" cy="365125"/>
          </a:xfrm>
        </p:spPr>
        <p:txBody>
          <a:bodyPr/>
          <a:lstStyle/>
          <a:p>
            <a:r>
              <a:rPr lang="en-US" dirty="0" smtClean="0"/>
              <a:t>Batch-No:5                                                            </a:t>
            </a:r>
            <a:r>
              <a:rPr lang="en-US" dirty="0"/>
              <a:t>Project </a:t>
            </a:r>
            <a:r>
              <a:rPr lang="en-US" dirty="0" smtClean="0"/>
              <a:t>Title:</a:t>
            </a:r>
            <a:r>
              <a:rPr lang="en-US" b="1" dirty="0" smtClean="0"/>
              <a:t> Securing Employment Opportunities-Machine Learning Solutions for Fake Job Detection</a:t>
            </a:r>
            <a:endParaRPr lang="en-IN" dirty="0"/>
          </a:p>
        </p:txBody>
      </p:sp>
      <p:sp>
        <p:nvSpPr>
          <p:cNvPr id="6" name="Slide Number Placeholder 5"/>
          <p:cNvSpPr>
            <a:spLocks noGrp="1"/>
          </p:cNvSpPr>
          <p:nvPr>
            <p:ph type="sldNum" sz="quarter" idx="12"/>
          </p:nvPr>
        </p:nvSpPr>
        <p:spPr/>
        <p:txBody>
          <a:bodyPr/>
          <a:lstStyle/>
          <a:p>
            <a:fld id="{AE5629FF-3FC9-4ED2-8167-F1E9CD28EC76}" type="slidenum">
              <a:rPr lang="en-IN" smtClean="0"/>
              <a:pPr/>
              <a:t>21</a:t>
            </a:fld>
            <a:endParaRPr lang="en-IN" dirty="0"/>
          </a:p>
        </p:txBody>
      </p:sp>
      <p:pic>
        <p:nvPicPr>
          <p:cNvPr id="8" name="Picture 2"/>
          <p:cNvPicPr/>
          <p:nvPr/>
        </p:nvPicPr>
        <p:blipFill>
          <a:blip r:embed="rId2">
            <a:extLst>
              <a:ext uri="{BEBA8EAE-BF5A-486C-A8C5-ECC9F3942E4B}">
                <a14:imgProps xmlns:a14="http://schemas.microsoft.com/office/drawing/2010/main" xmlns="">
                  <a14:imgLayer r:embed="rId3">
                    <a14:imgEffect>
                      <a14:brightnessContrast bright="20000" contrast="-40000"/>
                    </a14:imgEffect>
                  </a14:imgLayer>
                </a14:imgProps>
              </a:ext>
            </a:extLst>
          </a:blip>
          <a:srcRect t="-26" r="40796" b="23583"/>
          <a:stretch/>
        </p:blipFill>
        <p:spPr>
          <a:xfrm>
            <a:off x="2832120" y="3800160"/>
            <a:ext cx="6006600" cy="1643040"/>
          </a:xfrm>
          <a:prstGeom prst="rect">
            <a:avLst/>
          </a:prstGeom>
          <a:ln w="0">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4900" y="1181100"/>
            <a:ext cx="7683500" cy="293688"/>
          </a:xfrm>
        </p:spPr>
        <p:txBody>
          <a:bodyPr>
            <a:noAutofit/>
          </a:bodyPr>
          <a:lstStyle/>
          <a:p>
            <a:r>
              <a:rPr lang="en-IN" sz="2800" b="1" spc="-1" dirty="0">
                <a:solidFill>
                  <a:schemeClr val="accent1">
                    <a:lumMod val="75000"/>
                  </a:schemeClr>
                </a:solidFill>
                <a:latin typeface="Book Antiqua"/>
              </a:rPr>
              <a:t>      </a:t>
            </a:r>
            <a:r>
              <a:rPr lang="en-IN" sz="2400" b="1" spc="-1" dirty="0">
                <a:solidFill>
                  <a:schemeClr val="accent1">
                    <a:lumMod val="75000"/>
                  </a:schemeClr>
                </a:solidFill>
                <a:latin typeface="Book Antiqua"/>
              </a:rPr>
              <a:t> TESTING</a:t>
            </a:r>
            <a:r>
              <a:rPr lang="en-IN" sz="2800" spc="-1" dirty="0">
                <a:solidFill>
                  <a:srgbClr val="000000"/>
                </a:solidFill>
                <a:latin typeface="Arial"/>
              </a:rPr>
              <a:t/>
            </a:r>
            <a:br>
              <a:rPr lang="en-IN" sz="2800" spc="-1" dirty="0">
                <a:solidFill>
                  <a:srgbClr val="000000"/>
                </a:solidFill>
                <a:latin typeface="Arial"/>
              </a:rPr>
            </a:br>
            <a:endParaRPr lang="en-US" sz="2800" dirty="0"/>
          </a:p>
        </p:txBody>
      </p:sp>
      <p:sp>
        <p:nvSpPr>
          <p:cNvPr id="6" name="Slide Number Placeholder 5"/>
          <p:cNvSpPr>
            <a:spLocks noGrp="1"/>
          </p:cNvSpPr>
          <p:nvPr>
            <p:ph type="sldNum" sz="quarter" idx="12"/>
          </p:nvPr>
        </p:nvSpPr>
        <p:spPr>
          <a:xfrm>
            <a:off x="1166192" y="6018420"/>
            <a:ext cx="9935817" cy="365125"/>
          </a:xfrm>
        </p:spPr>
        <p:txBody>
          <a:bodyPr/>
          <a:lstStyle/>
          <a:p>
            <a:fld id="{AE5629FF-3FC9-4ED2-8167-F1E9CD28EC76}" type="slidenum">
              <a:rPr lang="en-IN" smtClean="0"/>
              <a:pPr/>
              <a:t>22</a:t>
            </a:fld>
            <a:endParaRPr lang="en-IN" dirty="0"/>
          </a:p>
        </p:txBody>
      </p:sp>
      <p:sp>
        <p:nvSpPr>
          <p:cNvPr id="11" name="TextBox 6"/>
          <p:cNvSpPr>
            <a:spLocks noGrp="1"/>
          </p:cNvSpPr>
          <p:nvPr>
            <p:ph idx="1"/>
          </p:nvPr>
        </p:nvSpPr>
        <p:spPr>
          <a:xfrm>
            <a:off x="477078" y="978452"/>
            <a:ext cx="10561982" cy="5346164"/>
          </a:xfrm>
          <a:prstGeom prst="rect">
            <a:avLst/>
          </a:prstGeom>
          <a:noFill/>
          <a:ln w="0">
            <a:noFill/>
          </a:ln>
          <a:effectLst/>
        </p:spPr>
        <p:txBody>
          <a:bodyPr wrap="square" lIns="90000" tIns="45000" rIns="90000" bIns="45000" anchor="t">
            <a:spAutoFit/>
          </a:bodyPr>
          <a:lstStyle/>
          <a:p>
            <a:pPr marL="0" marR="0" lvl="0" indent="0" algn="just" defTabSz="914400" eaLnBrk="1" fontAlgn="auto" latinLnBrk="0" hangingPunct="1">
              <a:lnSpc>
                <a:spcPct val="150000"/>
              </a:lnSpc>
              <a:spcBef>
                <a:spcPts val="0"/>
              </a:spcBef>
              <a:spcAft>
                <a:spcPts val="1599"/>
              </a:spcAft>
              <a:buClrTx/>
              <a:buSzTx/>
              <a:buFontTx/>
              <a:buNone/>
              <a:tabLst>
                <a:tab pos="1230120" algn="l"/>
              </a:tabLst>
              <a:defRPr/>
            </a:pPr>
            <a:r>
              <a:rPr kumimoji="0" lang="en-US" sz="1800" b="0" i="0" u="none" strike="noStrike" kern="0" cap="none" spc="-1" normalizeH="0" baseline="0" noProof="0" dirty="0">
                <a:ln>
                  <a:noFill/>
                </a:ln>
                <a:solidFill>
                  <a:srgbClr val="000000"/>
                </a:solidFill>
                <a:effectLst/>
                <a:uLnTx/>
                <a:uFillTx/>
                <a:latin typeface="Times New Roman"/>
                <a:ea typeface="StarSymbol"/>
              </a:rPr>
              <a:t>Testing is the process of executing a program to find errors. To make our software perform well, it should be error-free.</a:t>
            </a:r>
            <a:endParaRPr kumimoji="0" lang="en-IN" sz="1800" b="0" i="0" u="none" strike="noStrike" kern="0" cap="none" spc="-1" normalizeH="0" baseline="0" noProof="0" dirty="0">
              <a:ln>
                <a:noFill/>
              </a:ln>
              <a:solidFill>
                <a:srgbClr val="000000"/>
              </a:solidFill>
              <a:effectLst/>
              <a:uLnTx/>
              <a:uFillTx/>
              <a:latin typeface="Arial"/>
            </a:endParaRPr>
          </a:p>
          <a:p>
            <a:pPr marL="343080" marR="0" lvl="0" indent="-343080" algn="just" defTabSz="914400" eaLnBrk="1" fontAlgn="auto" latinLnBrk="0" hangingPunct="1">
              <a:lnSpc>
                <a:spcPct val="150000"/>
              </a:lnSpc>
              <a:spcBef>
                <a:spcPts val="0"/>
              </a:spcBef>
              <a:spcAft>
                <a:spcPts val="0"/>
              </a:spcAft>
              <a:buClr>
                <a:srgbClr val="000000"/>
              </a:buClr>
              <a:buSzTx/>
              <a:buFont typeface="Calibri Light"/>
              <a:buAutoNum type="arabicPeriod"/>
              <a:tabLst>
                <a:tab pos="1230120" algn="l"/>
              </a:tabLst>
              <a:defRPr/>
            </a:pPr>
            <a:r>
              <a:rPr kumimoji="0" lang="en-IN" sz="1800" b="1" i="0" u="none" strike="noStrike" kern="0" cap="none" spc="-1" normalizeH="0" baseline="0" noProof="0" dirty="0">
                <a:ln>
                  <a:noFill/>
                </a:ln>
                <a:solidFill>
                  <a:srgbClr val="000000"/>
                </a:solidFill>
                <a:effectLst/>
                <a:uLnTx/>
                <a:uFillTx/>
                <a:latin typeface="Times New Roman"/>
                <a:ea typeface="Calibri"/>
              </a:rPr>
              <a:t>Unit Testing</a:t>
            </a:r>
            <a:endParaRPr kumimoji="0" lang="en-IN" sz="1800" b="0" i="0" u="none" strike="noStrike" kern="0" cap="none" spc="-1" normalizeH="0" baseline="0" noProof="0" dirty="0">
              <a:ln>
                <a:noFill/>
              </a:ln>
              <a:solidFill>
                <a:srgbClr val="000000"/>
              </a:solidFill>
              <a:effectLst/>
              <a:uLnTx/>
              <a:uFillTx/>
              <a:latin typeface="Arial"/>
            </a:endParaRPr>
          </a:p>
          <a:p>
            <a:pPr marL="540360" marR="0" lvl="0" indent="0" algn="just" defTabSz="914400" eaLnBrk="1" fontAlgn="auto" latinLnBrk="0" hangingPunct="1">
              <a:lnSpc>
                <a:spcPct val="150000"/>
              </a:lnSpc>
              <a:spcBef>
                <a:spcPts val="0"/>
              </a:spcBef>
              <a:spcAft>
                <a:spcPts val="799"/>
              </a:spcAft>
              <a:buClrTx/>
              <a:buSzTx/>
              <a:buFontTx/>
              <a:buNone/>
              <a:tabLst>
                <a:tab pos="1230120" algn="l"/>
              </a:tabLst>
              <a:defRPr/>
            </a:pPr>
            <a:r>
              <a:rPr kumimoji="0" lang="en-IN" sz="1800" b="0" i="0" u="none" strike="noStrike" kern="0" cap="none" spc="-1" normalizeH="0" baseline="0" noProof="0" dirty="0">
                <a:ln>
                  <a:noFill/>
                </a:ln>
                <a:solidFill>
                  <a:srgbClr val="000000"/>
                </a:solidFill>
                <a:effectLst/>
                <a:uLnTx/>
                <a:uFillTx/>
                <a:latin typeface="Times New Roman"/>
                <a:ea typeface="Calibri"/>
              </a:rPr>
              <a:t>During this first round of testing, the program is submitted to assessments that focus on specific units or components of the software to determine whether each one is fully functional. </a:t>
            </a:r>
            <a:endParaRPr kumimoji="0" lang="en-IN" sz="1800" b="0" i="0" u="none" strike="noStrike" kern="0" cap="none" spc="-1" normalizeH="0" baseline="0" noProof="0" dirty="0">
              <a:ln>
                <a:noFill/>
              </a:ln>
              <a:solidFill>
                <a:srgbClr val="000000"/>
              </a:solidFill>
              <a:effectLst/>
              <a:uLnTx/>
              <a:uFillTx/>
              <a:latin typeface="Arial"/>
            </a:endParaRPr>
          </a:p>
          <a:p>
            <a:pPr marL="0" marR="0" lvl="0" indent="0" algn="just" defTabSz="914400" eaLnBrk="1" fontAlgn="auto" latinLnBrk="0" hangingPunct="1">
              <a:lnSpc>
                <a:spcPct val="150000"/>
              </a:lnSpc>
              <a:spcBef>
                <a:spcPts val="0"/>
              </a:spcBef>
              <a:spcAft>
                <a:spcPts val="0"/>
              </a:spcAft>
              <a:buClrTx/>
              <a:buSzTx/>
              <a:buFontTx/>
              <a:buNone/>
              <a:tabLst>
                <a:tab pos="1230120" algn="l"/>
              </a:tabLst>
              <a:defRPr/>
            </a:pPr>
            <a:r>
              <a:rPr kumimoji="0" lang="en-IN" sz="1800" b="1" i="0" u="none" strike="noStrike" kern="0" cap="none" spc="-1" normalizeH="0" baseline="0" noProof="0" dirty="0">
                <a:ln>
                  <a:noFill/>
                </a:ln>
                <a:solidFill>
                  <a:srgbClr val="000000"/>
                </a:solidFill>
                <a:effectLst/>
                <a:uLnTx/>
                <a:uFillTx/>
                <a:latin typeface="Times New Roman"/>
                <a:ea typeface="Calibri"/>
              </a:rPr>
              <a:t>2.   Integration Testing</a:t>
            </a:r>
            <a:endParaRPr kumimoji="0" lang="en-IN" sz="1800" b="0" i="0" u="none" strike="noStrike" kern="0" cap="none" spc="-1" normalizeH="0" baseline="0" noProof="0" dirty="0">
              <a:ln>
                <a:noFill/>
              </a:ln>
              <a:solidFill>
                <a:srgbClr val="000000"/>
              </a:solidFill>
              <a:effectLst/>
              <a:uLnTx/>
              <a:uFillTx/>
              <a:latin typeface="Arial"/>
            </a:endParaRPr>
          </a:p>
          <a:p>
            <a:pPr marL="540360" marR="0" lvl="0" indent="0" algn="just" defTabSz="914400" eaLnBrk="1" fontAlgn="auto" latinLnBrk="0" hangingPunct="1">
              <a:lnSpc>
                <a:spcPct val="150000"/>
              </a:lnSpc>
              <a:spcBef>
                <a:spcPts val="0"/>
              </a:spcBef>
              <a:spcAft>
                <a:spcPts val="1001"/>
              </a:spcAft>
              <a:buClrTx/>
              <a:buSzTx/>
              <a:buFontTx/>
              <a:buNone/>
              <a:tabLst>
                <a:tab pos="1230120" algn="l"/>
              </a:tabLst>
              <a:defRPr/>
            </a:pPr>
            <a:r>
              <a:rPr kumimoji="0" lang="en-IN" sz="1800" b="0" i="0" u="none" strike="noStrike" kern="0" cap="none" spc="-1" normalizeH="0" baseline="0" noProof="0" dirty="0">
                <a:ln>
                  <a:noFill/>
                </a:ln>
                <a:solidFill>
                  <a:srgbClr val="000000"/>
                </a:solidFill>
                <a:effectLst/>
                <a:uLnTx/>
                <a:uFillTx/>
                <a:latin typeface="Times New Roman"/>
                <a:ea typeface="Calibri"/>
              </a:rPr>
              <a:t>Integration testing allows individuals the opportunity to combine all of the units within a program and test them as a group. This testing level is designed to find interface defects between the modules/functions. </a:t>
            </a:r>
            <a:endParaRPr kumimoji="0" lang="en-IN" sz="1800" b="0" i="0" u="none" strike="noStrike" kern="0" cap="none" spc="-1" normalizeH="0" baseline="0" noProof="0" dirty="0">
              <a:ln>
                <a:noFill/>
              </a:ln>
              <a:solidFill>
                <a:srgbClr val="000000"/>
              </a:solidFill>
              <a:effectLst/>
              <a:uLnTx/>
              <a:uFillTx/>
              <a:latin typeface="Arial"/>
            </a:endParaRPr>
          </a:p>
          <a:p>
            <a:pPr marL="343080" marR="0" lvl="0" indent="-343080" algn="just" defTabSz="914400" eaLnBrk="1" fontAlgn="auto" latinLnBrk="0" hangingPunct="1">
              <a:lnSpc>
                <a:spcPct val="150000"/>
              </a:lnSpc>
              <a:spcBef>
                <a:spcPts val="0"/>
              </a:spcBef>
              <a:spcAft>
                <a:spcPts val="499"/>
              </a:spcAft>
              <a:buClr>
                <a:srgbClr val="000000"/>
              </a:buClr>
              <a:buSzTx/>
              <a:buFont typeface="Calibri Light"/>
              <a:buAutoNum type="arabicPeriod" startAt="3"/>
              <a:tabLst>
                <a:tab pos="1230120" algn="l"/>
              </a:tabLst>
              <a:defRPr/>
            </a:pPr>
            <a:r>
              <a:rPr kumimoji="0" lang="en-IN" sz="1800" b="1" i="0" u="none" strike="noStrike" kern="0" cap="none" spc="-1" normalizeH="0" baseline="0" noProof="0" dirty="0">
                <a:ln>
                  <a:noFill/>
                </a:ln>
                <a:solidFill>
                  <a:srgbClr val="000000"/>
                </a:solidFill>
                <a:effectLst/>
                <a:uLnTx/>
                <a:uFillTx/>
                <a:latin typeface="Times New Roman"/>
                <a:ea typeface="Calibri"/>
              </a:rPr>
              <a:t>Object-Oriented Testing</a:t>
            </a:r>
            <a:endParaRPr kumimoji="0" lang="en-IN" sz="1800" b="0" i="0" u="none" strike="noStrike" kern="0" cap="none" spc="-1" normalizeH="0" baseline="0" noProof="0" dirty="0">
              <a:ln>
                <a:noFill/>
              </a:ln>
              <a:solidFill>
                <a:srgbClr val="000000"/>
              </a:solidFill>
              <a:effectLst/>
              <a:uLnTx/>
              <a:uFillTx/>
              <a:latin typeface="Arial"/>
            </a:endParaRPr>
          </a:p>
          <a:p>
            <a:pPr marL="0" marR="0" lvl="0" indent="0" defTabSz="914400" eaLnBrk="1" fontAlgn="auto" latinLnBrk="0" hangingPunct="1">
              <a:lnSpc>
                <a:spcPct val="100000"/>
              </a:lnSpc>
              <a:spcBef>
                <a:spcPts val="0"/>
              </a:spcBef>
              <a:spcAft>
                <a:spcPts val="0"/>
              </a:spcAft>
              <a:buClrTx/>
              <a:buSzTx/>
              <a:buFontTx/>
              <a:buNone/>
              <a:tabLst>
                <a:tab pos="1230120" algn="l"/>
              </a:tabLst>
              <a:defRPr/>
            </a:pPr>
            <a:r>
              <a:rPr kumimoji="0" lang="en-IN" sz="1800" b="1" i="0" u="none" strike="noStrike" kern="0" cap="none" spc="-1" normalizeH="0" baseline="0" noProof="0" dirty="0">
                <a:ln>
                  <a:noFill/>
                </a:ln>
                <a:solidFill>
                  <a:srgbClr val="000000"/>
                </a:solidFill>
                <a:effectLst/>
                <a:uLnTx/>
                <a:uFillTx/>
                <a:latin typeface="Times New Roman"/>
                <a:ea typeface="StarSymbol"/>
              </a:rPr>
              <a:t>       </a:t>
            </a:r>
            <a:r>
              <a:rPr kumimoji="0" lang="en-US" sz="1800" b="0" i="0" u="none" strike="noStrike" kern="0" cap="none" spc="-1" normalizeH="0" baseline="0" noProof="0" dirty="0">
                <a:ln>
                  <a:noFill/>
                </a:ln>
                <a:solidFill>
                  <a:srgbClr val="000000"/>
                </a:solidFill>
                <a:effectLst/>
                <a:uLnTx/>
                <a:uFillTx/>
                <a:latin typeface="Times New Roman"/>
                <a:ea typeface="StarSymbol"/>
              </a:rPr>
              <a:t>This testing is a combination of various testing techniques that help to verify and validate object-oriented software.</a:t>
            </a:r>
            <a:endParaRPr kumimoji="0" lang="en-IN" sz="1800" b="0" i="0" u="none" strike="noStrike" kern="0" cap="none" spc="-1" normalizeH="0" baseline="0" noProof="0" dirty="0">
              <a:ln>
                <a:noFill/>
              </a:ln>
              <a:solidFill>
                <a:srgbClr val="000000"/>
              </a:solidFill>
              <a:effectLst/>
              <a:uLnTx/>
              <a:uFillTx/>
              <a:latin typeface="Arial"/>
            </a:endParaRPr>
          </a:p>
          <a:p>
            <a:pPr marL="540360" marR="0" lvl="0" indent="0" algn="just" defTabSz="914400" eaLnBrk="1" fontAlgn="auto" latinLnBrk="0" hangingPunct="1">
              <a:lnSpc>
                <a:spcPct val="150000"/>
              </a:lnSpc>
              <a:spcBef>
                <a:spcPts val="0"/>
              </a:spcBef>
              <a:spcAft>
                <a:spcPts val="799"/>
              </a:spcAft>
              <a:buClrTx/>
              <a:buSzTx/>
              <a:buFontTx/>
              <a:buNone/>
              <a:tabLst>
                <a:tab pos="1230120" algn="l"/>
              </a:tabLst>
              <a:defRPr/>
            </a:pPr>
            <a:endParaRPr kumimoji="0" lang="en-IN" sz="2000" b="0" i="0" u="none" strike="noStrike" kern="0" cap="none" spc="-1" normalizeH="0" baseline="0" noProof="0" dirty="0">
              <a:ln>
                <a:noFill/>
              </a:ln>
              <a:solidFill>
                <a:srgbClr val="000000"/>
              </a:solidFill>
              <a:effectLst/>
              <a:uLnTx/>
              <a:uFillTx/>
              <a:latin typeface="Arial"/>
            </a:endParaRPr>
          </a:p>
        </p:txBody>
      </p:sp>
      <p:sp>
        <p:nvSpPr>
          <p:cNvPr id="9" name="Footer Placeholder 4"/>
          <p:cNvSpPr>
            <a:spLocks noGrp="1"/>
          </p:cNvSpPr>
          <p:nvPr>
            <p:ph type="ftr" sz="quarter" idx="11"/>
          </p:nvPr>
        </p:nvSpPr>
        <p:spPr>
          <a:xfrm>
            <a:off x="-662609" y="6042991"/>
            <a:ext cx="12375233" cy="678485"/>
          </a:xfrm>
        </p:spPr>
        <p:txBody>
          <a:bodyPr/>
          <a:lstStyle/>
          <a:p>
            <a:r>
              <a:rPr lang="en-US" dirty="0" smtClean="0"/>
              <a:t>Batch-No:5                                                  </a:t>
            </a:r>
            <a:r>
              <a:rPr lang="en-US" dirty="0"/>
              <a:t>Project </a:t>
            </a:r>
            <a:r>
              <a:rPr lang="en-US" dirty="0" smtClean="0"/>
              <a:t>Title: :</a:t>
            </a:r>
            <a:r>
              <a:rPr lang="en-US" b="1" dirty="0" smtClean="0"/>
              <a:t>Securing Employment Opportunities-Machine Learning Solutions for Fake Job Detection </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500" y="0"/>
            <a:ext cx="10515600" cy="2857500"/>
          </a:xfrm>
        </p:spPr>
        <p:txBody>
          <a:bodyPr>
            <a:normAutofit/>
          </a:bodyPr>
          <a:lstStyle/>
          <a:p>
            <a:r>
              <a:rPr lang="en-IN" b="1" spc="-1" dirty="0">
                <a:solidFill>
                  <a:schemeClr val="accent1">
                    <a:lumMod val="75000"/>
                  </a:schemeClr>
                </a:solidFill>
                <a:latin typeface="Book Antiqua"/>
              </a:rPr>
              <a:t>                        </a:t>
            </a:r>
            <a:r>
              <a:rPr lang="en-IN" sz="2400" b="1" spc="-1" dirty="0">
                <a:solidFill>
                  <a:schemeClr val="accent1">
                    <a:lumMod val="75000"/>
                  </a:schemeClr>
                </a:solidFill>
                <a:latin typeface="Book Antiqua"/>
              </a:rPr>
              <a:t>TESTING</a:t>
            </a:r>
            <a:r>
              <a:rPr lang="en-IN" sz="2400" spc="-1" dirty="0">
                <a:solidFill>
                  <a:srgbClr val="000000"/>
                </a:solidFill>
                <a:latin typeface="Arial"/>
              </a:rPr>
              <a:t/>
            </a:r>
            <a:br>
              <a:rPr lang="en-IN" sz="2400" spc="-1" dirty="0">
                <a:solidFill>
                  <a:srgbClr val="000000"/>
                </a:solidFill>
                <a:latin typeface="Arial"/>
              </a:rPr>
            </a:br>
            <a:r>
              <a:rPr lang="en-IN" sz="4800" spc="-1" dirty="0">
                <a:solidFill>
                  <a:srgbClr val="000000"/>
                </a:solidFill>
                <a:latin typeface="Arial"/>
              </a:rPr>
              <a:t>          </a:t>
            </a:r>
            <a:endParaRPr lang="en-US" dirty="0"/>
          </a:p>
        </p:txBody>
      </p:sp>
      <p:sp>
        <p:nvSpPr>
          <p:cNvPr id="5" name="Footer Placeholder 4"/>
          <p:cNvSpPr>
            <a:spLocks noGrp="1"/>
          </p:cNvSpPr>
          <p:nvPr>
            <p:ph type="ftr" sz="quarter" idx="11"/>
          </p:nvPr>
        </p:nvSpPr>
        <p:spPr>
          <a:xfrm>
            <a:off x="-251790" y="6374296"/>
            <a:ext cx="10363199" cy="483704"/>
          </a:xfrm>
        </p:spPr>
        <p:txBody>
          <a:bodyPr/>
          <a:lstStyle/>
          <a:p>
            <a:r>
              <a:rPr lang="en-US" dirty="0" smtClean="0"/>
              <a:t>Batch-No:5                         Project Title:</a:t>
            </a:r>
            <a:r>
              <a:rPr lang="en-US" b="1" dirty="0" smtClean="0"/>
              <a:t> Securing Employment Opportunities-Machine Learning Solutions for Fake Job Detection</a:t>
            </a:r>
            <a:endParaRPr lang="en-IN" dirty="0"/>
          </a:p>
        </p:txBody>
      </p:sp>
      <p:sp>
        <p:nvSpPr>
          <p:cNvPr id="6" name="Slide Number Placeholder 5"/>
          <p:cNvSpPr>
            <a:spLocks noGrp="1"/>
          </p:cNvSpPr>
          <p:nvPr>
            <p:ph type="sldNum" sz="quarter" idx="12"/>
          </p:nvPr>
        </p:nvSpPr>
        <p:spPr/>
        <p:txBody>
          <a:bodyPr/>
          <a:lstStyle/>
          <a:p>
            <a:fld id="{AE5629FF-3FC9-4ED2-8167-F1E9CD28EC76}" type="slidenum">
              <a:rPr lang="en-IN" smtClean="0"/>
              <a:pPr/>
              <a:t>23</a:t>
            </a:fld>
            <a:endParaRPr lang="en-IN"/>
          </a:p>
        </p:txBody>
      </p:sp>
      <p:sp>
        <p:nvSpPr>
          <p:cNvPr id="9" name="TextBox 9"/>
          <p:cNvSpPr>
            <a:spLocks noGrp="1"/>
          </p:cNvSpPr>
          <p:nvPr>
            <p:ph idx="1"/>
          </p:nvPr>
        </p:nvSpPr>
        <p:spPr>
          <a:xfrm>
            <a:off x="516835" y="1676400"/>
            <a:ext cx="10853530" cy="4887064"/>
          </a:xfrm>
          <a:prstGeom prst="rect">
            <a:avLst/>
          </a:prstGeom>
          <a:noFill/>
          <a:ln w="0">
            <a:noFill/>
          </a:ln>
          <a:effectLst/>
        </p:spPr>
        <p:txBody>
          <a:bodyPr wrap="square" lIns="90000" tIns="45000" rIns="90000" bIns="45000" anchor="t">
            <a:spAutoFit/>
          </a:bodyPr>
          <a:lstStyle/>
          <a:p>
            <a:pPr marL="343080" marR="0" lvl="0" indent="-343080" algn="just" defTabSz="914400" eaLnBrk="1" fontAlgn="auto" latinLnBrk="0" hangingPunct="1">
              <a:lnSpc>
                <a:spcPct val="150000"/>
              </a:lnSpc>
              <a:spcBef>
                <a:spcPts val="601"/>
              </a:spcBef>
              <a:spcAft>
                <a:spcPts val="0"/>
              </a:spcAft>
              <a:buClr>
                <a:srgbClr val="000000"/>
              </a:buClr>
              <a:buSzTx/>
              <a:buFont typeface="Calibri Light"/>
              <a:buAutoNum type="arabicPeriod" startAt="4"/>
              <a:tabLst/>
              <a:defRPr/>
            </a:pPr>
            <a:r>
              <a:rPr kumimoji="0" lang="en-IN" sz="1800" b="1" i="0" u="none" strike="noStrike" kern="0" cap="none" spc="-1" normalizeH="0" baseline="0" noProof="0" dirty="0">
                <a:ln>
                  <a:noFill/>
                </a:ln>
                <a:solidFill>
                  <a:srgbClr val="000000"/>
                </a:solidFill>
                <a:effectLst/>
                <a:uLnTx/>
                <a:uFillTx/>
                <a:latin typeface="Times New Roman"/>
                <a:ea typeface="Calibri"/>
              </a:rPr>
              <a:t>Performance Testing</a:t>
            </a:r>
            <a:endParaRPr kumimoji="0" lang="en-IN" sz="1800" b="0" i="0" u="none" strike="noStrike" kern="0" cap="none" spc="-1" normalizeH="0" baseline="0" noProof="0" dirty="0">
              <a:ln>
                <a:noFill/>
              </a:ln>
              <a:solidFill>
                <a:srgbClr val="000000"/>
              </a:solidFill>
              <a:effectLst/>
              <a:uLnTx/>
              <a:uFillTx/>
              <a:latin typeface="Arial"/>
            </a:endParaRPr>
          </a:p>
          <a:p>
            <a:pPr marL="457200" marR="0" lvl="0" indent="0" algn="just" defTabSz="914400" eaLnBrk="1" fontAlgn="auto" latinLnBrk="0" hangingPunct="1">
              <a:lnSpc>
                <a:spcPct val="150000"/>
              </a:lnSpc>
              <a:spcBef>
                <a:spcPts val="0"/>
              </a:spcBef>
              <a:spcAft>
                <a:spcPts val="799"/>
              </a:spcAft>
              <a:buClrTx/>
              <a:buSzTx/>
              <a:buFontTx/>
              <a:buNone/>
              <a:tabLst/>
              <a:defRPr/>
            </a:pPr>
            <a:r>
              <a:rPr kumimoji="0" lang="en-US" sz="1800" b="0" i="0" u="none" strike="noStrike" kern="0" cap="none" spc="-1" normalizeH="0" baseline="0" noProof="0" dirty="0">
                <a:ln>
                  <a:noFill/>
                </a:ln>
                <a:solidFill>
                  <a:srgbClr val="000000"/>
                </a:solidFill>
                <a:effectLst/>
                <a:uLnTx/>
                <a:uFillTx/>
                <a:latin typeface="Times New Roman"/>
                <a:ea typeface="StarSymbol"/>
              </a:rPr>
              <a:t>It is used to test the speed and effectiveness of the program. It is also called load testing. In it we check, what is the performance of the system in the given load.</a:t>
            </a:r>
            <a:endParaRPr kumimoji="0" lang="en-IN" sz="1800" b="0" i="0" u="none" strike="noStrike" kern="0" cap="none" spc="-1" normalizeH="0" baseline="0" noProof="0" dirty="0">
              <a:ln>
                <a:noFill/>
              </a:ln>
              <a:solidFill>
                <a:srgbClr val="000000"/>
              </a:solidFill>
              <a:effectLst/>
              <a:uLnTx/>
              <a:uFillTx/>
              <a:latin typeface="Arial"/>
            </a:endParaRPr>
          </a:p>
          <a:p>
            <a:pPr marL="343080" marR="0" lvl="0" indent="-343080" algn="just" defTabSz="914400" eaLnBrk="1" fontAlgn="auto" latinLnBrk="0" hangingPunct="1">
              <a:lnSpc>
                <a:spcPct val="150000"/>
              </a:lnSpc>
              <a:spcBef>
                <a:spcPts val="0"/>
              </a:spcBef>
              <a:spcAft>
                <a:spcPts val="0"/>
              </a:spcAft>
              <a:buClr>
                <a:srgbClr val="000000"/>
              </a:buClr>
              <a:buSzTx/>
              <a:buFont typeface="Calibri Light"/>
              <a:buAutoNum type="arabicPeriod" startAt="4"/>
              <a:tabLst/>
              <a:defRPr/>
            </a:pPr>
            <a:r>
              <a:rPr kumimoji="0" lang="en-IN" sz="1800" b="1" i="0" u="none" strike="noStrike" kern="0" cap="none" spc="-1" normalizeH="0" baseline="0" noProof="0" dirty="0">
                <a:ln>
                  <a:noFill/>
                </a:ln>
                <a:solidFill>
                  <a:srgbClr val="000000"/>
                </a:solidFill>
                <a:effectLst/>
                <a:uLnTx/>
                <a:uFillTx/>
                <a:latin typeface="Times New Roman"/>
                <a:ea typeface="Calibri"/>
              </a:rPr>
              <a:t>Verification Testing:</a:t>
            </a:r>
            <a:endParaRPr kumimoji="0" lang="en-IN" sz="1800" b="0" i="0" u="none" strike="noStrike" kern="0" cap="none" spc="-1" normalizeH="0" baseline="0" noProof="0" dirty="0">
              <a:ln>
                <a:noFill/>
              </a:ln>
              <a:solidFill>
                <a:srgbClr val="000000"/>
              </a:solidFill>
              <a:effectLst/>
              <a:uLnTx/>
              <a:uFillTx/>
              <a:latin typeface="Arial"/>
            </a:endParaRPr>
          </a:p>
          <a:p>
            <a:pPr marL="457200" marR="0" lvl="0" indent="0" algn="just" defTabSz="914400" eaLnBrk="1" fontAlgn="auto" latinLnBrk="0" hangingPunct="1">
              <a:lnSpc>
                <a:spcPct val="150000"/>
              </a:lnSpc>
              <a:spcBef>
                <a:spcPts val="0"/>
              </a:spcBef>
              <a:spcAft>
                <a:spcPts val="0"/>
              </a:spcAft>
              <a:buClrTx/>
              <a:buSzTx/>
              <a:buFontTx/>
              <a:buNone/>
              <a:tabLst/>
              <a:defRPr/>
            </a:pPr>
            <a:r>
              <a:rPr kumimoji="0" lang="en-US" sz="1800" b="0" i="0" u="none" strike="noStrike" kern="0" cap="none" spc="-1" normalizeH="0" baseline="0" noProof="0" dirty="0">
                <a:ln>
                  <a:noFill/>
                </a:ln>
                <a:solidFill>
                  <a:srgbClr val="000000"/>
                </a:solidFill>
                <a:effectLst/>
                <a:uLnTx/>
                <a:uFillTx/>
                <a:latin typeface="Times New Roman"/>
                <a:ea typeface="StarSymbol"/>
              </a:rPr>
              <a:t>Verification Testing checks to authenticate that the system design and architecture are accurately engineered and free of errors. Verification checks are something like studying the specifications and checking them against the code logic.</a:t>
            </a:r>
            <a:endParaRPr kumimoji="0" lang="en-IN" sz="1800" b="0" i="0" u="none" strike="noStrike" kern="0" cap="none" spc="-1" normalizeH="0" baseline="0" noProof="0" dirty="0">
              <a:ln>
                <a:noFill/>
              </a:ln>
              <a:solidFill>
                <a:srgbClr val="000000"/>
              </a:solidFill>
              <a:effectLst/>
              <a:uLnTx/>
              <a:uFillTx/>
              <a:latin typeface="Arial"/>
            </a:endParaRPr>
          </a:p>
          <a:p>
            <a:pPr marL="343080" marR="0" lvl="0" indent="-343080" algn="just" defTabSz="914400" eaLnBrk="1" fontAlgn="auto" latinLnBrk="0" hangingPunct="1">
              <a:lnSpc>
                <a:spcPct val="150000"/>
              </a:lnSpc>
              <a:spcBef>
                <a:spcPts val="601"/>
              </a:spcBef>
              <a:spcAft>
                <a:spcPts val="0"/>
              </a:spcAft>
              <a:buClr>
                <a:srgbClr val="000000"/>
              </a:buClr>
              <a:buSzTx/>
              <a:buFont typeface="Calibri Light"/>
              <a:buAutoNum type="arabicPeriod" startAt="4"/>
              <a:tabLst/>
              <a:defRPr/>
            </a:pPr>
            <a:r>
              <a:rPr kumimoji="0" lang="en-IN" sz="1800" b="1" i="0" u="none" strike="noStrike" kern="0" cap="none" spc="-1" normalizeH="0" baseline="0" noProof="0" dirty="0">
                <a:ln>
                  <a:noFill/>
                </a:ln>
                <a:solidFill>
                  <a:srgbClr val="000000"/>
                </a:solidFill>
                <a:effectLst/>
                <a:uLnTx/>
                <a:uFillTx/>
                <a:latin typeface="Times New Roman"/>
                <a:ea typeface="Calibri"/>
              </a:rPr>
              <a:t>Validation Testing:</a:t>
            </a:r>
            <a:endParaRPr kumimoji="0" lang="en-IN" sz="1800" b="0" i="0" u="none" strike="noStrike" kern="0" cap="none" spc="-1" normalizeH="0" baseline="0" noProof="0" dirty="0">
              <a:ln>
                <a:noFill/>
              </a:ln>
              <a:solidFill>
                <a:srgbClr val="000000"/>
              </a:solidFill>
              <a:effectLst/>
              <a:uLnTx/>
              <a:uFillTx/>
              <a:latin typeface="Arial"/>
            </a:endParaRPr>
          </a:p>
          <a:p>
            <a:pPr marL="457200" marR="0" lvl="0" indent="0" algn="just" defTabSz="914400" eaLnBrk="1" fontAlgn="auto" latinLnBrk="0" hangingPunct="1">
              <a:lnSpc>
                <a:spcPct val="150000"/>
              </a:lnSpc>
              <a:spcBef>
                <a:spcPts val="0"/>
              </a:spcBef>
              <a:spcAft>
                <a:spcPts val="0"/>
              </a:spcAft>
              <a:buClrTx/>
              <a:buSzTx/>
              <a:buFontTx/>
              <a:buNone/>
              <a:tabLst/>
              <a:defRPr/>
            </a:pPr>
            <a:r>
              <a:rPr kumimoji="0" lang="en-IN" sz="1800" b="0" i="0" u="none" strike="noStrike" kern="0" cap="none" spc="-1" normalizeH="0" baseline="0" noProof="0" dirty="0">
                <a:ln>
                  <a:noFill/>
                </a:ln>
                <a:solidFill>
                  <a:srgbClr val="000000"/>
                </a:solidFill>
                <a:effectLst/>
                <a:uLnTx/>
                <a:uFillTx/>
                <a:latin typeface="Times New Roman"/>
                <a:ea typeface="Calibri"/>
              </a:rPr>
              <a:t>Validation Testing is an activity that ensures that an end product stakeholders true needs and expectations are met. Its main intent is to check that the final product matches the stakeholder and customer requirements.</a:t>
            </a:r>
            <a:endParaRPr kumimoji="0" lang="en-IN" sz="1800" b="0" i="0" u="none" strike="noStrike" kern="0" cap="none" spc="-1" normalizeH="0" baseline="0" noProof="0" dirty="0">
              <a:ln>
                <a:noFill/>
              </a:ln>
              <a:solidFill>
                <a:srgbClr val="000000"/>
              </a:solidFill>
              <a:effectLst/>
              <a:uLnTx/>
              <a:uFillTx/>
              <a:latin typeface="Arial"/>
            </a:endParaRPr>
          </a:p>
          <a:p>
            <a:pPr marL="540360" marR="0" lvl="0" indent="0" algn="just" defTabSz="914400" eaLnBrk="1" fontAlgn="auto" latinLnBrk="0" hangingPunct="1">
              <a:lnSpc>
                <a:spcPct val="150000"/>
              </a:lnSpc>
              <a:spcBef>
                <a:spcPts val="0"/>
              </a:spcBef>
              <a:spcAft>
                <a:spcPts val="799"/>
              </a:spcAft>
              <a:buClrTx/>
              <a:buSzTx/>
              <a:buFontTx/>
              <a:buNone/>
              <a:tabLst/>
              <a:defRPr/>
            </a:pPr>
            <a:endParaRPr kumimoji="0" lang="en-IN" sz="2000" b="0" i="0" u="none" strike="noStrike" kern="0" cap="none" spc="-1" normalizeH="0" baseline="0" noProof="0" dirty="0">
              <a:ln>
                <a:noFill/>
              </a:ln>
              <a:solidFill>
                <a:srgbClr val="000000"/>
              </a:solidFill>
              <a:effectLst/>
              <a:uLnTx/>
              <a:uFillTx/>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4100" y="771525"/>
            <a:ext cx="8597900" cy="1158875"/>
          </a:xfrm>
        </p:spPr>
        <p:txBody>
          <a:bodyPr>
            <a:normAutofit/>
          </a:bodyPr>
          <a:lstStyle/>
          <a:p>
            <a:r>
              <a:rPr lang="en-IN" sz="2700" b="1" spc="-1" dirty="0">
                <a:solidFill>
                  <a:schemeClr val="accent1">
                    <a:lumMod val="75000"/>
                  </a:schemeClr>
                </a:solidFill>
                <a:latin typeface="Book Antiqua"/>
              </a:rPr>
              <a:t>  TESTCASES</a:t>
            </a:r>
            <a:r>
              <a:rPr lang="en-IN" spc="-1" dirty="0">
                <a:solidFill>
                  <a:srgbClr val="000000"/>
                </a:solidFill>
                <a:latin typeface="Arial"/>
              </a:rPr>
              <a:t/>
            </a:r>
            <a:br>
              <a:rPr lang="en-IN" spc="-1" dirty="0">
                <a:solidFill>
                  <a:srgbClr val="000000"/>
                </a:solidFill>
                <a:latin typeface="Arial"/>
              </a:rPr>
            </a:br>
            <a:endParaRPr lang="en-US" dirty="0"/>
          </a:p>
        </p:txBody>
      </p:sp>
      <p:sp>
        <p:nvSpPr>
          <p:cNvPr id="5" name="Footer Placeholder 4"/>
          <p:cNvSpPr>
            <a:spLocks noGrp="1"/>
          </p:cNvSpPr>
          <p:nvPr>
            <p:ph type="ftr" sz="quarter" idx="11"/>
          </p:nvPr>
        </p:nvSpPr>
        <p:spPr>
          <a:xfrm>
            <a:off x="-278296" y="6356351"/>
            <a:ext cx="11025810" cy="365125"/>
          </a:xfrm>
        </p:spPr>
        <p:txBody>
          <a:bodyPr/>
          <a:lstStyle/>
          <a:p>
            <a:r>
              <a:rPr lang="en-US" dirty="0" smtClean="0"/>
              <a:t>Batch-No:5                                                  </a:t>
            </a:r>
            <a:r>
              <a:rPr lang="en-US" dirty="0"/>
              <a:t>Project </a:t>
            </a:r>
            <a:r>
              <a:rPr lang="en-US" dirty="0" smtClean="0"/>
              <a:t>Title: :</a:t>
            </a:r>
            <a:r>
              <a:rPr lang="en-US" b="1" dirty="0" smtClean="0"/>
              <a:t>Securing Employment Opportunities-Machine Learning Solutions for Fake Job Detection </a:t>
            </a:r>
            <a:endParaRPr lang="en-IN" dirty="0"/>
          </a:p>
        </p:txBody>
      </p:sp>
      <p:sp>
        <p:nvSpPr>
          <p:cNvPr id="6" name="Slide Number Placeholder 5"/>
          <p:cNvSpPr>
            <a:spLocks noGrp="1"/>
          </p:cNvSpPr>
          <p:nvPr>
            <p:ph type="sldNum" sz="quarter" idx="12"/>
          </p:nvPr>
        </p:nvSpPr>
        <p:spPr/>
        <p:txBody>
          <a:bodyPr/>
          <a:lstStyle/>
          <a:p>
            <a:fld id="{AE5629FF-3FC9-4ED2-8167-F1E9CD28EC76}" type="slidenum">
              <a:rPr lang="en-IN" smtClean="0"/>
              <a:pPr/>
              <a:t>24</a:t>
            </a:fld>
            <a:endParaRPr lang="en-IN"/>
          </a:p>
        </p:txBody>
      </p:sp>
      <p:pic>
        <p:nvPicPr>
          <p:cNvPr id="8" name="Content Placeholder 7"/>
          <p:cNvPicPr>
            <a:picLocks noGrp="1"/>
          </p:cNvPicPr>
          <p:nvPr>
            <p:ph idx="1"/>
          </p:nvPr>
        </p:nvPicPr>
        <p:blipFill>
          <a:blip r:embed="rId2"/>
          <a:stretch/>
        </p:blipFill>
        <p:spPr>
          <a:xfrm>
            <a:off x="1993900" y="1320800"/>
            <a:ext cx="7340600" cy="5105399"/>
          </a:xfrm>
          <a:prstGeom prst="rect">
            <a:avLst/>
          </a:prstGeom>
          <a:ln w="0">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C1E6E3-F324-4CBB-19DE-6469924F2DFB}"/>
              </a:ext>
            </a:extLst>
          </p:cNvPr>
          <p:cNvSpPr>
            <a:spLocks noGrp="1"/>
          </p:cNvSpPr>
          <p:nvPr>
            <p:ph type="title"/>
          </p:nvPr>
        </p:nvSpPr>
        <p:spPr/>
        <p:txBody>
          <a:bodyPr/>
          <a:lstStyle/>
          <a:p>
            <a:r>
              <a:rPr lang="en-US" sz="3600" dirty="0">
                <a:cs typeface="Calibri Light"/>
              </a:rPr>
              <a:t>                                 </a:t>
            </a:r>
            <a:r>
              <a:rPr lang="en-US" sz="3600" b="1" dirty="0">
                <a:solidFill>
                  <a:srgbClr val="002060"/>
                </a:solidFill>
                <a:latin typeface="Times New Roman"/>
                <a:cs typeface="Calibri Light"/>
              </a:rPr>
              <a:t>   </a:t>
            </a:r>
            <a:r>
              <a:rPr lang="en-US" sz="3600" dirty="0">
                <a:solidFill>
                  <a:srgbClr val="002060"/>
                </a:solidFill>
                <a:latin typeface="Times New Roman"/>
                <a:cs typeface="Calibri Light"/>
              </a:rPr>
              <a:t>RESULTS</a:t>
            </a:r>
          </a:p>
        </p:txBody>
      </p:sp>
      <p:sp>
        <p:nvSpPr>
          <p:cNvPr id="5" name="Footer Placeholder 4">
            <a:extLst>
              <a:ext uri="{FF2B5EF4-FFF2-40B4-BE49-F238E27FC236}">
                <a16:creationId xmlns:a16="http://schemas.microsoft.com/office/drawing/2014/main" xmlns="" id="{74922AC6-B2B4-2AE5-5399-9703BD518F52}"/>
              </a:ext>
            </a:extLst>
          </p:cNvPr>
          <p:cNvSpPr>
            <a:spLocks noGrp="1"/>
          </p:cNvSpPr>
          <p:nvPr>
            <p:ph type="ftr" sz="quarter" idx="11"/>
          </p:nvPr>
        </p:nvSpPr>
        <p:spPr>
          <a:xfrm>
            <a:off x="1" y="6356351"/>
            <a:ext cx="10972800" cy="365125"/>
          </a:xfrm>
        </p:spPr>
        <p:txBody>
          <a:bodyPr/>
          <a:lstStyle/>
          <a:p>
            <a:r>
              <a:rPr lang="en-US" dirty="0" smtClean="0"/>
              <a:t>Batch-No:5                                                        </a:t>
            </a:r>
            <a:r>
              <a:rPr lang="en-US" dirty="0"/>
              <a:t>Project </a:t>
            </a:r>
            <a:r>
              <a:rPr lang="en-US" dirty="0" smtClean="0"/>
              <a:t>Title: :</a:t>
            </a:r>
            <a:r>
              <a:rPr lang="en-US" b="1" dirty="0" smtClean="0"/>
              <a:t>Securing Employment Opportunities-Machine Learning Solutions for Fake Job Detection </a:t>
            </a:r>
            <a:endParaRPr lang="en-IN" dirty="0"/>
          </a:p>
        </p:txBody>
      </p:sp>
      <p:sp>
        <p:nvSpPr>
          <p:cNvPr id="6" name="Slide Number Placeholder 5">
            <a:extLst>
              <a:ext uri="{FF2B5EF4-FFF2-40B4-BE49-F238E27FC236}">
                <a16:creationId xmlns:a16="http://schemas.microsoft.com/office/drawing/2014/main" xmlns="" id="{56840E77-6A0D-9986-DE46-C973920F43BC}"/>
              </a:ext>
            </a:extLst>
          </p:cNvPr>
          <p:cNvSpPr>
            <a:spLocks noGrp="1"/>
          </p:cNvSpPr>
          <p:nvPr>
            <p:ph type="sldNum" sz="quarter" idx="12"/>
          </p:nvPr>
        </p:nvSpPr>
        <p:spPr/>
        <p:txBody>
          <a:bodyPr/>
          <a:lstStyle/>
          <a:p>
            <a:fld id="{AE5629FF-3FC9-4ED2-8167-F1E9CD28EC76}" type="slidenum">
              <a:rPr lang="en-IN" smtClean="0"/>
              <a:pPr/>
              <a:t>25</a:t>
            </a:fld>
            <a:endParaRPr lang="en-IN" dirty="0"/>
          </a:p>
        </p:txBody>
      </p:sp>
      <p:pic>
        <p:nvPicPr>
          <p:cNvPr id="14" name="Picture 13">
            <a:extLst>
              <a:ext uri="{FF2B5EF4-FFF2-40B4-BE49-F238E27FC236}">
                <a16:creationId xmlns:a16="http://schemas.microsoft.com/office/drawing/2014/main" xmlns="" id="{8D56812C-B573-CD24-7B3F-D2B16BD15275}"/>
              </a:ext>
            </a:extLst>
          </p:cNvPr>
          <p:cNvPicPr>
            <a:picLocks noChangeAspect="1"/>
          </p:cNvPicPr>
          <p:nvPr/>
        </p:nvPicPr>
        <p:blipFill>
          <a:blip r:embed="rId2" cstate="print"/>
          <a:stretch>
            <a:fillRect/>
          </a:stretch>
        </p:blipFill>
        <p:spPr>
          <a:xfrm>
            <a:off x="480277" y="1412845"/>
            <a:ext cx="3335114" cy="2012466"/>
          </a:xfrm>
          <a:prstGeom prst="rect">
            <a:avLst/>
          </a:prstGeom>
        </p:spPr>
      </p:pic>
      <p:pic>
        <p:nvPicPr>
          <p:cNvPr id="17" name="Picture 16">
            <a:extLst>
              <a:ext uri="{FF2B5EF4-FFF2-40B4-BE49-F238E27FC236}">
                <a16:creationId xmlns:a16="http://schemas.microsoft.com/office/drawing/2014/main" xmlns="" id="{83C8111E-EB48-AD2A-1BDD-662DE5C354FC}"/>
              </a:ext>
            </a:extLst>
          </p:cNvPr>
          <p:cNvPicPr>
            <a:picLocks noChangeAspect="1"/>
          </p:cNvPicPr>
          <p:nvPr/>
        </p:nvPicPr>
        <p:blipFill>
          <a:blip r:embed="rId3" cstate="print"/>
          <a:stretch>
            <a:fillRect/>
          </a:stretch>
        </p:blipFill>
        <p:spPr>
          <a:xfrm>
            <a:off x="3916962" y="1412845"/>
            <a:ext cx="3909226" cy="2012466"/>
          </a:xfrm>
          <a:prstGeom prst="rect">
            <a:avLst/>
          </a:prstGeom>
        </p:spPr>
      </p:pic>
      <p:pic>
        <p:nvPicPr>
          <p:cNvPr id="19" name="Picture 18">
            <a:extLst>
              <a:ext uri="{FF2B5EF4-FFF2-40B4-BE49-F238E27FC236}">
                <a16:creationId xmlns:a16="http://schemas.microsoft.com/office/drawing/2014/main" xmlns="" id="{E03D9320-893E-2C9F-27FD-C2BE86BD1A68}"/>
              </a:ext>
            </a:extLst>
          </p:cNvPr>
          <p:cNvPicPr>
            <a:picLocks noChangeAspect="1"/>
          </p:cNvPicPr>
          <p:nvPr/>
        </p:nvPicPr>
        <p:blipFill>
          <a:blip r:embed="rId4" cstate="print"/>
          <a:stretch>
            <a:fillRect/>
          </a:stretch>
        </p:blipFill>
        <p:spPr>
          <a:xfrm>
            <a:off x="7939112" y="1416877"/>
            <a:ext cx="3596072" cy="2008434"/>
          </a:xfrm>
          <a:prstGeom prst="rect">
            <a:avLst/>
          </a:prstGeom>
        </p:spPr>
      </p:pic>
      <p:pic>
        <p:nvPicPr>
          <p:cNvPr id="20" name="Picture 19">
            <a:extLst>
              <a:ext uri="{FF2B5EF4-FFF2-40B4-BE49-F238E27FC236}">
                <a16:creationId xmlns:a16="http://schemas.microsoft.com/office/drawing/2014/main" xmlns="" id="{BAFE7761-5ACF-8194-9139-526B60CEB3F5}"/>
              </a:ext>
            </a:extLst>
          </p:cNvPr>
          <p:cNvPicPr>
            <a:picLocks noChangeAspect="1"/>
          </p:cNvPicPr>
          <p:nvPr/>
        </p:nvPicPr>
        <p:blipFill>
          <a:blip r:embed="rId5" cstate="print"/>
          <a:stretch>
            <a:fillRect/>
          </a:stretch>
        </p:blipFill>
        <p:spPr>
          <a:xfrm>
            <a:off x="447182" y="3730128"/>
            <a:ext cx="3368210" cy="2321404"/>
          </a:xfrm>
          <a:prstGeom prst="rect">
            <a:avLst/>
          </a:prstGeom>
        </p:spPr>
      </p:pic>
      <p:pic>
        <p:nvPicPr>
          <p:cNvPr id="21" name="Picture 20">
            <a:extLst>
              <a:ext uri="{FF2B5EF4-FFF2-40B4-BE49-F238E27FC236}">
                <a16:creationId xmlns:a16="http://schemas.microsoft.com/office/drawing/2014/main" xmlns="" id="{C3BC1A95-2EB4-85BA-9331-A3E425F66FDA}"/>
              </a:ext>
            </a:extLst>
          </p:cNvPr>
          <p:cNvPicPr>
            <a:picLocks noChangeAspect="1"/>
          </p:cNvPicPr>
          <p:nvPr/>
        </p:nvPicPr>
        <p:blipFill>
          <a:blip r:embed="rId6" cstate="print"/>
          <a:stretch>
            <a:fillRect/>
          </a:stretch>
        </p:blipFill>
        <p:spPr>
          <a:xfrm>
            <a:off x="3916962" y="3734250"/>
            <a:ext cx="3909226" cy="2313164"/>
          </a:xfrm>
          <a:prstGeom prst="rect">
            <a:avLst/>
          </a:prstGeom>
        </p:spPr>
      </p:pic>
      <p:pic>
        <p:nvPicPr>
          <p:cNvPr id="22" name="Picture 21">
            <a:extLst>
              <a:ext uri="{FF2B5EF4-FFF2-40B4-BE49-F238E27FC236}">
                <a16:creationId xmlns:a16="http://schemas.microsoft.com/office/drawing/2014/main" xmlns="" id="{E5729AAC-3AA8-7ED6-E7E1-7B4DF34AF23E}"/>
              </a:ext>
            </a:extLst>
          </p:cNvPr>
          <p:cNvPicPr>
            <a:picLocks noChangeAspect="1"/>
          </p:cNvPicPr>
          <p:nvPr/>
        </p:nvPicPr>
        <p:blipFill>
          <a:blip r:embed="rId7" cstate="print"/>
          <a:stretch>
            <a:fillRect/>
          </a:stretch>
        </p:blipFill>
        <p:spPr>
          <a:xfrm>
            <a:off x="7939112" y="3730128"/>
            <a:ext cx="3596072" cy="2321404"/>
          </a:xfrm>
          <a:prstGeom prst="rect">
            <a:avLst/>
          </a:prstGeom>
        </p:spPr>
      </p:pic>
    </p:spTree>
    <p:extLst>
      <p:ext uri="{BB962C8B-B14F-4D97-AF65-F5344CB8AC3E}">
        <p14:creationId xmlns:p14="http://schemas.microsoft.com/office/powerpoint/2010/main" xmlns="" val="1400929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1AB7E3-C410-4C05-A97C-454DC318642D}"/>
              </a:ext>
            </a:extLst>
          </p:cNvPr>
          <p:cNvSpPr>
            <a:spLocks noGrp="1"/>
          </p:cNvSpPr>
          <p:nvPr>
            <p:ph type="title"/>
          </p:nvPr>
        </p:nvSpPr>
        <p:spPr/>
        <p:txBody>
          <a:bodyPr/>
          <a:lstStyle/>
          <a:p>
            <a:r>
              <a:rPr lang="en-US" dirty="0"/>
              <a:t>                          </a:t>
            </a:r>
            <a:r>
              <a:rPr lang="en-US" sz="3600" dirty="0">
                <a:solidFill>
                  <a:schemeClr val="accent1">
                    <a:lumMod val="75000"/>
                  </a:schemeClr>
                </a:solidFill>
                <a:latin typeface="Times New Roman" panose="02020603050405020304" pitchFamily="18" charset="0"/>
                <a:cs typeface="Times New Roman" panose="02020603050405020304" pitchFamily="18" charset="0"/>
              </a:rPr>
              <a:t>References</a:t>
            </a:r>
            <a:endParaRPr lang="en-IN" sz="36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F9E7C03-8BD0-4EBB-90EC-C9274C38D953}"/>
              </a:ext>
            </a:extLst>
          </p:cNvPr>
          <p:cNvSpPr>
            <a:spLocks noGrp="1"/>
          </p:cNvSpPr>
          <p:nvPr>
            <p:ph idx="1"/>
          </p:nvPr>
        </p:nvSpPr>
        <p:spPr>
          <a:xfrm>
            <a:off x="838200" y="1349829"/>
            <a:ext cx="10515600" cy="4827133"/>
          </a:xfrm>
        </p:spPr>
        <p:txBody>
          <a:bodyPr>
            <a:normAutofit/>
          </a:bodyPr>
          <a:lstStyle/>
          <a:p>
            <a:pPr marL="0" lvl="0" indent="0" algn="just">
              <a:lnSpc>
                <a:spcPct val="150000"/>
              </a:lnSpc>
              <a:spcBef>
                <a:spcPts val="1417"/>
              </a:spcBef>
              <a:buNone/>
            </a:pPr>
            <a:r>
              <a:rPr lang="en-IN" sz="1800" kern="0" spc="-1" dirty="0">
                <a:solidFill>
                  <a:srgbClr val="3B3838"/>
                </a:solidFill>
                <a:latin typeface="Times New Roman"/>
              </a:rPr>
              <a:t>[1] S. </a:t>
            </a:r>
            <a:r>
              <a:rPr lang="en-IN" sz="1800" kern="0" spc="-1" dirty="0" err="1">
                <a:solidFill>
                  <a:srgbClr val="3B3838"/>
                </a:solidFill>
                <a:latin typeface="Times New Roman"/>
              </a:rPr>
              <a:t>Vidros</a:t>
            </a:r>
            <a:r>
              <a:rPr lang="en-IN" sz="1800" kern="0" spc="-1" dirty="0">
                <a:solidFill>
                  <a:srgbClr val="3B3838"/>
                </a:solidFill>
                <a:latin typeface="Times New Roman"/>
              </a:rPr>
              <a:t>, C. </a:t>
            </a:r>
            <a:r>
              <a:rPr lang="en-IN" sz="1800" kern="0" spc="-1" dirty="0" err="1">
                <a:solidFill>
                  <a:srgbClr val="3B3838"/>
                </a:solidFill>
                <a:latin typeface="Times New Roman"/>
              </a:rPr>
              <a:t>Kolias</a:t>
            </a:r>
            <a:r>
              <a:rPr lang="en-IN" sz="1800" kern="0" spc="-1" dirty="0">
                <a:solidFill>
                  <a:srgbClr val="3B3838"/>
                </a:solidFill>
                <a:latin typeface="Times New Roman"/>
              </a:rPr>
              <a:t> , G. </a:t>
            </a:r>
            <a:r>
              <a:rPr lang="en-IN" sz="1800" kern="0" spc="-1" dirty="0" err="1">
                <a:solidFill>
                  <a:srgbClr val="3B3838"/>
                </a:solidFill>
                <a:latin typeface="Times New Roman"/>
              </a:rPr>
              <a:t>Kambourakis</a:t>
            </a:r>
            <a:r>
              <a:rPr lang="en-IN" sz="1800" kern="0" spc="-1" dirty="0">
                <a:solidFill>
                  <a:srgbClr val="3B3838"/>
                </a:solidFill>
                <a:latin typeface="Times New Roman"/>
              </a:rPr>
              <a:t> ,and L. </a:t>
            </a:r>
            <a:r>
              <a:rPr lang="en-IN" sz="1800" kern="0" spc="-1" dirty="0" err="1">
                <a:solidFill>
                  <a:srgbClr val="3B3838"/>
                </a:solidFill>
                <a:latin typeface="Times New Roman"/>
              </a:rPr>
              <a:t>Akoglu</a:t>
            </a:r>
            <a:r>
              <a:rPr lang="en-IN" sz="1800" kern="0" spc="-1" dirty="0">
                <a:solidFill>
                  <a:srgbClr val="3B3838"/>
                </a:solidFill>
                <a:latin typeface="Times New Roman"/>
              </a:rPr>
              <a:t>, “Automatic</a:t>
            </a:r>
            <a:r>
              <a:rPr lang="en-US" sz="1800" kern="0" spc="-1" dirty="0">
                <a:solidFill>
                  <a:srgbClr val="000000"/>
                </a:solidFill>
                <a:latin typeface="Times New Roman"/>
              </a:rPr>
              <a:t> </a:t>
            </a:r>
            <a:r>
              <a:rPr lang="en-IN" sz="1800" kern="0" spc="-1" dirty="0">
                <a:solidFill>
                  <a:srgbClr val="3B3838"/>
                </a:solidFill>
                <a:latin typeface="Times New Roman"/>
              </a:rPr>
              <a:t>Detection of Online Recruitment Frauds: Characteristics, Methods, and a</a:t>
            </a:r>
            <a:r>
              <a:rPr lang="en-US" sz="1800" kern="0" spc="-1" dirty="0">
                <a:solidFill>
                  <a:srgbClr val="000000"/>
                </a:solidFill>
                <a:latin typeface="Times New Roman"/>
              </a:rPr>
              <a:t> </a:t>
            </a:r>
            <a:r>
              <a:rPr lang="en-IN" sz="1800" kern="0" spc="-1" dirty="0">
                <a:solidFill>
                  <a:srgbClr val="3B3838"/>
                </a:solidFill>
                <a:latin typeface="Times New Roman"/>
              </a:rPr>
              <a:t>Public Dataset”, Future Internet 2017, 9, 6; doi:10.3390/fi9010006.</a:t>
            </a:r>
            <a:endParaRPr lang="en-US" sz="1800" kern="0" spc="-1" dirty="0">
              <a:solidFill>
                <a:srgbClr val="000000"/>
              </a:solidFill>
              <a:latin typeface="Times New Roman"/>
              <a:ea typeface="Times New Roman"/>
            </a:endParaRPr>
          </a:p>
          <a:p>
            <a:pPr marL="0" lvl="0" indent="0" algn="just">
              <a:lnSpc>
                <a:spcPct val="150000"/>
              </a:lnSpc>
              <a:spcBef>
                <a:spcPts val="1417"/>
              </a:spcBef>
              <a:buNone/>
            </a:pPr>
            <a:r>
              <a:rPr lang="en-IN" sz="1800" kern="0" spc="-1" dirty="0">
                <a:solidFill>
                  <a:srgbClr val="3B3838"/>
                </a:solidFill>
                <a:latin typeface="Times New Roman"/>
              </a:rPr>
              <a:t>[2] B. </a:t>
            </a:r>
            <a:r>
              <a:rPr lang="en-IN" sz="1800" kern="0" spc="-1" dirty="0" err="1">
                <a:solidFill>
                  <a:srgbClr val="3B3838"/>
                </a:solidFill>
                <a:latin typeface="Times New Roman"/>
              </a:rPr>
              <a:t>Alghamdi</a:t>
            </a:r>
            <a:r>
              <a:rPr lang="en-IN" sz="1800" kern="0" spc="-1" dirty="0">
                <a:solidFill>
                  <a:srgbClr val="3B3838"/>
                </a:solidFill>
                <a:latin typeface="Times New Roman"/>
              </a:rPr>
              <a:t>, F. </a:t>
            </a:r>
            <a:r>
              <a:rPr lang="en-IN" sz="1800" kern="0" spc="-1" dirty="0" err="1">
                <a:solidFill>
                  <a:srgbClr val="3B3838"/>
                </a:solidFill>
                <a:latin typeface="Times New Roman"/>
              </a:rPr>
              <a:t>Alharby</a:t>
            </a:r>
            <a:r>
              <a:rPr lang="en-IN" sz="1800" kern="0" spc="-1" dirty="0">
                <a:solidFill>
                  <a:srgbClr val="3B3838"/>
                </a:solidFill>
                <a:latin typeface="Times New Roman"/>
              </a:rPr>
              <a:t>, “An Intelligent Model for Online Recruitment</a:t>
            </a:r>
            <a:r>
              <a:rPr lang="en-US" sz="1800" kern="0" spc="-1" dirty="0">
                <a:solidFill>
                  <a:srgbClr val="000000"/>
                </a:solidFill>
                <a:latin typeface="Times New Roman"/>
              </a:rPr>
              <a:t> </a:t>
            </a:r>
            <a:r>
              <a:rPr lang="en-IN" sz="1800" kern="0" spc="-1" dirty="0">
                <a:solidFill>
                  <a:srgbClr val="3B3838"/>
                </a:solidFill>
                <a:latin typeface="Times New Roman"/>
              </a:rPr>
              <a:t>Fraud Detection”, Journal of Information Security, 2019, </a:t>
            </a:r>
            <a:r>
              <a:rPr lang="en-IN" sz="1800" kern="0" spc="-1" dirty="0" err="1">
                <a:solidFill>
                  <a:srgbClr val="3B3838"/>
                </a:solidFill>
                <a:latin typeface="Times New Roman"/>
              </a:rPr>
              <a:t>Vol</a:t>
            </a:r>
            <a:r>
              <a:rPr lang="en-IN" sz="1800" kern="0" spc="-1" dirty="0">
                <a:solidFill>
                  <a:srgbClr val="3B3838"/>
                </a:solidFill>
                <a:latin typeface="Times New Roman"/>
              </a:rPr>
              <a:t> 10, pp. 155176</a:t>
            </a:r>
            <a:endParaRPr lang="en-US" sz="1800" kern="0" spc="-1" dirty="0">
              <a:solidFill>
                <a:srgbClr val="000000"/>
              </a:solidFill>
              <a:latin typeface="Times New Roman"/>
            </a:endParaRPr>
          </a:p>
          <a:p>
            <a:pPr marL="0" lvl="0" indent="0" algn="just">
              <a:lnSpc>
                <a:spcPct val="150000"/>
              </a:lnSpc>
              <a:spcBef>
                <a:spcPts val="1417"/>
              </a:spcBef>
              <a:buNone/>
            </a:pPr>
            <a:r>
              <a:rPr lang="en-IN" sz="1800" kern="0" spc="-1" dirty="0">
                <a:solidFill>
                  <a:srgbClr val="3B3838"/>
                </a:solidFill>
                <a:latin typeface="Times New Roman"/>
              </a:rPr>
              <a:t>https://doi.org/10.4236/iis.2019.103009 .</a:t>
            </a:r>
            <a:endParaRPr lang="en-US" sz="1800" kern="0" spc="-1" dirty="0">
              <a:solidFill>
                <a:srgbClr val="000000"/>
              </a:solidFill>
              <a:latin typeface="Times New Roman"/>
              <a:ea typeface="Times New Roman"/>
            </a:endParaRPr>
          </a:p>
          <a:p>
            <a:pPr marL="0" lvl="0" indent="0" algn="just">
              <a:lnSpc>
                <a:spcPct val="150000"/>
              </a:lnSpc>
              <a:spcBef>
                <a:spcPts val="1417"/>
              </a:spcBef>
              <a:buNone/>
            </a:pPr>
            <a:r>
              <a:rPr lang="en-IN" sz="1800" kern="0" spc="-1" dirty="0">
                <a:solidFill>
                  <a:srgbClr val="3B3838"/>
                </a:solidFill>
                <a:latin typeface="Times New Roman"/>
              </a:rPr>
              <a:t>[3] Tin Van Huynh1, </a:t>
            </a:r>
            <a:r>
              <a:rPr lang="en-IN" sz="1800" kern="0" spc="-1" dirty="0" err="1">
                <a:solidFill>
                  <a:srgbClr val="3B3838"/>
                </a:solidFill>
                <a:latin typeface="Times New Roman"/>
              </a:rPr>
              <a:t>Kiet</a:t>
            </a:r>
            <a:r>
              <a:rPr lang="en-IN" sz="1800" kern="0" spc="-1" dirty="0">
                <a:solidFill>
                  <a:srgbClr val="3B3838"/>
                </a:solidFill>
                <a:latin typeface="Times New Roman"/>
              </a:rPr>
              <a:t> Van Nguyen, </a:t>
            </a:r>
            <a:r>
              <a:rPr lang="en-IN" sz="1800" kern="0" spc="-1" dirty="0" err="1">
                <a:solidFill>
                  <a:srgbClr val="3B3838"/>
                </a:solidFill>
                <a:latin typeface="Times New Roman"/>
              </a:rPr>
              <a:t>Ngan</a:t>
            </a:r>
            <a:r>
              <a:rPr lang="en-IN" sz="1800" kern="0" spc="-1" dirty="0">
                <a:solidFill>
                  <a:srgbClr val="3B3838"/>
                </a:solidFill>
                <a:latin typeface="Times New Roman"/>
              </a:rPr>
              <a:t> </a:t>
            </a:r>
            <a:r>
              <a:rPr lang="en-IN" sz="1800" kern="0" spc="-1" dirty="0" err="1">
                <a:solidFill>
                  <a:srgbClr val="3B3838"/>
                </a:solidFill>
                <a:latin typeface="Times New Roman"/>
              </a:rPr>
              <a:t>Luu-Thuy</a:t>
            </a:r>
            <a:r>
              <a:rPr lang="en-IN" sz="1800" kern="0" spc="-1" dirty="0">
                <a:solidFill>
                  <a:srgbClr val="3B3838"/>
                </a:solidFill>
                <a:latin typeface="Times New Roman"/>
              </a:rPr>
              <a:t> Nguyen1, and </a:t>
            </a:r>
            <a:r>
              <a:rPr lang="en-IN" sz="1800" kern="0" spc="-1" dirty="0" err="1">
                <a:solidFill>
                  <a:srgbClr val="3B3838"/>
                </a:solidFill>
                <a:latin typeface="Times New Roman"/>
              </a:rPr>
              <a:t>AnhGia</a:t>
            </a:r>
            <a:r>
              <a:rPr lang="en-IN" sz="1800" kern="0" spc="-1" dirty="0">
                <a:solidFill>
                  <a:srgbClr val="3B3838"/>
                </a:solidFill>
                <a:latin typeface="Times New Roman"/>
              </a:rPr>
              <a:t>-Tuan Nguyen, “Job Prediction: From Deep Neural Network Models to Applications”, RIVF International Conference on Computing and</a:t>
            </a:r>
            <a:r>
              <a:rPr lang="en-US" sz="1800" kern="0" spc="-1" dirty="0">
                <a:solidFill>
                  <a:srgbClr val="000000"/>
                </a:solidFill>
                <a:latin typeface="Times New Roman"/>
              </a:rPr>
              <a:t> </a:t>
            </a:r>
            <a:r>
              <a:rPr lang="en-IN" sz="1800" kern="0" spc="-1" dirty="0">
                <a:solidFill>
                  <a:srgbClr val="3B3838"/>
                </a:solidFill>
                <a:latin typeface="Times New Roman"/>
              </a:rPr>
              <a:t>Communication Technologies (RIVF), 2020.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AE5629FF-3FC9-4ED2-8167-F1E9CD28EC76}" type="slidenum">
              <a:rPr lang="en-IN" smtClean="0"/>
              <a:pPr/>
              <a:t>26</a:t>
            </a:fld>
            <a:endParaRPr lang="en-IN"/>
          </a:p>
        </p:txBody>
      </p:sp>
      <p:sp>
        <p:nvSpPr>
          <p:cNvPr id="9" name="Footer Placeholder 10">
            <a:extLst>
              <a:ext uri="{FF2B5EF4-FFF2-40B4-BE49-F238E27FC236}">
                <a16:creationId xmlns:a16="http://schemas.microsoft.com/office/drawing/2014/main" xmlns="" id="{F1884102-9ACE-7F06-3384-BDCB7CCBDE0D}"/>
              </a:ext>
            </a:extLst>
          </p:cNvPr>
          <p:cNvSpPr txBox="1">
            <a:spLocks/>
          </p:cNvSpPr>
          <p:nvPr/>
        </p:nvSpPr>
        <p:spPr>
          <a:xfrm>
            <a:off x="503583" y="6294783"/>
            <a:ext cx="9365929" cy="563217"/>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Batch-No 05                               Project Title: </a:t>
            </a:r>
            <a:r>
              <a:rPr kumimoji="0" lang="en-US" sz="1200" b="1" i="0" u="none" strike="noStrike" kern="1200" cap="none" spc="0" normalizeH="0" baseline="0" noProof="0" dirty="0" smtClean="0">
                <a:ln>
                  <a:noFill/>
                </a:ln>
                <a:solidFill>
                  <a:schemeClr val="tx1">
                    <a:tint val="75000"/>
                  </a:schemeClr>
                </a:solidFill>
                <a:effectLst/>
                <a:uLnTx/>
                <a:uFillTx/>
                <a:latin typeface="+mn-lt"/>
                <a:ea typeface="+mn-ea"/>
                <a:cs typeface="+mn-cs"/>
              </a:rPr>
              <a:t>Securing Employment Opportunities-Machine Learning Solutions for Fake Job Detection</a:t>
            </a:r>
            <a:endPar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xmlns="" val="4007198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20"/>
          <p:cNvSpPr>
            <a:spLocks noGrp="1"/>
          </p:cNvSpPr>
          <p:nvPr>
            <p:ph idx="1"/>
          </p:nvPr>
        </p:nvSpPr>
        <p:spPr>
          <a:xfrm>
            <a:off x="609600" y="1181100"/>
            <a:ext cx="10744200" cy="4038113"/>
          </a:xfrm>
          <a:prstGeom prst="rect">
            <a:avLst/>
          </a:prstGeom>
          <a:noFill/>
          <a:ln w="0">
            <a:noFill/>
          </a:ln>
          <a:effectLst/>
        </p:spPr>
        <p:txBody>
          <a:bodyPr wrap="square" lIns="90000" tIns="45000" rIns="90000" bIns="45000" anchor="t">
            <a:spAutoFit/>
          </a:body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0" lang="en-US" sz="1900" b="0" i="0" u="none" strike="noStrike" kern="0" cap="none" spc="-1" normalizeH="0" baseline="0" noProof="0" dirty="0">
                <a:ln>
                  <a:noFill/>
                </a:ln>
                <a:solidFill>
                  <a:srgbClr val="3B3838"/>
                </a:solidFill>
                <a:effectLst/>
                <a:uLnTx/>
                <a:uFillTx/>
                <a:latin typeface="Times New Roman"/>
              </a:rPr>
              <a:t>[4] </a:t>
            </a:r>
            <a:r>
              <a:rPr kumimoji="0" lang="en-US" sz="1900" b="0" i="0" u="none" strike="noStrike" kern="0" cap="none" spc="-1" normalizeH="0" baseline="0" noProof="0" dirty="0" err="1">
                <a:ln>
                  <a:noFill/>
                </a:ln>
                <a:solidFill>
                  <a:srgbClr val="3B3838"/>
                </a:solidFill>
                <a:effectLst/>
                <a:uLnTx/>
                <a:uFillTx/>
                <a:latin typeface="Times New Roman"/>
              </a:rPr>
              <a:t>Jiawei</a:t>
            </a:r>
            <a:r>
              <a:rPr kumimoji="0" lang="en-US" sz="1900" b="0" i="0" u="none" strike="noStrike" kern="0" cap="none" spc="-1" normalizeH="0" baseline="0" noProof="0" dirty="0">
                <a:ln>
                  <a:noFill/>
                </a:ln>
                <a:solidFill>
                  <a:srgbClr val="3B3838"/>
                </a:solidFill>
                <a:effectLst/>
                <a:uLnTx/>
                <a:uFillTx/>
                <a:latin typeface="Times New Roman"/>
              </a:rPr>
              <a:t> Zhang, Bowen Dong, Philip S. Yu, “FAKEDETECTOR: Effective</a:t>
            </a:r>
            <a:r>
              <a:rPr lang="en-US" sz="1900" kern="0" spc="-1" dirty="0">
                <a:solidFill>
                  <a:srgbClr val="000000"/>
                </a:solidFill>
                <a:latin typeface="Times New Roman"/>
              </a:rPr>
              <a:t> </a:t>
            </a:r>
            <a:r>
              <a:rPr kumimoji="0" lang="en-US" sz="1900" b="0" i="0" u="none" strike="noStrike" kern="0" cap="none" spc="-1" normalizeH="0" baseline="0" noProof="0" dirty="0">
                <a:ln>
                  <a:noFill/>
                </a:ln>
                <a:solidFill>
                  <a:srgbClr val="3B3838"/>
                </a:solidFill>
                <a:effectLst/>
                <a:uLnTx/>
                <a:uFillTx/>
                <a:latin typeface="Times New Roman"/>
              </a:rPr>
              <a:t>Fake News Detection with Deep Diffusive Neural Network”, IEEE 36</a:t>
            </a:r>
            <a:r>
              <a:rPr kumimoji="0" lang="en-US" sz="1900" b="0" i="0" u="none" strike="noStrike" kern="0" cap="none" spc="-1" normalizeH="0" baseline="30000" noProof="0" dirty="0">
                <a:ln>
                  <a:noFill/>
                </a:ln>
                <a:solidFill>
                  <a:srgbClr val="3B3838"/>
                </a:solidFill>
                <a:effectLst/>
                <a:uLnTx/>
                <a:uFillTx/>
                <a:latin typeface="Times New Roman"/>
              </a:rPr>
              <a:t>th</a:t>
            </a:r>
            <a:r>
              <a:rPr kumimoji="0" lang="en-US" sz="1900" b="0" i="0" u="none" strike="noStrike" kern="0" cap="none" spc="-1" normalizeH="0" noProof="0" dirty="0">
                <a:ln>
                  <a:noFill/>
                </a:ln>
                <a:solidFill>
                  <a:srgbClr val="3B3838"/>
                </a:solidFill>
                <a:effectLst/>
                <a:uLnTx/>
                <a:uFillTx/>
                <a:latin typeface="Times New Roman"/>
              </a:rPr>
              <a:t> </a:t>
            </a:r>
            <a:r>
              <a:rPr kumimoji="0" lang="en-US" sz="1900" b="0" i="0" u="none" strike="noStrike" kern="0" cap="none" spc="-1" normalizeH="0" baseline="0" noProof="0" dirty="0">
                <a:ln>
                  <a:noFill/>
                </a:ln>
                <a:solidFill>
                  <a:srgbClr val="3B3838"/>
                </a:solidFill>
                <a:effectLst/>
                <a:uLnTx/>
                <a:uFillTx/>
                <a:latin typeface="Times New Roman"/>
              </a:rPr>
              <a:t>International Conference on Data Engineering (ICDE), 2020.</a:t>
            </a:r>
            <a:endParaRPr kumimoji="0" lang="en-US" sz="1900" b="0" i="0" u="none" strike="noStrike" kern="0" cap="none" spc="-1" normalizeH="0" baseline="0" noProof="0" dirty="0">
              <a:ln>
                <a:noFill/>
              </a:ln>
              <a:solidFill>
                <a:srgbClr val="000000"/>
              </a:solidFill>
              <a:effectLst/>
              <a:uLnTx/>
              <a:uFillTx/>
              <a:latin typeface="Times New Roman"/>
              <a:ea typeface="Times New Roman"/>
            </a:endParaRPr>
          </a:p>
          <a:p>
            <a:pPr marL="0" marR="0" lvl="0" indent="0" algn="just" defTabSz="914400" eaLnBrk="1" fontAlgn="auto" latinLnBrk="0" hangingPunct="1">
              <a:lnSpc>
                <a:spcPct val="150000"/>
              </a:lnSpc>
              <a:spcBef>
                <a:spcPts val="0"/>
              </a:spcBef>
              <a:spcAft>
                <a:spcPts val="0"/>
              </a:spcAft>
              <a:buClrTx/>
              <a:buSzTx/>
              <a:buFontTx/>
              <a:buNone/>
              <a:tabLst/>
              <a:defRPr/>
            </a:pPr>
            <a:r>
              <a:rPr kumimoji="0" lang="en-US" sz="1900" b="0" i="0" u="none" strike="noStrike" kern="0" cap="none" spc="-1" normalizeH="0" baseline="0" noProof="0" dirty="0">
                <a:ln>
                  <a:noFill/>
                </a:ln>
                <a:solidFill>
                  <a:srgbClr val="3B3838"/>
                </a:solidFill>
                <a:effectLst/>
                <a:uLnTx/>
                <a:uFillTx/>
                <a:latin typeface="Times New Roman"/>
              </a:rPr>
              <a:t>[5] Scanlon, J.R. and Gerber, M.S., “Automatic Detection of Cyber Recruitment</a:t>
            </a:r>
            <a:r>
              <a:rPr lang="en-US" sz="1900" kern="0" spc="-1" dirty="0">
                <a:solidFill>
                  <a:srgbClr val="000000"/>
                </a:solidFill>
                <a:latin typeface="Times New Roman"/>
              </a:rPr>
              <a:t> </a:t>
            </a:r>
            <a:r>
              <a:rPr kumimoji="0" lang="en-US" sz="1900" b="0" i="0" u="none" strike="noStrike" kern="0" cap="none" spc="-1" normalizeH="0" baseline="0" noProof="0" dirty="0">
                <a:ln>
                  <a:noFill/>
                </a:ln>
                <a:solidFill>
                  <a:srgbClr val="3B3838"/>
                </a:solidFill>
                <a:effectLst/>
                <a:uLnTx/>
                <a:uFillTx/>
                <a:latin typeface="Times New Roman"/>
              </a:rPr>
              <a:t>by Violent Extremists”, Security Informatics, 3, 5, 2014,</a:t>
            </a:r>
            <a:endParaRPr kumimoji="0" lang="en-US" sz="1900" b="0" i="0" u="none" strike="noStrike" kern="0" cap="none" spc="-1" normalizeH="0" baseline="0" noProof="0" dirty="0">
              <a:ln>
                <a:noFill/>
              </a:ln>
              <a:solidFill>
                <a:srgbClr val="000000"/>
              </a:solidFill>
              <a:effectLst/>
              <a:uLnTx/>
              <a:uFillTx/>
              <a:latin typeface="Times New Roman"/>
              <a:ea typeface="Times New Roman"/>
            </a:endParaRPr>
          </a:p>
          <a:p>
            <a:pPr marL="0" marR="0" lvl="0" indent="0" algn="just" defTabSz="914400" eaLnBrk="1" fontAlgn="auto" latinLnBrk="0" hangingPunct="1">
              <a:lnSpc>
                <a:spcPct val="150000"/>
              </a:lnSpc>
              <a:spcBef>
                <a:spcPts val="0"/>
              </a:spcBef>
              <a:spcAft>
                <a:spcPts val="0"/>
              </a:spcAft>
              <a:buClrTx/>
              <a:buSzTx/>
              <a:buFontTx/>
              <a:buNone/>
              <a:tabLst/>
              <a:defRPr/>
            </a:pPr>
            <a:r>
              <a:rPr kumimoji="0" lang="en-US" sz="1900" b="0" i="0" u="none" strike="noStrike" kern="0" cap="none" spc="-1" normalizeH="0" baseline="0" noProof="0" dirty="0">
                <a:ln>
                  <a:noFill/>
                </a:ln>
                <a:solidFill>
                  <a:srgbClr val="3B3838"/>
                </a:solidFill>
                <a:effectLst/>
                <a:uLnTx/>
                <a:uFillTx/>
                <a:latin typeface="Times New Roman"/>
              </a:rPr>
              <a:t>https://doi.org/10.1186/s13388-014-0005-5</a:t>
            </a:r>
            <a:endParaRPr kumimoji="0" lang="en-US" sz="1900" b="0" i="0" u="none" strike="noStrike" kern="0" cap="none" spc="-1" normalizeH="0" baseline="0" noProof="0" dirty="0">
              <a:ln>
                <a:noFill/>
              </a:ln>
              <a:solidFill>
                <a:srgbClr val="000000"/>
              </a:solidFill>
              <a:effectLst/>
              <a:uLnTx/>
              <a:uFillTx/>
              <a:latin typeface="Times New Roman"/>
              <a:ea typeface="Times New Roman"/>
            </a:endParaRPr>
          </a:p>
          <a:p>
            <a:pPr marL="0" marR="0" lvl="0" indent="0" algn="just" defTabSz="914400" eaLnBrk="1" fontAlgn="auto" latinLnBrk="0" hangingPunct="1">
              <a:lnSpc>
                <a:spcPct val="150000"/>
              </a:lnSpc>
              <a:spcBef>
                <a:spcPts val="0"/>
              </a:spcBef>
              <a:spcAft>
                <a:spcPts val="0"/>
              </a:spcAft>
              <a:buClrTx/>
              <a:buSzTx/>
              <a:buFontTx/>
              <a:buNone/>
              <a:tabLst/>
              <a:defRPr/>
            </a:pPr>
            <a:r>
              <a:rPr kumimoji="0" lang="en-US" sz="1900" b="0" i="0" u="none" strike="noStrike" kern="0" cap="none" spc="-1" normalizeH="0" baseline="0" noProof="0" dirty="0">
                <a:ln>
                  <a:noFill/>
                </a:ln>
                <a:solidFill>
                  <a:srgbClr val="3B3838"/>
                </a:solidFill>
                <a:effectLst/>
                <a:uLnTx/>
                <a:uFillTx/>
                <a:latin typeface="Times New Roman"/>
              </a:rPr>
              <a:t>[6] Y. Kim, “Convolutional neural networks for sentence classification,” </a:t>
            </a:r>
            <a:r>
              <a:rPr kumimoji="0" lang="en-US" sz="1900" b="0" i="0" u="none" strike="noStrike" kern="0" cap="none" spc="-1" normalizeH="0" baseline="0" noProof="0" dirty="0" err="1">
                <a:ln>
                  <a:noFill/>
                </a:ln>
                <a:solidFill>
                  <a:srgbClr val="3B3838"/>
                </a:solidFill>
                <a:effectLst/>
                <a:uLnTx/>
                <a:uFillTx/>
                <a:latin typeface="Times New Roman"/>
              </a:rPr>
              <a:t>arXiv</a:t>
            </a:r>
            <a:r>
              <a:rPr lang="en-US" sz="1900" kern="0" spc="-1" dirty="0">
                <a:solidFill>
                  <a:srgbClr val="000000"/>
                </a:solidFill>
                <a:latin typeface="Times New Roman"/>
              </a:rPr>
              <a:t> </a:t>
            </a:r>
            <a:r>
              <a:rPr kumimoji="0" lang="en-US" sz="1900" b="0" i="0" u="none" strike="noStrike" kern="0" cap="none" spc="-1" normalizeH="0" baseline="0" noProof="0" dirty="0" err="1">
                <a:ln>
                  <a:noFill/>
                </a:ln>
                <a:solidFill>
                  <a:srgbClr val="3B3838"/>
                </a:solidFill>
                <a:effectLst/>
                <a:uLnTx/>
                <a:uFillTx/>
                <a:latin typeface="Times New Roman"/>
              </a:rPr>
              <a:t>Prepr</a:t>
            </a:r>
            <a:r>
              <a:rPr kumimoji="0" lang="en-US" sz="1900" b="0" i="0" u="none" strike="noStrike" kern="0" cap="none" spc="-1" normalizeH="0" baseline="0" noProof="0" dirty="0">
                <a:ln>
                  <a:noFill/>
                </a:ln>
                <a:solidFill>
                  <a:srgbClr val="3B3838"/>
                </a:solidFill>
                <a:effectLst/>
                <a:uLnTx/>
                <a:uFillTx/>
                <a:latin typeface="Times New Roman"/>
              </a:rPr>
              <a:t>. arXiv1408.5882, 2014.</a:t>
            </a:r>
            <a:endParaRPr kumimoji="0" lang="en-US" sz="1900" b="0" i="0" u="none" strike="noStrike" kern="0" cap="none" spc="-1" normalizeH="0" baseline="0" noProof="0" dirty="0">
              <a:ln>
                <a:noFill/>
              </a:ln>
              <a:solidFill>
                <a:srgbClr val="000000"/>
              </a:solidFill>
              <a:effectLst/>
              <a:uLnTx/>
              <a:uFillTx/>
              <a:latin typeface="Times New Roman"/>
              <a:ea typeface="Times New Roman"/>
            </a:endParaRPr>
          </a:p>
          <a:p>
            <a:pPr marL="0" marR="0" lvl="0" indent="0" algn="just" defTabSz="914400" eaLnBrk="1" fontAlgn="auto" latinLnBrk="0" hangingPunct="1">
              <a:lnSpc>
                <a:spcPct val="150000"/>
              </a:lnSpc>
              <a:spcBef>
                <a:spcPts val="0"/>
              </a:spcBef>
              <a:spcAft>
                <a:spcPts val="0"/>
              </a:spcAft>
              <a:buClrTx/>
              <a:buSzTx/>
              <a:buFontTx/>
              <a:buNone/>
              <a:tabLst/>
              <a:defRPr/>
            </a:pPr>
            <a:r>
              <a:rPr kumimoji="0" lang="en-US" sz="1900" b="0" i="0" u="none" strike="noStrike" kern="0" cap="none" spc="-1" normalizeH="0" baseline="0" noProof="0" dirty="0">
                <a:ln>
                  <a:noFill/>
                </a:ln>
                <a:solidFill>
                  <a:srgbClr val="3B3838"/>
                </a:solidFill>
                <a:effectLst/>
                <a:uLnTx/>
                <a:uFillTx/>
                <a:latin typeface="Times New Roman"/>
              </a:rPr>
              <a:t>[7] T. Van Huynh, V. D. Nguyen, K. Van Nguyen, N. L.-T. Nguyen, and A.G.T. Nguyen, “Hate Speech Detection on Vietnamese Social Media Text using</a:t>
            </a:r>
            <a:r>
              <a:rPr kumimoji="0" lang="en-US" sz="1900" b="0" i="0" u="none" strike="noStrike" kern="0" cap="none" spc="-1" normalizeH="0" noProof="0" dirty="0">
                <a:ln>
                  <a:noFill/>
                </a:ln>
                <a:solidFill>
                  <a:srgbClr val="000000"/>
                </a:solidFill>
                <a:effectLst/>
                <a:uLnTx/>
                <a:uFillTx/>
                <a:latin typeface="Times New Roman"/>
              </a:rPr>
              <a:t> </a:t>
            </a:r>
            <a:r>
              <a:rPr kumimoji="0" lang="en-US" sz="1900" b="0" i="0" u="none" strike="noStrike" kern="0" cap="none" spc="-1" normalizeH="0" baseline="0" noProof="0" dirty="0">
                <a:ln>
                  <a:noFill/>
                </a:ln>
                <a:solidFill>
                  <a:srgbClr val="3B3838"/>
                </a:solidFill>
                <a:effectLst/>
                <a:uLnTx/>
                <a:uFillTx/>
                <a:latin typeface="Times New Roman"/>
              </a:rPr>
              <a:t>the Bi-GRU-LSTM-CNN Model,” </a:t>
            </a:r>
            <a:r>
              <a:rPr kumimoji="0" lang="en-US" sz="1900" b="0" i="0" u="none" strike="noStrike" kern="0" cap="none" spc="-1" normalizeH="0" baseline="0" noProof="0" dirty="0" err="1">
                <a:ln>
                  <a:noFill/>
                </a:ln>
                <a:solidFill>
                  <a:srgbClr val="3B3838"/>
                </a:solidFill>
                <a:effectLst/>
                <a:uLnTx/>
                <a:uFillTx/>
                <a:latin typeface="Times New Roman"/>
              </a:rPr>
              <a:t>arXiv</a:t>
            </a:r>
            <a:r>
              <a:rPr kumimoji="0" lang="en-US" sz="1900" b="0" i="0" u="none" strike="noStrike" kern="0" cap="none" spc="-1" normalizeH="0" baseline="0" noProof="0" dirty="0">
                <a:ln>
                  <a:noFill/>
                </a:ln>
                <a:solidFill>
                  <a:srgbClr val="3B3838"/>
                </a:solidFill>
                <a:effectLst/>
                <a:uLnTx/>
                <a:uFillTx/>
                <a:latin typeface="Times New Roman"/>
              </a:rPr>
              <a:t> </a:t>
            </a:r>
            <a:r>
              <a:rPr kumimoji="0" lang="en-US" sz="1900" b="0" i="0" u="none" strike="noStrike" kern="0" cap="none" spc="-1" normalizeH="0" baseline="0" noProof="0" dirty="0" err="1">
                <a:ln>
                  <a:noFill/>
                </a:ln>
                <a:solidFill>
                  <a:srgbClr val="3B3838"/>
                </a:solidFill>
                <a:effectLst/>
                <a:uLnTx/>
                <a:uFillTx/>
                <a:latin typeface="Times New Roman"/>
              </a:rPr>
              <a:t>Prepr</a:t>
            </a:r>
            <a:r>
              <a:rPr kumimoji="0" lang="en-US" sz="1900" b="0" i="0" u="none" strike="noStrike" kern="0" cap="none" spc="-1" normalizeH="0" baseline="0" noProof="0" dirty="0">
                <a:ln>
                  <a:noFill/>
                </a:ln>
                <a:solidFill>
                  <a:srgbClr val="3B3838"/>
                </a:solidFill>
                <a:effectLst/>
                <a:uLnTx/>
                <a:uFillTx/>
                <a:latin typeface="Times New Roman"/>
              </a:rPr>
              <a:t>. arXiv1911.03644, 2019.</a:t>
            </a:r>
            <a:endParaRPr kumimoji="0" lang="en-US" sz="1900" b="0" i="0" u="none" strike="noStrike" kern="0" cap="none" spc="-1" normalizeH="0" baseline="0" noProof="0" dirty="0">
              <a:ln>
                <a:noFill/>
              </a:ln>
              <a:solidFill>
                <a:srgbClr val="000000"/>
              </a:solidFill>
              <a:effectLst/>
              <a:uLnTx/>
              <a:uFillTx/>
              <a:latin typeface="Times New Roman"/>
              <a:ea typeface="Times New Roman"/>
            </a:endParaRPr>
          </a:p>
        </p:txBody>
      </p:sp>
      <p:sp>
        <p:nvSpPr>
          <p:cNvPr id="7" name="Footer Placeholder 10">
            <a:extLst>
              <a:ext uri="{FF2B5EF4-FFF2-40B4-BE49-F238E27FC236}">
                <a16:creationId xmlns:a16="http://schemas.microsoft.com/office/drawing/2014/main" xmlns="" id="{F1884102-9ACE-7F06-3384-BDCB7CCBDE0D}"/>
              </a:ext>
            </a:extLst>
          </p:cNvPr>
          <p:cNvSpPr>
            <a:spLocks noGrp="1"/>
          </p:cNvSpPr>
          <p:nvPr>
            <p:ph type="ftr" sz="quarter" idx="11"/>
          </p:nvPr>
        </p:nvSpPr>
        <p:spPr>
          <a:xfrm>
            <a:off x="159026" y="6356351"/>
            <a:ext cx="11555896" cy="365125"/>
          </a:xfrm>
        </p:spPr>
        <p:txBody>
          <a:bodyPr/>
          <a:lstStyle/>
          <a:p>
            <a:r>
              <a:rPr lang="en-US" dirty="0"/>
              <a:t>Batch-No </a:t>
            </a:r>
            <a:r>
              <a:rPr lang="en-US" dirty="0" smtClean="0"/>
              <a:t>05                                                            </a:t>
            </a:r>
            <a:r>
              <a:rPr lang="en-US" dirty="0"/>
              <a:t>Project </a:t>
            </a:r>
            <a:r>
              <a:rPr lang="en-US" dirty="0" smtClean="0"/>
              <a:t>Title </a:t>
            </a:r>
            <a:r>
              <a:rPr lang="en-US" dirty="0" smtClean="0"/>
              <a:t>:</a:t>
            </a:r>
            <a:r>
              <a:rPr lang="en-US" b="1" dirty="0" smtClean="0"/>
              <a:t>Securing </a:t>
            </a:r>
            <a:r>
              <a:rPr lang="en-US" b="1" dirty="0" smtClean="0"/>
              <a:t>Employment Opportunities-Machine Learning Solutions for Fake Job </a:t>
            </a:r>
            <a:r>
              <a:rPr lang="en-US" b="1" dirty="0" smtClean="0"/>
              <a:t>Detection                                          27 </a:t>
            </a:r>
            <a:endParaRPr lang="en-US" dirty="0" smtClean="0"/>
          </a:p>
          <a:p>
            <a:r>
              <a:rPr lang="en-US" dirty="0"/>
              <a:t> </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466CAD-99C2-4EC0-9381-B91D1FA97CA3}"/>
              </a:ext>
            </a:extLst>
          </p:cNvPr>
          <p:cNvSpPr>
            <a:spLocks noGrp="1"/>
          </p:cNvSpPr>
          <p:nvPr>
            <p:ph type="title"/>
          </p:nvPr>
        </p:nvSpPr>
        <p:spPr/>
        <p:txBody>
          <a:bodyPr>
            <a:normAutofit/>
          </a:bodyPr>
          <a:lstStyle/>
          <a:p>
            <a:r>
              <a:rPr lang="en-IN" sz="2800" dirty="0">
                <a:solidFill>
                  <a:schemeClr val="tx2"/>
                </a:solidFill>
                <a:latin typeface="Times New Roman" panose="02020603050405020304" pitchFamily="18" charset="0"/>
                <a:cs typeface="Times New Roman" panose="02020603050405020304" pitchFamily="18" charset="0"/>
              </a:rPr>
              <a:t>                                        CONCLUSION</a:t>
            </a:r>
            <a:endParaRPr lang="en-IN" sz="2800" dirty="0"/>
          </a:p>
        </p:txBody>
      </p:sp>
      <p:sp>
        <p:nvSpPr>
          <p:cNvPr id="3" name="Content Placeholder 2">
            <a:extLst>
              <a:ext uri="{FF2B5EF4-FFF2-40B4-BE49-F238E27FC236}">
                <a16:creationId xmlns:a16="http://schemas.microsoft.com/office/drawing/2014/main" xmlns="" id="{4339CDE6-2AAA-4A5F-8771-4B556B29FC5E}"/>
              </a:ext>
            </a:extLst>
          </p:cNvPr>
          <p:cNvSpPr>
            <a:spLocks noGrp="1"/>
          </p:cNvSpPr>
          <p:nvPr>
            <p:ph idx="1"/>
          </p:nvPr>
        </p:nvSpPr>
        <p:spPr/>
        <p:txBody>
          <a:bodyPr vert="horz" lIns="91440" tIns="45720" rIns="91440" bIns="45720" rtlCol="0" anchor="t">
            <a:noAutofit/>
          </a:bodyPr>
          <a:lstStyle/>
          <a:p>
            <a:pPr marL="0" indent="0" algn="just">
              <a:lnSpc>
                <a:spcPct val="150000"/>
              </a:lnSpc>
            </a:pPr>
            <a:r>
              <a:rPr lang="en-US" sz="2000" dirty="0">
                <a:effectLst/>
                <a:latin typeface="Times New Roman"/>
                <a:ea typeface="Times New Roman" panose="02020603050405020304" pitchFamily="18" charset="0"/>
                <a:cs typeface="Times New Roman"/>
              </a:rPr>
              <a:t>Job scam detection has become a great concern all over the world at present. In this paper, we have analyzed the impacts of job scam which can be a very prosperous area in research filed creating a lot of challenges to detect fraudulent job </a:t>
            </a:r>
            <a:r>
              <a:rPr lang="en-US" sz="2000" dirty="0" err="1">
                <a:effectLst/>
                <a:latin typeface="Times New Roman"/>
                <a:ea typeface="Times New Roman" panose="02020603050405020304" pitchFamily="18" charset="0"/>
                <a:cs typeface="Times New Roman"/>
              </a:rPr>
              <a:t>posts.We</a:t>
            </a:r>
            <a:r>
              <a:rPr lang="en-US" sz="2000" dirty="0">
                <a:effectLst/>
                <a:latin typeface="Times New Roman"/>
                <a:ea typeface="Times New Roman" panose="02020603050405020304" pitchFamily="18" charset="0"/>
                <a:cs typeface="Times New Roman"/>
              </a:rPr>
              <a:t> have experimented with EMSCAD dataset which contains real life fake job posts. In this paper we have experimented both machine learning algorithms (SVM, KNN, Naïve Bayes , Random Forest and MLP) and deep learning model (Deep Neural Network).This work shows a comparative study on the evaluation of traditional machine learning and deep learning based classifiers.</a:t>
            </a:r>
            <a:r>
              <a:rPr lang="en-US" sz="2000" dirty="0">
                <a:latin typeface="Times New Roman"/>
                <a:ea typeface="Times New Roman" panose="02020603050405020304" pitchFamily="18" charset="0"/>
                <a:cs typeface="Times New Roman"/>
              </a:rPr>
              <a:t> </a:t>
            </a:r>
            <a:endParaRPr lang="en-IN" sz="2000" dirty="0">
              <a:effectLst/>
              <a:latin typeface="Times New Roman"/>
              <a:ea typeface="Times New Roman" panose="02020603050405020304" pitchFamily="18" charset="0"/>
              <a:cs typeface="Times New Roman"/>
            </a:endParaRPr>
          </a:p>
        </p:txBody>
      </p:sp>
      <p:sp>
        <p:nvSpPr>
          <p:cNvPr id="8" name="Slide Number Placeholder 7"/>
          <p:cNvSpPr>
            <a:spLocks noGrp="1"/>
          </p:cNvSpPr>
          <p:nvPr>
            <p:ph type="sldNum" sz="quarter" idx="12"/>
          </p:nvPr>
        </p:nvSpPr>
        <p:spPr/>
        <p:txBody>
          <a:bodyPr/>
          <a:lstStyle/>
          <a:p>
            <a:fld id="{AE5629FF-3FC9-4ED2-8167-F1E9CD28EC76}" type="slidenum">
              <a:rPr lang="en-IN" smtClean="0"/>
              <a:pPr/>
              <a:t>28</a:t>
            </a:fld>
            <a:endParaRPr lang="en-IN"/>
          </a:p>
        </p:txBody>
      </p:sp>
      <p:sp>
        <p:nvSpPr>
          <p:cNvPr id="4" name="Footer Placeholder 10">
            <a:extLst>
              <a:ext uri="{FF2B5EF4-FFF2-40B4-BE49-F238E27FC236}">
                <a16:creationId xmlns:a16="http://schemas.microsoft.com/office/drawing/2014/main" xmlns="" id="{F1884102-9ACE-7F06-3384-BDCB7CCBDE0D}"/>
              </a:ext>
            </a:extLst>
          </p:cNvPr>
          <p:cNvSpPr>
            <a:spLocks noGrp="1"/>
          </p:cNvSpPr>
          <p:nvPr>
            <p:ph type="ftr" sz="quarter" idx="11"/>
          </p:nvPr>
        </p:nvSpPr>
        <p:spPr>
          <a:xfrm>
            <a:off x="503583" y="6356505"/>
            <a:ext cx="9365929" cy="365125"/>
          </a:xfrm>
        </p:spPr>
        <p:txBody>
          <a:bodyPr/>
          <a:lstStyle/>
          <a:p>
            <a:r>
              <a:rPr lang="en-US" dirty="0"/>
              <a:t>Batch-No </a:t>
            </a:r>
            <a:r>
              <a:rPr lang="en-US" dirty="0" smtClean="0"/>
              <a:t>05                               </a:t>
            </a:r>
            <a:r>
              <a:rPr lang="en-US" dirty="0"/>
              <a:t>Project </a:t>
            </a:r>
            <a:r>
              <a:rPr lang="en-US" dirty="0" err="1" smtClean="0"/>
              <a:t>Title</a:t>
            </a:r>
            <a:r>
              <a:rPr lang="en-US" dirty="0" err="1" smtClean="0"/>
              <a:t>:</a:t>
            </a:r>
            <a:r>
              <a:rPr lang="en-US" b="1" dirty="0" err="1" smtClean="0"/>
              <a:t>Securing</a:t>
            </a:r>
            <a:r>
              <a:rPr lang="en-US" b="1" dirty="0" smtClean="0"/>
              <a:t> </a:t>
            </a:r>
            <a:r>
              <a:rPr lang="en-US" b="1" dirty="0" smtClean="0"/>
              <a:t>Employment Opportunities-Machine Learning Solutions for Fake Job Detection</a:t>
            </a:r>
            <a:endParaRPr lang="en-US" dirty="0" smtClean="0"/>
          </a:p>
          <a:p>
            <a:r>
              <a:rPr lang="en-US" dirty="0"/>
              <a:t> </a:t>
            </a:r>
            <a:endParaRPr lang="en-IN" dirty="0"/>
          </a:p>
        </p:txBody>
      </p:sp>
    </p:spTree>
    <p:extLst>
      <p:ext uri="{BB962C8B-B14F-4D97-AF65-F5344CB8AC3E}">
        <p14:creationId xmlns:p14="http://schemas.microsoft.com/office/powerpoint/2010/main" xmlns="" val="3300789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63256"/>
            <a:ext cx="10515600" cy="627432"/>
          </a:xfrm>
        </p:spPr>
        <p:txBody>
          <a:bodyPr>
            <a:normAutofit/>
          </a:bodyPr>
          <a:lstStyle/>
          <a:p>
            <a:pPr algn="ctr"/>
            <a:r>
              <a:rPr lang="en-US" sz="2400" b="1" dirty="0">
                <a:solidFill>
                  <a:srgbClr val="7030A0"/>
                </a:solidFill>
                <a:latin typeface="Times New Roman" pitchFamily="18" charset="0"/>
                <a:cs typeface="Times New Roman" pitchFamily="18" charset="0"/>
              </a:rPr>
              <a:t>ABSTRACT</a:t>
            </a:r>
          </a:p>
        </p:txBody>
      </p:sp>
      <p:sp>
        <p:nvSpPr>
          <p:cNvPr id="3" name="Content Placeholder 2"/>
          <p:cNvSpPr>
            <a:spLocks noGrp="1"/>
          </p:cNvSpPr>
          <p:nvPr>
            <p:ph idx="1"/>
          </p:nvPr>
        </p:nvSpPr>
        <p:spPr/>
        <p:txBody>
          <a:bodyPr vert="horz" lIns="91440" tIns="45720" rIns="91440" bIns="45720" rtlCol="0" anchor="t">
            <a:normAutofit/>
          </a:bodyPr>
          <a:lstStyle/>
          <a:p>
            <a:pPr algn="just"/>
            <a:r>
              <a:rPr lang="en-US" sz="2200" dirty="0">
                <a:latin typeface="Times New Roman"/>
                <a:cs typeface="Calibri"/>
              </a:rPr>
              <a:t>In recent years, due to advancement in modern technology and social communication, advertising new job posts has become very common issue in the present world.</a:t>
            </a:r>
            <a:endParaRPr lang="en-US" dirty="0">
              <a:latin typeface="Times New Roman"/>
              <a:cs typeface="Calibri"/>
            </a:endParaRPr>
          </a:p>
          <a:p>
            <a:r>
              <a:rPr lang="en-US" sz="2200" dirty="0">
                <a:latin typeface="Times New Roman"/>
                <a:cs typeface="Calibri"/>
              </a:rPr>
              <a:t>So, fake job posting prediction task is going to be a great concern for all.</a:t>
            </a:r>
          </a:p>
          <a:p>
            <a:r>
              <a:rPr lang="en-US" sz="2200" dirty="0">
                <a:latin typeface="Times New Roman"/>
                <a:cs typeface="Calibri"/>
              </a:rPr>
              <a:t>Like many other classification tasks, fake job posing prediction leaves a lot of challenges to face.</a:t>
            </a:r>
          </a:p>
          <a:p>
            <a:r>
              <a:rPr lang="en-US" sz="2200" dirty="0">
                <a:latin typeface="Times New Roman"/>
                <a:cs typeface="Calibri"/>
              </a:rPr>
              <a:t>This is proposed to use different machine learning techniques for classification and predict a job post if it is real or fraudulent.</a:t>
            </a:r>
          </a:p>
          <a:p>
            <a:endParaRPr lang="en-US" sz="2200" dirty="0">
              <a:cs typeface="Calibri"/>
            </a:endParaRPr>
          </a:p>
        </p:txBody>
      </p:sp>
      <p:sp>
        <p:nvSpPr>
          <p:cNvPr id="6" name="Slide Number Placeholder 5"/>
          <p:cNvSpPr>
            <a:spLocks noGrp="1"/>
          </p:cNvSpPr>
          <p:nvPr>
            <p:ph type="sldNum" sz="quarter" idx="12"/>
          </p:nvPr>
        </p:nvSpPr>
        <p:spPr/>
        <p:txBody>
          <a:bodyPr/>
          <a:lstStyle/>
          <a:p>
            <a:fld id="{AE5629FF-3FC9-4ED2-8167-F1E9CD28EC76}" type="slidenum">
              <a:rPr lang="en-IN" smtClean="0"/>
              <a:pPr/>
              <a:t>3</a:t>
            </a:fld>
            <a:endParaRPr lang="en-IN" dirty="0"/>
          </a:p>
        </p:txBody>
      </p:sp>
      <p:sp>
        <p:nvSpPr>
          <p:cNvPr id="9" name="Footer Placeholder 10">
            <a:extLst>
              <a:ext uri="{FF2B5EF4-FFF2-40B4-BE49-F238E27FC236}">
                <a16:creationId xmlns:a16="http://schemas.microsoft.com/office/drawing/2014/main" xmlns="" id="{86D118A4-B2D9-DAD5-43F4-6F748873E99D}"/>
              </a:ext>
            </a:extLst>
          </p:cNvPr>
          <p:cNvSpPr>
            <a:spLocks noGrp="1"/>
          </p:cNvSpPr>
          <p:nvPr>
            <p:ph type="ftr" sz="quarter" idx="11"/>
          </p:nvPr>
        </p:nvSpPr>
        <p:spPr>
          <a:xfrm>
            <a:off x="543339" y="6311900"/>
            <a:ext cx="9819861" cy="365125"/>
          </a:xfrm>
        </p:spPr>
        <p:txBody>
          <a:bodyPr/>
          <a:lstStyle/>
          <a:p>
            <a:r>
              <a:rPr lang="en-US" dirty="0"/>
              <a:t>Batch-No </a:t>
            </a:r>
            <a:r>
              <a:rPr lang="en-US" dirty="0" smtClean="0"/>
              <a:t>05                                                                   </a:t>
            </a:r>
            <a:r>
              <a:rPr lang="en-US" dirty="0"/>
              <a:t>Project </a:t>
            </a:r>
            <a:r>
              <a:rPr lang="en-US" dirty="0" smtClean="0"/>
              <a:t>Title :</a:t>
            </a:r>
            <a:r>
              <a:rPr lang="en-US" b="1" dirty="0" smtClean="0"/>
              <a:t>Securing Employment </a:t>
            </a:r>
            <a:r>
              <a:rPr lang="en-US" b="1" dirty="0" smtClean="0"/>
              <a:t>Opportunities-Machine </a:t>
            </a:r>
            <a:r>
              <a:rPr lang="en-US" b="1" dirty="0" smtClean="0"/>
              <a:t>Learning Solutions for Fake Job Detection</a:t>
            </a:r>
            <a:endParaRPr lang="en-US" dirty="0" smtClean="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3293" y="620688"/>
            <a:ext cx="8487507" cy="697524"/>
          </a:xfrm>
        </p:spPr>
        <p:txBody>
          <a:bodyPr>
            <a:normAutofit/>
          </a:bodyPr>
          <a:lstStyle/>
          <a:p>
            <a:r>
              <a:rPr lang="en-IN" sz="2400" b="1" dirty="0">
                <a:solidFill>
                  <a:srgbClr val="7030A0"/>
                </a:solidFill>
                <a:latin typeface="Times New Roman"/>
                <a:cs typeface="Times New Roman"/>
              </a:rPr>
              <a:t>                                  INTRODUCTION</a:t>
            </a:r>
            <a:endParaRPr lang="en-IN" sz="2400" b="1" dirty="0">
              <a:latin typeface="Times New Roman"/>
              <a:cs typeface="Times New Roman"/>
            </a:endParaRPr>
          </a:p>
        </p:txBody>
      </p:sp>
      <p:sp>
        <p:nvSpPr>
          <p:cNvPr id="3" name="Content Placeholder 2"/>
          <p:cNvSpPr>
            <a:spLocks noGrp="1"/>
          </p:cNvSpPr>
          <p:nvPr>
            <p:ph idx="1"/>
          </p:nvPr>
        </p:nvSpPr>
        <p:spPr/>
        <p:txBody>
          <a:bodyPr vert="horz" lIns="91440" tIns="45720" rIns="91440" bIns="45720" rtlCol="0" anchor="t">
            <a:normAutofit/>
          </a:bodyPr>
          <a:lstStyle/>
          <a:p>
            <a:pPr algn="just"/>
            <a:r>
              <a:rPr lang="en-US" sz="2200" kern="150" dirty="0">
                <a:solidFill>
                  <a:srgbClr val="000000"/>
                </a:solidFill>
                <a:latin typeface="Times New Roman"/>
                <a:ea typeface="+mn-lt"/>
                <a:cs typeface="+mn-lt"/>
              </a:rPr>
              <a:t>Fraudulent job advertisements can be posted against a reputed company for violating their credibility. These fraudulent job post detection draws a good attention for obtaining an automated tool for identifying fake jobs and reporting them to people for avoiding application for such jobs. </a:t>
            </a:r>
            <a:endParaRPr lang="en-US" sz="2200" dirty="0">
              <a:latin typeface="Times New Roman"/>
              <a:cs typeface="Calibri"/>
            </a:endParaRPr>
          </a:p>
          <a:p>
            <a:pPr algn="just"/>
            <a:r>
              <a:rPr lang="en-US" sz="2200" kern="150" dirty="0">
                <a:solidFill>
                  <a:srgbClr val="000000"/>
                </a:solidFill>
                <a:latin typeface="Times New Roman"/>
                <a:ea typeface="+mn-lt"/>
                <a:cs typeface="+mn-lt"/>
              </a:rPr>
              <a:t>For this purpose, machine learning approach is applied which employs several algorithms for recognizing fake posts.</a:t>
            </a:r>
          </a:p>
          <a:p>
            <a:pPr algn="just"/>
            <a:r>
              <a:rPr lang="en-US" sz="2200" kern="150" dirty="0">
                <a:latin typeface="Times New Roman"/>
                <a:ea typeface="+mn-lt"/>
                <a:cs typeface="+mn-lt"/>
              </a:rPr>
              <a:t>These models leverage advanced algorithms to analyze patterns, detect anomalies, and identify characteristics associated with fraudulent job postings.</a:t>
            </a:r>
          </a:p>
          <a:p>
            <a:pPr algn="just"/>
            <a:r>
              <a:rPr lang="en-US" sz="2200" kern="150" dirty="0">
                <a:latin typeface="Times New Roman"/>
                <a:ea typeface="+mn-lt"/>
                <a:cs typeface="+mn-lt"/>
              </a:rPr>
              <a:t>By mitigating the impact of fraudulent activities in the recruitment process, we aim to create an environment where job seekers can explore opportunities with confidence, knowing that the jobs they apply for are genuine and trustworthy.</a:t>
            </a:r>
          </a:p>
        </p:txBody>
      </p:sp>
      <p:sp>
        <p:nvSpPr>
          <p:cNvPr id="8" name="Slide Number Placeholder 7"/>
          <p:cNvSpPr>
            <a:spLocks noGrp="1"/>
          </p:cNvSpPr>
          <p:nvPr>
            <p:ph type="sldNum" sz="quarter" idx="12"/>
          </p:nvPr>
        </p:nvSpPr>
        <p:spPr/>
        <p:txBody>
          <a:bodyPr/>
          <a:lstStyle/>
          <a:p>
            <a:fld id="{AE5629FF-3FC9-4ED2-8167-F1E9CD28EC76}" type="slidenum">
              <a:rPr lang="en-IN" smtClean="0"/>
              <a:pPr/>
              <a:t>4</a:t>
            </a:fld>
            <a:endParaRPr lang="en-IN"/>
          </a:p>
        </p:txBody>
      </p:sp>
      <p:sp>
        <p:nvSpPr>
          <p:cNvPr id="4" name="TextBox 3">
            <a:extLst>
              <a:ext uri="{FF2B5EF4-FFF2-40B4-BE49-F238E27FC236}">
                <a16:creationId xmlns:a16="http://schemas.microsoft.com/office/drawing/2014/main" xmlns="" id="{60A31037-4B26-D156-86B7-C2D5374D7914}"/>
              </a:ext>
            </a:extLst>
          </p:cNvPr>
          <p:cNvSpPr txBox="1"/>
          <p:nvPr/>
        </p:nvSpPr>
        <p:spPr>
          <a:xfrm>
            <a:off x="4115413" y="1433014"/>
            <a:ext cx="451338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7030A0"/>
                </a:solidFill>
                <a:latin typeface="Times New Roman"/>
                <a:cs typeface="Calibri"/>
              </a:rPr>
              <a:t>PROBLEM STATEMENT</a:t>
            </a:r>
            <a:endParaRPr lang="en-US" sz="2400" b="1">
              <a:solidFill>
                <a:srgbClr val="7030A0"/>
              </a:solidFill>
              <a:latin typeface="Times New Roman"/>
              <a:cs typeface="Calibri"/>
            </a:endParaRPr>
          </a:p>
        </p:txBody>
      </p:sp>
      <p:sp>
        <p:nvSpPr>
          <p:cNvPr id="10" name="Footer Placeholder 10">
            <a:extLst>
              <a:ext uri="{FF2B5EF4-FFF2-40B4-BE49-F238E27FC236}">
                <a16:creationId xmlns:a16="http://schemas.microsoft.com/office/drawing/2014/main" xmlns="" id="{86D118A4-B2D9-DAD5-43F4-6F748873E99D}"/>
              </a:ext>
            </a:extLst>
          </p:cNvPr>
          <p:cNvSpPr>
            <a:spLocks noGrp="1"/>
          </p:cNvSpPr>
          <p:nvPr>
            <p:ph type="ftr" sz="quarter" idx="11"/>
          </p:nvPr>
        </p:nvSpPr>
        <p:spPr>
          <a:xfrm>
            <a:off x="609600" y="6135758"/>
            <a:ext cx="10535478" cy="722242"/>
          </a:xfrm>
        </p:spPr>
        <p:txBody>
          <a:bodyPr/>
          <a:lstStyle/>
          <a:p>
            <a:r>
              <a:rPr lang="en-US" dirty="0"/>
              <a:t>Batch-No </a:t>
            </a:r>
            <a:r>
              <a:rPr lang="en-US" dirty="0" smtClean="0"/>
              <a:t>05                                                                   </a:t>
            </a:r>
            <a:r>
              <a:rPr lang="en-US" dirty="0"/>
              <a:t>Project </a:t>
            </a:r>
            <a:r>
              <a:rPr lang="en-US" dirty="0" smtClean="0"/>
              <a:t>Title :</a:t>
            </a:r>
            <a:r>
              <a:rPr lang="en-US" b="1" dirty="0" smtClean="0"/>
              <a:t>Securing Employment </a:t>
            </a:r>
            <a:r>
              <a:rPr lang="en-US" b="1" dirty="0" smtClean="0"/>
              <a:t>Opportunities-Machine </a:t>
            </a:r>
            <a:r>
              <a:rPr lang="en-US" b="1" dirty="0" smtClean="0"/>
              <a:t>Learning Solutions for Fake Job Detection</a:t>
            </a:r>
            <a:endParaRPr lang="en-US" dirty="0" smtClean="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dirty="0">
                <a:solidFill>
                  <a:srgbClr val="7030A0"/>
                </a:solidFill>
                <a:latin typeface="Times New Roman" pitchFamily="18" charset="0"/>
                <a:cs typeface="Times New Roman" pitchFamily="18" charset="0"/>
              </a:rPr>
              <a:t>AIM &amp; OBJECTIVE</a:t>
            </a:r>
          </a:p>
        </p:txBody>
      </p:sp>
      <p:sp>
        <p:nvSpPr>
          <p:cNvPr id="3" name="Content Placeholder 2"/>
          <p:cNvSpPr>
            <a:spLocks noGrp="1"/>
          </p:cNvSpPr>
          <p:nvPr>
            <p:ph idx="1"/>
          </p:nvPr>
        </p:nvSpPr>
        <p:spPr>
          <a:xfrm>
            <a:off x="838200" y="1337481"/>
            <a:ext cx="10515600" cy="4839482"/>
          </a:xfrm>
        </p:spPr>
        <p:txBody>
          <a:bodyPr vert="horz" lIns="91440" tIns="45720" rIns="91440" bIns="45720" rtlCol="0" anchor="t">
            <a:normAutofit/>
          </a:bodyPr>
          <a:lstStyle/>
          <a:p>
            <a:pPr algn="just">
              <a:buNone/>
            </a:pPr>
            <a:r>
              <a:rPr lang="en-US" b="1" dirty="0">
                <a:latin typeface="Times New Roman"/>
                <a:cs typeface="Times New Roman"/>
              </a:rPr>
              <a:t>Aim:</a:t>
            </a:r>
            <a:endParaRPr lang="en-US" b="1" dirty="0">
              <a:latin typeface="Times New Roman" pitchFamily="18" charset="0"/>
              <a:cs typeface="Times New Roman" pitchFamily="18" charset="0"/>
            </a:endParaRPr>
          </a:p>
          <a:p>
            <a:pPr algn="just">
              <a:buNone/>
            </a:pPr>
            <a:r>
              <a:rPr lang="en-US" sz="2200" dirty="0">
                <a:latin typeface="Times New Roman"/>
                <a:cs typeface="Times New Roman"/>
              </a:rPr>
              <a:t>   The main aim of the project is to develop a fake job prediction using machine learning models by using </a:t>
            </a:r>
            <a:r>
              <a:rPr lang="en-US" sz="2200" dirty="0">
                <a:latin typeface="Times New Roman"/>
                <a:ea typeface="+mn-lt"/>
                <a:cs typeface="+mn-lt"/>
              </a:rPr>
              <a:t>Employment Scam Aegean Dataset (EMSCAD) containing 18000 samples.</a:t>
            </a:r>
            <a:endParaRPr lang="en-US" b="1" dirty="0">
              <a:latin typeface="Times New Roman"/>
              <a:ea typeface="+mn-lt"/>
              <a:cs typeface="+mn-lt"/>
            </a:endParaRPr>
          </a:p>
          <a:p>
            <a:pPr algn="just">
              <a:buNone/>
            </a:pPr>
            <a:r>
              <a:rPr lang="en-US" b="1" dirty="0">
                <a:latin typeface="Times New Roman" pitchFamily="18" charset="0"/>
                <a:cs typeface="Times New Roman" pitchFamily="18" charset="0"/>
              </a:rPr>
              <a:t>Objective:</a:t>
            </a:r>
          </a:p>
          <a:p>
            <a:pPr algn="just"/>
            <a:r>
              <a:rPr lang="en-US" sz="2200" dirty="0">
                <a:latin typeface="Times New Roman"/>
                <a:cs typeface="Times New Roman"/>
              </a:rPr>
              <a:t>Collect a dataset containing job id, job description, qualifications, requirements and address.</a:t>
            </a:r>
          </a:p>
          <a:p>
            <a:pPr algn="just"/>
            <a:r>
              <a:rPr lang="en-US" sz="2200" dirty="0">
                <a:latin typeface="Times New Roman"/>
                <a:cs typeface="Times New Roman"/>
              </a:rPr>
              <a:t>Develop and train machine learning algorithms to recognize patterns to classify the fake or real jobs posted.</a:t>
            </a:r>
          </a:p>
          <a:p>
            <a:pPr algn="just"/>
            <a:r>
              <a:rPr lang="en-US" sz="2200" dirty="0">
                <a:latin typeface="Times New Roman"/>
                <a:cs typeface="Times New Roman"/>
              </a:rPr>
              <a:t>Evaluate the performance of the fake prediction system through cross-validation and real-world testing, assessing accuracy, precision and other relevant relatives.</a:t>
            </a:r>
          </a:p>
        </p:txBody>
      </p:sp>
      <p:sp>
        <p:nvSpPr>
          <p:cNvPr id="6" name="Slide Number Placeholder 5"/>
          <p:cNvSpPr>
            <a:spLocks noGrp="1"/>
          </p:cNvSpPr>
          <p:nvPr>
            <p:ph type="sldNum" sz="quarter" idx="12"/>
          </p:nvPr>
        </p:nvSpPr>
        <p:spPr/>
        <p:txBody>
          <a:bodyPr/>
          <a:lstStyle/>
          <a:p>
            <a:fld id="{AE5629FF-3FC9-4ED2-8167-F1E9CD28EC76}" type="slidenum">
              <a:rPr lang="en-IN" smtClean="0"/>
              <a:pPr/>
              <a:t>5</a:t>
            </a:fld>
            <a:endParaRPr lang="en-IN" dirty="0"/>
          </a:p>
        </p:txBody>
      </p:sp>
      <p:sp>
        <p:nvSpPr>
          <p:cNvPr id="4" name="Footer Placeholder 10">
            <a:extLst>
              <a:ext uri="{FF2B5EF4-FFF2-40B4-BE49-F238E27FC236}">
                <a16:creationId xmlns:a16="http://schemas.microsoft.com/office/drawing/2014/main" xmlns="" id="{86D118A4-B2D9-DAD5-43F4-6F748873E99D}"/>
              </a:ext>
            </a:extLst>
          </p:cNvPr>
          <p:cNvSpPr>
            <a:spLocks noGrp="1"/>
          </p:cNvSpPr>
          <p:nvPr>
            <p:ph type="ftr" sz="quarter" idx="11"/>
          </p:nvPr>
        </p:nvSpPr>
        <p:spPr>
          <a:xfrm>
            <a:off x="808383" y="6356505"/>
            <a:ext cx="9515059" cy="365125"/>
          </a:xfrm>
        </p:spPr>
        <p:txBody>
          <a:bodyPr/>
          <a:lstStyle/>
          <a:p>
            <a:r>
              <a:rPr lang="en-US" dirty="0"/>
              <a:t>Batch-No </a:t>
            </a:r>
            <a:r>
              <a:rPr lang="en-US" dirty="0" smtClean="0"/>
              <a:t>05                                                     </a:t>
            </a:r>
            <a:r>
              <a:rPr lang="en-US" dirty="0"/>
              <a:t>Project </a:t>
            </a:r>
            <a:r>
              <a:rPr lang="en-US" dirty="0" smtClean="0"/>
              <a:t>Title :</a:t>
            </a:r>
            <a:r>
              <a:rPr lang="en-US" b="1" dirty="0" smtClean="0"/>
              <a:t>Securing Employment </a:t>
            </a:r>
            <a:r>
              <a:rPr lang="en-US" b="1" dirty="0" smtClean="0"/>
              <a:t>Opportunities-Machine </a:t>
            </a:r>
            <a:r>
              <a:rPr lang="en-US" b="1" dirty="0" smtClean="0"/>
              <a:t>Learning Solutions for Fake Job Detection</a:t>
            </a:r>
            <a:endParaRPr lang="en-US" dirty="0" smtClean="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593" y="243827"/>
            <a:ext cx="10515600" cy="1325563"/>
          </a:xfrm>
        </p:spPr>
        <p:txBody>
          <a:bodyPr>
            <a:normAutofit/>
          </a:bodyPr>
          <a:lstStyle/>
          <a:p>
            <a:pPr algn="ctr"/>
            <a:r>
              <a:rPr lang="en-US" sz="2400" b="1" dirty="0">
                <a:solidFill>
                  <a:srgbClr val="7030A0"/>
                </a:solidFill>
                <a:latin typeface="Times New Roman" pitchFamily="18" charset="0"/>
                <a:cs typeface="Times New Roman" pitchFamily="18" charset="0"/>
              </a:rPr>
              <a:t>LITERATURE SURVEY</a:t>
            </a:r>
          </a:p>
        </p:txBody>
      </p:sp>
      <p:graphicFrame>
        <p:nvGraphicFramePr>
          <p:cNvPr id="9" name="Table 8"/>
          <p:cNvGraphicFramePr>
            <a:graphicFrameLocks noGrp="1"/>
          </p:cNvGraphicFramePr>
          <p:nvPr>
            <p:extLst>
              <p:ext uri="{D42A27DB-BD31-4B8C-83A1-F6EECF244321}">
                <p14:modId xmlns:p14="http://schemas.microsoft.com/office/powerpoint/2010/main" xmlns="" val="3500141262"/>
              </p:ext>
            </p:extLst>
          </p:nvPr>
        </p:nvGraphicFramePr>
        <p:xfrm>
          <a:off x="935495" y="1024533"/>
          <a:ext cx="10400522" cy="5303520"/>
        </p:xfrm>
        <a:graphic>
          <a:graphicData uri="http://schemas.openxmlformats.org/drawingml/2006/table">
            <a:tbl>
              <a:tblPr firstRow="1" bandRow="1">
                <a:tableStyleId>{21E4AEA4-8DFA-4A89-87EB-49C32662AFE0}</a:tableStyleId>
              </a:tblPr>
              <a:tblGrid>
                <a:gridCol w="1143428">
                  <a:extLst>
                    <a:ext uri="{9D8B030D-6E8A-4147-A177-3AD203B41FA5}">
                      <a16:colId xmlns:a16="http://schemas.microsoft.com/office/drawing/2014/main" xmlns="" val="20000"/>
                    </a:ext>
                  </a:extLst>
                </a:gridCol>
                <a:gridCol w="4056831">
                  <a:extLst>
                    <a:ext uri="{9D8B030D-6E8A-4147-A177-3AD203B41FA5}">
                      <a16:colId xmlns:a16="http://schemas.microsoft.com/office/drawing/2014/main" xmlns="" val="20001"/>
                    </a:ext>
                  </a:extLst>
                </a:gridCol>
                <a:gridCol w="2662785">
                  <a:extLst>
                    <a:ext uri="{9D8B030D-6E8A-4147-A177-3AD203B41FA5}">
                      <a16:colId xmlns:a16="http://schemas.microsoft.com/office/drawing/2014/main" xmlns="" val="20002"/>
                    </a:ext>
                  </a:extLst>
                </a:gridCol>
                <a:gridCol w="2537478">
                  <a:extLst>
                    <a:ext uri="{9D8B030D-6E8A-4147-A177-3AD203B41FA5}">
                      <a16:colId xmlns:a16="http://schemas.microsoft.com/office/drawing/2014/main" xmlns="" val="20003"/>
                    </a:ext>
                  </a:extLst>
                </a:gridCol>
              </a:tblGrid>
              <a:tr h="302544">
                <a:tc>
                  <a:txBody>
                    <a:bodyPr/>
                    <a:lstStyle/>
                    <a:p>
                      <a:pPr algn="ctr"/>
                      <a:r>
                        <a:rPr lang="en-US" dirty="0" err="1"/>
                        <a:t>S.No</a:t>
                      </a:r>
                      <a:endParaRPr 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Reference Paper Title</a:t>
                      </a:r>
                      <a:endParaRPr 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Purpose</a:t>
                      </a:r>
                      <a:endParaRPr 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Drawbacks</a:t>
                      </a:r>
                      <a:endParaRPr 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117922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800" b="0" i="0" u="none" strike="noStrike" noProof="0" dirty="0">
                          <a:solidFill>
                            <a:srgbClr val="333333"/>
                          </a:solidFill>
                          <a:latin typeface="Times New Roman"/>
                        </a:rPr>
                        <a:t>S. Vidros, C. Kolias, G. Kambourakis and L. </a:t>
                      </a:r>
                      <a:r>
                        <a:rPr lang="en-US" sz="1800" b="0" i="0" u="none" strike="noStrike" noProof="0" dirty="0" err="1">
                          <a:solidFill>
                            <a:srgbClr val="333333"/>
                          </a:solidFill>
                          <a:latin typeface="Times New Roman"/>
                        </a:rPr>
                        <a:t>Akoglu</a:t>
                      </a:r>
                      <a:r>
                        <a:rPr lang="en-US" sz="1800" b="0" i="0" u="none" strike="noStrike" noProof="0" dirty="0">
                          <a:solidFill>
                            <a:srgbClr val="333333"/>
                          </a:solidFill>
                          <a:latin typeface="Times New Roman"/>
                        </a:rPr>
                        <a:t>, "Automatic Detection of Online Recruitment Frauds: Characteristics Methods and a Public Dataset"</a:t>
                      </a:r>
                      <a:endParaRPr lang="en-US" sz="1800" dirty="0">
                        <a:latin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a:rPr>
                        <a:t>For fake job prediction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800" b="0" i="0" u="none" strike="noStrike" noProof="0" dirty="0">
                          <a:solidFill>
                            <a:srgbClr val="2E3743"/>
                          </a:solidFill>
                          <a:latin typeface="Times New Roman"/>
                        </a:rPr>
                        <a:t>The paper acknowledges that the dataset used for experimentation is small and curated.</a:t>
                      </a:r>
                      <a:endParaRPr lang="en-US" sz="1800" dirty="0">
                        <a:latin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1455094">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800" b="0" i="0" u="none" strike="noStrike" noProof="0" dirty="0">
                          <a:latin typeface="Calibri"/>
                        </a:rPr>
                        <a:t>B. Alghamdi and F. Alharby, "An Intelligent Model for Online Recruitment Fraud Detection", </a:t>
                      </a:r>
                      <a:r>
                        <a:rPr lang="en-US" sz="1800" b="0" i="1" u="none" strike="noStrike" noProof="0" dirty="0">
                          <a:latin typeface="Calibri"/>
                        </a:rPr>
                        <a:t>Journal of Information Security</a:t>
                      </a:r>
                      <a:r>
                        <a:rPr lang="en-US" sz="1800" b="0" i="0" u="none" strike="noStrike" noProof="0" dirty="0">
                          <a:latin typeface="Calibri"/>
                        </a:rPr>
                        <a:t>, vol. 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a:rPr>
                        <a:t>For fake job prediction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lnSpc>
                          <a:spcPct val="100000"/>
                        </a:lnSpc>
                        <a:spcBef>
                          <a:spcPts val="0"/>
                        </a:spcBef>
                        <a:spcAft>
                          <a:spcPts val="0"/>
                        </a:spcAft>
                        <a:buNone/>
                      </a:pPr>
                      <a:r>
                        <a:rPr lang="en-US" sz="1800" b="0" i="0" u="none" strike="noStrike" noProof="0" dirty="0">
                          <a:solidFill>
                            <a:srgbClr val="2E3743"/>
                          </a:solidFill>
                          <a:latin typeface="Times New Roman"/>
                        </a:rPr>
                        <a:t>The paper acknowledges that the dataset used for experimentation is small and curated.</a:t>
                      </a:r>
                      <a:endParaRPr lang="en-US" sz="1800" b="0" i="0" u="none" strike="noStrike" noProof="0" dirty="0">
                        <a:solidFill>
                          <a:srgbClr val="000000"/>
                        </a:solidFill>
                        <a:latin typeface="Times New Roman"/>
                      </a:endParaRPr>
                    </a:p>
                    <a:p>
                      <a:pPr lvl="0">
                        <a:buNone/>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1400328">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800" b="0" i="0" u="none" strike="noStrike" noProof="0" dirty="0">
                          <a:solidFill>
                            <a:srgbClr val="000000"/>
                          </a:solidFill>
                          <a:latin typeface="Times New Roman"/>
                        </a:rPr>
                        <a:t>T. Van Huynh, V. D. Nguyen, K. Van Nguyen, N. L.-T. Nguyen, and A.G.-T. Nguyen, “Hate Speech Detection on Vietnamese Social Media Text using the Bi-GRU-LSTM-CNN Model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a:rPr>
                        <a:t>For fake job prediction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lnSpc>
                          <a:spcPct val="100000"/>
                        </a:lnSpc>
                        <a:spcBef>
                          <a:spcPts val="0"/>
                        </a:spcBef>
                        <a:spcAft>
                          <a:spcPts val="0"/>
                        </a:spcAft>
                        <a:buNone/>
                      </a:pPr>
                      <a:r>
                        <a:rPr lang="en-US" sz="1800" b="0" i="0" u="none" strike="noStrike" noProof="0" dirty="0">
                          <a:solidFill>
                            <a:srgbClr val="2E3743"/>
                          </a:solidFill>
                          <a:latin typeface="Times New Roman"/>
                        </a:rPr>
                        <a:t>The paper acknowledges that the dataset used for experimentation is small and curated.</a:t>
                      </a:r>
                      <a:endParaRPr lang="en-US" sz="1800" b="0" i="0" u="none" strike="noStrike" noProof="0" dirty="0">
                        <a:solidFill>
                          <a:srgbClr val="000000"/>
                        </a:solidFill>
                        <a:latin typeface="Times New Roman"/>
                      </a:endParaRPr>
                    </a:p>
                    <a:p>
                      <a:pPr lvl="0">
                        <a:buNone/>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sp>
        <p:nvSpPr>
          <p:cNvPr id="12" name="Slide Number Placeholder 11"/>
          <p:cNvSpPr>
            <a:spLocks noGrp="1"/>
          </p:cNvSpPr>
          <p:nvPr>
            <p:ph type="sldNum" sz="quarter" idx="12"/>
          </p:nvPr>
        </p:nvSpPr>
        <p:spPr/>
        <p:txBody>
          <a:bodyPr/>
          <a:lstStyle/>
          <a:p>
            <a:fld id="{AE5629FF-3FC9-4ED2-8167-F1E9CD28EC76}" type="slidenum">
              <a:rPr lang="en-IN" smtClean="0"/>
              <a:pPr/>
              <a:t>6</a:t>
            </a:fld>
            <a:endParaRPr lang="en-IN"/>
          </a:p>
        </p:txBody>
      </p:sp>
      <p:sp>
        <p:nvSpPr>
          <p:cNvPr id="3" name="Footer Placeholder 10">
            <a:extLst>
              <a:ext uri="{FF2B5EF4-FFF2-40B4-BE49-F238E27FC236}">
                <a16:creationId xmlns:a16="http://schemas.microsoft.com/office/drawing/2014/main" xmlns="" id="{C0B4A077-E913-5CAC-C134-623752404E92}"/>
              </a:ext>
            </a:extLst>
          </p:cNvPr>
          <p:cNvSpPr>
            <a:spLocks noGrp="1"/>
          </p:cNvSpPr>
          <p:nvPr>
            <p:ph type="ftr" sz="quarter" idx="11"/>
          </p:nvPr>
        </p:nvSpPr>
        <p:spPr>
          <a:xfrm>
            <a:off x="795130" y="6395210"/>
            <a:ext cx="9382540" cy="365125"/>
          </a:xfrm>
        </p:spPr>
        <p:txBody>
          <a:bodyPr/>
          <a:lstStyle/>
          <a:p>
            <a:r>
              <a:rPr lang="en-US" dirty="0" smtClean="0"/>
              <a:t>Batch-No 05                                                 Project Title:  </a:t>
            </a:r>
            <a:r>
              <a:rPr lang="en-US" b="1" dirty="0" smtClean="0"/>
              <a:t>Securing Employment </a:t>
            </a:r>
            <a:r>
              <a:rPr lang="en-US" b="1" dirty="0" smtClean="0"/>
              <a:t>Opportunities-Machine </a:t>
            </a:r>
            <a:r>
              <a:rPr lang="en-US" b="1" dirty="0" smtClean="0"/>
              <a:t>Learning Solutions for Fake Job Detection</a:t>
            </a:r>
            <a:endParaRPr lang="en-US" dirty="0" smtClean="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091" y="836712"/>
            <a:ext cx="8604738" cy="1495436"/>
          </a:xfrm>
        </p:spPr>
        <p:txBody>
          <a:bodyPr>
            <a:normAutofit/>
          </a:bodyPr>
          <a:lstStyle/>
          <a:p>
            <a:r>
              <a:rPr lang="en-IN" sz="2400" b="1" dirty="0">
                <a:solidFill>
                  <a:schemeClr val="tx2"/>
                </a:solidFill>
                <a:latin typeface="Times New Roman"/>
                <a:cs typeface="Times New Roman"/>
              </a:rPr>
              <a:t>EXISTING SYSTEMS:</a:t>
            </a:r>
            <a:endParaRPr lang="en-IN" sz="2400" b="1"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352" y="1844824"/>
            <a:ext cx="10972800" cy="4323336"/>
          </a:xfrm>
        </p:spPr>
        <p:txBody>
          <a:bodyPr vert="horz" lIns="91440" tIns="45720" rIns="91440" bIns="45720" rtlCol="0" anchor="t">
            <a:normAutofit/>
          </a:bodyPr>
          <a:lstStyle/>
          <a:p>
            <a:pPr algn="just"/>
            <a:r>
              <a:rPr lang="en-US" sz="2400" dirty="0">
                <a:latin typeface="Times New Roman"/>
                <a:ea typeface="+mn-lt"/>
                <a:cs typeface="+mn-lt"/>
              </a:rPr>
              <a:t>In the existing model, to detect fraud exposure in an online recruitment system. They experimented on EMSCAD dataset using data mining algorithm.</a:t>
            </a:r>
            <a:endParaRPr lang="en-US" dirty="0"/>
          </a:p>
          <a:p>
            <a:pPr algn="just"/>
            <a:r>
              <a:rPr lang="en-US" sz="2200" dirty="0">
                <a:latin typeface="Times New Roman"/>
                <a:ea typeface="+mn-lt"/>
                <a:cs typeface="+mn-lt"/>
              </a:rPr>
              <a:t>They worked on this dataset in three steps- data pre-processing, feature selection and fraud detection using classifier.</a:t>
            </a:r>
          </a:p>
          <a:p>
            <a:pPr algn="just"/>
            <a:r>
              <a:rPr lang="en-US" sz="2200" dirty="0">
                <a:solidFill>
                  <a:srgbClr val="000000"/>
                </a:solidFill>
                <a:latin typeface="Times New Roman"/>
                <a:ea typeface="+mn-lt"/>
                <a:cs typeface="+mn-lt"/>
              </a:rPr>
              <a:t>In the preprocessing step, they removed noise and html tags from the data so that the general text pattern remained preserved. They applied feature selection technique to reduce the number of attributes effectively and efficiently. </a:t>
            </a:r>
          </a:p>
          <a:p>
            <a:pPr algn="just">
              <a:buNone/>
            </a:pPr>
            <a:r>
              <a:rPr lang="en-IN" sz="2400" b="1" dirty="0">
                <a:solidFill>
                  <a:schemeClr val="tx2"/>
                </a:solidFill>
                <a:latin typeface="Times New Roman"/>
                <a:cs typeface="Times New Roman"/>
              </a:rPr>
              <a:t>DISADVANTAGES:</a:t>
            </a:r>
          </a:p>
          <a:p>
            <a:pPr algn="just"/>
            <a:r>
              <a:rPr lang="en-IN" sz="2200" dirty="0">
                <a:solidFill>
                  <a:srgbClr val="000000"/>
                </a:solidFill>
                <a:latin typeface="Times New Roman"/>
                <a:cs typeface="Calibri"/>
              </a:rPr>
              <a:t>Low accuracy</a:t>
            </a:r>
            <a:endParaRPr lang="en-US" sz="2200" dirty="0">
              <a:solidFill>
                <a:srgbClr val="808080"/>
              </a:solidFill>
              <a:latin typeface="Times New Roman"/>
              <a:cs typeface="Calibri"/>
            </a:endParaRPr>
          </a:p>
          <a:p>
            <a:pPr algn="just"/>
            <a:r>
              <a:rPr lang="en-IN" sz="2200" dirty="0">
                <a:solidFill>
                  <a:srgbClr val="000000"/>
                </a:solidFill>
                <a:latin typeface="Times New Roman"/>
                <a:cs typeface="Calibri"/>
              </a:rPr>
              <a:t>More time taking  process</a:t>
            </a:r>
            <a:endParaRPr lang="en-US" sz="2200" dirty="0">
              <a:solidFill>
                <a:srgbClr val="808080"/>
              </a:solidFill>
              <a:latin typeface="Times New Roman"/>
              <a:cs typeface="Calibri"/>
            </a:endParaRPr>
          </a:p>
          <a:p>
            <a:pPr algn="just"/>
            <a:r>
              <a:rPr lang="en-IN" sz="2200" dirty="0">
                <a:solidFill>
                  <a:srgbClr val="000000"/>
                </a:solidFill>
                <a:latin typeface="Times New Roman"/>
                <a:cs typeface="Calibri"/>
              </a:rPr>
              <a:t>High cost</a:t>
            </a:r>
            <a:endParaRPr lang="en-US" sz="2200" dirty="0">
              <a:solidFill>
                <a:srgbClr val="808080"/>
              </a:solidFill>
              <a:latin typeface="Times New Roman"/>
              <a:cs typeface="Calibri"/>
            </a:endParaRPr>
          </a:p>
          <a:p>
            <a:pPr algn="just"/>
            <a:endParaRPr lang="en-IN" sz="2400" b="1" dirty="0">
              <a:solidFill>
                <a:schemeClr val="tx2"/>
              </a:solidFill>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AE5629FF-3FC9-4ED2-8167-F1E9CD28EC76}" type="slidenum">
              <a:rPr lang="en-IN" smtClean="0"/>
              <a:pPr/>
              <a:t>7</a:t>
            </a:fld>
            <a:endParaRPr lang="en-IN"/>
          </a:p>
        </p:txBody>
      </p:sp>
      <p:sp>
        <p:nvSpPr>
          <p:cNvPr id="9" name="Footer Placeholder 10">
            <a:extLst>
              <a:ext uri="{FF2B5EF4-FFF2-40B4-BE49-F238E27FC236}">
                <a16:creationId xmlns:a16="http://schemas.microsoft.com/office/drawing/2014/main" xmlns="" id="{86D118A4-B2D9-DAD5-43F4-6F748873E99D}"/>
              </a:ext>
            </a:extLst>
          </p:cNvPr>
          <p:cNvSpPr>
            <a:spLocks noGrp="1"/>
          </p:cNvSpPr>
          <p:nvPr>
            <p:ph type="ftr" sz="quarter" idx="11"/>
          </p:nvPr>
        </p:nvSpPr>
        <p:spPr>
          <a:xfrm>
            <a:off x="490331" y="6345238"/>
            <a:ext cx="10137912" cy="365125"/>
          </a:xfrm>
        </p:spPr>
        <p:txBody>
          <a:bodyPr/>
          <a:lstStyle/>
          <a:p>
            <a:r>
              <a:rPr lang="en-US" dirty="0"/>
              <a:t>Batch-No </a:t>
            </a:r>
            <a:r>
              <a:rPr lang="en-US" dirty="0" smtClean="0"/>
              <a:t>05                                                                 Project Title :</a:t>
            </a:r>
            <a:r>
              <a:rPr lang="en-US" b="1" dirty="0" smtClean="0"/>
              <a:t>Securing Employment </a:t>
            </a:r>
            <a:r>
              <a:rPr lang="en-US" b="1" dirty="0" smtClean="0"/>
              <a:t>Opportunities-Machine </a:t>
            </a:r>
            <a:r>
              <a:rPr lang="en-US" b="1" dirty="0" smtClean="0"/>
              <a:t>Learning Solutions for Fake Job Detection</a:t>
            </a:r>
            <a:endParaRPr lang="en-US" dirty="0" smtClean="0"/>
          </a:p>
          <a:p>
            <a:endParaRPr lang="en-IN" dirty="0"/>
          </a:p>
        </p:txBody>
      </p:sp>
    </p:spTree>
    <p:extLst>
      <p:ext uri="{BB962C8B-B14F-4D97-AF65-F5344CB8AC3E}">
        <p14:creationId xmlns:p14="http://schemas.microsoft.com/office/powerpoint/2010/main" xmlns="" val="3555148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229" y="980728"/>
            <a:ext cx="8229600" cy="1152128"/>
          </a:xfrm>
        </p:spPr>
        <p:txBody>
          <a:bodyPr>
            <a:normAutofit/>
          </a:bodyPr>
          <a:lstStyle/>
          <a:p>
            <a:pPr algn="l"/>
            <a:r>
              <a:rPr lang="en-IN" sz="2800" b="1" dirty="0">
                <a:solidFill>
                  <a:schemeClr val="tx2"/>
                </a:solidFill>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a:xfrm>
            <a:off x="609600" y="1988840"/>
            <a:ext cx="10972800" cy="4137324"/>
          </a:xfrm>
        </p:spPr>
        <p:txBody>
          <a:bodyPr vert="horz" lIns="91440" tIns="45720" rIns="91440" bIns="45720" rtlCol="0" anchor="t">
            <a:normAutofit/>
          </a:bodyPr>
          <a:lstStyle/>
          <a:p>
            <a:pPr algn="just"/>
            <a:r>
              <a:rPr lang="en-US" sz="2200" dirty="0">
                <a:latin typeface="Times New Roman"/>
                <a:cs typeface="Calibri"/>
              </a:rPr>
              <a:t>In the proposed system, we identified job scammers as fake online job advertiser.</a:t>
            </a:r>
          </a:p>
          <a:p>
            <a:pPr algn="just"/>
            <a:r>
              <a:rPr lang="en-US" sz="2200" dirty="0">
                <a:latin typeface="Times New Roman"/>
                <a:cs typeface="Calibri"/>
              </a:rPr>
              <a:t>They found statistics about many real and renowned companies and enterprises who produced fake job advertisements or vacancy posts with ill-motive.</a:t>
            </a:r>
          </a:p>
          <a:p>
            <a:pPr algn="just"/>
            <a:r>
              <a:rPr lang="en-US" sz="2200" dirty="0">
                <a:latin typeface="Times New Roman"/>
                <a:cs typeface="Calibri"/>
              </a:rPr>
              <a:t>we experimented on EMSCAD dataset using several classification algorithms like naive bayes classifier, random forest classifier, etc. </a:t>
            </a:r>
          </a:p>
          <a:p>
            <a:pPr algn="just"/>
            <a:r>
              <a:rPr lang="en-US" sz="2200" dirty="0">
                <a:latin typeface="Times New Roman"/>
                <a:cs typeface="Calibri"/>
              </a:rPr>
              <a:t>Random Forest Classifier showed the best performance on the dataset with 94.5% classification accuracy.</a:t>
            </a:r>
          </a:p>
          <a:p>
            <a:pPr algn="just"/>
            <a:r>
              <a:rPr lang="en-US" sz="2200" dirty="0">
                <a:latin typeface="Times New Roman"/>
                <a:cs typeface="Calibri"/>
              </a:rPr>
              <a:t>we found navy bayes performing very poor on the dataset. Logistic regression classifier performed well when they balanced the dataset and experimented on that. </a:t>
            </a:r>
            <a:endParaRPr lang="en-US" sz="2200" dirty="0">
              <a:solidFill>
                <a:srgbClr val="808080"/>
              </a:solidFill>
              <a:latin typeface="Times New Roman"/>
              <a:cs typeface="Calibri"/>
            </a:endParaRPr>
          </a:p>
        </p:txBody>
      </p:sp>
      <p:sp>
        <p:nvSpPr>
          <p:cNvPr id="8" name="Slide Number Placeholder 7"/>
          <p:cNvSpPr>
            <a:spLocks noGrp="1"/>
          </p:cNvSpPr>
          <p:nvPr>
            <p:ph type="sldNum" sz="quarter" idx="12"/>
          </p:nvPr>
        </p:nvSpPr>
        <p:spPr/>
        <p:txBody>
          <a:bodyPr/>
          <a:lstStyle/>
          <a:p>
            <a:fld id="{AE5629FF-3FC9-4ED2-8167-F1E9CD28EC76}" type="slidenum">
              <a:rPr lang="en-IN" smtClean="0"/>
              <a:pPr/>
              <a:t>8</a:t>
            </a:fld>
            <a:endParaRPr lang="en-IN"/>
          </a:p>
        </p:txBody>
      </p:sp>
      <p:sp>
        <p:nvSpPr>
          <p:cNvPr id="9" name="Footer Placeholder 10">
            <a:extLst>
              <a:ext uri="{FF2B5EF4-FFF2-40B4-BE49-F238E27FC236}">
                <a16:creationId xmlns:a16="http://schemas.microsoft.com/office/drawing/2014/main" xmlns="" id="{86D118A4-B2D9-DAD5-43F4-6F748873E99D}"/>
              </a:ext>
            </a:extLst>
          </p:cNvPr>
          <p:cNvSpPr>
            <a:spLocks noGrp="1"/>
          </p:cNvSpPr>
          <p:nvPr>
            <p:ph type="ftr" sz="quarter" idx="11"/>
          </p:nvPr>
        </p:nvSpPr>
        <p:spPr>
          <a:xfrm>
            <a:off x="490331" y="6345238"/>
            <a:ext cx="10137912" cy="365125"/>
          </a:xfrm>
        </p:spPr>
        <p:txBody>
          <a:bodyPr/>
          <a:lstStyle/>
          <a:p>
            <a:r>
              <a:rPr lang="en-US" dirty="0"/>
              <a:t>Batch-No </a:t>
            </a:r>
            <a:r>
              <a:rPr lang="en-US" dirty="0" smtClean="0"/>
              <a:t>05                                                                 Project Title :</a:t>
            </a:r>
            <a:r>
              <a:rPr lang="en-US" b="1" dirty="0" smtClean="0"/>
              <a:t>Securing Employment </a:t>
            </a:r>
            <a:r>
              <a:rPr lang="en-US" b="1" dirty="0" smtClean="0"/>
              <a:t>Opportunities-Machine </a:t>
            </a:r>
            <a:r>
              <a:rPr lang="en-US" b="1" dirty="0" smtClean="0"/>
              <a:t>Learning Solutions for Fake Job Detection</a:t>
            </a:r>
            <a:endParaRPr lang="en-US" dirty="0" smtClean="0"/>
          </a:p>
          <a:p>
            <a:endParaRPr lang="en-IN" dirty="0"/>
          </a:p>
        </p:txBody>
      </p:sp>
    </p:spTree>
    <p:extLst>
      <p:ext uri="{BB962C8B-B14F-4D97-AF65-F5344CB8AC3E}">
        <p14:creationId xmlns:p14="http://schemas.microsoft.com/office/powerpoint/2010/main" xmlns="" val="2603812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229" y="980728"/>
            <a:ext cx="8229600" cy="1296144"/>
          </a:xfrm>
        </p:spPr>
        <p:txBody>
          <a:bodyPr>
            <a:normAutofit/>
          </a:bodyPr>
          <a:lstStyle/>
          <a:p>
            <a:pPr algn="l"/>
            <a:r>
              <a:rPr lang="en-IN" sz="2400" b="1" dirty="0">
                <a:solidFill>
                  <a:schemeClr val="tx2"/>
                </a:solidFill>
                <a:latin typeface="Times New Roman" panose="02020603050405020304" pitchFamily="18" charset="0"/>
                <a:cs typeface="Times New Roman" panose="02020603050405020304" pitchFamily="18" charset="0"/>
              </a:rPr>
              <a:t>ADVANTAGES:</a:t>
            </a:r>
          </a:p>
        </p:txBody>
      </p:sp>
      <p:sp>
        <p:nvSpPr>
          <p:cNvPr id="3" name="Content Placeholder 2"/>
          <p:cNvSpPr>
            <a:spLocks noGrp="1"/>
          </p:cNvSpPr>
          <p:nvPr>
            <p:ph idx="1"/>
          </p:nvPr>
        </p:nvSpPr>
        <p:spPr>
          <a:xfrm>
            <a:off x="609600" y="2060848"/>
            <a:ext cx="10972800" cy="4065316"/>
          </a:xfrm>
        </p:spPr>
        <p:txBody>
          <a:bodyPr vert="horz" lIns="91440" tIns="45720" rIns="91440" bIns="45720" rtlCol="0" anchor="t">
            <a:normAutofit/>
          </a:bodyPr>
          <a:lstStyle/>
          <a:p>
            <a:r>
              <a:rPr lang="en-IN" sz="2200" dirty="0">
                <a:latin typeface="Times New Roman"/>
                <a:cs typeface="Calibri"/>
              </a:rPr>
              <a:t>High accuracy</a:t>
            </a:r>
            <a:endParaRPr lang="en-US" sz="2200" dirty="0">
              <a:solidFill>
                <a:srgbClr val="808080"/>
              </a:solidFill>
              <a:latin typeface="Times New Roman"/>
              <a:cs typeface="Calibri"/>
            </a:endParaRPr>
          </a:p>
          <a:p>
            <a:r>
              <a:rPr lang="en-IN" sz="2200" dirty="0">
                <a:latin typeface="Times New Roman"/>
                <a:cs typeface="Calibri"/>
              </a:rPr>
              <a:t>Less time taking  process</a:t>
            </a:r>
            <a:endParaRPr lang="en-US" sz="2200" dirty="0">
              <a:solidFill>
                <a:srgbClr val="808080"/>
              </a:solidFill>
              <a:latin typeface="Times New Roman"/>
              <a:cs typeface="Calibri"/>
            </a:endParaRPr>
          </a:p>
          <a:p>
            <a:r>
              <a:rPr lang="en-IN" sz="2200" dirty="0">
                <a:latin typeface="Times New Roman"/>
                <a:cs typeface="Calibri"/>
              </a:rPr>
              <a:t>Less cost</a:t>
            </a:r>
            <a:endParaRPr lang="en-US" sz="2200" dirty="0">
              <a:solidFill>
                <a:srgbClr val="808080"/>
              </a:solidFill>
              <a:latin typeface="Times New Roman"/>
              <a:cs typeface="Calibri"/>
            </a:endParaRPr>
          </a:p>
          <a:p>
            <a:pPr lvl="0"/>
            <a:endParaRPr lang="en-US" sz="2400" dirty="0">
              <a:latin typeface="Times New Roman" pitchFamily="18" charset="0"/>
              <a:cs typeface="Times New Roman"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AE5629FF-3FC9-4ED2-8167-F1E9CD28EC76}" type="slidenum">
              <a:rPr lang="en-IN" smtClean="0"/>
              <a:pPr/>
              <a:t>9</a:t>
            </a:fld>
            <a:endParaRPr lang="en-IN"/>
          </a:p>
        </p:txBody>
      </p:sp>
      <p:sp>
        <p:nvSpPr>
          <p:cNvPr id="9" name="Footer Placeholder 10">
            <a:extLst>
              <a:ext uri="{FF2B5EF4-FFF2-40B4-BE49-F238E27FC236}">
                <a16:creationId xmlns:a16="http://schemas.microsoft.com/office/drawing/2014/main" xmlns="" id="{86D118A4-B2D9-DAD5-43F4-6F748873E99D}"/>
              </a:ext>
            </a:extLst>
          </p:cNvPr>
          <p:cNvSpPr>
            <a:spLocks noGrp="1"/>
          </p:cNvSpPr>
          <p:nvPr>
            <p:ph type="ftr" sz="quarter" idx="11"/>
          </p:nvPr>
        </p:nvSpPr>
        <p:spPr>
          <a:xfrm>
            <a:off x="490331" y="6358490"/>
            <a:ext cx="10137912" cy="365125"/>
          </a:xfrm>
        </p:spPr>
        <p:txBody>
          <a:bodyPr/>
          <a:lstStyle/>
          <a:p>
            <a:r>
              <a:rPr lang="en-US" dirty="0"/>
              <a:t>Batch-No </a:t>
            </a:r>
            <a:r>
              <a:rPr lang="en-US" dirty="0" smtClean="0"/>
              <a:t>05                                                         Project Title :</a:t>
            </a:r>
            <a:r>
              <a:rPr lang="en-US" b="1" dirty="0" smtClean="0"/>
              <a:t>Securing Employment </a:t>
            </a:r>
            <a:r>
              <a:rPr lang="en-US" b="1" dirty="0" smtClean="0"/>
              <a:t>Opportunities-Machine </a:t>
            </a:r>
            <a:r>
              <a:rPr lang="en-US" b="1" dirty="0" smtClean="0"/>
              <a:t>Learning Solutions for Fake Job Detection</a:t>
            </a:r>
            <a:endParaRPr lang="en-US" dirty="0" smtClean="0"/>
          </a:p>
          <a:p>
            <a:endParaRPr lang="en-IN" dirty="0"/>
          </a:p>
        </p:txBody>
      </p:sp>
    </p:spTree>
    <p:extLst>
      <p:ext uri="{BB962C8B-B14F-4D97-AF65-F5344CB8AC3E}">
        <p14:creationId xmlns:p14="http://schemas.microsoft.com/office/powerpoint/2010/main" xmlns="" val="868767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Foundry</Template>
  <TotalTime>1308</TotalTime>
  <Words>1868</Words>
  <Application>Microsoft Office PowerPoint</Application>
  <PresentationFormat>Custom</PresentationFormat>
  <Paragraphs>260</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 Securing Employment Opportunities: Machine Learning Solutions for Fake Job Detection  </vt:lpstr>
      <vt:lpstr>                            Contents</vt:lpstr>
      <vt:lpstr>ABSTRACT</vt:lpstr>
      <vt:lpstr>                                  INTRODUCTION</vt:lpstr>
      <vt:lpstr>AIM &amp; OBJECTIVE</vt:lpstr>
      <vt:lpstr>LITERATURE SURVEY</vt:lpstr>
      <vt:lpstr>EXISTING SYSTEMS:</vt:lpstr>
      <vt:lpstr>PROPOSED SYSTEM:</vt:lpstr>
      <vt:lpstr>ADVANTAGES:</vt:lpstr>
      <vt:lpstr>                 System Requirements</vt:lpstr>
      <vt:lpstr>                     Project Flow /Architecture</vt:lpstr>
      <vt:lpstr>                    Technology/Algorithm Used</vt:lpstr>
      <vt:lpstr>                        Future Scope</vt:lpstr>
      <vt:lpstr>Table for Student Contribution </vt:lpstr>
      <vt:lpstr>                           Modules</vt:lpstr>
      <vt:lpstr>                              Modules</vt:lpstr>
      <vt:lpstr>Slide 17</vt:lpstr>
      <vt:lpstr>Slide 18</vt:lpstr>
      <vt:lpstr>Slide 19</vt:lpstr>
      <vt:lpstr>Slide 20</vt:lpstr>
      <vt:lpstr>Slide 21</vt:lpstr>
      <vt:lpstr>       TESTING </vt:lpstr>
      <vt:lpstr>                        TESTING           </vt:lpstr>
      <vt:lpstr>  TESTCASES </vt:lpstr>
      <vt:lpstr>                                    RESULTS</vt:lpstr>
      <vt:lpstr>                          References</vt:lpstr>
      <vt:lpstr>Slide 27</vt:lpstr>
      <vt:lpstr>                                        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Missing Child Identification System using Deep Learning</dc:title>
  <dc:creator>PRATAP YAMPALLA</dc:creator>
  <cp:lastModifiedBy>DELL</cp:lastModifiedBy>
  <cp:revision>555</cp:revision>
  <dcterms:created xsi:type="dcterms:W3CDTF">2021-07-06T10:32:00Z</dcterms:created>
  <dcterms:modified xsi:type="dcterms:W3CDTF">2024-04-18T14:00:32Z</dcterms:modified>
</cp:coreProperties>
</file>