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[B.KAVYA EMPLOYEE DATA EXCEL PROJECT.xlsx]B.KAVYA EMPLOYEE DATA EXCEL PRO!PivotTable2</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'B.KAVYA EMPLOYEE DATA EXCEL PRO'!$B$3:$B$4</c:f>
              <c:strCache>
                <c:ptCount val="1"/>
                <c:pt idx="0">
                  <c:v>HIGH</c:v>
                </c:pt>
              </c:strCache>
            </c:strRef>
          </c:tx>
          <c:spPr>
            <a:solidFill>
              <a:schemeClr val="accent1"/>
            </a:solidFill>
            <a:ln>
              <a:noFill/>
            </a:ln>
            <a:effectLst/>
          </c:spPr>
          <c:invertIfNegative val="0"/>
          <c:cat>
            <c:strRef>
              <c:f>'B.KAVYA EMPLOYEE DATA EXCEL PRO'!$A$5:$A$15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'B.KAVYA EMPLOYEE DATA EXCEL PRO'!$B$5:$B$15</c:f>
              <c:numCache>
                <c:formatCode>General</c:formatCode>
                <c:ptCount val="10"/>
                <c:pt idx="0">
                  <c:v>5</c:v>
                </c:pt>
                <c:pt idx="1">
                  <c:v>2</c:v>
                </c:pt>
                <c:pt idx="2">
                  <c:v>6</c:v>
                </c:pt>
                <c:pt idx="3">
                  <c:v>3</c:v>
                </c:pt>
                <c:pt idx="4">
                  <c:v>2</c:v>
                </c:pt>
                <c:pt idx="5">
                  <c:v>5</c:v>
                </c:pt>
                <c:pt idx="6">
                  <c:v>3</c:v>
                </c:pt>
                <c:pt idx="7">
                  <c:v>8</c:v>
                </c:pt>
                <c:pt idx="8">
                  <c:v>4</c:v>
                </c:pt>
                <c:pt idx="9">
                  <c:v>1</c:v>
                </c:pt>
              </c:numCache>
            </c:numRef>
          </c:val>
          <c:extLst>
            <c:ext xmlns:c16="http://schemas.microsoft.com/office/drawing/2014/chart" uri="{C3380CC4-5D6E-409C-BE32-E72D297353CC}">
              <c16:uniqueId val="{00000000-0E78-41BF-8FE7-98D96DC44C78}"/>
            </c:ext>
          </c:extLst>
        </c:ser>
        <c:ser>
          <c:idx val="1"/>
          <c:order val="1"/>
          <c:tx>
            <c:strRef>
              <c:f>'B.KAVYA EMPLOYEE DATA EXCEL PRO'!$C$3:$C$4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'B.KAVYA EMPLOYEE DATA EXCEL PRO'!$A$5:$A$15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'B.KAVYA EMPLOYEE DATA EXCEL PRO'!$C$5:$C$15</c:f>
              <c:numCache>
                <c:formatCode>General</c:formatCode>
                <c:ptCount val="10"/>
                <c:pt idx="0">
                  <c:v>6</c:v>
                </c:pt>
                <c:pt idx="1">
                  <c:v>3</c:v>
                </c:pt>
                <c:pt idx="2">
                  <c:v>7</c:v>
                </c:pt>
                <c:pt idx="3">
                  <c:v>7</c:v>
                </c:pt>
                <c:pt idx="4">
                  <c:v>1</c:v>
                </c:pt>
                <c:pt idx="5">
                  <c:v>6</c:v>
                </c:pt>
                <c:pt idx="6">
                  <c:v>7</c:v>
                </c:pt>
                <c:pt idx="7">
                  <c:v>9</c:v>
                </c:pt>
                <c:pt idx="8">
                  <c:v>7</c:v>
                </c:pt>
                <c:pt idx="9">
                  <c:v>6</c:v>
                </c:pt>
              </c:numCache>
            </c:numRef>
          </c:val>
          <c:extLst>
            <c:ext xmlns:c16="http://schemas.microsoft.com/office/drawing/2014/chart" uri="{C3380CC4-5D6E-409C-BE32-E72D297353CC}">
              <c16:uniqueId val="{00000002-0E78-41BF-8FE7-98D96DC44C78}"/>
            </c:ext>
          </c:extLst>
        </c:ser>
        <c:ser>
          <c:idx val="2"/>
          <c:order val="2"/>
          <c:tx>
            <c:strRef>
              <c:f>'B.KAVYA EMPLOYEE DATA EXCEL PRO'!$D$3:$D$4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'B.KAVYA EMPLOYEE DATA EXCEL PRO'!$A$5:$A$15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'B.KAVYA EMPLOYEE DATA EXCEL PRO'!$D$5:$D$15</c:f>
              <c:numCache>
                <c:formatCode>General</c:formatCode>
                <c:ptCount val="10"/>
                <c:pt idx="0">
                  <c:v>17</c:v>
                </c:pt>
                <c:pt idx="1">
                  <c:v>14</c:v>
                </c:pt>
                <c:pt idx="2">
                  <c:v>17</c:v>
                </c:pt>
                <c:pt idx="3">
                  <c:v>11</c:v>
                </c:pt>
                <c:pt idx="4">
                  <c:v>9</c:v>
                </c:pt>
                <c:pt idx="5">
                  <c:v>15</c:v>
                </c:pt>
                <c:pt idx="6">
                  <c:v>20</c:v>
                </c:pt>
                <c:pt idx="7">
                  <c:v>22</c:v>
                </c:pt>
                <c:pt idx="8">
                  <c:v>17</c:v>
                </c:pt>
                <c:pt idx="9">
                  <c:v>14</c:v>
                </c:pt>
              </c:numCache>
            </c:numRef>
          </c:val>
          <c:extLst>
            <c:ext xmlns:c16="http://schemas.microsoft.com/office/drawing/2014/chart" uri="{C3380CC4-5D6E-409C-BE32-E72D297353CC}">
              <c16:uniqueId val="{00000004-0E78-41BF-8FE7-98D96DC44C78}"/>
            </c:ext>
          </c:extLst>
        </c:ser>
        <c:ser>
          <c:idx val="3"/>
          <c:order val="3"/>
          <c:tx>
            <c:strRef>
              <c:f>'B.KAVYA EMPLOYEE DATA EXCEL PRO'!$E$3:$E$4</c:f>
              <c:strCache>
                <c:ptCount val="1"/>
                <c:pt idx="0">
                  <c:v>VERYHIGH</c:v>
                </c:pt>
              </c:strCache>
            </c:strRef>
          </c:tx>
          <c:spPr>
            <a:solidFill>
              <a:schemeClr val="accent4"/>
            </a:solidFill>
            <a:ln>
              <a:noFill/>
            </a:ln>
            <a:effectLst/>
          </c:spPr>
          <c:invertIfNegative val="0"/>
          <c:cat>
            <c:strRef>
              <c:f>'B.KAVYA EMPLOYEE DATA EXCEL PRO'!$A$5:$A$15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'B.KAVYA EMPLOYEE DATA EXCEL PRO'!$E$5:$E$15</c:f>
              <c:numCache>
                <c:formatCode>General</c:formatCode>
                <c:ptCount val="10"/>
                <c:pt idx="0">
                  <c:v>1</c:v>
                </c:pt>
                <c:pt idx="1">
                  <c:v>3</c:v>
                </c:pt>
                <c:pt idx="2">
                  <c:v>1</c:v>
                </c:pt>
                <c:pt idx="3">
                  <c:v>1</c:v>
                </c:pt>
                <c:pt idx="4">
                  <c:v>1</c:v>
                </c:pt>
                <c:pt idx="5">
                  <c:v>1</c:v>
                </c:pt>
                <c:pt idx="6">
                  <c:v>1</c:v>
                </c:pt>
                <c:pt idx="7">
                  <c:v>2</c:v>
                </c:pt>
                <c:pt idx="8">
                  <c:v>2</c:v>
                </c:pt>
                <c:pt idx="9">
                  <c:v>3</c:v>
                </c:pt>
              </c:numCache>
            </c:numRef>
          </c:val>
          <c:extLst>
            <c:ext xmlns:c16="http://schemas.microsoft.com/office/drawing/2014/chart" uri="{C3380CC4-5D6E-409C-BE32-E72D297353CC}">
              <c16:uniqueId val="{00000005-0E78-41BF-8FE7-98D96DC44C78}"/>
            </c:ext>
          </c:extLst>
        </c:ser>
        <c:dLbls>
          <c:showLegendKey val="0"/>
          <c:showVal val="0"/>
          <c:showCatName val="0"/>
          <c:showSerName val="0"/>
          <c:showPercent val="0"/>
          <c:showBubbleSize val="0"/>
        </c:dLbls>
        <c:gapWidth val="219"/>
        <c:overlap val="-27"/>
        <c:axId val="1729296560"/>
        <c:axId val="1729306160"/>
      </c:barChart>
      <c:catAx>
        <c:axId val="1729296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9306160"/>
        <c:crosses val="autoZero"/>
        <c:auto val="1"/>
        <c:lblAlgn val="ctr"/>
        <c:lblOffset val="100"/>
        <c:noMultiLvlLbl val="0"/>
      </c:catAx>
      <c:valAx>
        <c:axId val="1729306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92965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[B.KAVYA EMPLOYEE DATA EXCEL PROJECT.xlsx]B.KAVYA EMPLOYEE DATA EXCEL PRO!PivotTable2</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'B.KAVYA EMPLOYEE DATA EXCEL PRO'!$B$3:$B$4</c:f>
              <c:strCache>
                <c:ptCount val="1"/>
                <c:pt idx="0">
                  <c:v>HIGH</c:v>
                </c:pt>
              </c:strCache>
            </c:strRef>
          </c:tx>
          <c:spPr>
            <a:solidFill>
              <a:schemeClr val="accent1"/>
            </a:solidFill>
            <a:ln>
              <a:noFill/>
            </a:ln>
            <a:effectLst/>
          </c:spPr>
          <c:invertIfNegative val="0"/>
          <c:cat>
            <c:strRef>
              <c:f>'B.KAVYA EMPLOYEE DATA EXCEL PRO'!$A$5:$A$15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'B.KAVYA EMPLOYEE DATA EXCEL PRO'!$B$5:$B$15</c:f>
              <c:numCache>
                <c:formatCode>General</c:formatCode>
                <c:ptCount val="10"/>
                <c:pt idx="0">
                  <c:v>3</c:v>
                </c:pt>
                <c:pt idx="1">
                  <c:v>4</c:v>
                </c:pt>
                <c:pt idx="2">
                  <c:v>2</c:v>
                </c:pt>
                <c:pt idx="3">
                  <c:v>2</c:v>
                </c:pt>
                <c:pt idx="4">
                  <c:v>4</c:v>
                </c:pt>
                <c:pt idx="5">
                  <c:v>7</c:v>
                </c:pt>
                <c:pt idx="6">
                  <c:v>5</c:v>
                </c:pt>
                <c:pt idx="7">
                  <c:v>1</c:v>
                </c:pt>
                <c:pt idx="8">
                  <c:v>7</c:v>
                </c:pt>
                <c:pt idx="9">
                  <c:v>6</c:v>
                </c:pt>
              </c:numCache>
            </c:numRef>
          </c:val>
          <c:extLst>
            <c:ext xmlns:c16="http://schemas.microsoft.com/office/drawing/2014/chart" uri="{C3380CC4-5D6E-409C-BE32-E72D297353CC}">
              <c16:uniqueId val="{00000000-83AC-4C77-9CFC-179312E8E18B}"/>
            </c:ext>
          </c:extLst>
        </c:ser>
        <c:ser>
          <c:idx val="1"/>
          <c:order val="1"/>
          <c:tx>
            <c:strRef>
              <c:f>'B.KAVYA EMPLOYEE DATA EXCEL PRO'!$C$3:$C$4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'B.KAVYA EMPLOYEE DATA EXCEL PRO'!$A$5:$A$15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'B.KAVYA EMPLOYEE DATA EXCEL PRO'!$C$5:$C$15</c:f>
              <c:numCache>
                <c:formatCode>General</c:formatCode>
                <c:ptCount val="10"/>
                <c:pt idx="0">
                  <c:v>9</c:v>
                </c:pt>
                <c:pt idx="1">
                  <c:v>5</c:v>
                </c:pt>
                <c:pt idx="2">
                  <c:v>6</c:v>
                </c:pt>
                <c:pt idx="3">
                  <c:v>5</c:v>
                </c:pt>
                <c:pt idx="4">
                  <c:v>6</c:v>
                </c:pt>
                <c:pt idx="5">
                  <c:v>8</c:v>
                </c:pt>
                <c:pt idx="6">
                  <c:v>9</c:v>
                </c:pt>
                <c:pt idx="7">
                  <c:v>6</c:v>
                </c:pt>
                <c:pt idx="8">
                  <c:v>6</c:v>
                </c:pt>
                <c:pt idx="9">
                  <c:v>4</c:v>
                </c:pt>
              </c:numCache>
            </c:numRef>
          </c:val>
          <c:extLst>
            <c:ext xmlns:c16="http://schemas.microsoft.com/office/drawing/2014/chart" uri="{C3380CC4-5D6E-409C-BE32-E72D297353CC}">
              <c16:uniqueId val="{00000002-83AC-4C77-9CFC-179312E8E18B}"/>
            </c:ext>
          </c:extLst>
        </c:ser>
        <c:ser>
          <c:idx val="2"/>
          <c:order val="2"/>
          <c:tx>
            <c:strRef>
              <c:f>'B.KAVYA EMPLOYEE DATA EXCEL PRO'!$D$3:$D$4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'B.KAVYA EMPLOYEE DATA EXCEL PRO'!$A$5:$A$15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'B.KAVYA EMPLOYEE DATA EXCEL PRO'!$D$5:$D$15</c:f>
              <c:numCache>
                <c:formatCode>General</c:formatCode>
                <c:ptCount val="10"/>
                <c:pt idx="0">
                  <c:v>12</c:v>
                </c:pt>
                <c:pt idx="1">
                  <c:v>7</c:v>
                </c:pt>
                <c:pt idx="2">
                  <c:v>8</c:v>
                </c:pt>
                <c:pt idx="3">
                  <c:v>9</c:v>
                </c:pt>
                <c:pt idx="4">
                  <c:v>11</c:v>
                </c:pt>
                <c:pt idx="5">
                  <c:v>11</c:v>
                </c:pt>
                <c:pt idx="6">
                  <c:v>6</c:v>
                </c:pt>
                <c:pt idx="7">
                  <c:v>7</c:v>
                </c:pt>
                <c:pt idx="8">
                  <c:v>9</c:v>
                </c:pt>
                <c:pt idx="9">
                  <c:v>9</c:v>
                </c:pt>
              </c:numCache>
            </c:numRef>
          </c:val>
          <c:extLst>
            <c:ext xmlns:c16="http://schemas.microsoft.com/office/drawing/2014/chart" uri="{C3380CC4-5D6E-409C-BE32-E72D297353CC}">
              <c16:uniqueId val="{00000004-83AC-4C77-9CFC-179312E8E18B}"/>
            </c:ext>
          </c:extLst>
        </c:ser>
        <c:ser>
          <c:idx val="3"/>
          <c:order val="3"/>
          <c:tx>
            <c:strRef>
              <c:f>'B.KAVYA EMPLOYEE DATA EXCEL PRO'!$E$3:$E$4</c:f>
              <c:strCache>
                <c:ptCount val="1"/>
                <c:pt idx="0">
                  <c:v>VERYHIGH</c:v>
                </c:pt>
              </c:strCache>
            </c:strRef>
          </c:tx>
          <c:spPr>
            <a:solidFill>
              <a:schemeClr val="accent4"/>
            </a:solidFill>
            <a:ln>
              <a:noFill/>
            </a:ln>
            <a:effectLst/>
          </c:spPr>
          <c:invertIfNegative val="0"/>
          <c:cat>
            <c:strRef>
              <c:f>'B.KAVYA EMPLOYEE DATA EXCEL PRO'!$A$5:$A$15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'B.KAVYA EMPLOYEE DATA EXCEL PRO'!$E$5:$E$15</c:f>
              <c:numCache>
                <c:formatCode>General</c:formatCode>
                <c:ptCount val="10"/>
                <c:pt idx="0">
                  <c:v>2</c:v>
                </c:pt>
                <c:pt idx="1">
                  <c:v>4</c:v>
                </c:pt>
                <c:pt idx="2">
                  <c:v>1</c:v>
                </c:pt>
                <c:pt idx="3">
                  <c:v>3</c:v>
                </c:pt>
                <c:pt idx="4">
                  <c:v>2</c:v>
                </c:pt>
                <c:pt idx="5">
                  <c:v>1</c:v>
                </c:pt>
                <c:pt idx="6">
                  <c:v>3</c:v>
                </c:pt>
                <c:pt idx="7">
                  <c:v>2</c:v>
                </c:pt>
                <c:pt idx="8">
                  <c:v>1</c:v>
                </c:pt>
                <c:pt idx="9">
                  <c:v>2</c:v>
                </c:pt>
              </c:numCache>
            </c:numRef>
          </c:val>
          <c:extLst>
            <c:ext xmlns:c16="http://schemas.microsoft.com/office/drawing/2014/chart" uri="{C3380CC4-5D6E-409C-BE32-E72D297353CC}">
              <c16:uniqueId val="{00000005-83AC-4C77-9CFC-179312E8E18B}"/>
            </c:ext>
          </c:extLst>
        </c:ser>
        <c:dLbls>
          <c:showLegendKey val="0"/>
          <c:showVal val="0"/>
          <c:showCatName val="0"/>
          <c:showSerName val="0"/>
          <c:showPercent val="0"/>
          <c:showBubbleSize val="0"/>
        </c:dLbls>
        <c:gapWidth val="219"/>
        <c:overlap val="-27"/>
        <c:axId val="1729296560"/>
        <c:axId val="1729306160"/>
      </c:barChart>
      <c:catAx>
        <c:axId val="1729296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9306160"/>
        <c:crosses val="autoZero"/>
        <c:auto val="1"/>
        <c:lblAlgn val="ctr"/>
        <c:lblOffset val="100"/>
        <c:noMultiLvlLbl val="0"/>
      </c:catAx>
      <c:valAx>
        <c:axId val="1729306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92965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[B.KAVYA EMPLOYEE DATA EXCEL PROJECT.xlsx]B.KAVYA EMPLOYEE DATA EXCEL PRO!PivotTable2</c:name>
    <c:fmtId val="4"/>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IN" b="1"/>
              <a:t>Employee</a:t>
            </a:r>
            <a:r>
              <a:rPr lang="en-IN" b="1" baseline="0"/>
              <a:t> performance analysis</a:t>
            </a:r>
            <a:endParaRPr lang="en-IN"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'B.KAVYA EMPLOYEE DATA EXCEL PRO'!$B$3:$B$4</c:f>
              <c:strCache>
                <c:ptCount val="1"/>
                <c:pt idx="0">
                  <c:v>HIGH</c:v>
                </c:pt>
              </c:strCache>
            </c:strRef>
          </c:tx>
          <c:spPr>
            <a:solidFill>
              <a:schemeClr val="accent1"/>
            </a:solidFill>
            <a:ln>
              <a:noFill/>
            </a:ln>
            <a:effectLst/>
          </c:spPr>
          <c:invertIfNegative val="0"/>
          <c:cat>
            <c:strRef>
              <c:f>'B.KAVYA EMPLOYEE DATA EXCEL PRO'!$A$5:$A$15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'B.KAVYA EMPLOYEE DATA EXCEL PRO'!$B$5:$B$15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E892-4774-A8FF-B2D13F89ABE1}"/>
            </c:ext>
          </c:extLst>
        </c:ser>
        <c:ser>
          <c:idx val="1"/>
          <c:order val="1"/>
          <c:tx>
            <c:strRef>
              <c:f>'B.KAVYA EMPLOYEE DATA EXCEL PRO'!$C$3:$C$4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'B.KAVYA EMPLOYEE DATA EXCEL PRO'!$A$5:$A$15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'B.KAVYA EMPLOYEE DATA EXCEL PRO'!$C$5:$C$15</c:f>
              <c:numCache>
                <c:formatCode>General</c:formatCode>
                <c:ptCount val="10"/>
                <c:pt idx="0">
                  <c:v>35</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E892-4774-A8FF-B2D13F89ABE1}"/>
            </c:ext>
          </c:extLst>
        </c:ser>
        <c:ser>
          <c:idx val="2"/>
          <c:order val="2"/>
          <c:tx>
            <c:strRef>
              <c:f>'B.KAVYA EMPLOYEE DATA EXCEL PRO'!$D$3:$D$4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'B.KAVYA EMPLOYEE DATA EXCEL PRO'!$A$5:$A$15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'B.KAVYA EMPLOYEE DATA EXCEL PRO'!$D$5:$D$15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E892-4774-A8FF-B2D13F89ABE1}"/>
            </c:ext>
          </c:extLst>
        </c:ser>
        <c:ser>
          <c:idx val="3"/>
          <c:order val="3"/>
          <c:tx>
            <c:strRef>
              <c:f>'B.KAVYA EMPLOYEE DATA EXCEL PRO'!$E$3:$E$4</c:f>
              <c:strCache>
                <c:ptCount val="1"/>
                <c:pt idx="0">
                  <c:v>VERYHIGH</c:v>
                </c:pt>
              </c:strCache>
            </c:strRef>
          </c:tx>
          <c:spPr>
            <a:solidFill>
              <a:schemeClr val="accent4"/>
            </a:solidFill>
            <a:ln>
              <a:noFill/>
            </a:ln>
            <a:effectLst/>
          </c:spPr>
          <c:invertIfNegative val="0"/>
          <c:cat>
            <c:strRef>
              <c:f>'B.KAVYA EMPLOYEE DATA EXCEL PRO'!$A$5:$A$15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'B.KAVYA EMPLOYEE DATA EXCEL PRO'!$E$5:$E$15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E892-4774-A8FF-B2D13F89ABE1}"/>
            </c:ext>
          </c:extLst>
        </c:ser>
        <c:dLbls>
          <c:showLegendKey val="0"/>
          <c:showVal val="0"/>
          <c:showCatName val="0"/>
          <c:showSerName val="0"/>
          <c:showPercent val="0"/>
          <c:showBubbleSize val="0"/>
        </c:dLbls>
        <c:gapWidth val="219"/>
        <c:overlap val="-27"/>
        <c:axId val="1729296560"/>
        <c:axId val="1729306160"/>
      </c:barChart>
      <c:catAx>
        <c:axId val="1729296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9306160"/>
        <c:crosses val="autoZero"/>
        <c:auto val="1"/>
        <c:lblAlgn val="ctr"/>
        <c:lblOffset val="100"/>
        <c:noMultiLvlLbl val="0"/>
      </c:catAx>
      <c:valAx>
        <c:axId val="1729306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9296560"/>
        <c:crosses val="autoZero"/>
        <c:crossBetween val="between"/>
      </c:valAx>
      <c:spPr>
        <a:noFill/>
        <a:ln>
          <a:noFill/>
        </a:ln>
        <a:effectLst/>
      </c:spPr>
    </c:plotArea>
    <c:legend>
      <c:legendPos val="r"/>
      <c:layout>
        <c:manualLayout>
          <c:xMode val="edge"/>
          <c:yMode val="edge"/>
          <c:x val="0.75819773946409053"/>
          <c:y val="0.1153698781282913"/>
          <c:w val="0.23639977539274365"/>
          <c:h val="0.4299393149104769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Aptos" panose="020B0004020202020204" pitchFamily="34" charset="0"/>
                <a:cs typeface="Times New Roman" panose="02020603050405020304" pitchFamily="18" charset="0"/>
              </a:rPr>
              <a:t>Employee Data Analysis using Excel</a:t>
            </a:r>
            <a:r>
              <a:rPr lang="en-US" b="1" i="0" dirty="0">
                <a:solidFill>
                  <a:srgbClr val="0F0F0F"/>
                </a:solidFill>
                <a:effectLst/>
                <a:latin typeface="Aptos" panose="020B0004020202020204" pitchFamily="34"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371600" y="2798304"/>
            <a:ext cx="8610600" cy="2308324"/>
          </a:xfrm>
          <a:prstGeom prst="rect">
            <a:avLst/>
          </a:prstGeom>
          <a:noFill/>
        </p:spPr>
        <p:txBody>
          <a:bodyPr wrap="square" rtlCol="0">
            <a:spAutoFit/>
          </a:bodyPr>
          <a:lstStyle/>
          <a:p>
            <a:r>
              <a:rPr lang="en-US" sz="2400" b="1" dirty="0">
                <a:latin typeface="Aptos" panose="020B0004020202020204" pitchFamily="34" charset="0"/>
              </a:rPr>
              <a:t>STUDENT NAME:        Kavya .B</a:t>
            </a:r>
          </a:p>
          <a:p>
            <a:r>
              <a:rPr lang="en-US" sz="2400" b="1" dirty="0">
                <a:latin typeface="Aptos" panose="020B0004020202020204" pitchFamily="34" charset="0"/>
              </a:rPr>
              <a:t>REGISTER NO:             312209882 </a:t>
            </a:r>
          </a:p>
          <a:p>
            <a:r>
              <a:rPr lang="en-US" sz="2400" b="1" dirty="0">
                <a:latin typeface="Aptos" panose="020B0004020202020204" pitchFamily="34" charset="0"/>
              </a:rPr>
              <a:t>NM ID:                              </a:t>
            </a:r>
            <a:r>
              <a:rPr lang="en-IN" sz="2400" b="1" i="0" dirty="0">
                <a:solidFill>
                  <a:srgbClr val="222222"/>
                </a:solidFill>
                <a:effectLst/>
                <a:highlight>
                  <a:srgbClr val="FFFFFF"/>
                </a:highlight>
                <a:latin typeface="Arial" panose="020B0604020202020204" pitchFamily="34" charset="0"/>
              </a:rPr>
              <a:t>asunm1363312209881</a:t>
            </a:r>
            <a:endParaRPr lang="en-US" sz="2400" b="1" dirty="0">
              <a:latin typeface="Aptos" panose="020B0004020202020204" pitchFamily="34" charset="0"/>
            </a:endParaRPr>
          </a:p>
          <a:p>
            <a:r>
              <a:rPr lang="en-US" sz="2400" b="1" dirty="0">
                <a:latin typeface="Aptos" panose="020B0004020202020204" pitchFamily="34" charset="0"/>
              </a:rPr>
              <a:t>DEPARTMENT:             B.COM Accounting &amp; Finance</a:t>
            </a:r>
          </a:p>
          <a:p>
            <a:r>
              <a:rPr lang="en-US" sz="2400" b="1" dirty="0">
                <a:latin typeface="Aptos" panose="020B0004020202020204" pitchFamily="34" charset="0"/>
              </a:rPr>
              <a:t>COLLEGE:                      </a:t>
            </a:r>
            <a:r>
              <a:rPr lang="en-US" sz="2400" b="1" dirty="0" err="1">
                <a:latin typeface="Aptos" panose="020B0004020202020204" pitchFamily="34" charset="0"/>
              </a:rPr>
              <a:t>Valliammal</a:t>
            </a:r>
            <a:r>
              <a:rPr lang="en-US" sz="2400" b="1" dirty="0">
                <a:latin typeface="Aptos" panose="020B0004020202020204" pitchFamily="34" charset="0"/>
              </a:rPr>
              <a:t> College for Women</a:t>
            </a:r>
          </a:p>
          <a:p>
            <a:r>
              <a:rPr lang="en-US" sz="2400" b="1" dirty="0">
                <a:latin typeface="Sitka Display Semibold" pitchFamily="2" charset="0"/>
              </a:rPr>
              <a:t>           </a:t>
            </a:r>
            <a:endParaRPr lang="en-IN" sz="2400" b="1" dirty="0">
              <a:latin typeface="Sitka Display Semibold"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61182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Aptos" panose="020B0004020202020204" pitchFamily="34" charset="0"/>
                <a:cs typeface="Trebuchet MS"/>
              </a:rPr>
              <a:t>M</a:t>
            </a:r>
            <a:r>
              <a:rPr sz="4800" b="1" dirty="0">
                <a:latin typeface="Aptos" panose="020B0004020202020204" pitchFamily="34" charset="0"/>
                <a:cs typeface="Trebuchet MS"/>
              </a:rPr>
              <a:t>O</a:t>
            </a:r>
            <a:r>
              <a:rPr sz="4800" b="1" spc="-15" dirty="0">
                <a:latin typeface="Aptos" panose="020B0004020202020204" pitchFamily="34" charset="0"/>
                <a:cs typeface="Trebuchet MS"/>
              </a:rPr>
              <a:t>D</a:t>
            </a:r>
            <a:r>
              <a:rPr sz="4800" b="1" spc="-35" dirty="0">
                <a:latin typeface="Aptos" panose="020B0004020202020204" pitchFamily="34" charset="0"/>
                <a:cs typeface="Trebuchet MS"/>
              </a:rPr>
              <a:t>E</a:t>
            </a:r>
            <a:r>
              <a:rPr sz="4800" b="1" spc="-30" dirty="0">
                <a:latin typeface="Aptos" panose="020B0004020202020204" pitchFamily="34" charset="0"/>
                <a:cs typeface="Trebuchet MS"/>
              </a:rPr>
              <a:t>LL</a:t>
            </a:r>
            <a:r>
              <a:rPr sz="4800" b="1" spc="-5" dirty="0">
                <a:latin typeface="Aptos" panose="020B0004020202020204" pitchFamily="34" charset="0"/>
                <a:cs typeface="Trebuchet MS"/>
              </a:rPr>
              <a:t>I</a:t>
            </a:r>
            <a:r>
              <a:rPr sz="4800" b="1" spc="30" dirty="0">
                <a:latin typeface="Aptos" panose="020B0004020202020204" pitchFamily="34" charset="0"/>
                <a:cs typeface="Trebuchet MS"/>
              </a:rPr>
              <a:t>N</a:t>
            </a:r>
            <a:r>
              <a:rPr sz="4800" b="1" spc="5" dirty="0">
                <a:latin typeface="Aptos" panose="020B0004020202020204" pitchFamily="34" charset="0"/>
                <a:cs typeface="Trebuchet MS"/>
              </a:rPr>
              <a:t>G</a:t>
            </a:r>
            <a:endParaRPr sz="4800" dirty="0">
              <a:latin typeface="Aptos" panose="020B0004020202020204" pitchFamily="34" charset="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CD450CC-ED0A-A71A-B23E-C68458A019F2}"/>
              </a:ext>
            </a:extLst>
          </p:cNvPr>
          <p:cNvSpPr txBox="1"/>
          <p:nvPr/>
        </p:nvSpPr>
        <p:spPr>
          <a:xfrm>
            <a:off x="1765198" y="1997839"/>
            <a:ext cx="7315200" cy="2862322"/>
          </a:xfrm>
          <a:prstGeom prst="rect">
            <a:avLst/>
          </a:prstGeom>
          <a:noFill/>
        </p:spPr>
        <p:txBody>
          <a:bodyPr wrap="square" rtlCol="0">
            <a:spAutoFit/>
          </a:bodyPr>
          <a:lstStyle/>
          <a:p>
            <a:r>
              <a:rPr lang="en-IN" sz="3600" dirty="0">
                <a:latin typeface="Aptos" panose="020B0004020202020204" pitchFamily="34" charset="0"/>
                <a:ea typeface="MS Gothic" panose="020B0609070205080204" pitchFamily="49" charset="-128"/>
              </a:rPr>
              <a:t>*Data collection</a:t>
            </a:r>
          </a:p>
          <a:p>
            <a:r>
              <a:rPr lang="en-IN" sz="3600" dirty="0">
                <a:latin typeface="Aptos" panose="020B0004020202020204" pitchFamily="34" charset="0"/>
                <a:ea typeface="MS Gothic" panose="020B0609070205080204" pitchFamily="49" charset="-128"/>
              </a:rPr>
              <a:t>*Features</a:t>
            </a:r>
          </a:p>
          <a:p>
            <a:r>
              <a:rPr lang="en-IN" sz="3600" dirty="0">
                <a:latin typeface="Aptos" panose="020B0004020202020204" pitchFamily="34" charset="0"/>
                <a:ea typeface="MS Gothic" panose="020B0609070205080204" pitchFamily="49" charset="-128"/>
              </a:rPr>
              <a:t>*Data cleaning</a:t>
            </a:r>
          </a:p>
          <a:p>
            <a:r>
              <a:rPr lang="en-IN" sz="3600" dirty="0">
                <a:latin typeface="Aptos" panose="020B0004020202020204" pitchFamily="34" charset="0"/>
                <a:ea typeface="MS Gothic" panose="020B0609070205080204" pitchFamily="49" charset="-128"/>
              </a:rPr>
              <a:t>*Data representation</a:t>
            </a:r>
          </a:p>
          <a:p>
            <a:r>
              <a:rPr lang="en-IN" sz="3600" dirty="0">
                <a:latin typeface="Aptos" panose="020B0004020202020204" pitchFamily="34" charset="0"/>
                <a:ea typeface="MS Gothic" panose="020B0609070205080204" pitchFamily="49" charset="-128"/>
              </a:rPr>
              <a:t>*Performance level</a:t>
            </a:r>
            <a:endParaRPr lang="en-IN" sz="3600" dirty="0">
              <a:latin typeface="Aptos" panose="020B00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867C3-7DCC-821A-D158-C508BCDA927C}"/>
              </a:ext>
            </a:extLst>
          </p:cNvPr>
          <p:cNvSpPr>
            <a:spLocks noGrp="1"/>
          </p:cNvSpPr>
          <p:nvPr>
            <p:ph type="title"/>
          </p:nvPr>
        </p:nvSpPr>
        <p:spPr/>
        <p:txBody>
          <a:bodyPr/>
          <a:lstStyle/>
          <a:p>
            <a:r>
              <a:rPr lang="en-IN" dirty="0">
                <a:latin typeface="Aptos" panose="020B0004020202020204" pitchFamily="34" charset="0"/>
              </a:rPr>
              <a:t>FEMALE EMPLOYEE</a:t>
            </a:r>
          </a:p>
        </p:txBody>
      </p:sp>
      <p:sp>
        <p:nvSpPr>
          <p:cNvPr id="3" name="Text Placeholder 2">
            <a:extLst>
              <a:ext uri="{FF2B5EF4-FFF2-40B4-BE49-F238E27FC236}">
                <a16:creationId xmlns:a16="http://schemas.microsoft.com/office/drawing/2014/main" id="{41A58FA0-9808-A1F5-F536-4FBCF15776F1}"/>
              </a:ext>
            </a:extLst>
          </p:cNvPr>
          <p:cNvSpPr>
            <a:spLocks noGrp="1"/>
          </p:cNvSpPr>
          <p:nvPr>
            <p:ph type="body" idx="1"/>
          </p:nvPr>
        </p:nvSpPr>
        <p:spPr/>
        <p:txBody>
          <a:bodyPr/>
          <a:lstStyle/>
          <a:p>
            <a:endParaRPr lang="en-IN" dirty="0"/>
          </a:p>
        </p:txBody>
      </p:sp>
      <p:graphicFrame>
        <p:nvGraphicFramePr>
          <p:cNvPr id="4" name="Chart 3">
            <a:extLst>
              <a:ext uri="{FF2B5EF4-FFF2-40B4-BE49-F238E27FC236}">
                <a16:creationId xmlns:a16="http://schemas.microsoft.com/office/drawing/2014/main" id="{9B2D02C9-1B6E-F4C2-C63C-FBBEC7AA0FA7}"/>
              </a:ext>
            </a:extLst>
          </p:cNvPr>
          <p:cNvGraphicFramePr>
            <a:graphicFrameLocks/>
          </p:cNvGraphicFramePr>
          <p:nvPr>
            <p:extLst>
              <p:ext uri="{D42A27DB-BD31-4B8C-83A1-F6EECF244321}">
                <p14:modId xmlns:p14="http://schemas.microsoft.com/office/powerpoint/2010/main" val="3551324008"/>
              </p:ext>
            </p:extLst>
          </p:nvPr>
        </p:nvGraphicFramePr>
        <p:xfrm>
          <a:off x="1981200" y="1933574"/>
          <a:ext cx="6465570" cy="35528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80672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5EE6D-6272-5D28-C86C-9E38360A5A30}"/>
              </a:ext>
            </a:extLst>
          </p:cNvPr>
          <p:cNvSpPr>
            <a:spLocks noGrp="1"/>
          </p:cNvSpPr>
          <p:nvPr>
            <p:ph type="title"/>
          </p:nvPr>
        </p:nvSpPr>
        <p:spPr/>
        <p:txBody>
          <a:bodyPr/>
          <a:lstStyle/>
          <a:p>
            <a:r>
              <a:rPr lang="en-IN" dirty="0">
                <a:latin typeface="Aptos" panose="020B0004020202020204" pitchFamily="34" charset="0"/>
              </a:rPr>
              <a:t>MALE EMPLOYEE</a:t>
            </a:r>
          </a:p>
        </p:txBody>
      </p:sp>
      <p:sp>
        <p:nvSpPr>
          <p:cNvPr id="3" name="Text Placeholder 2">
            <a:extLst>
              <a:ext uri="{FF2B5EF4-FFF2-40B4-BE49-F238E27FC236}">
                <a16:creationId xmlns:a16="http://schemas.microsoft.com/office/drawing/2014/main" id="{074108D5-16E3-DDB5-2B57-03E0790E710F}"/>
              </a:ext>
            </a:extLst>
          </p:cNvPr>
          <p:cNvSpPr>
            <a:spLocks noGrp="1"/>
          </p:cNvSpPr>
          <p:nvPr>
            <p:ph type="body" idx="1"/>
          </p:nvPr>
        </p:nvSpPr>
        <p:spPr/>
        <p:txBody>
          <a:bodyPr/>
          <a:lstStyle/>
          <a:p>
            <a:endParaRPr lang="en-IN" dirty="0"/>
          </a:p>
        </p:txBody>
      </p:sp>
      <p:graphicFrame>
        <p:nvGraphicFramePr>
          <p:cNvPr id="4" name="Chart 3">
            <a:extLst>
              <a:ext uri="{FF2B5EF4-FFF2-40B4-BE49-F238E27FC236}">
                <a16:creationId xmlns:a16="http://schemas.microsoft.com/office/drawing/2014/main" id="{9B2D02C9-1B6E-F4C2-C63C-FBBEC7AA0FA7}"/>
              </a:ext>
            </a:extLst>
          </p:cNvPr>
          <p:cNvGraphicFramePr>
            <a:graphicFrameLocks/>
          </p:cNvGraphicFramePr>
          <p:nvPr>
            <p:extLst>
              <p:ext uri="{D42A27DB-BD31-4B8C-83A1-F6EECF244321}">
                <p14:modId xmlns:p14="http://schemas.microsoft.com/office/powerpoint/2010/main" val="2296118036"/>
              </p:ext>
            </p:extLst>
          </p:nvPr>
        </p:nvGraphicFramePr>
        <p:xfrm>
          <a:off x="1905000" y="2438400"/>
          <a:ext cx="6541770" cy="2990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04341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B2D02C9-1B6E-F4C2-C63C-FBBEC7AA0FA7}"/>
              </a:ext>
            </a:extLst>
          </p:cNvPr>
          <p:cNvGraphicFramePr>
            <a:graphicFrameLocks/>
          </p:cNvGraphicFramePr>
          <p:nvPr>
            <p:extLst>
              <p:ext uri="{D42A27DB-BD31-4B8C-83A1-F6EECF244321}">
                <p14:modId xmlns:p14="http://schemas.microsoft.com/office/powerpoint/2010/main" val="4247999751"/>
              </p:ext>
            </p:extLst>
          </p:nvPr>
        </p:nvGraphicFramePr>
        <p:xfrm>
          <a:off x="1447800" y="1743997"/>
          <a:ext cx="6934200" cy="38766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Aptos" panose="020B0004020202020204" pitchFamily="34" charset="0"/>
                <a:cs typeface="Times New Roman" panose="02020603050405020304" pitchFamily="18" charset="0"/>
              </a:rPr>
              <a:t>CONCLUSION</a:t>
            </a:r>
            <a:endParaRPr lang="en-IN" dirty="0">
              <a:latin typeface="Aptos" panose="020B0004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72EE0E4C-F566-8E5A-4676-5BDBCDC27978}"/>
              </a:ext>
            </a:extLst>
          </p:cNvPr>
          <p:cNvSpPr txBox="1"/>
          <p:nvPr/>
        </p:nvSpPr>
        <p:spPr>
          <a:xfrm>
            <a:off x="755332" y="1589715"/>
            <a:ext cx="8922068" cy="2585323"/>
          </a:xfrm>
          <a:prstGeom prst="rect">
            <a:avLst/>
          </a:prstGeom>
          <a:noFill/>
        </p:spPr>
        <p:txBody>
          <a:bodyPr wrap="square">
            <a:spAutoFit/>
          </a:bodyPr>
          <a:lstStyle/>
          <a:p>
            <a:r>
              <a:rPr lang="en-US" dirty="0">
                <a:latin typeface="Sitka Display Semibold" pitchFamily="2" charset="0"/>
              </a:rPr>
              <a:t>In conclusion, the employee data analysis conducted using Excel provides valuable insights into workforce trends and performance. The use of Excel's data visualization tools, such as charts and pivot tables, has enabled a clear understanding of key metrics, including employee productivity, attendance patterns, and departmental performance. This analysis highlights significant areas for improvement, such as identifying departments with lower engagement or spotting trends in absenteeism. Leveraging these findings allows for informed decision-making and targeted interventions to enhance employee satisfaction and operational efficiency. Moving forward, regular updates and further analysis will help sustain improvements and adapt strategies as needed.</a:t>
            </a:r>
            <a:endParaRPr lang="en-IN" dirty="0">
              <a:latin typeface="Sitka Display Semibold" pitchFamily="2"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Aptos" panose="020B0004020202020204" pitchFamily="34" charset="0"/>
              </a:rPr>
              <a:t>PROJECT</a:t>
            </a:r>
            <a:r>
              <a:rPr sz="4250" spc="-85" dirty="0">
                <a:latin typeface="Aptos" panose="020B0004020202020204" pitchFamily="34" charset="0"/>
              </a:rPr>
              <a:t> </a:t>
            </a:r>
            <a:r>
              <a:rPr sz="4250" spc="25" dirty="0">
                <a:latin typeface="Aptos" panose="020B0004020202020204" pitchFamily="34" charset="0"/>
              </a:rPr>
              <a:t>TITLE</a:t>
            </a:r>
            <a:endParaRPr sz="4250" dirty="0">
              <a:latin typeface="Aptos" panose="020B0004020202020204" pitchFamily="34"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dirty="0">
                <a:solidFill>
                  <a:srgbClr val="0F0F0F"/>
                </a:solidFill>
                <a:latin typeface="Aptos" panose="020B0004020202020204" pitchFamily="34" charset="0"/>
                <a:cs typeface="Times New Roman" panose="02020603050405020304" pitchFamily="18" charset="0"/>
              </a:rPr>
              <a:t>Employee Performance Analysis using Excel</a:t>
            </a:r>
            <a:endParaRPr lang="en-IN" sz="2800" dirty="0">
              <a:solidFill>
                <a:srgbClr val="7030A0"/>
              </a:solidFill>
              <a:latin typeface="Aptos" panose="020B000402020202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9645"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728273" y="390043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3679825"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Aptos" panose="020B0004020202020204" pitchFamily="34" charset="0"/>
              </a:rPr>
              <a:t>A</a:t>
            </a:r>
            <a:r>
              <a:rPr spc="-5" dirty="0">
                <a:latin typeface="Aptos" panose="020B0004020202020204" pitchFamily="34" charset="0"/>
              </a:rPr>
              <a:t>G</a:t>
            </a:r>
            <a:r>
              <a:rPr spc="-35" dirty="0">
                <a:latin typeface="Aptos" panose="020B0004020202020204" pitchFamily="34" charset="0"/>
              </a:rPr>
              <a:t>E</a:t>
            </a:r>
            <a:r>
              <a:rPr spc="15" dirty="0">
                <a:latin typeface="Aptos" panose="020B0004020202020204" pitchFamily="34" charset="0"/>
              </a:rPr>
              <a:t>N</a:t>
            </a:r>
            <a:r>
              <a:rPr dirty="0">
                <a:latin typeface="Aptos" panose="020B0004020202020204" pitchFamily="34"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Aptos" panose="020B0004020202020204" pitchFamily="34"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229599" y="3657600"/>
            <a:ext cx="2524125" cy="25336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304800" y="6534150"/>
            <a:ext cx="950595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524000" y="3810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Aptos" panose="020B0004020202020204" pitchFamily="34" charset="0"/>
              </a:rPr>
              <a:t>P</a:t>
            </a:r>
            <a:r>
              <a:rPr sz="4250" spc="15" dirty="0">
                <a:latin typeface="Aptos" panose="020B0004020202020204" pitchFamily="34" charset="0"/>
              </a:rPr>
              <a:t>ROB</a:t>
            </a:r>
            <a:r>
              <a:rPr sz="4250" spc="55" dirty="0">
                <a:latin typeface="Aptos" panose="020B0004020202020204" pitchFamily="34" charset="0"/>
              </a:rPr>
              <a:t>L</a:t>
            </a:r>
            <a:r>
              <a:rPr sz="4250" spc="-20" dirty="0">
                <a:latin typeface="Aptos" panose="020B0004020202020204" pitchFamily="34" charset="0"/>
              </a:rPr>
              <a:t>E</a:t>
            </a:r>
            <a:r>
              <a:rPr sz="4250" spc="20" dirty="0">
                <a:latin typeface="Aptos" panose="020B0004020202020204" pitchFamily="34" charset="0"/>
              </a:rPr>
              <a:t>M</a:t>
            </a:r>
            <a:r>
              <a:rPr sz="4250" dirty="0">
                <a:latin typeface="Aptos" panose="020B0004020202020204" pitchFamily="34" charset="0"/>
              </a:rPr>
              <a:t>	</a:t>
            </a:r>
            <a:r>
              <a:rPr sz="4250" spc="10" dirty="0">
                <a:latin typeface="Aptos" panose="020B0004020202020204" pitchFamily="34" charset="0"/>
              </a:rPr>
              <a:t>S</a:t>
            </a:r>
            <a:r>
              <a:rPr sz="4250" spc="-370" dirty="0">
                <a:latin typeface="Aptos" panose="020B0004020202020204" pitchFamily="34" charset="0"/>
              </a:rPr>
              <a:t>T</a:t>
            </a:r>
            <a:r>
              <a:rPr sz="4250" spc="-375" dirty="0">
                <a:latin typeface="Aptos" panose="020B0004020202020204" pitchFamily="34" charset="0"/>
              </a:rPr>
              <a:t>A</a:t>
            </a:r>
            <a:r>
              <a:rPr sz="4250" spc="15" dirty="0">
                <a:latin typeface="Aptos" panose="020B0004020202020204" pitchFamily="34" charset="0"/>
              </a:rPr>
              <a:t>T</a:t>
            </a:r>
            <a:r>
              <a:rPr sz="4250" spc="-10" dirty="0">
                <a:latin typeface="Aptos" panose="020B0004020202020204" pitchFamily="34" charset="0"/>
              </a:rPr>
              <a:t>E</a:t>
            </a:r>
            <a:r>
              <a:rPr sz="4250" spc="-20" dirty="0">
                <a:latin typeface="Aptos" panose="020B0004020202020204" pitchFamily="34" charset="0"/>
              </a:rPr>
              <a:t>ME</a:t>
            </a:r>
            <a:r>
              <a:rPr sz="4250" spc="10" dirty="0">
                <a:latin typeface="Aptos" panose="020B0004020202020204" pitchFamily="34" charset="0"/>
              </a:rPr>
              <a:t>NT</a:t>
            </a:r>
            <a:endParaRPr sz="4250" dirty="0">
              <a:latin typeface="Aptos" panose="020B0004020202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35C51D1D-EF8F-40DF-53D3-5CC0F6215CDA}"/>
              </a:ext>
            </a:extLst>
          </p:cNvPr>
          <p:cNvSpPr txBox="1"/>
          <p:nvPr/>
        </p:nvSpPr>
        <p:spPr>
          <a:xfrm>
            <a:off x="685800" y="1524000"/>
            <a:ext cx="7010400" cy="2585323"/>
          </a:xfrm>
          <a:prstGeom prst="rect">
            <a:avLst/>
          </a:prstGeom>
          <a:noFill/>
        </p:spPr>
        <p:txBody>
          <a:bodyPr wrap="square" rtlCol="0">
            <a:spAutoFit/>
          </a:bodyPr>
          <a:lstStyle/>
          <a:p>
            <a:r>
              <a:rPr lang="en-US" dirty="0">
                <a:latin typeface="Aptos" panose="020B0004020202020204" pitchFamily="34" charset="0"/>
              </a:rPr>
              <a:t>To effectively manage and optimize workforce performance, we need to analyze employee data collected across various metrics, including productivity, attendance, and engagement. The goal is to identify trends, uncover patterns, and detect potential issues that may impact overall organizational efficiency. This analysis will be conducted using Excel to leverage its data manipulation and visualization capabilities, enabling us to make data-driven decisions and implement targeted strategies for improving employee performance and satisfaction.</a:t>
            </a:r>
            <a:endParaRPr lang="en-IN" dirty="0">
              <a:latin typeface="Aptos" panose="020B00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392793" y="6372225"/>
            <a:ext cx="9417957"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71088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Aptos" panose="020B0004020202020204" pitchFamily="34" charset="0"/>
              </a:rPr>
              <a:t>PROJECT	</a:t>
            </a:r>
            <a:r>
              <a:rPr sz="4250" spc="-20" dirty="0">
                <a:latin typeface="Aptos" panose="020B0004020202020204" pitchFamily="34" charset="0"/>
              </a:rPr>
              <a:t>OVERVI</a:t>
            </a:r>
            <a:r>
              <a:rPr lang="en-IN" sz="4250" spc="-20" dirty="0">
                <a:latin typeface="Aptos" panose="020B0004020202020204" pitchFamily="34" charset="0"/>
              </a:rPr>
              <a:t>E</a:t>
            </a:r>
            <a:r>
              <a:rPr sz="4250" spc="-20" dirty="0">
                <a:latin typeface="Aptos" panose="020B0004020202020204" pitchFamily="34" charset="0"/>
              </a:rPr>
              <a:t>W</a:t>
            </a:r>
            <a:endParaRPr sz="4250" dirty="0">
              <a:latin typeface="Aptos" panose="020B0004020202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392793" y="2133600"/>
            <a:ext cx="8522607" cy="1938992"/>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Aptos" panose="020B0004020202020204" pitchFamily="34" charset="0"/>
                <a:cs typeface="Times New Roman" panose="02020603050405020304" pitchFamily="18" charset="0"/>
              </a:rPr>
              <a:t>To analyze employee data to gain insights into productivity, attendance, and engagement, using Excel's data analysis tools. The goal is to identify trends, assess performance, and address potential issues to enhance overall organizational efficiency and employee satisfaction.</a:t>
            </a:r>
            <a:endParaRPr lang="en-IN" sz="2400" dirty="0">
              <a:latin typeface="Aptos" panose="020B000402020202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8" name="Picture 4" descr="What Is a Vertical Organizational Structure? [+ Examples] | HR Glossary -  AIHR">
            <a:extLst>
              <a:ext uri="{FF2B5EF4-FFF2-40B4-BE49-F238E27FC236}">
                <a16:creationId xmlns:a16="http://schemas.microsoft.com/office/drawing/2014/main" id="{8E29B68F-8C70-E895-2115-F3EF312B00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676400"/>
            <a:ext cx="6934200" cy="461035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latin typeface="Aptos" panose="020B0004020202020204" pitchFamily="34" charset="0"/>
              </a:rPr>
              <a:t>P</a:t>
            </a:r>
            <a:r>
              <a:rPr sz="3600" spc="-30" dirty="0">
                <a:latin typeface="Aptos" panose="020B0004020202020204" pitchFamily="34" charset="0"/>
              </a:rPr>
              <a:t>R</a:t>
            </a:r>
            <a:r>
              <a:rPr sz="3600" spc="10" dirty="0">
                <a:latin typeface="Aptos" panose="020B0004020202020204" pitchFamily="34" charset="0"/>
              </a:rPr>
              <a:t>O</a:t>
            </a:r>
            <a:r>
              <a:rPr sz="3600" spc="-15" dirty="0">
                <a:latin typeface="Aptos" panose="020B0004020202020204" pitchFamily="34" charset="0"/>
              </a:rPr>
              <a:t>P</a:t>
            </a:r>
            <a:r>
              <a:rPr sz="3600" spc="10" dirty="0">
                <a:latin typeface="Aptos" panose="020B0004020202020204" pitchFamily="34" charset="0"/>
              </a:rPr>
              <a:t>O</a:t>
            </a:r>
            <a:r>
              <a:rPr sz="3600" spc="25" dirty="0">
                <a:latin typeface="Aptos" panose="020B0004020202020204" pitchFamily="34" charset="0"/>
              </a:rPr>
              <a:t>S</a:t>
            </a:r>
            <a:r>
              <a:rPr sz="3600" spc="-30" dirty="0">
                <a:latin typeface="Aptos" panose="020B0004020202020204" pitchFamily="34" charset="0"/>
              </a:rPr>
              <a:t>I</a:t>
            </a:r>
            <a:r>
              <a:rPr sz="3600" spc="-35" dirty="0">
                <a:latin typeface="Aptos" panose="020B0004020202020204" pitchFamily="34" charset="0"/>
              </a:rPr>
              <a:t>T</a:t>
            </a:r>
            <a:r>
              <a:rPr sz="3600" spc="-30" dirty="0">
                <a:latin typeface="Aptos" panose="020B0004020202020204" pitchFamily="34" charset="0"/>
              </a:rPr>
              <a:t>I</a:t>
            </a:r>
            <a:r>
              <a:rPr sz="3600" spc="10" dirty="0">
                <a:latin typeface="Aptos" panose="020B0004020202020204" pitchFamily="34" charset="0"/>
              </a:rPr>
              <a:t>O</a:t>
            </a:r>
            <a:r>
              <a:rPr sz="3600" dirty="0">
                <a:latin typeface="Aptos" panose="020B0004020202020204" pitchFamily="34" charset="0"/>
              </a:rPr>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AD602BC7-8DFD-AC21-4EDB-31DDAEEDC914}"/>
              </a:ext>
            </a:extLst>
          </p:cNvPr>
          <p:cNvSpPr txBox="1"/>
          <p:nvPr/>
        </p:nvSpPr>
        <p:spPr>
          <a:xfrm>
            <a:off x="1958464" y="2349897"/>
            <a:ext cx="7576061" cy="3970318"/>
          </a:xfrm>
          <a:prstGeom prst="rect">
            <a:avLst/>
          </a:prstGeom>
          <a:noFill/>
        </p:spPr>
        <p:txBody>
          <a:bodyPr wrap="square">
            <a:spAutoFit/>
          </a:bodyPr>
          <a:lstStyle/>
          <a:p>
            <a:r>
              <a:rPr lang="en-US" sz="2800" b="1" dirty="0">
                <a:latin typeface="Aptos" panose="020B0004020202020204" pitchFamily="34" charset="0"/>
                <a:cs typeface="Times New Roman" pitchFamily="18" charset="0"/>
              </a:rPr>
              <a:t>Conditional </a:t>
            </a:r>
            <a:r>
              <a:rPr lang="en-US" sz="2800" b="1" dirty="0" err="1">
                <a:latin typeface="Aptos" panose="020B0004020202020204" pitchFamily="34" charset="0"/>
                <a:cs typeface="Times New Roman" pitchFamily="18" charset="0"/>
              </a:rPr>
              <a:t>Formating</a:t>
            </a:r>
            <a:endParaRPr lang="en-US" sz="2800" b="1" dirty="0">
              <a:latin typeface="Aptos" panose="020B0004020202020204" pitchFamily="34" charset="0"/>
              <a:cs typeface="Times New Roman" pitchFamily="18" charset="0"/>
            </a:endParaRPr>
          </a:p>
          <a:p>
            <a:endParaRPr lang="en-US" sz="3600" b="1" dirty="0">
              <a:latin typeface="Aptos" panose="020B0004020202020204" pitchFamily="34" charset="0"/>
              <a:cs typeface="Times New Roman" pitchFamily="18" charset="0"/>
            </a:endParaRPr>
          </a:p>
          <a:p>
            <a:r>
              <a:rPr lang="en-US" sz="2800" b="1" dirty="0">
                <a:latin typeface="Aptos" panose="020B0004020202020204" pitchFamily="34" charset="0"/>
                <a:cs typeface="Times New Roman" pitchFamily="18" charset="0"/>
              </a:rPr>
              <a:t>Filtering</a:t>
            </a:r>
          </a:p>
          <a:p>
            <a:endParaRPr lang="en-US" sz="2800" b="1" dirty="0">
              <a:latin typeface="Aptos" panose="020B0004020202020204" pitchFamily="34" charset="0"/>
              <a:cs typeface="Times New Roman" pitchFamily="18" charset="0"/>
            </a:endParaRPr>
          </a:p>
          <a:p>
            <a:r>
              <a:rPr lang="en-US" sz="2800" b="1" dirty="0">
                <a:latin typeface="Aptos" panose="020B0004020202020204" pitchFamily="34" charset="0"/>
                <a:cs typeface="Times New Roman" pitchFamily="18" charset="0"/>
              </a:rPr>
              <a:t>Formula</a:t>
            </a:r>
            <a:r>
              <a:rPr lang="en-US" sz="2400" dirty="0">
                <a:latin typeface="Aptos" panose="020B0004020202020204" pitchFamily="34" charset="0"/>
                <a:cs typeface="Times New Roman" pitchFamily="18" charset="0"/>
              </a:rPr>
              <a:t>        </a:t>
            </a:r>
            <a:r>
              <a:rPr lang="en-US" sz="2800" b="1" dirty="0">
                <a:latin typeface="Aptos" panose="020B0004020202020204" pitchFamily="34" charset="0"/>
                <a:cs typeface="Times New Roman" pitchFamily="18" charset="0"/>
              </a:rPr>
              <a:t>  </a:t>
            </a:r>
          </a:p>
          <a:p>
            <a:endParaRPr lang="en-US" sz="2800" b="1" dirty="0">
              <a:latin typeface="Aptos" panose="020B0004020202020204" pitchFamily="34" charset="0"/>
              <a:cs typeface="Times New Roman" pitchFamily="18" charset="0"/>
            </a:endParaRPr>
          </a:p>
          <a:p>
            <a:r>
              <a:rPr lang="en-US" sz="2800" b="1" dirty="0">
                <a:latin typeface="Aptos" panose="020B0004020202020204" pitchFamily="34" charset="0"/>
                <a:cs typeface="Times New Roman" pitchFamily="18" charset="0"/>
              </a:rPr>
              <a:t>Pivot table</a:t>
            </a:r>
          </a:p>
          <a:p>
            <a:endParaRPr lang="en-US" sz="2400" b="1" dirty="0">
              <a:latin typeface="Aptos" panose="020B0004020202020204" pitchFamily="34" charset="0"/>
              <a:cs typeface="Times New Roman" pitchFamily="18" charset="0"/>
            </a:endParaRPr>
          </a:p>
          <a:p>
            <a:r>
              <a:rPr lang="en-US" sz="2400" b="1" dirty="0">
                <a:latin typeface="Aptos" panose="020B0004020202020204" pitchFamily="34" charset="0"/>
                <a:cs typeface="Times New Roman" pitchFamily="18" charset="0"/>
              </a:rPr>
              <a:t>Graph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394D33DB-D6F6-2D3A-DD25-B828AE0B3B90}"/>
              </a:ext>
            </a:extLst>
          </p:cNvPr>
          <p:cNvSpPr txBox="1"/>
          <p:nvPr/>
        </p:nvSpPr>
        <p:spPr>
          <a:xfrm>
            <a:off x="792203" y="1828800"/>
            <a:ext cx="8313174" cy="2677656"/>
          </a:xfrm>
          <a:prstGeom prst="rect">
            <a:avLst/>
          </a:prstGeom>
          <a:noFill/>
        </p:spPr>
        <p:txBody>
          <a:bodyPr wrap="square">
            <a:spAutoFit/>
          </a:bodyPr>
          <a:lstStyle/>
          <a:p>
            <a:pPr marL="342900" indent="-342900">
              <a:buFont typeface="+mj-lt"/>
              <a:buAutoNum type="arabicParenR"/>
            </a:pPr>
            <a:r>
              <a:rPr lang="en-US" sz="2800" b="1" dirty="0">
                <a:latin typeface="Aptos" panose="020B0004020202020204" pitchFamily="34" charset="0"/>
                <a:cs typeface="Times New Roman" pitchFamily="18" charset="0"/>
              </a:rPr>
              <a:t>Employee ID </a:t>
            </a:r>
          </a:p>
          <a:p>
            <a:pPr marL="342900" indent="-342900">
              <a:buFont typeface="+mj-lt"/>
              <a:buAutoNum type="arabicParenR"/>
            </a:pPr>
            <a:r>
              <a:rPr lang="en-US" sz="2800" b="1" dirty="0">
                <a:latin typeface="Aptos" panose="020B0004020202020204" pitchFamily="34" charset="0"/>
                <a:cs typeface="Times New Roman" pitchFamily="18" charset="0"/>
              </a:rPr>
              <a:t>Name</a:t>
            </a:r>
          </a:p>
          <a:p>
            <a:pPr marL="342900" indent="-342900">
              <a:buFont typeface="+mj-lt"/>
              <a:buAutoNum type="arabicParenR"/>
            </a:pPr>
            <a:r>
              <a:rPr lang="en-US" sz="2800" b="1" dirty="0">
                <a:latin typeface="Aptos" panose="020B0004020202020204" pitchFamily="34" charset="0"/>
                <a:cs typeface="Times New Roman" pitchFamily="18" charset="0"/>
              </a:rPr>
              <a:t>Gender</a:t>
            </a:r>
          </a:p>
          <a:p>
            <a:pPr marL="342900" indent="-342900">
              <a:buFont typeface="+mj-lt"/>
              <a:buAutoNum type="arabicParenR"/>
            </a:pPr>
            <a:r>
              <a:rPr lang="en-US" sz="2800" b="1" dirty="0">
                <a:latin typeface="Aptos" panose="020B0004020202020204" pitchFamily="34" charset="0"/>
                <a:cs typeface="Times New Roman" pitchFamily="18" charset="0"/>
              </a:rPr>
              <a:t>Department</a:t>
            </a:r>
          </a:p>
          <a:p>
            <a:pPr marL="342900" indent="-342900">
              <a:buFont typeface="+mj-lt"/>
              <a:buAutoNum type="arabicParenR"/>
            </a:pPr>
            <a:r>
              <a:rPr lang="en-US" sz="2800" b="1" dirty="0">
                <a:latin typeface="Aptos" panose="020B0004020202020204" pitchFamily="34" charset="0"/>
                <a:cs typeface="Times New Roman" pitchFamily="18" charset="0"/>
              </a:rPr>
              <a:t>Salary</a:t>
            </a:r>
          </a:p>
          <a:p>
            <a:pPr marL="342900" indent="-342900">
              <a:buFont typeface="+mj-lt"/>
              <a:buAutoNum type="arabicParenR"/>
            </a:pPr>
            <a:r>
              <a:rPr lang="en-US" sz="2800" b="1" dirty="0">
                <a:latin typeface="Aptos" panose="020B0004020202020204" pitchFamily="34" charset="0"/>
                <a:cs typeface="Times New Roman" pitchFamily="18" charset="0"/>
              </a:rPr>
              <a:t>Employee Type </a:t>
            </a:r>
            <a:endParaRPr lang="en-IN" sz="2800" b="1" dirty="0">
              <a:latin typeface="Aptos" panose="020B0004020202020204" pitchFamily="34" charset="0"/>
              <a:cs typeface="Times New Roman"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839200" y="631141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Aptos" panose="020B0004020202020204" pitchFamily="34" charset="0"/>
              </a:rPr>
              <a:t>THE</a:t>
            </a:r>
            <a:r>
              <a:rPr sz="4250" spc="20" dirty="0">
                <a:latin typeface="Aptos" panose="020B0004020202020204" pitchFamily="34" charset="0"/>
              </a:rPr>
              <a:t> </a:t>
            </a:r>
            <a:r>
              <a:rPr lang="en-US" sz="4250" spc="20" dirty="0">
                <a:latin typeface="Aptos" panose="020B0004020202020204" pitchFamily="34" charset="0"/>
              </a:rPr>
              <a:t>"</a:t>
            </a:r>
            <a:r>
              <a:rPr sz="4250" spc="10" dirty="0">
                <a:latin typeface="Aptos" panose="020B0004020202020204" pitchFamily="34" charset="0"/>
              </a:rPr>
              <a:t>WOW</a:t>
            </a:r>
            <a:r>
              <a:rPr lang="en-US" sz="4250" spc="10" dirty="0">
                <a:latin typeface="Aptos" panose="020B0004020202020204" pitchFamily="34" charset="0"/>
              </a:rPr>
              <a:t>"</a:t>
            </a:r>
            <a:r>
              <a:rPr sz="4250" spc="85" dirty="0">
                <a:latin typeface="Aptos" panose="020B0004020202020204" pitchFamily="34" charset="0"/>
              </a:rPr>
              <a:t> </a:t>
            </a:r>
            <a:r>
              <a:rPr sz="4250" spc="10" dirty="0">
                <a:latin typeface="Aptos" panose="020B0004020202020204" pitchFamily="34" charset="0"/>
              </a:rPr>
              <a:t>IN</a:t>
            </a:r>
            <a:r>
              <a:rPr sz="4250" spc="-5" dirty="0">
                <a:latin typeface="Aptos" panose="020B0004020202020204" pitchFamily="34" charset="0"/>
              </a:rPr>
              <a:t> </a:t>
            </a:r>
            <a:r>
              <a:rPr sz="4250" spc="15" dirty="0">
                <a:latin typeface="Aptos" panose="020B0004020202020204" pitchFamily="34" charset="0"/>
              </a:rPr>
              <a:t>OUR</a:t>
            </a:r>
            <a:r>
              <a:rPr sz="4250" spc="-10" dirty="0">
                <a:latin typeface="Aptos" panose="020B0004020202020204" pitchFamily="34" charset="0"/>
              </a:rPr>
              <a:t> </a:t>
            </a:r>
            <a:r>
              <a:rPr sz="4250" spc="20" dirty="0">
                <a:latin typeface="Aptos" panose="020B0004020202020204" pitchFamily="34" charset="0"/>
              </a:rPr>
              <a:t>SOLUTION</a:t>
            </a:r>
            <a:endParaRPr sz="4250" dirty="0">
              <a:latin typeface="Aptos" panose="020B0004020202020204" pitchFamily="34"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4343400" y="1874214"/>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FORMULA</a:t>
            </a:r>
          </a:p>
        </p:txBody>
      </p:sp>
      <p:sp>
        <p:nvSpPr>
          <p:cNvPr id="10" name="TextBox 9">
            <a:extLst>
              <a:ext uri="{FF2B5EF4-FFF2-40B4-BE49-F238E27FC236}">
                <a16:creationId xmlns:a16="http://schemas.microsoft.com/office/drawing/2014/main" id="{7ED0850D-0A8B-739B-7411-75D3E016749D}"/>
              </a:ext>
            </a:extLst>
          </p:cNvPr>
          <p:cNvSpPr txBox="1"/>
          <p:nvPr/>
        </p:nvSpPr>
        <p:spPr>
          <a:xfrm flipH="1">
            <a:off x="2362200" y="3423730"/>
            <a:ext cx="7091362" cy="138499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i="1" u="sng" dirty="0">
                <a:latin typeface="Aptos" panose="020B0004020202020204" pitchFamily="34" charset="0"/>
              </a:rPr>
              <a:t>PERFORMANCE LEVEL</a:t>
            </a:r>
          </a:p>
          <a:p>
            <a:r>
              <a:rPr lang="en-US" sz="2800" dirty="0">
                <a:latin typeface="Aptos" panose="020B0004020202020204" pitchFamily="34" charset="0"/>
              </a:rPr>
              <a:t>= IFS(Z8&gt;=5, “VERY HIGH”, Z8&gt;=4, “HIGH”,Z8&gt;=3,”MED”,TRUE,” LOW”)</a:t>
            </a:r>
            <a:endParaRPr lang="en-IN" sz="2800" dirty="0">
              <a:latin typeface="Aptos" panose="020B00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231</TotalTime>
  <Words>419</Words>
  <Application>Microsoft Office PowerPoint</Application>
  <PresentationFormat>Widescreen</PresentationFormat>
  <Paragraphs>73</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Aptos</vt:lpstr>
      <vt:lpstr>Arial</vt:lpstr>
      <vt:lpstr>Calibri</vt:lpstr>
      <vt:lpstr>Roboto</vt:lpstr>
      <vt:lpstr>Sitka Display Semibold</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FEMALE EMPLOYEE</vt:lpstr>
      <vt:lpstr>MALE EMPLOYEE</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 Kavya</cp:lastModifiedBy>
  <cp:revision>15</cp:revision>
  <dcterms:created xsi:type="dcterms:W3CDTF">2024-03-29T15:07:22Z</dcterms:created>
  <dcterms:modified xsi:type="dcterms:W3CDTF">2024-08-27T14:11:40Z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