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3175" y="6283803"/>
            <a:ext cx="2949299" cy="44659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7475" y="1847850"/>
            <a:ext cx="4467225" cy="28384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63175" y="6283803"/>
            <a:ext cx="2949299" cy="44659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7337" y="117093"/>
            <a:ext cx="8067039" cy="905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6867" y="1675511"/>
            <a:ext cx="5467350" cy="3444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rapethissite.com/pages/simpl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248774" cy="208737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738501" y="4140200"/>
            <a:ext cx="6798309" cy="878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73660" algn="ctr">
              <a:lnSpc>
                <a:spcPct val="100000"/>
              </a:lnSpc>
              <a:spcBef>
                <a:spcPts val="130"/>
              </a:spcBef>
            </a:pPr>
            <a:r>
              <a:rPr sz="2750" b="1" spc="-135" dirty="0">
                <a:latin typeface="Tahoma"/>
                <a:cs typeface="Tahoma"/>
              </a:rPr>
              <a:t>Countries</a:t>
            </a:r>
            <a:r>
              <a:rPr sz="2750" b="1" spc="-70" dirty="0">
                <a:latin typeface="Tahoma"/>
                <a:cs typeface="Tahoma"/>
              </a:rPr>
              <a:t> </a:t>
            </a:r>
            <a:r>
              <a:rPr sz="2750" b="1" spc="-85" dirty="0">
                <a:latin typeface="Tahoma"/>
                <a:cs typeface="Tahoma"/>
              </a:rPr>
              <a:t>of</a:t>
            </a:r>
            <a:r>
              <a:rPr sz="2750" b="1" spc="-70" dirty="0">
                <a:latin typeface="Tahoma"/>
                <a:cs typeface="Tahoma"/>
              </a:rPr>
              <a:t> </a:t>
            </a:r>
            <a:r>
              <a:rPr sz="2750" b="1" spc="-160" dirty="0">
                <a:latin typeface="Tahoma"/>
                <a:cs typeface="Tahoma"/>
              </a:rPr>
              <a:t>the</a:t>
            </a:r>
            <a:r>
              <a:rPr sz="2750" b="1" spc="-110" dirty="0">
                <a:latin typeface="Tahoma"/>
                <a:cs typeface="Tahoma"/>
              </a:rPr>
              <a:t> </a:t>
            </a:r>
            <a:r>
              <a:rPr sz="2750" b="1" spc="-10" dirty="0">
                <a:latin typeface="Tahoma"/>
                <a:cs typeface="Tahoma"/>
              </a:rPr>
              <a:t>World</a:t>
            </a:r>
            <a:endParaRPr sz="27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2750" b="1" spc="-50" dirty="0">
                <a:latin typeface="Tahoma"/>
                <a:cs typeface="Tahoma"/>
              </a:rPr>
              <a:t>Web</a:t>
            </a:r>
            <a:r>
              <a:rPr sz="2750" b="1" spc="-114" dirty="0">
                <a:latin typeface="Tahoma"/>
                <a:cs typeface="Tahoma"/>
              </a:rPr>
              <a:t> </a:t>
            </a:r>
            <a:r>
              <a:rPr sz="2750" b="1" spc="-180" dirty="0">
                <a:latin typeface="Tahoma"/>
                <a:cs typeface="Tahoma"/>
              </a:rPr>
              <a:t>Scraping</a:t>
            </a:r>
            <a:r>
              <a:rPr sz="2750" b="1" spc="-160" dirty="0">
                <a:latin typeface="Tahoma"/>
                <a:cs typeface="Tahoma"/>
              </a:rPr>
              <a:t> </a:t>
            </a:r>
            <a:r>
              <a:rPr sz="2750" b="1" spc="-130" dirty="0">
                <a:latin typeface="Tahoma"/>
                <a:cs typeface="Tahoma"/>
              </a:rPr>
              <a:t>&amp;</a:t>
            </a:r>
            <a:r>
              <a:rPr sz="2750" b="1" spc="-100" dirty="0">
                <a:latin typeface="Tahoma"/>
                <a:cs typeface="Tahoma"/>
              </a:rPr>
              <a:t> </a:t>
            </a:r>
            <a:r>
              <a:rPr sz="2750" b="1" spc="-130" dirty="0">
                <a:latin typeface="Tahoma"/>
                <a:cs typeface="Tahoma"/>
              </a:rPr>
              <a:t>Exploratory</a:t>
            </a:r>
            <a:r>
              <a:rPr sz="2750" b="1" spc="-160" dirty="0">
                <a:latin typeface="Tahoma"/>
                <a:cs typeface="Tahoma"/>
              </a:rPr>
              <a:t> </a:t>
            </a:r>
            <a:r>
              <a:rPr sz="2750" b="1" spc="-135" dirty="0">
                <a:latin typeface="Tahoma"/>
                <a:cs typeface="Tahoma"/>
              </a:rPr>
              <a:t>Data</a:t>
            </a:r>
            <a:r>
              <a:rPr sz="2750" b="1" spc="-105" dirty="0">
                <a:latin typeface="Tahoma"/>
                <a:cs typeface="Tahoma"/>
              </a:rPr>
              <a:t> </a:t>
            </a:r>
            <a:r>
              <a:rPr sz="2750" b="1" spc="-75" dirty="0">
                <a:latin typeface="Tahoma"/>
                <a:cs typeface="Tahoma"/>
              </a:rPr>
              <a:t>Analysis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58104" y="3133724"/>
            <a:ext cx="22479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0" dirty="0"/>
              <a:t>Project</a:t>
            </a:r>
            <a:r>
              <a:rPr spc="-110" dirty="0"/>
              <a:t> </a:t>
            </a:r>
            <a:r>
              <a:rPr spc="-35" dirty="0"/>
              <a:t>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5"/>
              </a:spcBef>
            </a:pPr>
            <a:r>
              <a:rPr spc="-235" dirty="0"/>
              <a:t>Handling</a:t>
            </a:r>
            <a:r>
              <a:rPr spc="-160" dirty="0"/>
              <a:t> </a:t>
            </a:r>
            <a:r>
              <a:rPr spc="-195" dirty="0"/>
              <a:t>Missing</a:t>
            </a:r>
            <a:r>
              <a:rPr spc="-155" dirty="0"/>
              <a:t> </a:t>
            </a:r>
            <a:r>
              <a:rPr spc="-204" dirty="0"/>
              <a:t>Values</a:t>
            </a:r>
            <a:r>
              <a:rPr spc="-140" dirty="0"/>
              <a:t> </a:t>
            </a:r>
            <a:r>
              <a:rPr spc="-300" dirty="0"/>
              <a:t>and</a:t>
            </a:r>
            <a:r>
              <a:rPr spc="-150" dirty="0"/>
              <a:t> </a:t>
            </a:r>
            <a:r>
              <a:rPr spc="-105" dirty="0"/>
              <a:t>Outliers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3450" y="1070355"/>
            <a:ext cx="8253730" cy="51517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69265" marR="1597660" indent="-456565" algn="just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470534" algn="l"/>
              </a:tabLst>
            </a:pPr>
            <a:r>
              <a:rPr sz="2750" dirty="0">
                <a:latin typeface="Calibri"/>
                <a:cs typeface="Calibri"/>
              </a:rPr>
              <a:t>Found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missing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values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4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columns(Capital, 	</a:t>
            </a:r>
            <a:r>
              <a:rPr sz="2750" dirty="0">
                <a:latin typeface="Calibri"/>
                <a:cs typeface="Calibri"/>
              </a:rPr>
              <a:t>Population_Density,</a:t>
            </a:r>
            <a:r>
              <a:rPr sz="2750" spc="22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Population_Category, 	Area_Category)</a:t>
            </a:r>
            <a:endParaRPr sz="27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Calibri"/>
                <a:cs typeface="Calibri"/>
              </a:rPr>
              <a:t>Handling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Missing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Values:</a:t>
            </a:r>
            <a:endParaRPr sz="27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Calibri"/>
                <a:cs typeface="Calibri"/>
              </a:rPr>
              <a:t>Numerical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columns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→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filled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with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Mean</a:t>
            </a:r>
            <a:endParaRPr sz="27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Calibri"/>
                <a:cs typeface="Calibri"/>
              </a:rPr>
              <a:t>Categorical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columns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→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filled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with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Mode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470534" marR="5080" indent="-457834">
              <a:lnSpc>
                <a:spcPct val="100000"/>
              </a:lnSpc>
              <a:buFont typeface="Arial MT"/>
              <a:buChar char="•"/>
              <a:tabLst>
                <a:tab pos="470534" algn="l"/>
              </a:tabLst>
            </a:pPr>
            <a:r>
              <a:rPr sz="2750" dirty="0">
                <a:latin typeface="Calibri"/>
                <a:cs typeface="Calibri"/>
              </a:rPr>
              <a:t>Outliers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are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detected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using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boxplot,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Population </a:t>
            </a:r>
            <a:r>
              <a:rPr sz="2750" dirty="0">
                <a:latin typeface="Calibri"/>
                <a:cs typeface="Calibri"/>
              </a:rPr>
              <a:t>column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consist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outliers.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It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can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removed</a:t>
            </a:r>
            <a:r>
              <a:rPr sz="2750" spc="1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using</a:t>
            </a:r>
            <a:endParaRPr sz="2750">
              <a:latin typeface="Calibri"/>
              <a:cs typeface="Calibri"/>
            </a:endParaRPr>
          </a:p>
          <a:p>
            <a:pPr marL="1876425">
              <a:lnSpc>
                <a:spcPct val="100000"/>
              </a:lnSpc>
              <a:spcBef>
                <a:spcPts val="85"/>
              </a:spcBef>
            </a:pPr>
            <a:r>
              <a:rPr sz="2750" dirty="0">
                <a:latin typeface="Calibri"/>
                <a:cs typeface="Calibri"/>
              </a:rPr>
              <a:t>IQR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=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Q3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–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Q1</a:t>
            </a:r>
            <a:endParaRPr sz="27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Calibri"/>
                <a:cs typeface="Calibri"/>
              </a:rPr>
              <a:t>Lower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Bound=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Q1</a:t>
            </a:r>
            <a:r>
              <a:rPr sz="2750" spc="1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-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1.5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*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IQR</a:t>
            </a:r>
            <a:endParaRPr sz="27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Calibri"/>
                <a:cs typeface="Calibri"/>
              </a:rPr>
              <a:t>Upper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Bound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=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Q3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+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1.5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*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IQR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202" y="446024"/>
            <a:ext cx="367919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0" dirty="0"/>
              <a:t>Bivariate</a:t>
            </a:r>
            <a:r>
              <a:rPr spc="-215" dirty="0"/>
              <a:t> </a:t>
            </a:r>
            <a:r>
              <a:rPr spc="-17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0690" y="1330265"/>
            <a:ext cx="8176259" cy="49752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shows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relationship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GroupBy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→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Categorical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Numerical</a:t>
            </a:r>
            <a:endParaRPr sz="2400">
              <a:latin typeface="Calibri"/>
              <a:cs typeface="Calibri"/>
            </a:endParaRPr>
          </a:p>
          <a:p>
            <a:pPr marL="1515745" marR="5080" indent="-1093470">
              <a:lnSpc>
                <a:spcPts val="4350"/>
              </a:lnSpc>
              <a:spcBef>
                <a:spcPts val="320"/>
              </a:spcBef>
            </a:pPr>
            <a:r>
              <a:rPr sz="2400" dirty="0">
                <a:latin typeface="Calibri"/>
                <a:cs typeface="Calibri"/>
              </a:rPr>
              <a:t>Ex: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examined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relationship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Country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Population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aggregation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mean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090"/>
              </a:spcBef>
              <a:buFont typeface="Arial MT"/>
              <a:buChar char="•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Crosstab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→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Categorical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Categorical</a:t>
            </a:r>
            <a:endParaRPr sz="2400">
              <a:latin typeface="Calibri"/>
              <a:cs typeface="Calibri"/>
            </a:endParaRPr>
          </a:p>
          <a:p>
            <a:pPr marL="1515745" marR="163830" indent="-1093470">
              <a:lnSpc>
                <a:spcPts val="4360"/>
              </a:lnSpc>
              <a:spcBef>
                <a:spcPts val="315"/>
              </a:spcBef>
            </a:pPr>
            <a:r>
              <a:rPr sz="2400" dirty="0">
                <a:latin typeface="Calibri"/>
                <a:cs typeface="Calibri"/>
              </a:rPr>
              <a:t>Ex: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examined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relationship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Population_Category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Area_Category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columns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Correlation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→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Numerical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Numerical</a:t>
            </a:r>
            <a:endParaRPr sz="2400">
              <a:latin typeface="Calibri"/>
              <a:cs typeface="Calibri"/>
            </a:endParaRPr>
          </a:p>
          <a:p>
            <a:pPr marL="422275">
              <a:lnSpc>
                <a:spcPct val="100000"/>
              </a:lnSpc>
              <a:spcBef>
                <a:spcPts val="1475"/>
              </a:spcBef>
            </a:pPr>
            <a:r>
              <a:rPr sz="2400" dirty="0">
                <a:latin typeface="Calibri"/>
                <a:cs typeface="Calibri"/>
              </a:rPr>
              <a:t>Ex: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examined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relationship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Population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Area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69900" marR="5080" indent="-457834">
              <a:lnSpc>
                <a:spcPct val="101699"/>
              </a:lnSpc>
              <a:spcBef>
                <a:spcPts val="70"/>
              </a:spcBef>
              <a:buFont typeface="Arial MT"/>
              <a:buChar char="•"/>
              <a:tabLst>
                <a:tab pos="469900" algn="l"/>
              </a:tabLst>
            </a:pPr>
            <a:r>
              <a:rPr b="1" dirty="0">
                <a:latin typeface="Calibri"/>
                <a:cs typeface="Calibri"/>
              </a:rPr>
              <a:t>Countplot</a:t>
            </a:r>
            <a:r>
              <a:rPr b="1" spc="1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:</a:t>
            </a:r>
            <a:r>
              <a:rPr b="1" spc="95" dirty="0">
                <a:latin typeface="Calibri"/>
                <a:cs typeface="Calibri"/>
              </a:rPr>
              <a:t> </a:t>
            </a:r>
            <a:r>
              <a:rPr dirty="0"/>
              <a:t>To</a:t>
            </a:r>
            <a:r>
              <a:rPr spc="85" dirty="0"/>
              <a:t> </a:t>
            </a:r>
            <a:r>
              <a:rPr dirty="0"/>
              <a:t>visualize</a:t>
            </a:r>
            <a:r>
              <a:rPr spc="90" dirty="0"/>
              <a:t> </a:t>
            </a:r>
            <a:r>
              <a:rPr dirty="0"/>
              <a:t>how</a:t>
            </a:r>
            <a:r>
              <a:rPr spc="95" dirty="0"/>
              <a:t> </a:t>
            </a:r>
            <a:r>
              <a:rPr spc="-20" dirty="0"/>
              <a:t>many </a:t>
            </a:r>
            <a:r>
              <a:rPr dirty="0"/>
              <a:t>countries</a:t>
            </a:r>
            <a:r>
              <a:rPr spc="140" dirty="0"/>
              <a:t> </a:t>
            </a:r>
            <a:r>
              <a:rPr dirty="0"/>
              <a:t>fall</a:t>
            </a:r>
            <a:r>
              <a:rPr spc="60" dirty="0"/>
              <a:t> </a:t>
            </a:r>
            <a:r>
              <a:rPr dirty="0"/>
              <a:t>into</a:t>
            </a:r>
            <a:r>
              <a:rPr spc="60" dirty="0"/>
              <a:t> </a:t>
            </a:r>
            <a:r>
              <a:rPr spc="-20" dirty="0"/>
              <a:t>each </a:t>
            </a:r>
            <a:r>
              <a:rPr dirty="0"/>
              <a:t>Area_Category</a:t>
            </a:r>
            <a:r>
              <a:rPr spc="120" dirty="0"/>
              <a:t> </a:t>
            </a:r>
            <a:r>
              <a:rPr dirty="0"/>
              <a:t>(Small,</a:t>
            </a:r>
            <a:r>
              <a:rPr spc="170" dirty="0"/>
              <a:t> </a:t>
            </a:r>
            <a:r>
              <a:rPr spc="-10" dirty="0"/>
              <a:t>Medium, Large).</a:t>
            </a:r>
          </a:p>
          <a:p>
            <a:pPr marL="469900" marR="429259" indent="-457834">
              <a:lnSpc>
                <a:spcPts val="3379"/>
              </a:lnSpc>
              <a:spcBef>
                <a:spcPts val="125"/>
              </a:spcBef>
              <a:buFont typeface="Arial MT"/>
              <a:buChar char="•"/>
              <a:tabLst>
                <a:tab pos="469900" algn="l"/>
              </a:tabLst>
            </a:pPr>
            <a:r>
              <a:rPr dirty="0"/>
              <a:t>Most</a:t>
            </a:r>
            <a:r>
              <a:rPr spc="120" dirty="0"/>
              <a:t> </a:t>
            </a:r>
            <a:r>
              <a:rPr dirty="0"/>
              <a:t>Countries</a:t>
            </a:r>
            <a:r>
              <a:rPr spc="110" dirty="0"/>
              <a:t> </a:t>
            </a:r>
            <a:r>
              <a:rPr dirty="0"/>
              <a:t>are</a:t>
            </a:r>
            <a:r>
              <a:rPr spc="125" dirty="0"/>
              <a:t> </a:t>
            </a:r>
            <a:r>
              <a:rPr dirty="0"/>
              <a:t>classified</a:t>
            </a:r>
            <a:r>
              <a:rPr spc="110" dirty="0"/>
              <a:t> </a:t>
            </a:r>
            <a:r>
              <a:rPr spc="-25" dirty="0"/>
              <a:t>as </a:t>
            </a:r>
            <a:r>
              <a:rPr dirty="0"/>
              <a:t>small</a:t>
            </a:r>
            <a:r>
              <a:rPr spc="85" dirty="0"/>
              <a:t> </a:t>
            </a:r>
            <a:r>
              <a:rPr spc="-20" dirty="0"/>
              <a:t>Area</a:t>
            </a:r>
          </a:p>
          <a:p>
            <a:pPr marL="469900" marR="363220" indent="-457834">
              <a:lnSpc>
                <a:spcPts val="3379"/>
              </a:lnSpc>
              <a:buFont typeface="Arial MT"/>
              <a:buChar char="•"/>
              <a:tabLst>
                <a:tab pos="469900" algn="l"/>
              </a:tabLst>
            </a:pPr>
            <a:r>
              <a:rPr dirty="0"/>
              <a:t>Fewer</a:t>
            </a:r>
            <a:r>
              <a:rPr spc="60" dirty="0"/>
              <a:t> </a:t>
            </a:r>
            <a:r>
              <a:rPr dirty="0"/>
              <a:t>Countries</a:t>
            </a:r>
            <a:r>
              <a:rPr spc="100" dirty="0"/>
              <a:t> </a:t>
            </a:r>
            <a:r>
              <a:rPr dirty="0"/>
              <a:t>fall</a:t>
            </a:r>
            <a:r>
              <a:rPr spc="95" dirty="0"/>
              <a:t> </a:t>
            </a:r>
            <a:r>
              <a:rPr dirty="0"/>
              <a:t>under</a:t>
            </a:r>
            <a:r>
              <a:rPr spc="150" dirty="0"/>
              <a:t> </a:t>
            </a:r>
            <a:r>
              <a:rPr spc="-10" dirty="0"/>
              <a:t>large area.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8900" y="1733550"/>
            <a:ext cx="5238750" cy="37433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91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105"/>
              </a:spcBef>
            </a:pPr>
            <a:r>
              <a:rPr spc="-235" dirty="0"/>
              <a:t>Number</a:t>
            </a:r>
            <a:r>
              <a:rPr spc="-215" dirty="0"/>
              <a:t> </a:t>
            </a:r>
            <a:r>
              <a:rPr spc="-120" dirty="0"/>
              <a:t>of</a:t>
            </a:r>
            <a:r>
              <a:rPr spc="-155" dirty="0"/>
              <a:t> </a:t>
            </a:r>
            <a:r>
              <a:rPr spc="-204" dirty="0"/>
              <a:t>Countries</a:t>
            </a:r>
            <a:r>
              <a:rPr spc="-220" dirty="0"/>
              <a:t> </a:t>
            </a:r>
            <a:r>
              <a:rPr spc="-185" dirty="0"/>
              <a:t>by</a:t>
            </a:r>
            <a:r>
              <a:rPr spc="-170" dirty="0"/>
              <a:t> </a:t>
            </a:r>
            <a:r>
              <a:rPr spc="-200" dirty="0"/>
              <a:t>Area</a:t>
            </a:r>
            <a:r>
              <a:rPr spc="-175" dirty="0"/>
              <a:t> </a:t>
            </a:r>
            <a:r>
              <a:rPr spc="-145" dirty="0"/>
              <a:t>Category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684" y="770255"/>
            <a:ext cx="11384280" cy="2156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dirty="0">
                <a:latin typeface="Calibri"/>
                <a:cs typeface="Calibri"/>
              </a:rPr>
              <a:t>Histogram</a:t>
            </a:r>
            <a:r>
              <a:rPr sz="2750" b="1" spc="8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+</a:t>
            </a:r>
            <a:r>
              <a:rPr sz="2750" b="1" spc="6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KDE</a:t>
            </a:r>
            <a:r>
              <a:rPr sz="2750" b="1" spc="9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:</a:t>
            </a:r>
            <a:r>
              <a:rPr sz="2750" b="1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shows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frequency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distribution</a:t>
            </a:r>
            <a:r>
              <a:rPr sz="2750" spc="1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country</a:t>
            </a:r>
            <a:r>
              <a:rPr sz="2750" spc="1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populations.</a:t>
            </a:r>
            <a:endParaRPr sz="2750">
              <a:latin typeface="Calibri"/>
              <a:cs typeface="Calibri"/>
            </a:endParaRPr>
          </a:p>
          <a:p>
            <a:pPr marL="298450" marR="5080" indent="-285750">
              <a:lnSpc>
                <a:spcPct val="102400"/>
              </a:lnSpc>
              <a:buFont typeface="Arial MT"/>
              <a:buChar char="•"/>
              <a:tabLst>
                <a:tab pos="298450" algn="l"/>
              </a:tabLst>
            </a:pPr>
            <a:r>
              <a:rPr sz="2750" dirty="0">
                <a:latin typeface="Calibri"/>
                <a:cs typeface="Calibri"/>
              </a:rPr>
              <a:t>KDE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(Kernel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Density</a:t>
            </a:r>
            <a:r>
              <a:rPr sz="2750" spc="1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Estimate)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provides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smooth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curve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better</a:t>
            </a:r>
            <a:r>
              <a:rPr sz="2750" spc="1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understand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shape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distribution.</a:t>
            </a:r>
            <a:endParaRPr sz="275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7815" algn="l"/>
              </a:tabLst>
            </a:pPr>
            <a:r>
              <a:rPr sz="2750" dirty="0">
                <a:latin typeface="Calibri"/>
                <a:cs typeface="Calibri"/>
              </a:rPr>
              <a:t>Majority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countries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fall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low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medium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population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range.</a:t>
            </a:r>
            <a:endParaRPr sz="275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297815" algn="l"/>
              </a:tabLst>
            </a:pPr>
            <a:r>
              <a:rPr sz="2750" dirty="0">
                <a:latin typeface="Calibri"/>
                <a:cs typeface="Calibri"/>
              </a:rPr>
              <a:t>The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KDE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curve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shows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Right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Skewness</a:t>
            </a:r>
            <a:endParaRPr sz="27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7475" y="3219450"/>
            <a:ext cx="5819775" cy="33718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9877" y="132714"/>
            <a:ext cx="395732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0" dirty="0"/>
              <a:t>Population</a:t>
            </a:r>
            <a:r>
              <a:rPr spc="-165" dirty="0"/>
              <a:t> </a:t>
            </a:r>
            <a:r>
              <a:rPr spc="-220" dirty="0"/>
              <a:t>by</a:t>
            </a:r>
            <a:r>
              <a:rPr spc="-185" dirty="0"/>
              <a:t> </a:t>
            </a:r>
            <a:r>
              <a:rPr spc="-100" dirty="0"/>
              <a:t>Area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59" y="117093"/>
            <a:ext cx="685355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0" dirty="0"/>
              <a:t>Population</a:t>
            </a:r>
            <a:r>
              <a:rPr spc="-175" dirty="0"/>
              <a:t> </a:t>
            </a:r>
            <a:r>
              <a:rPr spc="-210" dirty="0"/>
              <a:t>vs</a:t>
            </a:r>
            <a:r>
              <a:rPr spc="-240" dirty="0"/>
              <a:t> </a:t>
            </a:r>
            <a:r>
              <a:rPr spc="-210" dirty="0"/>
              <a:t>Population</a:t>
            </a:r>
            <a:r>
              <a:rPr spc="-170" dirty="0"/>
              <a:t> </a:t>
            </a:r>
            <a:r>
              <a:rPr spc="-114" dirty="0"/>
              <a:t>Density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9439" y="869632"/>
            <a:ext cx="5685790" cy="472186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469900" marR="479425" indent="-457834">
              <a:lnSpc>
                <a:spcPct val="102400"/>
              </a:lnSpc>
              <a:spcBef>
                <a:spcPts val="45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b="1" dirty="0">
                <a:latin typeface="Calibri"/>
                <a:cs typeface="Calibri"/>
              </a:rPr>
              <a:t>ScatterPlot</a:t>
            </a:r>
            <a:r>
              <a:rPr sz="2750" b="1" spc="14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:</a:t>
            </a:r>
            <a:r>
              <a:rPr sz="2750" b="1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visualize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relationship</a:t>
            </a:r>
            <a:r>
              <a:rPr sz="2750" spc="1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between</a:t>
            </a:r>
            <a:r>
              <a:rPr sz="2750" spc="16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population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Population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Density</a:t>
            </a:r>
            <a:endParaRPr sz="27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Calibri"/>
                <a:cs typeface="Calibri"/>
              </a:rPr>
              <a:t>Each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dot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represents</a:t>
            </a:r>
            <a:r>
              <a:rPr sz="2750" spc="1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country</a:t>
            </a:r>
            <a:endParaRPr sz="2750">
              <a:latin typeface="Calibri"/>
              <a:cs typeface="Calibri"/>
            </a:endParaRPr>
          </a:p>
          <a:p>
            <a:pPr marL="469900" marR="41910" indent="-457834">
              <a:lnSpc>
                <a:spcPts val="3379"/>
              </a:lnSpc>
              <a:spcBef>
                <a:spcPts val="125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Calibri"/>
                <a:cs typeface="Calibri"/>
              </a:rPr>
              <a:t>Most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Countries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are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clustered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at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low </a:t>
            </a:r>
            <a:r>
              <a:rPr sz="2750" dirty="0">
                <a:latin typeface="Calibri"/>
                <a:cs typeface="Calibri"/>
              </a:rPr>
              <a:t>density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low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population</a:t>
            </a:r>
            <a:endParaRPr sz="2750">
              <a:latin typeface="Calibri"/>
              <a:cs typeface="Calibri"/>
            </a:endParaRPr>
          </a:p>
          <a:p>
            <a:pPr marL="469900" indent="-457200">
              <a:lnSpc>
                <a:spcPts val="3254"/>
              </a:lnSpc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Calibri"/>
                <a:cs typeface="Calibri"/>
              </a:rPr>
              <a:t>High</a:t>
            </a:r>
            <a:r>
              <a:rPr sz="2750" spc="1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Population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doesn’t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always</a:t>
            </a:r>
            <a:endParaRPr sz="2750">
              <a:latin typeface="Calibri"/>
              <a:cs typeface="Calibri"/>
            </a:endParaRPr>
          </a:p>
          <a:p>
            <a:pPr marL="469900" marR="5080">
              <a:lnSpc>
                <a:spcPct val="101600"/>
              </a:lnSpc>
              <a:spcBef>
                <a:spcPts val="30"/>
              </a:spcBef>
            </a:pPr>
            <a:r>
              <a:rPr sz="2750" dirty="0">
                <a:latin typeface="Calibri"/>
                <a:cs typeface="Calibri"/>
              </a:rPr>
              <a:t>mean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high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density(large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countries </a:t>
            </a:r>
            <a:r>
              <a:rPr sz="2750" dirty="0">
                <a:latin typeface="Calibri"/>
                <a:cs typeface="Calibri"/>
              </a:rPr>
              <a:t>like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India/China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have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huge </a:t>
            </a:r>
            <a:r>
              <a:rPr sz="2750" dirty="0">
                <a:latin typeface="Calibri"/>
                <a:cs typeface="Calibri"/>
              </a:rPr>
              <a:t>population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but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extreme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density</a:t>
            </a:r>
            <a:r>
              <a:rPr sz="2750" spc="14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due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land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Area</a:t>
            </a:r>
            <a:endParaRPr sz="27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250" y="1371600"/>
            <a:ext cx="5341620" cy="42576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1676" rIns="0" bIns="0" rtlCol="0">
            <a:spAutoFit/>
          </a:bodyPr>
          <a:lstStyle/>
          <a:p>
            <a:pPr marL="327025">
              <a:lnSpc>
                <a:spcPct val="100000"/>
              </a:lnSpc>
              <a:spcBef>
                <a:spcPts val="105"/>
              </a:spcBef>
            </a:pPr>
            <a:r>
              <a:rPr spc="-315" dirty="0"/>
              <a:t>Insights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800" y="1261363"/>
            <a:ext cx="10374630" cy="51517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69900" marR="1155700" indent="-457834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Calibri"/>
                <a:cs typeface="Calibri"/>
              </a:rPr>
              <a:t>Majority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world</a:t>
            </a:r>
            <a:r>
              <a:rPr sz="2750" spc="1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consists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small-sized,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low-</a:t>
            </a:r>
            <a:r>
              <a:rPr sz="2750" spc="-10" dirty="0">
                <a:latin typeface="Calibri"/>
                <a:cs typeface="Calibri"/>
              </a:rPr>
              <a:t>population countries.</a:t>
            </a:r>
            <a:endParaRPr sz="2750">
              <a:latin typeface="Calibri"/>
              <a:cs typeface="Calibri"/>
            </a:endParaRPr>
          </a:p>
          <a:p>
            <a:pPr marL="469900" marR="5080" indent="-457834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Calibri"/>
                <a:cs typeface="Calibri"/>
              </a:rPr>
              <a:t>A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handful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outliers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dominate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global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statistics</a:t>
            </a:r>
            <a:r>
              <a:rPr sz="2750" spc="1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(very</a:t>
            </a:r>
            <a:r>
              <a:rPr sz="2750" spc="1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high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population </a:t>
            </a:r>
            <a:r>
              <a:rPr sz="2750" dirty="0">
                <a:latin typeface="Calibri"/>
                <a:cs typeface="Calibri"/>
              </a:rPr>
              <a:t>or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area).</a:t>
            </a:r>
            <a:endParaRPr sz="27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85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Calibri"/>
                <a:cs typeface="Calibri"/>
              </a:rPr>
              <a:t>Countries</a:t>
            </a:r>
            <a:r>
              <a:rPr sz="2750" spc="1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with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small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area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but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moderate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population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→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very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high</a:t>
            </a:r>
            <a:endParaRPr sz="27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80"/>
              </a:spcBef>
            </a:pPr>
            <a:r>
              <a:rPr sz="2750" dirty="0">
                <a:latin typeface="Calibri"/>
                <a:cs typeface="Calibri"/>
              </a:rPr>
              <a:t>density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(urbanized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nations).</a:t>
            </a:r>
            <a:endParaRPr sz="2750">
              <a:latin typeface="Calibri"/>
              <a:cs typeface="Calibri"/>
            </a:endParaRPr>
          </a:p>
          <a:p>
            <a:pPr marL="469900" marR="404495" indent="-457834">
              <a:lnSpc>
                <a:spcPct val="102400"/>
              </a:lnSpc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Calibri"/>
                <a:cs typeface="Calibri"/>
              </a:rPr>
              <a:t>Feature</a:t>
            </a:r>
            <a:r>
              <a:rPr sz="2750" spc="1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engineering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(Density,</a:t>
            </a:r>
            <a:r>
              <a:rPr sz="2750" spc="1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Categories)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helped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highlight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hidden patterns.</a:t>
            </a:r>
            <a:endParaRPr sz="2750">
              <a:latin typeface="Calibri"/>
              <a:cs typeface="Calibri"/>
            </a:endParaRPr>
          </a:p>
          <a:p>
            <a:pPr marL="469900" marR="278130" indent="-457834">
              <a:lnSpc>
                <a:spcPts val="3379"/>
              </a:lnSpc>
              <a:spcBef>
                <a:spcPts val="50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Calibri"/>
                <a:cs typeface="Calibri"/>
              </a:rPr>
              <a:t>The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dataset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imbalanced,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so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future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models</a:t>
            </a:r>
            <a:r>
              <a:rPr sz="2750" spc="1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would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need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scaling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or </a:t>
            </a:r>
            <a:r>
              <a:rPr sz="2750" spc="-10" dirty="0">
                <a:latin typeface="Calibri"/>
                <a:cs typeface="Calibri"/>
              </a:rPr>
              <a:t>stratification.</a:t>
            </a:r>
            <a:endParaRPr sz="2750">
              <a:latin typeface="Calibri"/>
              <a:cs typeface="Calibri"/>
            </a:endParaRPr>
          </a:p>
          <a:p>
            <a:pPr marL="469900" marR="490220" indent="-457834">
              <a:lnSpc>
                <a:spcPts val="3379"/>
              </a:lnSpc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Calibri"/>
                <a:cs typeface="Calibri"/>
              </a:rPr>
              <a:t>Web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Scraping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+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EDA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pipeline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successfully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transformed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raw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HTML </a:t>
            </a:r>
            <a:r>
              <a:rPr sz="2750" dirty="0">
                <a:latin typeface="Calibri"/>
                <a:cs typeface="Calibri"/>
              </a:rPr>
              <a:t>data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into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1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clean,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structured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dataset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4228" y="2995993"/>
            <a:ext cx="2369820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0" spc="320" dirty="0">
                <a:solidFill>
                  <a:srgbClr val="C00000"/>
                </a:solidFill>
                <a:latin typeface="Palatino Linotype"/>
                <a:cs typeface="Palatino Linotype"/>
              </a:rPr>
              <a:t>THANK </a:t>
            </a:r>
            <a:r>
              <a:rPr sz="4400" b="0" spc="430" dirty="0">
                <a:solidFill>
                  <a:srgbClr val="C00000"/>
                </a:solidFill>
                <a:latin typeface="Palatino Linotype"/>
                <a:cs typeface="Palatino Linotype"/>
              </a:rPr>
              <a:t>YOU</a:t>
            </a:r>
            <a:endParaRPr sz="4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2309" y="2097087"/>
            <a:ext cx="9138920" cy="1307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55600" algn="l"/>
              </a:tabLst>
            </a:pPr>
            <a:r>
              <a:rPr sz="2750" dirty="0">
                <a:latin typeface="Calibri"/>
                <a:cs typeface="Calibri"/>
              </a:rPr>
              <a:t>My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Name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Chelikani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Harshini</a:t>
            </a:r>
            <a:endParaRPr sz="2750">
              <a:latin typeface="Calibri"/>
              <a:cs typeface="Calibri"/>
            </a:endParaRPr>
          </a:p>
          <a:p>
            <a:pPr marL="298450" marR="5080" indent="-286385">
              <a:lnSpc>
                <a:spcPct val="102400"/>
              </a:lnSpc>
              <a:buChar char="•"/>
              <a:tabLst>
                <a:tab pos="298450" algn="l"/>
                <a:tab pos="379095" algn="l"/>
              </a:tabLst>
            </a:pPr>
            <a:r>
              <a:rPr sz="2750" dirty="0">
                <a:latin typeface="Arial MT"/>
                <a:cs typeface="Arial MT"/>
              </a:rPr>
              <a:t>	</a:t>
            </a:r>
            <a:r>
              <a:rPr sz="2750" dirty="0">
                <a:latin typeface="Calibri"/>
                <a:cs typeface="Calibri"/>
              </a:rPr>
              <a:t>I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completed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my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Bachelor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Technology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Computer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Science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Engineering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from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Cmr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Institute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Technology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2023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2309" y="778510"/>
            <a:ext cx="18268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45" dirty="0"/>
              <a:t>About</a:t>
            </a:r>
            <a:r>
              <a:rPr sz="3200" spc="-90" dirty="0"/>
              <a:t> </a:t>
            </a:r>
            <a:r>
              <a:rPr sz="3200" spc="-295" dirty="0"/>
              <a:t>me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32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447" y="1617281"/>
            <a:ext cx="10777220" cy="2467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469900" algn="l"/>
              </a:tabLst>
            </a:pPr>
            <a:r>
              <a:rPr sz="2600" dirty="0">
                <a:latin typeface="Calibri"/>
                <a:cs typeface="Calibri"/>
              </a:rPr>
              <a:t>Web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scraping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process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extracting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useful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data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from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messy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web</a:t>
            </a:r>
            <a:r>
              <a:rPr sz="2600" spc="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pages.</a:t>
            </a:r>
            <a:endParaRPr sz="2600">
              <a:latin typeface="Calibri"/>
              <a:cs typeface="Calibri"/>
            </a:endParaRPr>
          </a:p>
          <a:p>
            <a:pPr marL="469900" marR="982980" indent="-457834">
              <a:lnSpc>
                <a:spcPct val="149300"/>
              </a:lnSpc>
              <a:spcBef>
                <a:spcPts val="1050"/>
              </a:spcBef>
              <a:buChar char="•"/>
              <a:tabLst>
                <a:tab pos="469900" algn="l"/>
                <a:tab pos="544195" algn="l"/>
                <a:tab pos="9128760" algn="l"/>
              </a:tabLst>
            </a:pPr>
            <a:r>
              <a:rPr sz="2600" dirty="0">
                <a:latin typeface="Arial MT"/>
                <a:cs typeface="Arial MT"/>
              </a:rPr>
              <a:t>	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helps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collect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structured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information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(like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tables,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lists,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text)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20" dirty="0">
                <a:latin typeface="Calibri"/>
                <a:cs typeface="Calibri"/>
              </a:rPr>
              <a:t>from </a:t>
            </a:r>
            <a:r>
              <a:rPr sz="2600" dirty="0">
                <a:latin typeface="Calibri"/>
                <a:cs typeface="Calibri"/>
              </a:rPr>
              <a:t>unstructured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HTML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pages.</a:t>
            </a:r>
            <a:endParaRPr sz="26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590"/>
              </a:spcBef>
              <a:buFont typeface="Arial MT"/>
              <a:buChar char="•"/>
              <a:tabLst>
                <a:tab pos="469900" algn="l"/>
                <a:tab pos="2839720" algn="l"/>
              </a:tabLst>
            </a:pPr>
            <a:r>
              <a:rPr sz="2600" dirty="0">
                <a:latin typeface="Calibri"/>
                <a:cs typeface="Calibri"/>
              </a:rPr>
              <a:t>libraries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such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as:</a:t>
            </a:r>
            <a:r>
              <a:rPr sz="2600" dirty="0">
                <a:latin typeface="Calibri"/>
                <a:cs typeface="Calibri"/>
              </a:rPr>
              <a:t>	Requests,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BeautifulSoup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bs4,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Pandas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1902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05"/>
              </a:spcBef>
            </a:pPr>
            <a:r>
              <a:rPr spc="-210" dirty="0"/>
              <a:t>Data</a:t>
            </a:r>
            <a:r>
              <a:rPr spc="-170" dirty="0"/>
              <a:t> </a:t>
            </a:r>
            <a:r>
              <a:rPr spc="-229" dirty="0"/>
              <a:t>Source</a:t>
            </a:r>
            <a:r>
              <a:rPr spc="-170" dirty="0"/>
              <a:t> </a:t>
            </a:r>
            <a:r>
              <a:rPr spc="-165" dirty="0"/>
              <a:t>for</a:t>
            </a:r>
            <a:r>
              <a:rPr spc="-195" dirty="0"/>
              <a:t> </a:t>
            </a:r>
            <a:r>
              <a:rPr spc="-254" dirty="0"/>
              <a:t>scrapping</a:t>
            </a:r>
            <a:r>
              <a:rPr spc="-229" dirty="0"/>
              <a:t> </a:t>
            </a:r>
            <a:r>
              <a:rPr spc="-28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717" y="1230831"/>
            <a:ext cx="9539605" cy="3878579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895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Calibri"/>
                <a:cs typeface="Calibri"/>
              </a:rPr>
              <a:t>Website</a:t>
            </a:r>
            <a:r>
              <a:rPr sz="2750" spc="25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Used:</a:t>
            </a:r>
            <a:r>
              <a:rPr sz="2750" spc="254" dirty="0">
                <a:latin typeface="Calibri"/>
                <a:cs typeface="Calibri"/>
              </a:rPr>
              <a:t> </a:t>
            </a:r>
            <a:r>
              <a:rPr sz="2750" u="sng" spc="-10" dirty="0">
                <a:solidFill>
                  <a:srgbClr val="4471C4"/>
                </a:solidFill>
                <a:uFill>
                  <a:solidFill>
                    <a:srgbClr val="4471C4"/>
                  </a:solidFill>
                </a:uFill>
                <a:latin typeface="Calibri"/>
                <a:cs typeface="Calibri"/>
                <a:hlinkClick r:id="rId2"/>
              </a:rPr>
              <a:t>https://www.scrapethissite.com/pages/simple/</a:t>
            </a:r>
            <a:endParaRPr sz="2750">
              <a:latin typeface="Calibri"/>
              <a:cs typeface="Calibri"/>
            </a:endParaRPr>
          </a:p>
          <a:p>
            <a:pPr marL="469900" marR="5403850" indent="-457834">
              <a:lnSpc>
                <a:spcPct val="152500"/>
              </a:lnSpc>
              <a:spcBef>
                <a:spcPts val="70"/>
              </a:spcBef>
              <a:buFont typeface="Arial MT"/>
              <a:buChar char="•"/>
              <a:tabLst>
                <a:tab pos="903605" algn="l"/>
              </a:tabLst>
            </a:pPr>
            <a:r>
              <a:rPr sz="2750" dirty="0">
                <a:latin typeface="Calibri"/>
                <a:cs typeface="Calibri"/>
              </a:rPr>
              <a:t>Contains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Country</a:t>
            </a:r>
            <a:r>
              <a:rPr sz="2750" spc="16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Details: 	</a:t>
            </a:r>
            <a:r>
              <a:rPr sz="2750" dirty="0">
                <a:latin typeface="Calibri"/>
                <a:cs typeface="Calibri"/>
              </a:rPr>
              <a:t>Country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Name</a:t>
            </a:r>
            <a:endParaRPr sz="2750">
              <a:latin typeface="Calibri"/>
              <a:cs typeface="Calibri"/>
            </a:endParaRPr>
          </a:p>
          <a:p>
            <a:pPr marL="903605" marR="7059930">
              <a:lnSpc>
                <a:spcPct val="152500"/>
              </a:lnSpc>
            </a:pPr>
            <a:r>
              <a:rPr sz="2750" spc="-10" dirty="0">
                <a:latin typeface="Calibri"/>
                <a:cs typeface="Calibri"/>
              </a:rPr>
              <a:t>Capital Population </a:t>
            </a:r>
            <a:r>
              <a:rPr sz="2750" spc="-20" dirty="0">
                <a:latin typeface="Calibri"/>
                <a:cs typeface="Calibri"/>
              </a:rPr>
              <a:t>Area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850" y="305435"/>
            <a:ext cx="2111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122" y="1159700"/>
            <a:ext cx="10868660" cy="516636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900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Calibri"/>
                <a:cs typeface="Calibri"/>
              </a:rPr>
              <a:t>Import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libraries(Requests,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BeautifulSoup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16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bs4,Pandas)</a:t>
            </a:r>
            <a:endParaRPr sz="27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805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Calibri"/>
                <a:cs typeface="Calibri"/>
              </a:rPr>
              <a:t>Send</a:t>
            </a:r>
            <a:r>
              <a:rPr sz="2750" spc="1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requests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website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using(requests.get())</a:t>
            </a:r>
            <a:endParaRPr sz="2750">
              <a:latin typeface="Calibri"/>
              <a:cs typeface="Calibri"/>
            </a:endParaRPr>
          </a:p>
          <a:p>
            <a:pPr marL="469900" marR="5080" indent="-457834">
              <a:lnSpc>
                <a:spcPts val="5030"/>
              </a:lnSpc>
              <a:spcBef>
                <a:spcPts val="459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Calibri"/>
                <a:cs typeface="Calibri"/>
              </a:rPr>
              <a:t>converts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raw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HTML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into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structured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format</a:t>
            </a:r>
            <a:r>
              <a:rPr sz="2750" spc="1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(BeautifulSoup)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default </a:t>
            </a:r>
            <a:r>
              <a:rPr sz="2750" dirty="0">
                <a:latin typeface="Calibri"/>
                <a:cs typeface="Calibri"/>
              </a:rPr>
              <a:t>parser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html.parser</a:t>
            </a:r>
            <a:endParaRPr sz="27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75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Calibri"/>
                <a:cs typeface="Calibri"/>
              </a:rPr>
              <a:t>Locate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Elements(tags,</a:t>
            </a:r>
            <a:r>
              <a:rPr sz="2750" spc="1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classes)</a:t>
            </a:r>
            <a:endParaRPr sz="27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735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Calibri"/>
                <a:cs typeface="Calibri"/>
              </a:rPr>
              <a:t>Extract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required</a:t>
            </a:r>
            <a:r>
              <a:rPr sz="2750" spc="1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fields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like: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(name,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capital,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population,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area)</a:t>
            </a:r>
            <a:endParaRPr sz="27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805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Calibri"/>
                <a:cs typeface="Calibri"/>
              </a:rPr>
              <a:t>Store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Structured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format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using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pandas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DataFrame</a:t>
            </a:r>
            <a:endParaRPr sz="27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730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Calibri"/>
                <a:cs typeface="Calibri"/>
              </a:rPr>
              <a:t>Export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CSV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file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analysis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527" y="405765"/>
            <a:ext cx="319405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0" dirty="0"/>
              <a:t>Functions</a:t>
            </a:r>
            <a:r>
              <a:rPr spc="-130" dirty="0"/>
              <a:t> 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634" y="1492706"/>
            <a:ext cx="10439400" cy="3877945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895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Calibri"/>
                <a:cs typeface="Calibri"/>
              </a:rPr>
              <a:t>soup.find()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-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returns</a:t>
            </a:r>
            <a:r>
              <a:rPr sz="2750" spc="1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first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match</a:t>
            </a:r>
            <a:endParaRPr sz="27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Calibri"/>
                <a:cs typeface="Calibri"/>
              </a:rPr>
              <a:t>soup.find_all()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-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returns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all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matches</a:t>
            </a:r>
            <a:endParaRPr sz="27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735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Calibri"/>
                <a:cs typeface="Calibri"/>
              </a:rPr>
              <a:t>.text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-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extract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text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content</a:t>
            </a:r>
            <a:endParaRPr sz="27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735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Calibri"/>
                <a:cs typeface="Calibri"/>
              </a:rPr>
              <a:t>.find()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locates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specific</a:t>
            </a:r>
            <a:r>
              <a:rPr sz="2750" spc="1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tag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inside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each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&lt;div&gt;.</a:t>
            </a:r>
            <a:endParaRPr sz="2750">
              <a:latin typeface="Calibri"/>
              <a:cs typeface="Calibri"/>
            </a:endParaRPr>
          </a:p>
          <a:p>
            <a:pPr marL="469900" marR="5080" indent="-457834">
              <a:lnSpc>
                <a:spcPct val="152400"/>
              </a:lnSpc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Calibri"/>
                <a:cs typeface="Calibri"/>
              </a:rPr>
              <a:t>.get_text(strip=True)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extracts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only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text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(removes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HTML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extra spaces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17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5"/>
              </a:spcBef>
            </a:pPr>
            <a:r>
              <a:rPr spc="-210" dirty="0"/>
              <a:t>Data</a:t>
            </a:r>
            <a:r>
              <a:rPr spc="-190" dirty="0"/>
              <a:t> </a:t>
            </a:r>
            <a:r>
              <a:rPr spc="-204" dirty="0"/>
              <a:t>Preprocessing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3772" y="1097788"/>
            <a:ext cx="10201910" cy="3240405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900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Calibri"/>
                <a:cs typeface="Calibri"/>
              </a:rPr>
              <a:t>Loaded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scraped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into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Pandas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DataFrame</a:t>
            </a:r>
            <a:endParaRPr sz="2750">
              <a:latin typeface="Calibri"/>
              <a:cs typeface="Calibri"/>
            </a:endParaRPr>
          </a:p>
          <a:p>
            <a:pPr marL="469900" marR="5080" indent="-457834">
              <a:lnSpc>
                <a:spcPct val="152500"/>
              </a:lnSpc>
              <a:spcBef>
                <a:spcPts val="75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Calibri"/>
                <a:cs typeface="Calibri"/>
              </a:rPr>
              <a:t>Checked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dataset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shape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structure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(df.shape,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df.head(),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df.info(), df.describe())</a:t>
            </a:r>
            <a:endParaRPr sz="27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730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Calibri"/>
                <a:cs typeface="Calibri"/>
              </a:rPr>
              <a:t>Analyzed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categorical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with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.value_counts()</a:t>
            </a:r>
            <a:endParaRPr sz="27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735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Calibri"/>
                <a:cs typeface="Calibri"/>
              </a:rPr>
              <a:t>Handled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missing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values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(df.isnull().sum())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957" y="204724"/>
            <a:ext cx="41471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Feature</a:t>
            </a:r>
            <a:r>
              <a:rPr spc="-155" dirty="0"/>
              <a:t> </a:t>
            </a:r>
            <a:r>
              <a:rPr spc="-225" dirty="0"/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3447" y="947483"/>
            <a:ext cx="9406255" cy="552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200"/>
              </a:lnSpc>
              <a:spcBef>
                <a:spcPts val="100"/>
              </a:spcBef>
              <a:tabLst>
                <a:tab pos="9163050" algn="l"/>
              </a:tabLst>
            </a:pPr>
            <a:r>
              <a:rPr sz="2400" dirty="0">
                <a:latin typeface="Calibri"/>
                <a:cs typeface="Calibri"/>
              </a:rPr>
              <a:t>After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scraping,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enriched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dataset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three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columns: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1. </a:t>
            </a:r>
            <a:r>
              <a:rPr sz="2400" dirty="0">
                <a:latin typeface="Calibri"/>
                <a:cs typeface="Calibri"/>
              </a:rPr>
              <a:t>Population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Density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Population/Area</a:t>
            </a:r>
            <a:endParaRPr sz="2400">
              <a:latin typeface="Calibri"/>
              <a:cs typeface="Calibri"/>
            </a:endParaRPr>
          </a:p>
          <a:p>
            <a:pPr marL="1057910" indent="-294005">
              <a:lnSpc>
                <a:spcPct val="100000"/>
              </a:lnSpc>
              <a:spcBef>
                <a:spcPts val="1400"/>
              </a:spcBef>
              <a:buAutoNum type="arabicPeriod" startAt="2"/>
              <a:tabLst>
                <a:tab pos="1057910" algn="l"/>
              </a:tabLst>
            </a:pPr>
            <a:r>
              <a:rPr sz="2400" dirty="0">
                <a:latin typeface="Calibri"/>
                <a:cs typeface="Calibri"/>
              </a:rPr>
              <a:t>Population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Category</a:t>
            </a:r>
            <a:endParaRPr sz="2400">
              <a:latin typeface="Calibri"/>
              <a:cs typeface="Calibri"/>
            </a:endParaRPr>
          </a:p>
          <a:p>
            <a:pPr marL="1255395" lvl="1" indent="-217804">
              <a:lnSpc>
                <a:spcPct val="100000"/>
              </a:lnSpc>
              <a:spcBef>
                <a:spcPts val="1475"/>
              </a:spcBef>
              <a:buChar char="•"/>
              <a:tabLst>
                <a:tab pos="1255395" algn="l"/>
              </a:tabLst>
            </a:pPr>
            <a:r>
              <a:rPr sz="2400" dirty="0">
                <a:latin typeface="Calibri"/>
                <a:cs typeface="Calibri"/>
              </a:rPr>
              <a:t>Small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→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Population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</a:t>
            </a:r>
            <a:r>
              <a:rPr sz="2400" spc="-25" dirty="0">
                <a:latin typeface="Calibri"/>
                <a:cs typeface="Calibri"/>
              </a:rPr>
              <a:t> 1M</a:t>
            </a:r>
            <a:endParaRPr sz="2400">
              <a:latin typeface="Calibri"/>
              <a:cs typeface="Calibri"/>
            </a:endParaRPr>
          </a:p>
          <a:p>
            <a:pPr marL="1255395" lvl="1" indent="-217804">
              <a:lnSpc>
                <a:spcPct val="100000"/>
              </a:lnSpc>
              <a:spcBef>
                <a:spcPts val="1475"/>
              </a:spcBef>
              <a:buChar char="•"/>
              <a:tabLst>
                <a:tab pos="1255395" algn="l"/>
              </a:tabLst>
            </a:pPr>
            <a:r>
              <a:rPr sz="2400" dirty="0">
                <a:latin typeface="Calibri"/>
                <a:cs typeface="Calibri"/>
              </a:rPr>
              <a:t>Medium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→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50M</a:t>
            </a:r>
            <a:endParaRPr sz="2400">
              <a:latin typeface="Calibri"/>
              <a:cs typeface="Calibri"/>
            </a:endParaRPr>
          </a:p>
          <a:p>
            <a:pPr marL="1255395" lvl="1" indent="-217804">
              <a:lnSpc>
                <a:spcPct val="100000"/>
              </a:lnSpc>
              <a:spcBef>
                <a:spcPts val="1400"/>
              </a:spcBef>
              <a:buChar char="•"/>
              <a:tabLst>
                <a:tab pos="1255395" algn="l"/>
              </a:tabLst>
            </a:pPr>
            <a:r>
              <a:rPr sz="2400" dirty="0">
                <a:latin typeface="Calibri"/>
                <a:cs typeface="Calibri"/>
              </a:rPr>
              <a:t>Large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→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50M</a:t>
            </a:r>
            <a:endParaRPr sz="2400">
              <a:latin typeface="Calibri"/>
              <a:cs typeface="Calibri"/>
            </a:endParaRPr>
          </a:p>
          <a:p>
            <a:pPr marL="1057910" indent="-294005">
              <a:lnSpc>
                <a:spcPct val="100000"/>
              </a:lnSpc>
              <a:spcBef>
                <a:spcPts val="1480"/>
              </a:spcBef>
              <a:buAutoNum type="arabicPeriod" startAt="2"/>
              <a:tabLst>
                <a:tab pos="1057910" algn="l"/>
              </a:tabLst>
            </a:pPr>
            <a:r>
              <a:rPr sz="2400" dirty="0">
                <a:latin typeface="Calibri"/>
                <a:cs typeface="Calibri"/>
              </a:rPr>
              <a:t>Area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Category</a:t>
            </a:r>
            <a:endParaRPr sz="2400">
              <a:latin typeface="Calibri"/>
              <a:cs typeface="Calibri"/>
            </a:endParaRPr>
          </a:p>
          <a:p>
            <a:pPr marL="1322705" lvl="1" indent="-285115">
              <a:lnSpc>
                <a:spcPct val="100000"/>
              </a:lnSpc>
              <a:spcBef>
                <a:spcPts val="1400"/>
              </a:spcBef>
              <a:buChar char="•"/>
              <a:tabLst>
                <a:tab pos="1322705" algn="l"/>
              </a:tabLst>
            </a:pPr>
            <a:r>
              <a:rPr sz="2400" dirty="0">
                <a:latin typeface="Calibri"/>
                <a:cs typeface="Calibri"/>
              </a:rPr>
              <a:t>Tiny →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10,000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sq.km</a:t>
            </a:r>
            <a:endParaRPr sz="2400">
              <a:latin typeface="Calibri"/>
              <a:cs typeface="Calibri"/>
            </a:endParaRPr>
          </a:p>
          <a:p>
            <a:pPr marL="1323340" lvl="1" indent="-285750">
              <a:lnSpc>
                <a:spcPct val="100000"/>
              </a:lnSpc>
              <a:spcBef>
                <a:spcPts val="1475"/>
              </a:spcBef>
              <a:buChar char="•"/>
              <a:tabLst>
                <a:tab pos="1323340" algn="l"/>
              </a:tabLst>
            </a:pPr>
            <a:r>
              <a:rPr sz="2400" dirty="0">
                <a:latin typeface="Calibri"/>
                <a:cs typeface="Calibri"/>
              </a:rPr>
              <a:t>Medium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→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10,000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500,000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sq.km</a:t>
            </a:r>
            <a:endParaRPr sz="2400">
              <a:latin typeface="Calibri"/>
              <a:cs typeface="Calibri"/>
            </a:endParaRPr>
          </a:p>
          <a:p>
            <a:pPr marL="1323340" lvl="1" indent="-285750">
              <a:lnSpc>
                <a:spcPct val="100000"/>
              </a:lnSpc>
              <a:spcBef>
                <a:spcPts val="1475"/>
              </a:spcBef>
              <a:buChar char="•"/>
              <a:tabLst>
                <a:tab pos="1323340" algn="l"/>
              </a:tabLst>
            </a:pPr>
            <a:r>
              <a:rPr sz="2400" dirty="0">
                <a:latin typeface="Calibri"/>
                <a:cs typeface="Calibri"/>
              </a:rPr>
              <a:t>Large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→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500,000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sq.km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359" y="254888"/>
            <a:ext cx="261175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Sample</a:t>
            </a:r>
            <a:r>
              <a:rPr spc="-215" dirty="0"/>
              <a:t> </a:t>
            </a:r>
            <a:r>
              <a:rPr spc="-160" dirty="0"/>
              <a:t>Data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075" y="1057275"/>
            <a:ext cx="10848975" cy="2524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1012" y="3988180"/>
            <a:ext cx="37509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210" dirty="0">
                <a:solidFill>
                  <a:srgbClr val="FF0000"/>
                </a:solidFill>
                <a:latin typeface="Tahoma"/>
                <a:cs typeface="Tahoma"/>
              </a:rPr>
              <a:t>Dataset</a:t>
            </a:r>
            <a:r>
              <a:rPr sz="3600" b="1" spc="-2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600" b="1" spc="-145" dirty="0">
                <a:solidFill>
                  <a:srgbClr val="FF0000"/>
                </a:solidFill>
                <a:latin typeface="Tahoma"/>
                <a:cs typeface="Tahoma"/>
              </a:rPr>
              <a:t>Overview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5394" y="4841240"/>
            <a:ext cx="2068195" cy="878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Calibri"/>
                <a:cs typeface="Calibri"/>
              </a:rPr>
              <a:t>Total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Rows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750" spc="-50" dirty="0">
                <a:latin typeface="Arial MT"/>
                <a:cs typeface="Arial MT"/>
              </a:rPr>
              <a:t>•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2976" y="4841240"/>
            <a:ext cx="3307715" cy="878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66620">
              <a:lnSpc>
                <a:spcPct val="100000"/>
              </a:lnSpc>
              <a:spcBef>
                <a:spcPts val="130"/>
              </a:spcBef>
              <a:tabLst>
                <a:tab pos="2751455" algn="l"/>
              </a:tabLst>
            </a:pPr>
            <a:r>
              <a:rPr sz="2750" b="1" spc="-50" dirty="0">
                <a:latin typeface="Calibri"/>
                <a:cs typeface="Calibri"/>
              </a:rPr>
              <a:t>:</a:t>
            </a:r>
            <a:r>
              <a:rPr sz="2750" b="1" dirty="0">
                <a:latin typeface="Calibri"/>
                <a:cs typeface="Calibri"/>
              </a:rPr>
              <a:t>	</a:t>
            </a:r>
            <a:r>
              <a:rPr sz="2750" spc="-25" dirty="0">
                <a:latin typeface="Calibri"/>
                <a:cs typeface="Calibri"/>
              </a:rPr>
              <a:t>600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  <a:tabLst>
                <a:tab pos="2827655" algn="l"/>
              </a:tabLst>
            </a:pPr>
            <a:r>
              <a:rPr sz="2750" dirty="0">
                <a:latin typeface="Calibri"/>
                <a:cs typeface="Calibri"/>
              </a:rPr>
              <a:t>Total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Columns</a:t>
            </a:r>
            <a:r>
              <a:rPr sz="2750" spc="145" dirty="0">
                <a:latin typeface="Calibri"/>
                <a:cs typeface="Calibri"/>
              </a:rPr>
              <a:t> </a:t>
            </a:r>
            <a:r>
              <a:rPr sz="2750" b="1" spc="-50" dirty="0">
                <a:latin typeface="Calibri"/>
                <a:cs typeface="Calibri"/>
              </a:rPr>
              <a:t>:</a:t>
            </a:r>
            <a:r>
              <a:rPr sz="2750" b="1" dirty="0">
                <a:latin typeface="Calibri"/>
                <a:cs typeface="Calibri"/>
              </a:rPr>
              <a:t>	</a:t>
            </a:r>
            <a:r>
              <a:rPr sz="2750" spc="-50" dirty="0">
                <a:latin typeface="Calibri"/>
                <a:cs typeface="Calibri"/>
              </a:rPr>
              <a:t>7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471C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751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 MT</vt:lpstr>
      <vt:lpstr>Calibri</vt:lpstr>
      <vt:lpstr>Palatino Linotype</vt:lpstr>
      <vt:lpstr>Tahoma</vt:lpstr>
      <vt:lpstr>Office Theme</vt:lpstr>
      <vt:lpstr>Project On</vt:lpstr>
      <vt:lpstr>About me</vt:lpstr>
      <vt:lpstr>Introduction</vt:lpstr>
      <vt:lpstr>Data Source for scrapping data</vt:lpstr>
      <vt:lpstr>Workflow</vt:lpstr>
      <vt:lpstr>Functions Used</vt:lpstr>
      <vt:lpstr>Data Preprocessing</vt:lpstr>
      <vt:lpstr>Feature Engineering</vt:lpstr>
      <vt:lpstr>Sample Data</vt:lpstr>
      <vt:lpstr>Handling Missing Values and Outliers</vt:lpstr>
      <vt:lpstr>Bivariate Analysis</vt:lpstr>
      <vt:lpstr>Number of Countries by Area Category</vt:lpstr>
      <vt:lpstr>Population by Area</vt:lpstr>
      <vt:lpstr>Population vs Population Density</vt:lpstr>
      <vt:lpstr>Insights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deshini kavya</cp:lastModifiedBy>
  <cp:revision>1</cp:revision>
  <dcterms:created xsi:type="dcterms:W3CDTF">2025-09-05T18:21:02Z</dcterms:created>
  <dcterms:modified xsi:type="dcterms:W3CDTF">2025-09-05T18:22:51Z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2025-09-05T00:00:00Z</vt:filetime>
  </property>
  <property fmtid="{D5CDD505-2E9C-101B-9397-08002B2CF9AE}" pid="3" name="LastSaved">
    <vt:filetime>2025-09-05T00:00:00Z</vt:filetime>
  </property>
</Properties>
</file>