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29" autoAdjust="0"/>
    <p:restoredTop sz="94660"/>
  </p:normalViewPr>
  <p:slideViewPr>
    <p:cSldViewPr>
      <p:cViewPr varScale="1">
        <p:scale>
          <a:sx n="69" d="100"/>
          <a:sy n="69" d="100"/>
        </p:scale>
        <p:origin x="63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034884" y="2927374"/>
            <a:ext cx="8610600" cy="2677656"/>
          </a:xfrm>
          <a:prstGeom prst="rect">
            <a:avLst/>
          </a:prstGeom>
          <a:noFill/>
        </p:spPr>
        <p:txBody>
          <a:bodyPr wrap="square" rtlCol="0">
            <a:spAutoFit/>
          </a:bodyPr>
          <a:lstStyle/>
          <a:p>
            <a:pPr>
              <a:lnSpc>
                <a:spcPct val="150000"/>
              </a:lnSpc>
            </a:pPr>
            <a:r>
              <a:rPr lang="en-US" sz="2400" b="1" dirty="0"/>
              <a:t>STUDENT NAME</a:t>
            </a:r>
            <a:r>
              <a:rPr lang="en-US" sz="2400" dirty="0" smtClean="0"/>
              <a:t>: V . KAVYA SREE </a:t>
            </a:r>
            <a:endParaRPr lang="en-US" sz="2400" dirty="0"/>
          </a:p>
          <a:p>
            <a:pPr>
              <a:lnSpc>
                <a:spcPct val="150000"/>
              </a:lnSpc>
            </a:pPr>
            <a:r>
              <a:rPr lang="en-US" sz="2400" b="1" dirty="0"/>
              <a:t>REGISTER NO</a:t>
            </a:r>
            <a:r>
              <a:rPr lang="en-US" sz="2400" dirty="0" smtClean="0"/>
              <a:t>: 122203931</a:t>
            </a:r>
            <a:endParaRPr lang="en-US" sz="2400" dirty="0"/>
          </a:p>
          <a:p>
            <a:pPr>
              <a:lnSpc>
                <a:spcPct val="150000"/>
              </a:lnSpc>
            </a:pPr>
            <a:r>
              <a:rPr lang="en-US" sz="2400" b="1" dirty="0"/>
              <a:t>DEPARTMENT</a:t>
            </a:r>
            <a:r>
              <a:rPr lang="en-US" sz="2400" dirty="0" smtClean="0"/>
              <a:t>: B com(corporate secreteriship) </a:t>
            </a:r>
          </a:p>
          <a:p>
            <a:pPr>
              <a:lnSpc>
                <a:spcPct val="150000"/>
              </a:lnSpc>
            </a:pPr>
            <a:r>
              <a:rPr lang="en-US" sz="2400" b="1" dirty="0" smtClean="0"/>
              <a:t>COLLEGE</a:t>
            </a:r>
            <a:r>
              <a:rPr lang="en-US" sz="2400" dirty="0" smtClean="0"/>
              <a:t>: Shri </a:t>
            </a:r>
            <a:r>
              <a:rPr lang="en-US" sz="2400" dirty="0" err="1" smtClean="0"/>
              <a:t>Shankarlal</a:t>
            </a:r>
            <a:r>
              <a:rPr lang="en-US" sz="2400" dirty="0" smtClean="0"/>
              <a:t> </a:t>
            </a:r>
            <a:r>
              <a:rPr lang="en-US" sz="2400" dirty="0" err="1" smtClean="0"/>
              <a:t>Sundarbai</a:t>
            </a:r>
            <a:r>
              <a:rPr lang="en-US" sz="2400" dirty="0" smtClean="0"/>
              <a:t> </a:t>
            </a:r>
            <a:r>
              <a:rPr lang="en-US" sz="2400" dirty="0" err="1" smtClean="0"/>
              <a:t>Shasun</a:t>
            </a:r>
            <a:r>
              <a:rPr lang="en-US" sz="2400" dirty="0" smtClean="0"/>
              <a:t> Jain college for women </a:t>
            </a:r>
          </a:p>
          <a:p>
            <a:r>
              <a:rPr lang="en-US" sz="2400" dirty="0" smtClean="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56648" y="250528"/>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 Placeholder 6"/>
          <p:cNvSpPr>
            <a:spLocks noGrp="1"/>
          </p:cNvSpPr>
          <p:nvPr>
            <p:ph type="body" idx="1"/>
          </p:nvPr>
        </p:nvSpPr>
        <p:spPr>
          <a:xfrm>
            <a:off x="609600" y="1600200"/>
            <a:ext cx="9144000" cy="4985980"/>
          </a:xfrm>
        </p:spPr>
        <p:txBody>
          <a:bodyPr/>
          <a:lstStyle/>
          <a:p>
            <a:pPr marL="342900" indent="-342900" algn="l">
              <a:lnSpc>
                <a:spcPct val="150000"/>
              </a:lnSpc>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TABLE </a:t>
            </a:r>
            <a:r>
              <a:rPr lang="en-US" sz="2400" dirty="0" smtClean="0">
                <a:latin typeface="Times New Roman" panose="02020603050405020304" pitchFamily="18" charset="0"/>
                <a:cs typeface="Times New Roman" panose="02020603050405020304" pitchFamily="18" charset="0"/>
              </a:rPr>
              <a:t>:</a:t>
            </a:r>
          </a:p>
          <a:p>
            <a:pPr algn="l">
              <a:lnSpc>
                <a:spcPct val="150000"/>
              </a:lnSpc>
            </a:pPr>
            <a:r>
              <a:rPr lang="en-US" sz="2400" dirty="0" smtClean="0">
                <a:latin typeface="Times New Roman" panose="02020603050405020304" pitchFamily="18" charset="0"/>
                <a:cs typeface="Times New Roman" panose="02020603050405020304" pitchFamily="18" charset="0"/>
              </a:rPr>
              <a:t>         Table is a container for data that is organized in rows and columns . Table are a way to organize related data and make it easier to analyze   and manage .</a:t>
            </a:r>
          </a:p>
          <a:p>
            <a:pPr marL="342900" indent="-342900" algn="l">
              <a:lnSpc>
                <a:spcPct val="150000"/>
              </a:lnSpc>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Table analysis </a:t>
            </a:r>
            <a:r>
              <a:rPr lang="en-US" sz="2400" dirty="0" smtClean="0">
                <a:latin typeface="Times New Roman" panose="02020603050405020304" pitchFamily="18" charset="0"/>
                <a:cs typeface="Times New Roman" panose="02020603050405020304" pitchFamily="18" charset="0"/>
              </a:rPr>
              <a:t>:</a:t>
            </a:r>
          </a:p>
          <a:p>
            <a:pPr algn="l">
              <a:lnSpc>
                <a:spcPct val="150000"/>
              </a:lnSpc>
            </a:pPr>
            <a:r>
              <a:rPr lang="en-US" sz="2400" dirty="0" smtClean="0">
                <a:latin typeface="Times New Roman" panose="02020603050405020304" pitchFamily="18" charset="0"/>
                <a:cs typeface="Times New Roman" panose="02020603050405020304" pitchFamily="18" charset="0"/>
              </a:rPr>
              <a:t>          with help of table , it is easy to analyze data which are organized in rows and columns . We filter the data and draw out the data needed for  marital status analysis and then used POVIT table method to make the table simple and presentable to get easier understanding .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pic>
        <p:nvPicPr>
          <p:cNvPr id="8" name="Picture 7"/>
          <p:cNvPicPr>
            <a:picLocks noChangeAspect="1"/>
          </p:cNvPicPr>
          <p:nvPr/>
        </p:nvPicPr>
        <p:blipFill>
          <a:blip r:embed="rId3"/>
          <a:stretch>
            <a:fillRect/>
          </a:stretch>
        </p:blipFill>
        <p:spPr>
          <a:xfrm>
            <a:off x="533400" y="1295401"/>
            <a:ext cx="9363075" cy="5172074"/>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t>
            </a:r>
            <a:endParaRPr lang="en-US" dirty="0"/>
          </a:p>
        </p:txBody>
      </p:sp>
      <p:pic>
        <p:nvPicPr>
          <p:cNvPr id="3" name="Picture 2"/>
          <p:cNvPicPr>
            <a:picLocks noChangeAspect="1"/>
          </p:cNvPicPr>
          <p:nvPr/>
        </p:nvPicPr>
        <p:blipFill>
          <a:blip r:embed="rId2"/>
          <a:stretch>
            <a:fillRect/>
          </a:stretch>
        </p:blipFill>
        <p:spPr>
          <a:xfrm>
            <a:off x="755332" y="1368373"/>
            <a:ext cx="9226868" cy="4880027"/>
          </a:xfrm>
          <a:prstGeom prst="rect">
            <a:avLst/>
          </a:prstGeom>
        </p:spPr>
      </p:pic>
    </p:spTree>
    <p:extLst>
      <p:ext uri="{BB962C8B-B14F-4D97-AF65-F5344CB8AC3E}">
        <p14:creationId xmlns:p14="http://schemas.microsoft.com/office/powerpoint/2010/main" val="3101509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81000" y="1600200"/>
            <a:ext cx="9144000" cy="3323987"/>
          </a:xfrm>
        </p:spPr>
        <p:txBody>
          <a:bodyPr/>
          <a:lstStyle/>
          <a:p>
            <a:pPr>
              <a:lnSpc>
                <a:spcPct val="150000"/>
              </a:lnSpc>
            </a:pPr>
            <a:r>
              <a:rPr lang="en-US" sz="2400" dirty="0" smtClean="0">
                <a:latin typeface="Times New Roman" panose="02020603050405020304" pitchFamily="18" charset="0"/>
                <a:cs typeface="Times New Roman" panose="02020603050405020304" pitchFamily="18" charset="0"/>
              </a:rPr>
              <a:t>Employee data analysis is important in an organization and thus it help to achieve goals . Organization  may considered offering benefits and programs that support employees work life balance and family responsibilities, such as flexible work arrangements . Organization can promote a more supportive and inclusive work environment , leading to increased employee engagement,</a:t>
            </a:r>
            <a:r>
              <a:rPr lang="en-US" dirty="0" smtClean="0"/>
              <a:t> </a:t>
            </a:r>
            <a:r>
              <a:rPr lang="en-US" sz="2400" dirty="0" smtClean="0">
                <a:latin typeface="Times New Roman" panose="02020603050405020304" pitchFamily="18" charset="0"/>
                <a:cs typeface="Times New Roman" panose="02020603050405020304" pitchFamily="18" charset="0"/>
              </a:rPr>
              <a:t>retention, and overall well-being </a:t>
            </a:r>
            <a:r>
              <a:rPr lang="en-US" dirty="0" smtClean="0"/>
              <a:t>. </a:t>
            </a:r>
            <a:endParaRPr lang="en-US" dirty="0"/>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Marital status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601" y="2285999"/>
            <a:ext cx="6934200" cy="2462213"/>
          </a:xfrm>
        </p:spPr>
        <p:txBody>
          <a:bodyPr/>
          <a:lstStyle/>
          <a:p>
            <a:pPr>
              <a:lnSpc>
                <a:spcPct val="150000"/>
              </a:lnSpc>
            </a:pPr>
            <a:r>
              <a:rPr lang="en-US" sz="2400" dirty="0" smtClean="0">
                <a:latin typeface="Times New Roman" panose="02020603050405020304" pitchFamily="18" charset="0"/>
                <a:cs typeface="Times New Roman" panose="02020603050405020304" pitchFamily="18" charset="0"/>
              </a:rPr>
              <a:t>Employee analysis is used to identify the marital status</a:t>
            </a:r>
          </a:p>
          <a:p>
            <a:pPr>
              <a:lnSpc>
                <a:spcPct val="150000"/>
              </a:lnSpc>
            </a:pPr>
            <a:r>
              <a:rPr lang="en-US" sz="2400" dirty="0" smtClean="0">
                <a:latin typeface="Times New Roman" panose="02020603050405020304" pitchFamily="18" charset="0"/>
                <a:cs typeface="Times New Roman" panose="02020603050405020304" pitchFamily="18" charset="0"/>
              </a:rPr>
              <a:t>Of an employee with the help of data analysis organization can achieve its  goals .</a:t>
            </a:r>
          </a:p>
          <a:p>
            <a:pPr>
              <a:lnSpc>
                <a:spcPct val="150000"/>
              </a:lnSpc>
            </a:pPr>
            <a:r>
              <a:rPr lang="en-US" sz="24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endParaRPr lang="en-US" sz="16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53400" y="1143634"/>
            <a:ext cx="3533775" cy="5848625"/>
            <a:chOff x="7650903" y="228325"/>
            <a:chExt cx="3533775" cy="5848625"/>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650903" y="228325"/>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451330" y="2571116"/>
            <a:ext cx="6863870" cy="2769989"/>
          </a:xfrm>
        </p:spPr>
        <p:txBody>
          <a:bodyPr/>
          <a:lstStyle/>
          <a:p>
            <a:pPr>
              <a:lnSpc>
                <a:spcPct val="150000"/>
              </a:lnSpc>
            </a:pPr>
            <a:r>
              <a:rPr lang="en-US" sz="2400" dirty="0" smtClean="0">
                <a:latin typeface="Times New Roman" panose="02020603050405020304" pitchFamily="18" charset="0"/>
                <a:cs typeface="Times New Roman" panose="02020603050405020304" pitchFamily="18" charset="0"/>
              </a:rPr>
              <a:t>An employee marital status analysis summary can include information on an employee strengths, weaknesses, and area for improvement. It can also help identify an employees potential and how they can advance in career .  </a:t>
            </a:r>
            <a:endParaRPr lang="en-US" sz="24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p:cNvSpPr>
            <a:spLocks noGrp="1"/>
          </p:cNvSpPr>
          <p:nvPr>
            <p:ph type="body" idx="1"/>
          </p:nvPr>
        </p:nvSpPr>
        <p:spPr>
          <a:xfrm>
            <a:off x="609600" y="1577340"/>
            <a:ext cx="10972800" cy="4318635"/>
          </a:xfrm>
        </p:spPr>
        <p:txBody>
          <a:bodyPr/>
          <a:lstStyle/>
          <a:p>
            <a:r>
              <a:rPr lang="en-US" dirty="0" smtClean="0"/>
              <a:t> </a:t>
            </a:r>
            <a:endParaRPr lang="en-US"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026" name="Picture 2" descr="Computer Icons User Customer Icon design, user, monochrome, black, share  Icon png | PNGW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1" y="2362199"/>
            <a:ext cx="3505200" cy="25146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7" name="Picture 6"/>
          <p:cNvPicPr>
            <a:picLocks noChangeAspect="1"/>
          </p:cNvPicPr>
          <p:nvPr/>
        </p:nvPicPr>
        <p:blipFill>
          <a:blip r:embed="rId4"/>
          <a:stretch>
            <a:fillRect/>
          </a:stretch>
        </p:blipFill>
        <p:spPr>
          <a:xfrm>
            <a:off x="5143500" y="2362199"/>
            <a:ext cx="2400300" cy="2209801"/>
          </a:xfrm>
          <a:prstGeom prst="rect">
            <a:avLst/>
          </a:prstGeom>
        </p:spPr>
      </p:pic>
      <p:pic>
        <p:nvPicPr>
          <p:cNvPr id="9" name="Picture 8"/>
          <p:cNvPicPr>
            <a:picLocks noChangeAspect="1"/>
          </p:cNvPicPr>
          <p:nvPr/>
        </p:nvPicPr>
        <p:blipFill>
          <a:blip r:embed="rId5"/>
          <a:stretch>
            <a:fillRect/>
          </a:stretch>
        </p:blipFill>
        <p:spPr>
          <a:xfrm>
            <a:off x="7848599" y="2362199"/>
            <a:ext cx="3655947" cy="251460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819400" y="2201784"/>
            <a:ext cx="6283036" cy="2215991"/>
          </a:xfrm>
        </p:spPr>
        <p:txBody>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onditional formatting </a:t>
            </a:r>
            <a:r>
              <a:rPr lang="en-US" sz="2400"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missing values highlighting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F</a:t>
            </a:r>
            <a:r>
              <a:rPr lang="en-US" sz="2400" dirty="0" smtClean="0">
                <a:latin typeface="Times New Roman" panose="02020603050405020304" pitchFamily="18" charset="0"/>
                <a:cs typeface="Times New Roman" panose="02020603050405020304" pitchFamily="18" charset="0"/>
              </a:rPr>
              <a:t>ilter - remove blank value </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PIVOT - summary </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Graph – data visualization </a:t>
            </a:r>
            <a:endParaRPr lang="en-US" sz="24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755332" y="1371600"/>
            <a:ext cx="10972800" cy="6027612"/>
          </a:xfrm>
        </p:spPr>
        <p:txBody>
          <a:bodyPr/>
          <a:lstStyle/>
          <a:p>
            <a:pPr marL="342900" indent="-342900">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Employee dataset  - KAGGLE </a:t>
            </a:r>
          </a:p>
          <a:p>
            <a:pPr marL="342900" indent="-342900">
              <a:lnSpc>
                <a:spcPct val="15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Under 26 features included 9 features only namely </a:t>
            </a:r>
          </a:p>
          <a:p>
            <a:pPr marL="342900" indent="-342900" algn="just">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employee id </a:t>
            </a:r>
          </a:p>
          <a:p>
            <a:pPr marL="342900" indent="-342900" algn="just">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first name , last name </a:t>
            </a:r>
          </a:p>
          <a:p>
            <a:pPr marL="342900" indent="-342900" algn="just">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Business unit </a:t>
            </a:r>
          </a:p>
          <a:p>
            <a:pPr marL="342900" indent="-342900" algn="just">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Department type </a:t>
            </a:r>
          </a:p>
          <a:p>
            <a:pPr marL="342900" indent="-34290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Gender code </a:t>
            </a:r>
          </a:p>
          <a:p>
            <a:pPr marL="342900" indent="-34290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employee status </a:t>
            </a:r>
          </a:p>
          <a:p>
            <a:pPr marL="342900" indent="-342900"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employee type </a:t>
            </a:r>
          </a:p>
          <a:p>
            <a:pPr marL="342900" indent="-342900" algn="just">
              <a:lnSpc>
                <a:spcPct val="150000"/>
              </a:lnSpc>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marital status </a:t>
            </a:r>
          </a:p>
          <a:p>
            <a:pPr algn="just">
              <a:lnSpc>
                <a:spcPct val="150000"/>
              </a:lnSpc>
            </a:pP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628909" y="3370116"/>
            <a:ext cx="2466975" cy="3419475"/>
          </a:xfrm>
          <a:prstGeom prst="rect">
            <a:avLst/>
          </a:prstGeom>
        </p:spPr>
      </p:pic>
      <p:sp>
        <p:nvSpPr>
          <p:cNvPr id="7" name="object 7"/>
          <p:cNvSpPr txBox="1">
            <a:spLocks noGrp="1"/>
          </p:cNvSpPr>
          <p:nvPr>
            <p:ph type="title"/>
          </p:nvPr>
        </p:nvSpPr>
        <p:spPr/>
        <p:txBody>
          <a:bodyPr/>
          <a:lstStyle/>
          <a:p>
            <a:r>
              <a:rPr lang="en-US" dirty="0" smtClean="0"/>
              <a:t>MODELLING </a:t>
            </a:r>
            <a:endParaRPr lang="en-US" dirty="0"/>
          </a:p>
        </p:txBody>
      </p:sp>
      <p:sp>
        <p:nvSpPr>
          <p:cNvPr id="12" name="Text Placeholder 11"/>
          <p:cNvSpPr>
            <a:spLocks noGrp="1"/>
          </p:cNvSpPr>
          <p:nvPr>
            <p:ph type="body" idx="1"/>
          </p:nvPr>
        </p:nvSpPr>
        <p:spPr>
          <a:xfrm>
            <a:off x="685800" y="1143634"/>
            <a:ext cx="8667750" cy="5539978"/>
          </a:xfrm>
        </p:spPr>
        <p:txBody>
          <a:bodyPr/>
          <a:lstStyle/>
          <a:p>
            <a:pPr marL="342900" indent="-342900">
              <a:lnSpc>
                <a:spcPct val="150000"/>
              </a:lnSpc>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DATA COLLECTION </a:t>
            </a:r>
            <a:r>
              <a:rPr lang="en-US" sz="2400" dirty="0" smtClean="0">
                <a:latin typeface="Times New Roman" panose="02020603050405020304" pitchFamily="18" charset="0"/>
                <a:cs typeface="Times New Roman" panose="02020603050405020304" pitchFamily="18" charset="0"/>
              </a:rPr>
              <a:t>: </a:t>
            </a:r>
          </a:p>
          <a:p>
            <a:pPr>
              <a:lnSpc>
                <a:spcPct val="150000"/>
              </a:lnSpc>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we collect this data to analyze employee marital status and how the organization can identify the work environment and basic needs of the employees </a:t>
            </a:r>
          </a:p>
          <a:p>
            <a:pPr marL="342900" indent="-342900">
              <a:lnSpc>
                <a:spcPct val="150000"/>
              </a:lnSpc>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DATA CLEANING :</a:t>
            </a:r>
          </a:p>
          <a:p>
            <a:pPr>
              <a:lnSpc>
                <a:spcPct val="150000"/>
              </a:lnSpc>
            </a:pPr>
            <a:r>
              <a:rPr lang="en-US" sz="2400" dirty="0" smtClean="0">
                <a:latin typeface="Times New Roman" panose="02020603050405020304" pitchFamily="18" charset="0"/>
                <a:cs typeface="Times New Roman" panose="02020603050405020304" pitchFamily="18" charset="0"/>
              </a:rPr>
              <a:t>  After the collection of data we started to sort out what data is need for the project . </a:t>
            </a:r>
          </a:p>
          <a:p>
            <a:pPr marL="342900" indent="-342900">
              <a:lnSpc>
                <a:spcPct val="150000"/>
              </a:lnSpc>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GRAPH VISUALISATION </a:t>
            </a:r>
            <a:r>
              <a:rPr lang="en-US" sz="2400" dirty="0" smtClean="0">
                <a:latin typeface="Times New Roman" panose="02020603050405020304" pitchFamily="18" charset="0"/>
                <a:cs typeface="Times New Roman" panose="02020603050405020304" pitchFamily="18" charset="0"/>
              </a:rPr>
              <a:t>: </a:t>
            </a:r>
          </a:p>
          <a:p>
            <a:pPr>
              <a:lnSpc>
                <a:spcPct val="150000"/>
              </a:lnSpc>
            </a:pPr>
            <a:r>
              <a:rPr lang="en-US" sz="2400" dirty="0" smtClean="0">
                <a:latin typeface="Times New Roman" panose="02020603050405020304" pitchFamily="18" charset="0"/>
                <a:cs typeface="Times New Roman" panose="02020603050405020304" pitchFamily="18" charset="0"/>
              </a:rPr>
              <a:t>Through this graph we can easily able to know performance that has </a:t>
            </a:r>
            <a:r>
              <a:rPr lang="en-US" sz="2000" dirty="0" smtClean="0">
                <a:latin typeface="Times New Roman" panose="02020603050405020304" pitchFamily="18" charset="0"/>
                <a:cs typeface="Times New Roman" panose="02020603050405020304" pitchFamily="18" charset="0"/>
              </a:rPr>
              <a:t>been done </a:t>
            </a:r>
            <a:endParaRPr lang="en-US" sz="20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TotalTime>
  <Words>437</Words>
  <Application>Microsoft Office PowerPoint</Application>
  <PresentationFormat>Widescreen</PresentationFormat>
  <Paragraphs>72</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MODELLING </vt:lpstr>
      <vt:lpstr>PowerPoint Presentation</vt:lpstr>
      <vt:lpstr>RESULTS</vt:lpstr>
      <vt:lpstr>RESULT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30</cp:revision>
  <dcterms:created xsi:type="dcterms:W3CDTF">2024-03-29T15:07:22Z</dcterms:created>
  <dcterms:modified xsi:type="dcterms:W3CDTF">2024-09-05T21:52:20Z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