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59" r:id="rId5"/>
    <p:sldId id="262" r:id="rId6"/>
    <p:sldId id="263" r:id="rId7"/>
    <p:sldId id="258"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151748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294798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8071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2641480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4558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952256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2045238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250739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385728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2AD7C-F37A-430D-AE54-F5B90FAC482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136491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D2AD7C-F37A-430D-AE54-F5B90FAC4821}"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158217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D2AD7C-F37A-430D-AE54-F5B90FAC4821}" type="datetimeFigureOut">
              <a:rPr lang="en-IN" smtClean="0"/>
              <a:t>21-02-2023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10656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D2AD7C-F37A-430D-AE54-F5B90FAC4821}" type="datetimeFigureOut">
              <a:rPr lang="en-IN" smtClean="0"/>
              <a:t>21-02-2023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131919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2AD7C-F37A-430D-AE54-F5B90FAC4821}" type="datetimeFigureOut">
              <a:rPr lang="en-IN" smtClean="0"/>
              <a:t>21-02-2023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320239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D2AD7C-F37A-430D-AE54-F5B90FAC4821}"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145407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2AD7C-F37A-430D-AE54-F5B90FAC4821}"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EF4CE-A203-4C95-A5F7-C79D588DF2A5}" type="slidenum">
              <a:rPr lang="en-IN" smtClean="0"/>
              <a:t>‹#›</a:t>
            </a:fld>
            <a:endParaRPr lang="en-IN"/>
          </a:p>
        </p:txBody>
      </p:sp>
    </p:spTree>
    <p:extLst>
      <p:ext uri="{BB962C8B-B14F-4D97-AF65-F5344CB8AC3E}">
        <p14:creationId xmlns:p14="http://schemas.microsoft.com/office/powerpoint/2010/main" val="429049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D2AD7C-F37A-430D-AE54-F5B90FAC4821}" type="datetimeFigureOut">
              <a:rPr lang="en-IN" smtClean="0"/>
              <a:t>21-02-2023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3EF4CE-A203-4C95-A5F7-C79D588DF2A5}" type="slidenum">
              <a:rPr lang="en-IN" smtClean="0"/>
              <a:t>‹#›</a:t>
            </a:fld>
            <a:endParaRPr lang="en-IN"/>
          </a:p>
        </p:txBody>
      </p:sp>
    </p:spTree>
    <p:extLst>
      <p:ext uri="{BB962C8B-B14F-4D97-AF65-F5344CB8AC3E}">
        <p14:creationId xmlns:p14="http://schemas.microsoft.com/office/powerpoint/2010/main" val="21209020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8B1F-0917-6220-730D-D1FA25B0FE96}"/>
              </a:ext>
            </a:extLst>
          </p:cNvPr>
          <p:cNvSpPr>
            <a:spLocks noGrp="1"/>
          </p:cNvSpPr>
          <p:nvPr>
            <p:ph type="ctrTitle"/>
          </p:nvPr>
        </p:nvSpPr>
        <p:spPr/>
        <p:txBody>
          <a:bodyPr/>
          <a:lstStyle/>
          <a:p>
            <a:r>
              <a:rPr lang="en-IN" dirty="0">
                <a:solidFill>
                  <a:schemeClr val="accent6">
                    <a:lumMod val="60000"/>
                    <a:lumOff val="40000"/>
                  </a:schemeClr>
                </a:solidFill>
                <a:latin typeface="Arial Narrow" panose="020B0606020202030204" pitchFamily="34" charset="0"/>
              </a:rPr>
              <a:t>BOOKFLIX</a:t>
            </a:r>
          </a:p>
        </p:txBody>
      </p:sp>
      <p:sp>
        <p:nvSpPr>
          <p:cNvPr id="3" name="Subtitle 2">
            <a:extLst>
              <a:ext uri="{FF2B5EF4-FFF2-40B4-BE49-F238E27FC236}">
                <a16:creationId xmlns:a16="http://schemas.microsoft.com/office/drawing/2014/main" id="{44E1FE1E-38DB-2F23-D35F-B3D930A289B4}"/>
              </a:ext>
            </a:extLst>
          </p:cNvPr>
          <p:cNvSpPr>
            <a:spLocks noGrp="1"/>
          </p:cNvSpPr>
          <p:nvPr>
            <p:ph type="subTitle" idx="1"/>
          </p:nvPr>
        </p:nvSpPr>
        <p:spPr>
          <a:xfrm>
            <a:off x="1507067" y="4050836"/>
            <a:ext cx="7766936" cy="1096899"/>
          </a:xfrm>
        </p:spPr>
        <p:txBody>
          <a:bodyPr>
            <a:normAutofit/>
          </a:bodyPr>
          <a:lstStyle/>
          <a:p>
            <a:r>
              <a:rPr lang="en-IN" sz="2400" dirty="0">
                <a:solidFill>
                  <a:schemeClr val="accent6">
                    <a:lumMod val="75000"/>
                  </a:schemeClr>
                </a:solidFill>
                <a:latin typeface="Bahnschrift SemiBold" panose="020B0502040204020203" pitchFamily="34" charset="0"/>
              </a:rPr>
              <a:t>ONLINE BOOK SHOPPING WEBSITE</a:t>
            </a:r>
          </a:p>
        </p:txBody>
      </p:sp>
    </p:spTree>
    <p:extLst>
      <p:ext uri="{BB962C8B-B14F-4D97-AF65-F5344CB8AC3E}">
        <p14:creationId xmlns:p14="http://schemas.microsoft.com/office/powerpoint/2010/main" val="2214538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E2C1-B566-0005-358D-8F8C9CB68434}"/>
              </a:ext>
            </a:extLst>
          </p:cNvPr>
          <p:cNvSpPr>
            <a:spLocks noGrp="1"/>
          </p:cNvSpPr>
          <p:nvPr>
            <p:ph type="title"/>
          </p:nvPr>
        </p:nvSpPr>
        <p:spPr/>
        <p:txBody>
          <a:bodyPr/>
          <a:lstStyle/>
          <a:p>
            <a:pPr algn="ctr"/>
            <a:r>
              <a:rPr lang="en-IN" dirty="0">
                <a:solidFill>
                  <a:schemeClr val="accent6">
                    <a:lumMod val="50000"/>
                  </a:schemeClr>
                </a:solidFill>
              </a:rPr>
              <a:t>INTRODUCTION</a:t>
            </a:r>
          </a:p>
        </p:txBody>
      </p:sp>
      <p:sp>
        <p:nvSpPr>
          <p:cNvPr id="3" name="Content Placeholder 2">
            <a:extLst>
              <a:ext uri="{FF2B5EF4-FFF2-40B4-BE49-F238E27FC236}">
                <a16:creationId xmlns:a16="http://schemas.microsoft.com/office/drawing/2014/main" id="{D633F885-D35A-322E-8D60-D18DF5630122}"/>
              </a:ext>
            </a:extLst>
          </p:cNvPr>
          <p:cNvSpPr>
            <a:spLocks noGrp="1"/>
          </p:cNvSpPr>
          <p:nvPr>
            <p:ph idx="1"/>
          </p:nvPr>
        </p:nvSpPr>
        <p:spPr>
          <a:xfrm>
            <a:off x="677334" y="1768703"/>
            <a:ext cx="8596668" cy="3880773"/>
          </a:xfrm>
        </p:spPr>
        <p:txBody>
          <a:bodyPr/>
          <a:lstStyle/>
          <a:p>
            <a:r>
              <a:rPr lang="en-US" dirty="0"/>
              <a:t>An online book website is a platform where individuals can access a wide variety of books, both fiction and non-fiction, from various genres and categories.</a:t>
            </a:r>
          </a:p>
          <a:p>
            <a:r>
              <a:rPr lang="en-US" dirty="0"/>
              <a:t> This websites provide an easy and convenient way to browse and purchase books from the comfort of your home or office, and usually have a much wider selection than physical bookstores.</a:t>
            </a:r>
          </a:p>
          <a:p>
            <a:r>
              <a:rPr lang="en-US" dirty="0"/>
              <a:t>Online book websites typically offer a range of features to enhance the user experience, such as book reviews, ratings, and recommendations based on your browsing and purchasing history.</a:t>
            </a:r>
          </a:p>
          <a:p>
            <a:r>
              <a:rPr lang="en-US" dirty="0"/>
              <a:t> Some also offer social features, such as book clubs and forums, where readers can discuss and share their thoughts on different books.</a:t>
            </a:r>
            <a:endParaRPr lang="en-IN" dirty="0"/>
          </a:p>
        </p:txBody>
      </p:sp>
    </p:spTree>
    <p:extLst>
      <p:ext uri="{BB962C8B-B14F-4D97-AF65-F5344CB8AC3E}">
        <p14:creationId xmlns:p14="http://schemas.microsoft.com/office/powerpoint/2010/main" val="3563340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FBA2-5BAB-AD8D-4125-2B06B91FCC15}"/>
              </a:ext>
            </a:extLst>
          </p:cNvPr>
          <p:cNvSpPr>
            <a:spLocks noGrp="1"/>
          </p:cNvSpPr>
          <p:nvPr>
            <p:ph type="title"/>
          </p:nvPr>
        </p:nvSpPr>
        <p:spPr/>
        <p:txBody>
          <a:bodyPr>
            <a:normAutofit fontScale="90000"/>
          </a:bodyPr>
          <a:lstStyle/>
          <a:p>
            <a:pPr marL="0" indent="0" algn="ctr"/>
            <a:r>
              <a:rPr lang="en-IN" dirty="0">
                <a:solidFill>
                  <a:schemeClr val="accent6">
                    <a:lumMod val="50000"/>
                  </a:schemeClr>
                </a:solidFill>
              </a:rPr>
              <a:t>PROGRAMMING LANGUAGES USED</a:t>
            </a:r>
            <a:br>
              <a:rPr lang="en-IN" sz="3200" dirty="0">
                <a:solidFill>
                  <a:schemeClr val="bg2">
                    <a:lumMod val="25000"/>
                  </a:schemeClr>
                </a:solidFill>
              </a:rPr>
            </a:br>
            <a:r>
              <a:rPr lang="en-IN" sz="3200" dirty="0">
                <a:solidFill>
                  <a:schemeClr val="bg2">
                    <a:lumMod val="25000"/>
                  </a:schemeClr>
                </a:solidFill>
              </a:rPr>
              <a:t> </a:t>
            </a:r>
            <a:br>
              <a:rPr lang="en-IN" sz="3200" dirty="0">
                <a:solidFill>
                  <a:schemeClr val="bg2">
                    <a:lumMod val="25000"/>
                  </a:schemeClr>
                </a:solidFill>
              </a:rPr>
            </a:br>
            <a:endParaRPr lang="en-IN" dirty="0"/>
          </a:p>
        </p:txBody>
      </p:sp>
      <p:sp>
        <p:nvSpPr>
          <p:cNvPr id="3" name="Content Placeholder 2">
            <a:extLst>
              <a:ext uri="{FF2B5EF4-FFF2-40B4-BE49-F238E27FC236}">
                <a16:creationId xmlns:a16="http://schemas.microsoft.com/office/drawing/2014/main" id="{F68E6505-27BA-DE26-4AEA-E79C72B634B4}"/>
              </a:ext>
            </a:extLst>
          </p:cNvPr>
          <p:cNvSpPr>
            <a:spLocks noGrp="1"/>
          </p:cNvSpPr>
          <p:nvPr>
            <p:ph idx="1"/>
          </p:nvPr>
        </p:nvSpPr>
        <p:spPr>
          <a:xfrm>
            <a:off x="677334" y="2160589"/>
            <a:ext cx="8596668" cy="4781387"/>
          </a:xfrm>
        </p:spPr>
        <p:txBody>
          <a:bodyPr/>
          <a:lstStyle/>
          <a:p>
            <a:r>
              <a:rPr lang="en-IN" sz="1800" dirty="0">
                <a:solidFill>
                  <a:schemeClr val="bg2">
                    <a:lumMod val="25000"/>
                  </a:schemeClr>
                </a:solidFill>
              </a:rPr>
              <a:t>We used HTML and CSS to create our website.</a:t>
            </a:r>
          </a:p>
          <a:p>
            <a:r>
              <a:rPr lang="en-IN" sz="1800" b="1" dirty="0">
                <a:solidFill>
                  <a:schemeClr val="bg2">
                    <a:lumMod val="25000"/>
                  </a:schemeClr>
                </a:solidFill>
              </a:rPr>
              <a:t>HTML</a:t>
            </a:r>
            <a:r>
              <a:rPr lang="en-IN" sz="1800" dirty="0">
                <a:solidFill>
                  <a:schemeClr val="bg2">
                    <a:lumMod val="25000"/>
                  </a:schemeClr>
                </a:solidFill>
              </a:rPr>
              <a:t> was used to add the contents of the webpage</a:t>
            </a:r>
          </a:p>
          <a:p>
            <a:r>
              <a:rPr lang="en-IN" sz="1800" b="1" dirty="0">
                <a:solidFill>
                  <a:schemeClr val="bg2">
                    <a:lumMod val="25000"/>
                  </a:schemeClr>
                </a:solidFill>
              </a:rPr>
              <a:t>CSS </a:t>
            </a:r>
            <a:r>
              <a:rPr lang="en-IN" sz="1800" dirty="0">
                <a:solidFill>
                  <a:schemeClr val="bg2">
                    <a:lumMod val="25000"/>
                  </a:schemeClr>
                </a:solidFill>
              </a:rPr>
              <a:t>was used to design the webpages and to add the font , background </a:t>
            </a:r>
            <a:r>
              <a:rPr lang="en-IN" sz="1800" dirty="0" err="1">
                <a:solidFill>
                  <a:schemeClr val="bg2">
                    <a:lumMod val="25000"/>
                  </a:schemeClr>
                </a:solidFill>
              </a:rPr>
              <a:t>color</a:t>
            </a:r>
            <a:r>
              <a:rPr lang="en-IN" sz="1800" dirty="0">
                <a:solidFill>
                  <a:schemeClr val="bg2">
                    <a:lumMod val="25000"/>
                  </a:schemeClr>
                </a:solidFill>
              </a:rPr>
              <a:t>  ,etc to make it appealing.</a:t>
            </a:r>
          </a:p>
        </p:txBody>
      </p:sp>
    </p:spTree>
    <p:extLst>
      <p:ext uri="{BB962C8B-B14F-4D97-AF65-F5344CB8AC3E}">
        <p14:creationId xmlns:p14="http://schemas.microsoft.com/office/powerpoint/2010/main" val="281019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C5C3-625D-200A-FF1F-E035B1942569}"/>
              </a:ext>
            </a:extLst>
          </p:cNvPr>
          <p:cNvSpPr>
            <a:spLocks noGrp="1"/>
          </p:cNvSpPr>
          <p:nvPr>
            <p:ph type="title"/>
          </p:nvPr>
        </p:nvSpPr>
        <p:spPr/>
        <p:txBody>
          <a:bodyPr/>
          <a:lstStyle/>
          <a:p>
            <a:pPr algn="ctr"/>
            <a:r>
              <a:rPr lang="en-IN" dirty="0">
                <a:solidFill>
                  <a:schemeClr val="accent6">
                    <a:lumMod val="50000"/>
                  </a:schemeClr>
                </a:solidFill>
              </a:rPr>
              <a:t>OBJECTIVES</a:t>
            </a:r>
          </a:p>
        </p:txBody>
      </p:sp>
      <p:sp>
        <p:nvSpPr>
          <p:cNvPr id="3" name="Content Placeholder 2">
            <a:extLst>
              <a:ext uri="{FF2B5EF4-FFF2-40B4-BE49-F238E27FC236}">
                <a16:creationId xmlns:a16="http://schemas.microsoft.com/office/drawing/2014/main" id="{F32C5BF0-D09A-28CF-B6CC-5CC833A071E3}"/>
              </a:ext>
            </a:extLst>
          </p:cNvPr>
          <p:cNvSpPr>
            <a:spLocks noGrp="1"/>
          </p:cNvSpPr>
          <p:nvPr>
            <p:ph idx="1"/>
          </p:nvPr>
        </p:nvSpPr>
        <p:spPr/>
        <p:txBody>
          <a:bodyPr/>
          <a:lstStyle/>
          <a:p>
            <a:r>
              <a:rPr lang="en-US" dirty="0"/>
              <a:t>To develop and easy to use web based interface</a:t>
            </a:r>
          </a:p>
          <a:p>
            <a:r>
              <a:rPr lang="en-US" dirty="0"/>
              <a:t>To increase the point of customer choice</a:t>
            </a:r>
          </a:p>
          <a:p>
            <a:r>
              <a:rPr lang="en-US" dirty="0"/>
              <a:t>Reduce time used in shopping</a:t>
            </a:r>
          </a:p>
          <a:p>
            <a:r>
              <a:rPr lang="en-US" dirty="0"/>
              <a:t>Efficiency in buying books </a:t>
            </a:r>
          </a:p>
          <a:p>
            <a:r>
              <a:rPr lang="en-US" dirty="0"/>
              <a:t>Allow the user to create account and save product in to a cart</a:t>
            </a:r>
            <a:endParaRPr lang="en-IN" dirty="0"/>
          </a:p>
        </p:txBody>
      </p:sp>
    </p:spTree>
    <p:extLst>
      <p:ext uri="{BB962C8B-B14F-4D97-AF65-F5344CB8AC3E}">
        <p14:creationId xmlns:p14="http://schemas.microsoft.com/office/powerpoint/2010/main" val="1048784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3ECA-165A-A0A5-3E46-CDF6D562E54B}"/>
              </a:ext>
            </a:extLst>
          </p:cNvPr>
          <p:cNvSpPr>
            <a:spLocks noGrp="1"/>
          </p:cNvSpPr>
          <p:nvPr>
            <p:ph type="title"/>
          </p:nvPr>
        </p:nvSpPr>
        <p:spPr/>
        <p:txBody>
          <a:bodyPr/>
          <a:lstStyle/>
          <a:p>
            <a:pPr algn="ctr"/>
            <a:r>
              <a:rPr lang="en-IN" dirty="0">
                <a:solidFill>
                  <a:schemeClr val="accent6">
                    <a:lumMod val="50000"/>
                  </a:schemeClr>
                </a:solidFill>
              </a:rPr>
              <a:t>GOALS</a:t>
            </a:r>
          </a:p>
        </p:txBody>
      </p:sp>
      <p:sp>
        <p:nvSpPr>
          <p:cNvPr id="3" name="Content Placeholder 2">
            <a:extLst>
              <a:ext uri="{FF2B5EF4-FFF2-40B4-BE49-F238E27FC236}">
                <a16:creationId xmlns:a16="http://schemas.microsoft.com/office/drawing/2014/main" id="{66E59EE4-7FCB-0E3B-6F75-A819652D80CF}"/>
              </a:ext>
            </a:extLst>
          </p:cNvPr>
          <p:cNvSpPr>
            <a:spLocks noGrp="1"/>
          </p:cNvSpPr>
          <p:nvPr>
            <p:ph idx="1"/>
          </p:nvPr>
        </p:nvSpPr>
        <p:spPr>
          <a:xfrm>
            <a:off x="677334" y="1586205"/>
            <a:ext cx="8596668" cy="4455158"/>
          </a:xfrm>
        </p:spPr>
        <p:txBody>
          <a:bodyPr>
            <a:normAutofit fontScale="92500" lnSpcReduction="20000"/>
          </a:bodyPr>
          <a:lstStyle/>
          <a:p>
            <a:r>
              <a:rPr lang="en-US" b="1" dirty="0"/>
              <a:t>Increase book sales: </a:t>
            </a:r>
            <a:r>
              <a:rPr lang="en-US" dirty="0"/>
              <a:t>The primary goal of an online book website is to increase book sales. The website should be designed to make it easy for visitors to find and purchase books they are interested in.</a:t>
            </a:r>
          </a:p>
          <a:p>
            <a:r>
              <a:rPr lang="en-US" b="1" dirty="0"/>
              <a:t>Increase customer engagement: </a:t>
            </a:r>
            <a:r>
              <a:rPr lang="en-US" dirty="0"/>
              <a:t>The website should encourage visitors to engage with the content and become more involved with the brand. This can be achieved through blog posts, reviews, author interviews, and other types of content that will help build a community around the site.</a:t>
            </a:r>
          </a:p>
          <a:p>
            <a:r>
              <a:rPr lang="en-US" b="1" dirty="0"/>
              <a:t>Improve user experience: </a:t>
            </a:r>
            <a:r>
              <a:rPr lang="en-US" dirty="0"/>
              <a:t>The website should be easy to navigate and use, with clear calls to action and intuitive design. Visitors should be able to quickly find what they are looking for and have a smooth checkout process.</a:t>
            </a:r>
          </a:p>
          <a:p>
            <a:r>
              <a:rPr lang="en-US" b="1" dirty="0"/>
              <a:t>Expand product offerings: </a:t>
            </a:r>
            <a:r>
              <a:rPr lang="en-US" dirty="0"/>
              <a:t>To appeal to a wider range of customers, an online book website could look to expand its product offerings beyond just books. This could include e-books, audiobooks, and other related products.</a:t>
            </a:r>
          </a:p>
          <a:p>
            <a:r>
              <a:rPr lang="en-US" b="1" dirty="0"/>
              <a:t> Establish a strong brand: </a:t>
            </a:r>
            <a:r>
              <a:rPr lang="en-US" dirty="0"/>
              <a:t>To stand out in a crowded market, it is important to establish a strong brand identity. This could involve developing a unique brand voice, creating compelling marketing materials, and building a strong social media presence.</a:t>
            </a:r>
            <a:endParaRPr lang="en-IN" dirty="0"/>
          </a:p>
        </p:txBody>
      </p:sp>
    </p:spTree>
    <p:extLst>
      <p:ext uri="{BB962C8B-B14F-4D97-AF65-F5344CB8AC3E}">
        <p14:creationId xmlns:p14="http://schemas.microsoft.com/office/powerpoint/2010/main" val="2052846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6753-7AA7-4D35-8862-F59170A2DBA1}"/>
              </a:ext>
            </a:extLst>
          </p:cNvPr>
          <p:cNvSpPr>
            <a:spLocks noGrp="1"/>
          </p:cNvSpPr>
          <p:nvPr>
            <p:ph type="title"/>
          </p:nvPr>
        </p:nvSpPr>
        <p:spPr/>
        <p:txBody>
          <a:bodyPr/>
          <a:lstStyle/>
          <a:p>
            <a:pPr algn="ctr"/>
            <a:r>
              <a:rPr lang="en-IN" dirty="0">
                <a:solidFill>
                  <a:schemeClr val="accent6">
                    <a:lumMod val="50000"/>
                  </a:schemeClr>
                </a:solidFill>
              </a:rPr>
              <a:t>REQUIREMENTS</a:t>
            </a:r>
          </a:p>
        </p:txBody>
      </p:sp>
      <p:sp>
        <p:nvSpPr>
          <p:cNvPr id="3" name="Content Placeholder 2">
            <a:extLst>
              <a:ext uri="{FF2B5EF4-FFF2-40B4-BE49-F238E27FC236}">
                <a16:creationId xmlns:a16="http://schemas.microsoft.com/office/drawing/2014/main" id="{4860DF69-81E8-7F95-BD0A-930196ED6D13}"/>
              </a:ext>
            </a:extLst>
          </p:cNvPr>
          <p:cNvSpPr>
            <a:spLocks noGrp="1"/>
          </p:cNvSpPr>
          <p:nvPr>
            <p:ph idx="1"/>
          </p:nvPr>
        </p:nvSpPr>
        <p:spPr>
          <a:xfrm>
            <a:off x="677334" y="1614197"/>
            <a:ext cx="8596668" cy="4427166"/>
          </a:xfrm>
        </p:spPr>
        <p:txBody>
          <a:bodyPr>
            <a:normAutofit fontScale="92500" lnSpcReduction="10000"/>
          </a:bodyPr>
          <a:lstStyle/>
          <a:p>
            <a:r>
              <a:rPr lang="en-US" b="1" dirty="0"/>
              <a:t>Book Detail Pages</a:t>
            </a:r>
            <a:r>
              <a:rPr lang="en-US" dirty="0"/>
              <a:t>: Each book in the catalog should have a dedicated page with a cover image, summary, author information, and purchase options.</a:t>
            </a:r>
          </a:p>
          <a:p>
            <a:r>
              <a:rPr lang="en-US" b="1" dirty="0"/>
              <a:t>Reviews and Ratings</a:t>
            </a:r>
            <a:r>
              <a:rPr lang="en-US" dirty="0"/>
              <a:t>: Users should be able to rate and review books, and those ratings and reviews should be visible on the book detail pages.</a:t>
            </a:r>
          </a:p>
          <a:p>
            <a:r>
              <a:rPr lang="en-US" b="1" dirty="0"/>
              <a:t>Shopping Cart and Checkout</a:t>
            </a:r>
            <a:r>
              <a:rPr lang="en-US" dirty="0"/>
              <a:t>: Users should be able to add books to a shopping cart and complete the checkout process to purchase them.</a:t>
            </a:r>
          </a:p>
          <a:p>
            <a:r>
              <a:rPr lang="en-US" b="1" dirty="0"/>
              <a:t>Payment Integration</a:t>
            </a:r>
            <a:r>
              <a:rPr lang="en-US" dirty="0"/>
              <a:t>: The website should support payment processing through various payment gateways, such as PayPal, Stripe, or others.</a:t>
            </a:r>
          </a:p>
          <a:p>
            <a:r>
              <a:rPr lang="en-US" b="1" dirty="0"/>
              <a:t>Wishlist</a:t>
            </a:r>
            <a:r>
              <a:rPr lang="en-US" dirty="0"/>
              <a:t>: Users should be able to create a </a:t>
            </a:r>
            <a:r>
              <a:rPr lang="en-US" dirty="0" err="1"/>
              <a:t>wishlist</a:t>
            </a:r>
            <a:r>
              <a:rPr lang="en-US" dirty="0"/>
              <a:t> of books they are interested in purchasing in the future.</a:t>
            </a:r>
          </a:p>
          <a:p>
            <a:r>
              <a:rPr lang="en-US" b="1" dirty="0"/>
              <a:t>User Profile</a:t>
            </a:r>
            <a:r>
              <a:rPr lang="en-US" dirty="0"/>
              <a:t>: Each user should have a profile page where they can see their purchase history, </a:t>
            </a:r>
            <a:r>
              <a:rPr lang="en-US" dirty="0" err="1"/>
              <a:t>wishlist</a:t>
            </a:r>
            <a:r>
              <a:rPr lang="en-US" dirty="0"/>
              <a:t>, and other relevant information.</a:t>
            </a:r>
          </a:p>
          <a:p>
            <a:r>
              <a:rPr lang="en-US" b="1" dirty="0"/>
              <a:t>Search Engine Optimization</a:t>
            </a:r>
            <a:r>
              <a:rPr lang="en-US" dirty="0"/>
              <a:t>: The website should be optimized for search engines to make it easy for potential customers to find the site and the books offered.</a:t>
            </a:r>
            <a:endParaRPr lang="en-IN" dirty="0"/>
          </a:p>
        </p:txBody>
      </p:sp>
    </p:spTree>
    <p:extLst>
      <p:ext uri="{BB962C8B-B14F-4D97-AF65-F5344CB8AC3E}">
        <p14:creationId xmlns:p14="http://schemas.microsoft.com/office/powerpoint/2010/main" val="38510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47E8-D936-BD29-8E11-1E8A76DB5241}"/>
              </a:ext>
            </a:extLst>
          </p:cNvPr>
          <p:cNvSpPr>
            <a:spLocks noGrp="1"/>
          </p:cNvSpPr>
          <p:nvPr>
            <p:ph type="title"/>
          </p:nvPr>
        </p:nvSpPr>
        <p:spPr/>
        <p:txBody>
          <a:bodyPr/>
          <a:lstStyle/>
          <a:p>
            <a:pPr algn="ctr"/>
            <a:r>
              <a:rPr lang="en-IN" dirty="0">
                <a:solidFill>
                  <a:schemeClr val="accent6">
                    <a:lumMod val="50000"/>
                  </a:schemeClr>
                </a:solidFill>
              </a:rPr>
              <a:t>PROBLEM STATEMENT</a:t>
            </a:r>
          </a:p>
        </p:txBody>
      </p:sp>
      <p:sp>
        <p:nvSpPr>
          <p:cNvPr id="3" name="Content Placeholder 2">
            <a:extLst>
              <a:ext uri="{FF2B5EF4-FFF2-40B4-BE49-F238E27FC236}">
                <a16:creationId xmlns:a16="http://schemas.microsoft.com/office/drawing/2014/main" id="{A11976EA-8DD9-0482-9440-6BF66248600C}"/>
              </a:ext>
            </a:extLst>
          </p:cNvPr>
          <p:cNvSpPr>
            <a:spLocks noGrp="1"/>
          </p:cNvSpPr>
          <p:nvPr>
            <p:ph idx="1"/>
          </p:nvPr>
        </p:nvSpPr>
        <p:spPr>
          <a:xfrm>
            <a:off x="677334" y="1614197"/>
            <a:ext cx="8596668" cy="4926562"/>
          </a:xfrm>
        </p:spPr>
        <p:txBody>
          <a:bodyPr>
            <a:normAutofit/>
          </a:bodyPr>
          <a:lstStyle/>
          <a:p>
            <a:r>
              <a:rPr lang="en-US" dirty="0"/>
              <a:t>An online book website is experiencing a decline in sales and traffic. Despite having a wide variety of books available for purchase, the website is failing to attract and retain customers. This has led to a decrease in revenue and a potential loss of market share to competitors.</a:t>
            </a:r>
          </a:p>
          <a:p>
            <a:r>
              <a:rPr lang="en-US" dirty="0"/>
              <a:t>The website's user interface and design may not be user-friendly, making it difficult for users to navigate and find the books they are interested in. Additionally, the website may not be effectively marketing its products to potential customers, resulting in a lack of awareness and interest in the available books.</a:t>
            </a:r>
          </a:p>
          <a:p>
            <a:r>
              <a:rPr lang="en-US" dirty="0"/>
              <a:t>Furthermore, the website's delivery and returns policy may be unclear or restrictive, dissuading potential customers from making a purchase. This could also contribute to negative reviews and a damaged reputation, further deterring potential customers from visiting the website.</a:t>
            </a:r>
            <a:endParaRPr lang="en-IN" dirty="0"/>
          </a:p>
        </p:txBody>
      </p:sp>
    </p:spTree>
    <p:extLst>
      <p:ext uri="{BB962C8B-B14F-4D97-AF65-F5344CB8AC3E}">
        <p14:creationId xmlns:p14="http://schemas.microsoft.com/office/powerpoint/2010/main" val="1764313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EF6-0D79-01AD-199B-67C3BE2FED3B}"/>
              </a:ext>
            </a:extLst>
          </p:cNvPr>
          <p:cNvSpPr>
            <a:spLocks noGrp="1"/>
          </p:cNvSpPr>
          <p:nvPr>
            <p:ph type="ctrTitle"/>
          </p:nvPr>
        </p:nvSpPr>
        <p:spPr/>
        <p:txBody>
          <a:bodyPr/>
          <a:lstStyle/>
          <a:p>
            <a:r>
              <a:rPr lang="en-IN" dirty="0">
                <a:solidFill>
                  <a:schemeClr val="accent6">
                    <a:lumMod val="75000"/>
                  </a:schemeClr>
                </a:solidFill>
              </a:rPr>
              <a:t>THANK YOU</a:t>
            </a:r>
          </a:p>
        </p:txBody>
      </p:sp>
      <p:sp>
        <p:nvSpPr>
          <p:cNvPr id="3" name="Subtitle 2">
            <a:extLst>
              <a:ext uri="{FF2B5EF4-FFF2-40B4-BE49-F238E27FC236}">
                <a16:creationId xmlns:a16="http://schemas.microsoft.com/office/drawing/2014/main" id="{AC0616F9-AD7D-8BF5-2D0A-12487878F9FC}"/>
              </a:ext>
            </a:extLst>
          </p:cNvPr>
          <p:cNvSpPr>
            <a:spLocks noGrp="1"/>
          </p:cNvSpPr>
          <p:nvPr>
            <p:ph type="subTitle" idx="1"/>
          </p:nvPr>
        </p:nvSpPr>
        <p:spPr/>
        <p:txBody>
          <a:bodyPr/>
          <a:lstStyle/>
          <a:p>
            <a:r>
              <a:rPr lang="en-IN" dirty="0"/>
              <a:t>DONE BY</a:t>
            </a:r>
            <a:r>
              <a:rPr lang="en-IN"/>
              <a:t>: KABILESH K</a:t>
            </a:r>
          </a:p>
          <a:p>
            <a:endParaRPr lang="en-IN" dirty="0"/>
          </a:p>
        </p:txBody>
      </p:sp>
    </p:spTree>
    <p:extLst>
      <p:ext uri="{BB962C8B-B14F-4D97-AF65-F5344CB8AC3E}">
        <p14:creationId xmlns:p14="http://schemas.microsoft.com/office/powerpoint/2010/main" val="4233411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769</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Bahnschrift SemiBold</vt:lpstr>
      <vt:lpstr>Trebuchet MS</vt:lpstr>
      <vt:lpstr>Wingdings 3</vt:lpstr>
      <vt:lpstr>Facet</vt:lpstr>
      <vt:lpstr>BOOKFLIX</vt:lpstr>
      <vt:lpstr>INTRODUCTION</vt:lpstr>
      <vt:lpstr>PROGRAMMING LANGUAGES USED   </vt:lpstr>
      <vt:lpstr>OBJECTIVES</vt:lpstr>
      <vt:lpstr>GOALS</vt:lpstr>
      <vt:lpstr>REQUIREMENTS</vt:lpstr>
      <vt:lpstr>PROBLEM STATEMENT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BOOKFLIX</dc:title>
  <dc:creator>Kawinya R</dc:creator>
  <cp:lastModifiedBy>Kawinya R</cp:lastModifiedBy>
  <cp:revision>2</cp:revision>
  <dcterms:created xsi:type="dcterms:W3CDTF">2023-02-20T16:46:21Z</dcterms:created>
  <dcterms:modified xsi:type="dcterms:W3CDTF">2023-02-21T10:12:29Z</dcterms:modified>
</cp:coreProperties>
</file>