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7"/>
  </p:notesMasterIdLst>
  <p:sldIdLst>
    <p:sldId id="256" r:id="rId2"/>
    <p:sldId id="265" r:id="rId3"/>
    <p:sldId id="340" r:id="rId4"/>
    <p:sldId id="268" r:id="rId5"/>
    <p:sldId id="269" r:id="rId6"/>
    <p:sldId id="260" r:id="rId7"/>
    <p:sldId id="285" r:id="rId8"/>
    <p:sldId id="272" r:id="rId9"/>
    <p:sldId id="286" r:id="rId10"/>
    <p:sldId id="290" r:id="rId11"/>
    <p:sldId id="261" r:id="rId12"/>
    <p:sldId id="289" r:id="rId13"/>
    <p:sldId id="319" r:id="rId14"/>
    <p:sldId id="341" r:id="rId15"/>
    <p:sldId id="280" r:id="rId16"/>
  </p:sldIdLst>
  <p:sldSz cx="9144000" cy="5143500" type="screen16x9"/>
  <p:notesSz cx="6858000" cy="9144000"/>
  <p:embeddedFontLst>
    <p:embeddedFont>
      <p:font typeface="Kulim Park" panose="020B0604020202020204" charset="0"/>
      <p:regular r:id="rId18"/>
      <p:bold r:id="rId19"/>
      <p:italic r:id="rId20"/>
      <p:boldItalic r:id="rId21"/>
    </p:embeddedFont>
    <p:embeddedFont>
      <p:font typeface="Kulim Park SemiBold" panose="020B0604020202020204" charset="0"/>
      <p:regular r:id="rId22"/>
      <p:bold r:id="rId23"/>
      <p:italic r:id="rId24"/>
      <p:boldItalic r:id="rId25"/>
    </p:embeddedFont>
    <p:embeddedFont>
      <p:font typeface="Manrope" panose="020B0604020202020204" charset="0"/>
      <p:regular r:id="rId26"/>
      <p:bold r:id="rId27"/>
    </p:embeddedFont>
    <p:embeddedFont>
      <p:font typeface="Nunito Light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693719-AA2F-4998-B01C-AB74A9E5684B}">
  <a:tblStyle styleId="{6D693719-AA2F-4998-B01C-AB74A9E568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D25BF5-9960-44BD-8ABE-A9CA402339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44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24dc3920de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24dc3920de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4dc3920d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24dc3920d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ead6129809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ead6129809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124dc3920de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124dc3920de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834D02C6-000A-CB9C-1756-BB9F19437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>
            <a:extLst>
              <a:ext uri="{FF2B5EF4-FFF2-40B4-BE49-F238E27FC236}">
                <a16:creationId xmlns:a16="http://schemas.microsoft.com/office/drawing/2014/main" id="{AFD394EB-9072-EC3B-DF06-2E9A83D8DA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>
            <a:extLst>
              <a:ext uri="{FF2B5EF4-FFF2-40B4-BE49-F238E27FC236}">
                <a16:creationId xmlns:a16="http://schemas.microsoft.com/office/drawing/2014/main" id="{54ABFC68-DC40-DB90-C707-053CC1FF9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17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>
          <a:extLst>
            <a:ext uri="{FF2B5EF4-FFF2-40B4-BE49-F238E27FC236}">
              <a16:creationId xmlns:a16="http://schemas.microsoft.com/office/drawing/2014/main" id="{8BF5AD2A-511A-F692-5740-E5F87D54D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431007ba2_0_208:notes">
            <a:extLst>
              <a:ext uri="{FF2B5EF4-FFF2-40B4-BE49-F238E27FC236}">
                <a16:creationId xmlns:a16="http://schemas.microsoft.com/office/drawing/2014/main" id="{2A4A3CC7-2CBE-8556-3FA4-A21A94BAA3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431007ba2_0_208:notes">
            <a:extLst>
              <a:ext uri="{FF2B5EF4-FFF2-40B4-BE49-F238E27FC236}">
                <a16:creationId xmlns:a16="http://schemas.microsoft.com/office/drawing/2014/main" id="{0FBC1E1F-7A51-0857-632D-4187F2E17C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64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ad61298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ad61298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24dc3920d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24dc3920d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ad612980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ad612980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24dc3920de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24dc3920de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24dc3920de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124dc3920de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8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4776410" y="665034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4527346" y="-34147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4806347" y="33637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3918525" y="675664"/>
            <a:ext cx="7826010" cy="287782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8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 rot="3952094">
            <a:off x="468168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466609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6313853" y="-224555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3"/>
          <p:cNvSpPr/>
          <p:nvPr/>
        </p:nvSpPr>
        <p:spPr>
          <a:xfrm rot="10800000" flipH="1">
            <a:off x="-4512131" y="0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3"/>
          <p:cNvSpPr/>
          <p:nvPr/>
        </p:nvSpPr>
        <p:spPr>
          <a:xfrm rot="405705">
            <a:off x="6781192" y="537430"/>
            <a:ext cx="7309974" cy="6849668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162666" y="4072255"/>
            <a:ext cx="7826058" cy="28778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7113372" y="1815710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"/>
          <p:cNvSpPr/>
          <p:nvPr/>
        </p:nvSpPr>
        <p:spPr>
          <a:xfrm rot="-1244159" flipH="1">
            <a:off x="-7039848" y="-79298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2014775" y="1710525"/>
            <a:ext cx="51141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1"/>
          </p:nvPr>
        </p:nvSpPr>
        <p:spPr>
          <a:xfrm>
            <a:off x="2014925" y="2255348"/>
            <a:ext cx="5114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2014780" y="3258850"/>
            <a:ext cx="51138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3"/>
          </p:nvPr>
        </p:nvSpPr>
        <p:spPr>
          <a:xfrm>
            <a:off x="2015075" y="3803672"/>
            <a:ext cx="51138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4880740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9555841" flipH="1">
            <a:off x="780170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 idx="2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 idx="3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5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6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7063092" y="-236754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4432130" y="168593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2550622" y="3252659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6458116" y="671626"/>
            <a:ext cx="7310080" cy="6849767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3777012" y="-1076247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6505500" y="24943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2414570" y="35788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rot="-7269862" flipH="1">
            <a:off x="1986429" y="-4605738"/>
            <a:ext cx="7471639" cy="477178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5522782" y="-185325"/>
            <a:ext cx="6402110" cy="568915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 rot="6189239">
            <a:off x="4325710" y="1085979"/>
            <a:ext cx="7825966" cy="28778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/>
          <p:nvPr/>
        </p:nvSpPr>
        <p:spPr>
          <a:xfrm rot="514371">
            <a:off x="-5180633" y="-97967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290068" y="-2916503"/>
            <a:ext cx="5766686" cy="368291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26965" y="3402013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5205140" y="1519073"/>
            <a:ext cx="8200910" cy="301568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2064826" y="3261285"/>
            <a:ext cx="5014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378650" y="1348062"/>
            <a:ext cx="6386700" cy="14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60" r:id="rId7"/>
    <p:sldLayoutId id="2147483664" r:id="rId8"/>
    <p:sldLayoutId id="2147483665" r:id="rId9"/>
    <p:sldLayoutId id="2147483666" r:id="rId10"/>
    <p:sldLayoutId id="2147483672" r:id="rId11"/>
    <p:sldLayoutId id="2147483676" r:id="rId12"/>
    <p:sldLayoutId id="2147483679" r:id="rId13"/>
    <p:sldLayoutId id="2147483680" r:id="rId14"/>
    <p:sldLayoutId id="2147483681" r:id="rId15"/>
    <p:sldLayoutId id="2147483694" r:id="rId16"/>
    <p:sldLayoutId id="2147483695" r:id="rId17"/>
    <p:sldLayoutId id="2147483696" r:id="rId18"/>
    <p:sldLayoutId id="214748369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Environmental Awareness Chatbot</a:t>
            </a:r>
            <a:r>
              <a:rPr lang="en" sz="3600" dirty="0">
                <a:solidFill>
                  <a:schemeClr val="tx1"/>
                </a:solidFill>
              </a:rPr>
              <a:t> </a:t>
            </a:r>
            <a:br>
              <a:rPr lang="en" sz="2800" dirty="0"/>
            </a:br>
            <a:br>
              <a:rPr lang="en" sz="2800" dirty="0"/>
            </a:br>
            <a:r>
              <a:rPr lang="en" sz="3000" dirty="0">
                <a:solidFill>
                  <a:schemeClr val="lt1"/>
                </a:solidFill>
                <a:latin typeface="Kulim Park"/>
                <a:sym typeface="Kulim Park"/>
              </a:rPr>
              <a:t> - </a:t>
            </a:r>
            <a:r>
              <a:rPr lang="en-IN" sz="3000" dirty="0">
                <a:solidFill>
                  <a:schemeClr val="lt1"/>
                </a:solidFill>
                <a:latin typeface="Kulim Park"/>
                <a:sym typeface="Kulim Park"/>
              </a:rPr>
              <a:t>ECO BUDDY</a:t>
            </a:r>
            <a:r>
              <a:rPr lang="en" sz="3000" dirty="0">
                <a:solidFill>
                  <a:schemeClr val="lt1"/>
                </a:solidFill>
                <a:latin typeface="Kulim Park"/>
                <a:sym typeface="Kulim Park"/>
              </a:rPr>
              <a:t> –</a:t>
            </a:r>
            <a:br>
              <a:rPr lang="en" sz="3000" dirty="0">
                <a:solidFill>
                  <a:schemeClr val="lt1"/>
                </a:solidFill>
                <a:latin typeface="Kulim Park"/>
                <a:sym typeface="Kulim Park"/>
              </a:rPr>
            </a:br>
            <a:endParaRPr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dirty="0">
                <a:solidFill>
                  <a:schemeClr val="bg2"/>
                </a:solidFill>
                <a:effectLst/>
              </a:rPr>
              <a:t>“Chat Green, Live Clean!”</a:t>
            </a:r>
            <a:endParaRPr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91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Challenges &amp; Solutions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1025" name="Google Shape;1025;p91"/>
          <p:cNvGraphicFramePr/>
          <p:nvPr>
            <p:extLst>
              <p:ext uri="{D42A27DB-BD31-4B8C-83A1-F6EECF244321}">
                <p14:modId xmlns:p14="http://schemas.microsoft.com/office/powerpoint/2010/main" val="3529644678"/>
              </p:ext>
            </p:extLst>
          </p:nvPr>
        </p:nvGraphicFramePr>
        <p:xfrm>
          <a:off x="917713" y="1606625"/>
          <a:ext cx="7308550" cy="2635000"/>
        </p:xfrm>
        <a:graphic>
          <a:graphicData uri="http://schemas.openxmlformats.org/drawingml/2006/table">
            <a:tbl>
              <a:tblPr>
                <a:noFill/>
                <a:tableStyleId>{6D693719-AA2F-4998-B01C-AB74A9E5684B}</a:tableStyleId>
              </a:tblPr>
              <a:tblGrid>
                <a:gridCol w="36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>
                          <a:latin typeface="Kulim Park" panose="020B0604020202020204" charset="0"/>
                        </a:rPr>
                        <a:t>CHALLENGES</a:t>
                      </a:r>
                      <a:endParaRPr sz="20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Kulim Park" panose="020B0604020202020204" charset="0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Kulim Park"/>
                          <a:ea typeface="Kulim Park"/>
                          <a:cs typeface="Kulim Park"/>
                          <a:sym typeface="Kulim Park"/>
                        </a:rPr>
                        <a:t>SOLUTION</a:t>
                      </a:r>
                      <a:endParaRPr sz="2000" dirty="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Kulim Park"/>
                        <a:ea typeface="Kulim Park"/>
                        <a:cs typeface="Kulim Park"/>
                        <a:sym typeface="Kulim Park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Understanding Complex Queries</a:t>
                      </a:r>
                      <a:endParaRPr dirty="0">
                        <a:solidFill>
                          <a:schemeClr val="bg2">
                            <a:lumMod val="75000"/>
                          </a:schemeClr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Use advanced NLP models</a:t>
                      </a:r>
                      <a:endParaRPr sz="14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Keeping Responses Updated</a:t>
                      </a:r>
                      <a:endParaRPr sz="14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API integration for real-time data</a:t>
                      </a:r>
                      <a:endParaRPr sz="14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Engaging Users Effectively</a:t>
                      </a:r>
                      <a:endParaRPr sz="14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Gamification and interactive content</a:t>
                      </a:r>
                      <a:endParaRPr sz="14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Handling Multilingual Users</a:t>
                      </a:r>
                      <a:endParaRPr sz="14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/>
                        <a:ea typeface="Manrope"/>
                        <a:cs typeface="Arial"/>
                        <a:sym typeface="Manrop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Arial"/>
                          <a:cs typeface="Arial"/>
                          <a:sym typeface="Arial"/>
                        </a:rPr>
                        <a:t>Support for multiple languages</a:t>
                      </a:r>
                    </a:p>
                  </a:txBody>
                  <a:tcPr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2"/>
          <p:cNvSpPr txBox="1">
            <a:spLocks noGrp="1"/>
          </p:cNvSpPr>
          <p:nvPr>
            <p:ph type="title"/>
          </p:nvPr>
        </p:nvSpPr>
        <p:spPr>
          <a:xfrm>
            <a:off x="2055920" y="388775"/>
            <a:ext cx="4812300" cy="9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Future Scope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1F7D30-70D3-43DF-97AD-639FE58E2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62099" y="1667858"/>
            <a:ext cx="643128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AI-powered Image Recognition: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Detect pollution levels from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Integration with IoT Devices: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Connect with smart sensors for real-time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Improved Conversational AI: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More human-like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Multi-Language Support: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Enable chatbot in various regional languages.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CASE</a:t>
            </a:r>
            <a:r>
              <a:rPr lang="en" dirty="0"/>
              <a:t> STUDY</a:t>
            </a:r>
            <a:endParaRPr dirty="0"/>
          </a:p>
        </p:txBody>
      </p:sp>
      <p:sp>
        <p:nvSpPr>
          <p:cNvPr id="2" name="Google Shape;658;p66">
            <a:extLst>
              <a:ext uri="{FF2B5EF4-FFF2-40B4-BE49-F238E27FC236}">
                <a16:creationId xmlns:a16="http://schemas.microsoft.com/office/drawing/2014/main" id="{0B2CF886-979A-88EC-D056-01A661499F4F}"/>
              </a:ext>
            </a:extLst>
          </p:cNvPr>
          <p:cNvSpPr txBox="1">
            <a:spLocks/>
          </p:cNvSpPr>
          <p:nvPr/>
        </p:nvSpPr>
        <p:spPr>
          <a:xfrm>
            <a:off x="648000" y="2031416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D179C-B7D4-36C3-81FE-51B913C57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80" y="1694586"/>
            <a:ext cx="61264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Schools &amp; Universities: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Educate students on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Corporate Sector: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Encourage green workplace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Government Initiatives: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Spread awareness on environmental laws.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Social Media &amp; NGOs: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Engage people in eco-friendly campaigns.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20"/>
          <p:cNvSpPr txBox="1">
            <a:spLocks noGrp="1"/>
          </p:cNvSpPr>
          <p:nvPr>
            <p:ph type="body" idx="1"/>
          </p:nvPr>
        </p:nvSpPr>
        <p:spPr>
          <a:xfrm>
            <a:off x="1545375" y="813660"/>
            <a:ext cx="60531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>
                <a:solidFill>
                  <a:schemeClr val="accent1">
                    <a:lumMod val="50000"/>
                  </a:schemeClr>
                </a:solidFill>
              </a:rPr>
              <a:t>Start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│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▼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Receive User Input (Message)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│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▼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Preprocess Input (Convert to lowercase, identify keywords)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│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▼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Check for Topic Match.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┌──┬──┐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│ Yes           │ No            │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▼               ▼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Retrieve Relevant Response   Generate a General Reply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+ Actionable Steps           (Suggest Topics to Discuss)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+ Eco-Tips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+ Fun Facts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│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▼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Send Response to User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│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  ▼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>
                <a:solidFill>
                  <a:schemeClr val="accent1">
                    <a:lumMod val="50000"/>
                  </a:schemeClr>
                </a:solidFill>
              </a:rPr>
              <a:t>End </a:t>
            </a:r>
            <a:endParaRPr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93" name="Google Shape;1893;p120"/>
          <p:cNvSpPr txBox="1">
            <a:spLocks noGrp="1"/>
          </p:cNvSpPr>
          <p:nvPr>
            <p:ph type="title"/>
          </p:nvPr>
        </p:nvSpPr>
        <p:spPr>
          <a:xfrm flipH="1">
            <a:off x="719925" y="2091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Flowchart Representation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6343B112-47CF-D83A-CB5B-80C3D2DC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>
            <a:extLst>
              <a:ext uri="{FF2B5EF4-FFF2-40B4-BE49-F238E27FC236}">
                <a16:creationId xmlns:a16="http://schemas.microsoft.com/office/drawing/2014/main" id="{D5D7C28F-0AD6-DB7D-388D-460F19BB8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000" y="75828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CONCLUSION</a:t>
            </a:r>
            <a:endParaRPr sz="48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D76C89E-038C-189C-FD6D-B2E1D9268F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7700" y="1732300"/>
            <a:ext cx="5334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Environmental awareness chatbots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educate, engage, and empower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people.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Provides instant, reliable, and interactive knowledge about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Helps drive small lifestyle changes that contribute 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greener planet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925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1"/>
          <p:cNvSpPr txBox="1">
            <a:spLocks noGrp="1"/>
          </p:cNvSpPr>
          <p:nvPr>
            <p:ph type="title"/>
          </p:nvPr>
        </p:nvSpPr>
        <p:spPr>
          <a:xfrm>
            <a:off x="1549950" y="1312055"/>
            <a:ext cx="6044100" cy="16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</a:t>
            </a:r>
            <a:endParaRPr dirty="0"/>
          </a:p>
        </p:txBody>
      </p:sp>
      <p:sp>
        <p:nvSpPr>
          <p:cNvPr id="867" name="Google Shape;867;p81"/>
          <p:cNvSpPr txBox="1">
            <a:spLocks noGrp="1"/>
          </p:cNvSpPr>
          <p:nvPr>
            <p:ph type="subTitle" idx="1"/>
          </p:nvPr>
        </p:nvSpPr>
        <p:spPr>
          <a:xfrm>
            <a:off x="3199430" y="2854949"/>
            <a:ext cx="4314900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sz="1600" b="0" i="0" dirty="0">
                <a:solidFill>
                  <a:schemeClr val="bg2"/>
                </a:solidFill>
                <a:effectLst/>
              </a:rPr>
              <a:t>“Chat Green, Live Clean!”</a:t>
            </a:r>
            <a:endParaRPr lang="en-IN" sz="16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553;p57">
            <a:extLst>
              <a:ext uri="{FF2B5EF4-FFF2-40B4-BE49-F238E27FC236}">
                <a16:creationId xmlns:a16="http://schemas.microsoft.com/office/drawing/2014/main" id="{BAFB6BC1-44A7-476D-2CF2-192CA9FD26E1}"/>
              </a:ext>
            </a:extLst>
          </p:cNvPr>
          <p:cNvSpPr txBox="1">
            <a:spLocks/>
          </p:cNvSpPr>
          <p:nvPr/>
        </p:nvSpPr>
        <p:spPr>
          <a:xfrm>
            <a:off x="2053990" y="383971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r>
              <a:rPr lang="en-IN" sz="2400" dirty="0">
                <a:solidFill>
                  <a:schemeClr val="bg1"/>
                </a:solidFill>
              </a:rPr>
              <a:t>KAWINYA R</a:t>
            </a:r>
          </a:p>
          <a:p>
            <a:pPr marL="0" indent="0"/>
            <a:r>
              <a:rPr lang="en-IN" sz="2400" dirty="0">
                <a:solidFill>
                  <a:schemeClr val="bg1"/>
                </a:solidFill>
              </a:rPr>
              <a:t>772822TUAM022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/>
          <p:cNvSpPr txBox="1">
            <a:spLocks noGrp="1"/>
          </p:cNvSpPr>
          <p:nvPr>
            <p:ph type="title"/>
          </p:nvPr>
        </p:nvSpPr>
        <p:spPr>
          <a:xfrm>
            <a:off x="648000" y="75828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INTRODUCTION</a:t>
            </a:r>
            <a:endParaRPr sz="4800" dirty="0"/>
          </a:p>
        </p:txBody>
      </p:sp>
      <p:sp>
        <p:nvSpPr>
          <p:cNvPr id="658" name="Google Shape;658;p66"/>
          <p:cNvSpPr txBox="1">
            <a:spLocks noGrp="1"/>
          </p:cNvSpPr>
          <p:nvPr>
            <p:ph type="subTitle" idx="1"/>
          </p:nvPr>
        </p:nvSpPr>
        <p:spPr>
          <a:xfrm>
            <a:off x="648000" y="2031416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 chatbot designed to educate and engage users on environmental issues. Provides real-time information, tips, and solutions to promote sustainability. Can answer queries related to pollution, climate change, waste management, and conservation.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>
          <a:extLst>
            <a:ext uri="{FF2B5EF4-FFF2-40B4-BE49-F238E27FC236}">
              <a16:creationId xmlns:a16="http://schemas.microsoft.com/office/drawing/2014/main" id="{AC090750-7412-ADBE-D4AB-C8DF1DD41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>
            <a:extLst>
              <a:ext uri="{FF2B5EF4-FFF2-40B4-BE49-F238E27FC236}">
                <a16:creationId xmlns:a16="http://schemas.microsoft.com/office/drawing/2014/main" id="{C54C7021-9ED4-7CBD-8BDA-EC8483577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Problem Statement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560" name="Google Shape;560;p58">
            <a:extLst>
              <a:ext uri="{FF2B5EF4-FFF2-40B4-BE49-F238E27FC236}">
                <a16:creationId xmlns:a16="http://schemas.microsoft.com/office/drawing/2014/main" id="{0CF994A9-E304-FCE5-8232-4B942C7B0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97897"/>
              </p:ext>
            </p:extLst>
          </p:nvPr>
        </p:nvGraphicFramePr>
        <p:xfrm>
          <a:off x="-358140" y="766650"/>
          <a:ext cx="8430775" cy="3610755"/>
        </p:xfrm>
        <a:graphic>
          <a:graphicData uri="http://schemas.openxmlformats.org/drawingml/2006/table">
            <a:tbl>
              <a:tblPr>
                <a:noFill/>
                <a:tableStyleId>{6D693719-AA2F-4998-B01C-AB74A9E5684B}</a:tableStyleId>
              </a:tblPr>
              <a:tblGrid>
                <a:gridCol w="2133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Kulim Park" panose="020B0604020202020204" charset="0"/>
                        </a:rPr>
                        <a:t>Why is an Environmental Awareness Chatbot Needed?</a:t>
                      </a:r>
                    </a:p>
                    <a:p>
                      <a:endParaRPr lang="en-US" b="1" dirty="0"/>
                    </a:p>
                    <a:p>
                      <a:endParaRPr lang="en-US" dirty="0"/>
                    </a:p>
                    <a:p>
                      <a:pPr lvl="1"/>
                      <a:r>
                        <a:rPr lang="en-US" sz="1600" dirty="0">
                          <a:latin typeface="Kulim Park" panose="020B0604020202020204" charset="0"/>
                        </a:rPr>
                        <a:t>Lack of awareness about environmental issues.</a:t>
                      </a:r>
                    </a:p>
                    <a:p>
                      <a:pPr lvl="1"/>
                      <a:r>
                        <a:rPr lang="en-US" sz="1600" dirty="0">
                          <a:latin typeface="Kulim Park" panose="020B0604020202020204" charset="0"/>
                        </a:rPr>
                        <a:t>Misinformation and limited access to credible sources.</a:t>
                      </a:r>
                    </a:p>
                    <a:p>
                      <a:pPr lvl="1"/>
                      <a:r>
                        <a:rPr lang="en-US" sz="1600" dirty="0">
                          <a:latin typeface="Kulim Park" panose="020B0604020202020204" charset="0"/>
                        </a:rPr>
                        <a:t>Difficulty in engaging people in sustainable practices.</a:t>
                      </a:r>
                    </a:p>
                    <a:p>
                      <a:pPr lvl="1"/>
                      <a:r>
                        <a:rPr lang="en-US" sz="1600" dirty="0">
                          <a:latin typeface="Kulim Park" panose="020B0604020202020204" charset="0"/>
                        </a:rPr>
                        <a:t>Need for an interactive and automated way to spread environmental knowledge.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9EA2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5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9"/>
          <p:cNvSpPr txBox="1">
            <a:spLocks noGrp="1"/>
          </p:cNvSpPr>
          <p:nvPr>
            <p:ph type="title"/>
          </p:nvPr>
        </p:nvSpPr>
        <p:spPr>
          <a:xfrm>
            <a:off x="720000" y="7425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Objectives of the Chatbot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308BBBD-98C4-D648-DBA5-9EF4EB342F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4075" y="1774596"/>
            <a:ext cx="66447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Educate users on environmental topics.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Provide tips on eco-friendly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Answer questions on pollution, conservation, and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Promote awareness through interactive conversations.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Encourage users to take small but impactful actions.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0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How the Chatbot Works?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E611658-5C1F-6893-01B8-31B6170777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7293" y="1380517"/>
            <a:ext cx="685134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User Interaction: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User types a query related to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NLP 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The chatbot processes the input using NLP.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Intent 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It identifies user intent (e.g., recycling, pollution, conservation).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Response Generation: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Fetches a response from a database or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User Engagement: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Provides answers, facts, or links to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Feedback Collection: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 Asks users if they found the response helpful.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1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Dataset and Training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10" name="Google Shape;610;p61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2D575C-4DF0-0B45-5D67-7F51FFB5C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2857" y="1376333"/>
            <a:ext cx="62788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Kulim Park" panose="020B0604020202020204" charset="0"/>
              </a:rPr>
              <a:t>Data Collection: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ulim Park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Environmental research articles.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Climate change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Government and NGO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ulim Park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Kulim Park" panose="020B0604020202020204" charset="0"/>
              </a:rPr>
              <a:t>Training the Chatbot: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Kulim Park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Preprocessing text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Labeling intents and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lim Park" panose="020B0604020202020204" charset="0"/>
              </a:rPr>
              <a:t>Training using machine learning models like BERT or GPT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6"/>
          <p:cNvSpPr/>
          <p:nvPr/>
        </p:nvSpPr>
        <p:spPr>
          <a:xfrm rot="7269862">
            <a:off x="-2158264" y="-3462738"/>
            <a:ext cx="7471639" cy="477178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86"/>
          <p:cNvSpPr/>
          <p:nvPr/>
        </p:nvSpPr>
        <p:spPr>
          <a:xfrm rot="10558870" flipH="1">
            <a:off x="-4625089" y="957675"/>
            <a:ext cx="6402110" cy="568915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86"/>
          <p:cNvSpPr/>
          <p:nvPr/>
        </p:nvSpPr>
        <p:spPr>
          <a:xfrm rot="-7989178" flipH="1">
            <a:off x="-4350337" y="2229049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86"/>
          <p:cNvSpPr/>
          <p:nvPr/>
        </p:nvSpPr>
        <p:spPr>
          <a:xfrm rot="-2141143" flipH="1">
            <a:off x="5987211" y="-1789403"/>
            <a:ext cx="5766686" cy="368291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86"/>
          <p:cNvSpPr/>
          <p:nvPr/>
        </p:nvSpPr>
        <p:spPr>
          <a:xfrm rot="10800000" flipH="1">
            <a:off x="5337802" y="3129188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6"/>
          <p:cNvSpPr txBox="1">
            <a:spLocks noGrp="1"/>
          </p:cNvSpPr>
          <p:nvPr>
            <p:ph type="title"/>
          </p:nvPr>
        </p:nvSpPr>
        <p:spPr>
          <a:xfrm>
            <a:off x="846344" y="556550"/>
            <a:ext cx="500893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/>
                </a:solidFill>
              </a:rPr>
              <a:t>Features of the Chatbot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950" name="Google Shape;950;p86"/>
          <p:cNvSpPr/>
          <p:nvPr/>
        </p:nvSpPr>
        <p:spPr>
          <a:xfrm rot="9748587" flipH="1">
            <a:off x="4304027" y="2585840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536A452-771B-BA18-DB0F-4F29C56587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4388" y="1485871"/>
            <a:ext cx="61623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Multi-platform Support: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web, mobile apps, and messaging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and Text Interaction: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chat via text or voice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Suggests eco-friendly habits based on user interest.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Fetches live environmental updates (e.g., air quality, climate reports).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Encourages users through quizzes and rewards.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3"/>
          <p:cNvSpPr txBox="1">
            <a:spLocks noGrp="1"/>
          </p:cNvSpPr>
          <p:nvPr>
            <p:ph type="subTitle" idx="1"/>
          </p:nvPr>
        </p:nvSpPr>
        <p:spPr>
          <a:xfrm>
            <a:off x="1242061" y="1105748"/>
            <a:ext cx="6903719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Backend: Flask (Python)</a:t>
            </a:r>
          </a:p>
          <a:p>
            <a:r>
              <a:rPr lang="en-IN" b="1" dirty="0"/>
              <a:t>Flask Framework</a:t>
            </a:r>
            <a:r>
              <a:rPr lang="en-IN" dirty="0"/>
              <a:t>: Used to develop the chatbot's backend API for handling user queries.</a:t>
            </a:r>
          </a:p>
          <a:p>
            <a:r>
              <a:rPr lang="en-IN" b="1" dirty="0"/>
              <a:t>Flask-CORS</a:t>
            </a:r>
            <a:r>
              <a:rPr lang="en-IN" dirty="0"/>
              <a:t>: Enables cross-origin requests for seamless integration with the front end.</a:t>
            </a:r>
          </a:p>
          <a:p>
            <a:r>
              <a:rPr lang="en-IN" b="1" dirty="0"/>
              <a:t>Logging Module</a:t>
            </a:r>
            <a:r>
              <a:rPr lang="en-IN" dirty="0"/>
              <a:t>: Helps track user interactions and system errors.</a:t>
            </a:r>
          </a:p>
          <a:p>
            <a:r>
              <a:rPr lang="en-IN" b="1" dirty="0"/>
              <a:t> Natural Language Processing (NLP)</a:t>
            </a:r>
          </a:p>
          <a:p>
            <a:r>
              <a:rPr lang="en-IN" b="1" dirty="0"/>
              <a:t>Keyword Matching</a:t>
            </a:r>
            <a:r>
              <a:rPr lang="en-IN" dirty="0"/>
              <a:t>: Detects environmental topics based on predefined keywords.</a:t>
            </a:r>
          </a:p>
          <a:p>
            <a:r>
              <a:rPr lang="en-IN" b="1" dirty="0"/>
              <a:t>Randomized Responses</a:t>
            </a:r>
            <a:r>
              <a:rPr lang="en-IN" dirty="0"/>
              <a:t>: Ensures dynamic, engaging replies for users.</a:t>
            </a:r>
          </a:p>
          <a:p>
            <a:r>
              <a:rPr lang="en-IN" b="1" dirty="0"/>
              <a:t>Future Enhancements</a:t>
            </a:r>
            <a:r>
              <a:rPr lang="en-IN" dirty="0"/>
              <a:t>: Can integrate NLP libraries like </a:t>
            </a:r>
            <a:r>
              <a:rPr lang="en-IN" dirty="0" err="1"/>
              <a:t>spaCy</a:t>
            </a:r>
            <a:r>
              <a:rPr lang="en-IN" dirty="0"/>
              <a:t> or NLTK for improved understanding.</a:t>
            </a:r>
          </a:p>
          <a:p>
            <a:r>
              <a:rPr lang="en-IN" b="1" dirty="0"/>
              <a:t> Database </a:t>
            </a:r>
          </a:p>
          <a:p>
            <a:r>
              <a:rPr lang="en-IN" b="1" dirty="0"/>
              <a:t>SQLite/MySQL</a:t>
            </a:r>
            <a:r>
              <a:rPr lang="en-IN" dirty="0"/>
              <a:t> (Future Scope): Stores user interactions for analytics and response improvements.</a:t>
            </a:r>
          </a:p>
          <a:p>
            <a:pPr marL="0" lvl="0" indent="0"/>
            <a:endParaRPr dirty="0"/>
          </a:p>
        </p:txBody>
      </p:sp>
      <p:sp>
        <p:nvSpPr>
          <p:cNvPr id="747" name="Google Shape;747;p73"/>
          <p:cNvSpPr txBox="1">
            <a:spLocks noGrp="1"/>
          </p:cNvSpPr>
          <p:nvPr>
            <p:ph type="title" idx="4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Technologies Used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87"/>
          <p:cNvSpPr txBox="1">
            <a:spLocks noGrp="1"/>
          </p:cNvSpPr>
          <p:nvPr>
            <p:ph type="title"/>
          </p:nvPr>
        </p:nvSpPr>
        <p:spPr>
          <a:xfrm>
            <a:off x="2163810" y="2179245"/>
            <a:ext cx="5014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User Input  </a:t>
            </a:r>
            <a:r>
              <a:rPr lang="en-IN" dirty="0"/>
              <a:t>→  Flask API  →  NLP Processing  →  Response Generation  →  </a:t>
            </a:r>
            <a:r>
              <a:rPr lang="en-IN" dirty="0">
                <a:solidFill>
                  <a:schemeClr val="bg1"/>
                </a:solidFill>
              </a:rPr>
              <a:t>User Output</a:t>
            </a:r>
            <a:br>
              <a:rPr lang="en-IN" dirty="0"/>
            </a:br>
            <a:endParaRPr lang="en-IN" dirty="0"/>
          </a:p>
        </p:txBody>
      </p:sp>
      <p:sp>
        <p:nvSpPr>
          <p:cNvPr id="2" name="Google Shape;987;p89">
            <a:extLst>
              <a:ext uri="{FF2B5EF4-FFF2-40B4-BE49-F238E27FC236}">
                <a16:creationId xmlns:a16="http://schemas.microsoft.com/office/drawing/2014/main" id="{56A6BC08-C126-312A-55BB-EF2343C4E4B3}"/>
              </a:ext>
            </a:extLst>
          </p:cNvPr>
          <p:cNvSpPr txBox="1">
            <a:spLocks/>
          </p:cNvSpPr>
          <p:nvPr/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 lang="en-IN" dirty="0"/>
          </a:p>
        </p:txBody>
      </p:sp>
      <p:sp>
        <p:nvSpPr>
          <p:cNvPr id="3" name="Google Shape;987;p89">
            <a:extLst>
              <a:ext uri="{FF2B5EF4-FFF2-40B4-BE49-F238E27FC236}">
                <a16:creationId xmlns:a16="http://schemas.microsoft.com/office/drawing/2014/main" id="{ADD9AE4E-129C-4DA2-43C2-70A416E155B8}"/>
              </a:ext>
            </a:extLst>
          </p:cNvPr>
          <p:cNvSpPr txBox="1">
            <a:spLocks/>
          </p:cNvSpPr>
          <p:nvPr/>
        </p:nvSpPr>
        <p:spPr>
          <a:xfrm flipH="1">
            <a:off x="719925" y="76665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25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lim Park"/>
              <a:buNone/>
              <a:defRPr sz="3000" b="0" i="0" u="none" strike="noStrike" cap="none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r>
              <a:rPr lang="en-IN" sz="3200" dirty="0">
                <a:solidFill>
                  <a:schemeClr val="bg2">
                    <a:lumMod val="75000"/>
                  </a:schemeClr>
                </a:solidFill>
              </a:rPr>
              <a:t>System 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709</Words>
  <Application>Microsoft Office PowerPoint</Application>
  <PresentationFormat>On-screen Show (16:9)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Kulim Park</vt:lpstr>
      <vt:lpstr>Kulim Park SemiBold</vt:lpstr>
      <vt:lpstr>Arial</vt:lpstr>
      <vt:lpstr>Nunito Light</vt:lpstr>
      <vt:lpstr>Manrope</vt:lpstr>
      <vt:lpstr>Minimalist Korean Aesthetic Pitch Deck by Slidesgo</vt:lpstr>
      <vt:lpstr>Environmental Awareness Chatbot    - ECO BUDDY – </vt:lpstr>
      <vt:lpstr>INTRODUCTION</vt:lpstr>
      <vt:lpstr>Problem Statement</vt:lpstr>
      <vt:lpstr>Objectives of the Chatbot</vt:lpstr>
      <vt:lpstr>How the Chatbot Works?</vt:lpstr>
      <vt:lpstr>Dataset and Training</vt:lpstr>
      <vt:lpstr>Features of the Chatbot</vt:lpstr>
      <vt:lpstr>Technologies Used</vt:lpstr>
      <vt:lpstr>User Input  →  Flask API  →  NLP Processing  →  Response Generation  →  User Output </vt:lpstr>
      <vt:lpstr>Challenges &amp; Solutions</vt:lpstr>
      <vt:lpstr>Future Scope</vt:lpstr>
      <vt:lpstr>CASE STUDY</vt:lpstr>
      <vt:lpstr>Flowchart Representation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Kawinya</dc:creator>
  <cp:lastModifiedBy>Kawinya R</cp:lastModifiedBy>
  <cp:revision>2</cp:revision>
  <dcterms:modified xsi:type="dcterms:W3CDTF">2025-02-15T10:58:26Z</dcterms:modified>
</cp:coreProperties>
</file>