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rive.google.com/file/d/12OS3a0bLn1zDnhqv5KRRH_BfFml6gCVX/view?usp=sha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AYHANH"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245251" y="2073040"/>
            <a:ext cx="6870861" cy="1200329"/>
          </a:xfrm>
          <a:prstGeom prst="rect">
            <a:avLst/>
          </a:prstGeom>
          <a:noFill/>
        </p:spPr>
        <p:txBody>
          <a:bodyPr wrap="square" rtlCol="0">
            <a:spAutoFit/>
          </a:bodyPr>
          <a:lstStyle/>
          <a:p>
            <a:pPr algn="r"/>
            <a:r>
              <a:rPr lang="en-US" sz="3600" b="1" u="sng" dirty="0">
                <a:solidFill>
                  <a:schemeClr val="bg1"/>
                </a:solidFill>
                <a:latin typeface="Calibri" panose="020F0502020204030204" pitchFamily="34" charset="0"/>
                <a:cs typeface="Times New Roman" panose="02020603050405020304" pitchFamily="18" charset="0"/>
              </a:rPr>
              <a:t>Plant Disease Detection Using Deep Learning</a:t>
            </a:r>
            <a:endParaRPr lang="en-US" sz="3600" b="1" u="sng"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E953D73B-878A-CC36-E001-4B989E35D6BC}"/>
              </a:ext>
            </a:extLst>
          </p:cNvPr>
          <p:cNvSpPr txBox="1"/>
          <p:nvPr/>
        </p:nvSpPr>
        <p:spPr>
          <a:xfrm>
            <a:off x="5277852" y="3429000"/>
            <a:ext cx="5534526" cy="2678234"/>
          </a:xfrm>
          <a:prstGeom prst="rect">
            <a:avLst/>
          </a:prstGeom>
          <a:noFill/>
        </p:spPr>
        <p:txBody>
          <a:bodyPr wrap="square" rtlCol="0">
            <a:spAutoFit/>
          </a:bodyPr>
          <a:lstStyle/>
          <a:p>
            <a:r>
              <a:rPr lang="en-US" b="1" dirty="0">
                <a:solidFill>
                  <a:schemeClr val="bg1"/>
                </a:solidFill>
              </a:rPr>
              <a:t>Name- Mohd Kaunain</a:t>
            </a:r>
          </a:p>
          <a:p>
            <a:br>
              <a:rPr lang="en-US" b="1" dirty="0">
                <a:solidFill>
                  <a:schemeClr val="bg1"/>
                </a:solidFill>
              </a:rPr>
            </a:br>
            <a:r>
              <a:rPr lang="en-US" b="1" dirty="0">
                <a:solidFill>
                  <a:schemeClr val="bg1"/>
                </a:solidFill>
              </a:rPr>
              <a:t>College- Amity University Noida</a:t>
            </a:r>
          </a:p>
          <a:p>
            <a:br>
              <a:rPr lang="en-US" b="1" dirty="0">
                <a:solidFill>
                  <a:schemeClr val="bg1"/>
                </a:solidFill>
              </a:rPr>
            </a:br>
            <a:r>
              <a:rPr lang="en-US" b="1" dirty="0">
                <a:solidFill>
                  <a:schemeClr val="bg1"/>
                </a:solidFill>
              </a:rPr>
              <a:t>AICTE Internship Student Registration ID -STU664074a396f941715500195</a:t>
            </a:r>
          </a:p>
          <a:p>
            <a:br>
              <a:rPr lang="en-US" b="1" dirty="0">
                <a:solidFill>
                  <a:schemeClr val="bg1"/>
                </a:solidFill>
              </a:rPr>
            </a:br>
            <a:r>
              <a:rPr lang="en-US" b="1" dirty="0">
                <a:solidFill>
                  <a:schemeClr val="bg1"/>
                </a:solidFill>
              </a:rPr>
              <a:t>AICTE Internship ID - INTERNSHIP_174099535967c57b1f336c3</a:t>
            </a:r>
          </a:p>
        </p:txBody>
      </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rPr>
              <a:t>Dataset link</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66142"/>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1" name="TextBox 10">
            <a:extLst>
              <a:ext uri="{FF2B5EF4-FFF2-40B4-BE49-F238E27FC236}">
                <a16:creationId xmlns:a16="http://schemas.microsoft.com/office/drawing/2014/main" id="{BE85DF88-7555-B587-BBBB-CBE11CBD9926}"/>
              </a:ext>
            </a:extLst>
          </p:cNvPr>
          <p:cNvSpPr txBox="1"/>
          <p:nvPr/>
        </p:nvSpPr>
        <p:spPr>
          <a:xfrm>
            <a:off x="345440" y="2715364"/>
            <a:ext cx="6224336" cy="31700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Understand the importance of early plant disease detection in agriculture.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Gain proficiency in image preprocessing and augmentation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Learn how to build and train a CNN using </a:t>
            </a:r>
            <a:r>
              <a:rPr kumimoji="0" lang="en-US" altLang="en-US" sz="2000" b="0" i="0" u="none" strike="noStrike" cap="none" normalizeH="0" baseline="0" dirty="0" err="1">
                <a:ln>
                  <a:noFill/>
                </a:ln>
                <a:solidFill>
                  <a:schemeClr val="tx1"/>
                </a:solidFill>
                <a:effectLst/>
                <a:latin typeface="Arial" panose="020B0604020202020204" pitchFamily="34" charset="0"/>
              </a:rPr>
              <a:t>Keras</a:t>
            </a:r>
            <a:r>
              <a:rPr kumimoji="0" lang="en-US" altLang="en-US" sz="2000" b="0" i="0" u="none" strike="noStrike" cap="none" normalizeH="0" baseline="0" dirty="0">
                <a:ln>
                  <a:noFill/>
                </a:ln>
                <a:solidFill>
                  <a:schemeClr val="tx1"/>
                </a:solidFill>
                <a:effectLst/>
                <a:latin typeface="Arial" panose="020B0604020202020204" pitchFamily="34" charset="0"/>
              </a:rPr>
              <a:t> and TensorFlow.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Evaluate the performance of classification models using real-world image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Deploy the model for use in agricultural and diagnostic applications.</a:t>
            </a:r>
          </a:p>
        </p:txBody>
      </p:sp>
      <p:sp>
        <p:nvSpPr>
          <p:cNvPr id="13" name="TextBox 12">
            <a:extLst>
              <a:ext uri="{FF2B5EF4-FFF2-40B4-BE49-F238E27FC236}">
                <a16:creationId xmlns:a16="http://schemas.microsoft.com/office/drawing/2014/main" id="{C02DB473-7080-1C36-28B1-B93522FD3CE3}"/>
              </a:ext>
            </a:extLst>
          </p:cNvPr>
          <p:cNvSpPr txBox="1"/>
          <p:nvPr/>
        </p:nvSpPr>
        <p:spPr>
          <a:xfrm>
            <a:off x="345440" y="1542544"/>
            <a:ext cx="6112042" cy="1015663"/>
          </a:xfrm>
          <a:prstGeom prst="rect">
            <a:avLst/>
          </a:prstGeom>
          <a:noFill/>
        </p:spPr>
        <p:txBody>
          <a:bodyPr wrap="square">
            <a:spAutoFit/>
          </a:bodyPr>
          <a:lstStyle/>
          <a:p>
            <a:r>
              <a:rPr lang="en-US" sz="2000" b="1" dirty="0"/>
              <a:t>To develop a deep learning model that accurately detects and classifies plant leaf diseases using image data.</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10" name="TextBox 9">
            <a:extLst>
              <a:ext uri="{FF2B5EF4-FFF2-40B4-BE49-F238E27FC236}">
                <a16:creationId xmlns:a16="http://schemas.microsoft.com/office/drawing/2014/main" id="{18E96281-13F8-5D7A-C15F-CB98984E9604}"/>
              </a:ext>
            </a:extLst>
          </p:cNvPr>
          <p:cNvSpPr txBox="1"/>
          <p:nvPr/>
        </p:nvSpPr>
        <p:spPr>
          <a:xfrm>
            <a:off x="264816" y="1915107"/>
            <a:ext cx="8606468" cy="3347840"/>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Python Programming Language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TensorFlow and </a:t>
            </a:r>
            <a:r>
              <a:rPr kumimoji="0" lang="en-US" altLang="en-US" sz="2400" b="0" i="0" u="none" strike="noStrike" cap="none" normalizeH="0" baseline="0" dirty="0" err="1">
                <a:ln>
                  <a:noFill/>
                </a:ln>
                <a:solidFill>
                  <a:schemeClr val="tx1"/>
                </a:solidFill>
                <a:effectLst/>
                <a:latin typeface="Arial" panose="020B0604020202020204" pitchFamily="34" charset="0"/>
              </a:rPr>
              <a:t>Keras</a:t>
            </a:r>
            <a:r>
              <a:rPr kumimoji="0" lang="en-US" altLang="en-US" sz="2400" b="0" i="0" u="none" strike="noStrike" cap="none" normalizeH="0" baseline="0" dirty="0">
                <a:ln>
                  <a:noFill/>
                </a:ln>
                <a:solidFill>
                  <a:schemeClr val="tx1"/>
                </a:solidFill>
                <a:effectLst/>
                <a:latin typeface="Arial" panose="020B0604020202020204" pitchFamily="34" charset="0"/>
              </a:rPr>
              <a:t> for deep learning model development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OpenCV for image processing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NumPy and Pandas for data manipulation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Matplotlib for visualization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Google </a:t>
            </a:r>
            <a:r>
              <a:rPr kumimoji="0" lang="en-US" altLang="en-US" sz="2400" b="0" i="0" u="none" strike="noStrike" cap="none" normalizeH="0" baseline="0" dirty="0" err="1">
                <a:ln>
                  <a:noFill/>
                </a:ln>
                <a:solidFill>
                  <a:schemeClr val="tx1"/>
                </a:solidFill>
                <a:effectLst/>
                <a:latin typeface="Arial" panose="020B0604020202020204" pitchFamily="34" charset="0"/>
              </a:rPr>
              <a:t>Colab</a:t>
            </a:r>
            <a:r>
              <a:rPr kumimoji="0" lang="en-US" altLang="en-US" sz="2400" b="0" i="0" u="none" strike="noStrike" cap="none" normalizeH="0" baseline="0" dirty="0">
                <a:ln>
                  <a:noFill/>
                </a:ln>
                <a:solidFill>
                  <a:schemeClr val="tx1"/>
                </a:solidFill>
                <a:effectLst/>
                <a:latin typeface="Arial" panose="020B0604020202020204" pitchFamily="34" charset="0"/>
              </a:rPr>
              <a:t> for cloud-based model training and testing</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5" name="TextBox 4">
            <a:extLst>
              <a:ext uri="{FF2B5EF4-FFF2-40B4-BE49-F238E27FC236}">
                <a16:creationId xmlns:a16="http://schemas.microsoft.com/office/drawing/2014/main" id="{90436359-DD6D-5F5F-0CBF-E1E1BE15D2A2}"/>
              </a:ext>
            </a:extLst>
          </p:cNvPr>
          <p:cNvSpPr txBox="1"/>
          <p:nvPr/>
        </p:nvSpPr>
        <p:spPr>
          <a:xfrm>
            <a:off x="264816" y="1841427"/>
            <a:ext cx="8791073" cy="4114844"/>
          </a:xfrm>
          <a:prstGeom prst="rect">
            <a:avLst/>
          </a:prstGeom>
          <a:noFill/>
        </p:spPr>
        <p:txBody>
          <a:bodyPr wrap="square">
            <a:spAutoFit/>
          </a:bodyPr>
          <a:lstStyle/>
          <a:p>
            <a:pPr>
              <a:buFont typeface="+mj-lt"/>
              <a:buAutoNum type="arabicPeriod"/>
            </a:pPr>
            <a:r>
              <a:rPr lang="en-US" b="1" dirty="0"/>
              <a:t>Data Acquisition:</a:t>
            </a:r>
            <a:endParaRPr lang="en-US" dirty="0"/>
          </a:p>
          <a:p>
            <a:pPr marL="742950" lvl="1" indent="-285750">
              <a:buFont typeface="+mj-lt"/>
              <a:buAutoNum type="arabicPeriod"/>
            </a:pPr>
            <a:r>
              <a:rPr lang="en-US" dirty="0"/>
              <a:t>Obtained an augmented dataset containing labeled images of healthy and diseased leaves.</a:t>
            </a:r>
          </a:p>
          <a:p>
            <a:pPr>
              <a:buFont typeface="+mj-lt"/>
              <a:buAutoNum type="arabicPeriod"/>
            </a:pPr>
            <a:r>
              <a:rPr lang="en-US" b="1" dirty="0"/>
              <a:t>Data Preprocessing:</a:t>
            </a:r>
            <a:endParaRPr lang="en-US" dirty="0"/>
          </a:p>
          <a:p>
            <a:pPr marL="742950" lvl="1" indent="-285750">
              <a:buFont typeface="+mj-lt"/>
              <a:buAutoNum type="arabicPeriod"/>
            </a:pPr>
            <a:r>
              <a:rPr lang="en-US" dirty="0"/>
              <a:t>Rescaled images and applied augmentation techniques like rotation and flipping.</a:t>
            </a:r>
          </a:p>
          <a:p>
            <a:pPr>
              <a:buFont typeface="+mj-lt"/>
              <a:buAutoNum type="arabicPeriod"/>
            </a:pPr>
            <a:r>
              <a:rPr lang="en-US" b="1" dirty="0"/>
              <a:t>Model Development:</a:t>
            </a:r>
            <a:endParaRPr lang="en-US" dirty="0"/>
          </a:p>
          <a:p>
            <a:pPr marL="742950" lvl="1" indent="-285750">
              <a:buFont typeface="+mj-lt"/>
              <a:buAutoNum type="arabicPeriod"/>
            </a:pPr>
            <a:r>
              <a:rPr lang="en-US" dirty="0"/>
              <a:t>Designed a CNN with multiple convolutional and dense layers for classification.</a:t>
            </a:r>
          </a:p>
          <a:p>
            <a:pPr>
              <a:buFont typeface="+mj-lt"/>
              <a:buAutoNum type="arabicPeriod"/>
            </a:pPr>
            <a:r>
              <a:rPr lang="en-US" b="1" dirty="0"/>
              <a:t>Training and Validation:</a:t>
            </a:r>
            <a:endParaRPr lang="en-US" dirty="0"/>
          </a:p>
          <a:p>
            <a:pPr marL="742950" lvl="1" indent="-285750">
              <a:buFont typeface="+mj-lt"/>
              <a:buAutoNum type="arabicPeriod"/>
            </a:pPr>
            <a:r>
              <a:rPr lang="en-US" dirty="0"/>
              <a:t>Used categorical cross-entropy as loss function and monitored accuracy.</a:t>
            </a:r>
          </a:p>
          <a:p>
            <a:pPr>
              <a:buFont typeface="+mj-lt"/>
              <a:buAutoNum type="arabicPeriod"/>
            </a:pPr>
            <a:r>
              <a:rPr lang="en-US" b="1" dirty="0"/>
              <a:t>Evaluation:</a:t>
            </a:r>
            <a:endParaRPr lang="en-US" dirty="0"/>
          </a:p>
          <a:p>
            <a:pPr marL="742950" lvl="1" indent="-285750">
              <a:buFont typeface="+mj-lt"/>
              <a:buAutoNum type="arabicPeriod"/>
            </a:pPr>
            <a:r>
              <a:rPr lang="en-US" dirty="0"/>
              <a:t>Assessed model on unseen data using validation split and confusion matrix.</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05A47DBE-B542-FF25-CC0E-CF6A1B562F6E}"/>
              </a:ext>
            </a:extLst>
          </p:cNvPr>
          <p:cNvSpPr txBox="1"/>
          <p:nvPr/>
        </p:nvSpPr>
        <p:spPr>
          <a:xfrm>
            <a:off x="253710" y="1940059"/>
            <a:ext cx="11280564" cy="1241622"/>
          </a:xfrm>
          <a:prstGeom prst="rect">
            <a:avLst/>
          </a:prstGeom>
          <a:noFill/>
        </p:spPr>
        <p:txBody>
          <a:bodyPr wrap="square">
            <a:spAutoFit/>
          </a:bodyPr>
          <a:lstStyle/>
          <a:p>
            <a:r>
              <a:rPr lang="en-US" dirty="0"/>
              <a:t>Farmers often struggle with timely and accurate identification of plant diseases, which leads to significant crop damage and yield loss.</a:t>
            </a:r>
            <a:br>
              <a:rPr lang="en-US" dirty="0"/>
            </a:br>
            <a:r>
              <a:rPr lang="en-US" dirty="0"/>
              <a:t>Traditional diagnostic methods are slow, subjective, and dependent on expert availability.</a:t>
            </a:r>
            <a:br>
              <a:rPr lang="en-US" dirty="0"/>
            </a:br>
            <a:r>
              <a:rPr lang="en-US" dirty="0"/>
              <a:t>An automated solution is necessary to empower field-level decision making.</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C7F1E16F-D7C3-5A5E-C226-1AD6752AE1F4}"/>
              </a:ext>
            </a:extLst>
          </p:cNvPr>
          <p:cNvSpPr txBox="1"/>
          <p:nvPr/>
        </p:nvSpPr>
        <p:spPr>
          <a:xfrm>
            <a:off x="255103" y="1957535"/>
            <a:ext cx="10541233" cy="3451073"/>
          </a:xfrm>
          <a:prstGeom prst="rect">
            <a:avLst/>
          </a:prstGeom>
          <a:noFill/>
        </p:spPr>
        <p:txBody>
          <a:bodyPr wrap="square">
            <a:spAutoFit/>
          </a:bodyPr>
          <a:lstStyle/>
          <a:p>
            <a:pPr>
              <a:lnSpc>
                <a:spcPct val="200000"/>
              </a:lnSpc>
              <a:buNone/>
            </a:pPr>
            <a:r>
              <a:rPr lang="en-US" dirty="0"/>
              <a:t>This project presents a solution by leveraging deep learning techniques:</a:t>
            </a:r>
          </a:p>
          <a:p>
            <a:pPr>
              <a:lnSpc>
                <a:spcPct val="200000"/>
              </a:lnSpc>
              <a:buFont typeface="Arial" panose="020B0604020202020204" pitchFamily="34" charset="0"/>
              <a:buChar char="•"/>
            </a:pPr>
            <a:r>
              <a:rPr lang="en-US" dirty="0"/>
              <a:t>Trained a Convolutional Neural Network on labeled images of plant leaves.</a:t>
            </a:r>
          </a:p>
          <a:p>
            <a:pPr>
              <a:lnSpc>
                <a:spcPct val="200000"/>
              </a:lnSpc>
              <a:buFont typeface="Arial" panose="020B0604020202020204" pitchFamily="34" charset="0"/>
              <a:buChar char="•"/>
            </a:pPr>
            <a:r>
              <a:rPr lang="en-US" dirty="0"/>
              <a:t>Utilized image augmentation to improve generalization.</a:t>
            </a:r>
          </a:p>
          <a:p>
            <a:pPr>
              <a:lnSpc>
                <a:spcPct val="200000"/>
              </a:lnSpc>
              <a:buFont typeface="Arial" panose="020B0604020202020204" pitchFamily="34" charset="0"/>
              <a:buChar char="•"/>
            </a:pPr>
            <a:r>
              <a:rPr lang="en-US" dirty="0"/>
              <a:t>Delivered predictions with high confidence across multiple disease categories.</a:t>
            </a:r>
          </a:p>
          <a:p>
            <a:pPr>
              <a:lnSpc>
                <a:spcPct val="200000"/>
              </a:lnSpc>
              <a:buFont typeface="Arial" panose="020B0604020202020204" pitchFamily="34" charset="0"/>
              <a:buChar char="•"/>
            </a:pPr>
            <a:r>
              <a:rPr lang="en-US" dirty="0"/>
              <a:t>The solution can be scaled for integration into mobile or web apps.</a:t>
            </a:r>
          </a:p>
          <a:p>
            <a:pPr>
              <a:lnSpc>
                <a:spcPct val="200000"/>
              </a:lnSpc>
              <a:buFont typeface="Arial" panose="020B0604020202020204" pitchFamily="34" charset="0"/>
              <a:buChar char="•"/>
            </a:pPr>
            <a:r>
              <a:rPr lang="en-US" dirty="0"/>
              <a:t>GITHUB LINK - </a:t>
            </a:r>
            <a:r>
              <a:rPr lang="en-US" dirty="0">
                <a:hlinkClick r:id="rId2"/>
              </a:rPr>
              <a:t>Click Here </a:t>
            </a:r>
            <a:endParaRPr lang="en-US"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098" name="Picture 2">
            <a:extLst>
              <a:ext uri="{FF2B5EF4-FFF2-40B4-BE49-F238E27FC236}">
                <a16:creationId xmlns:a16="http://schemas.microsoft.com/office/drawing/2014/main" id="{4D94BB3B-39BB-5827-ABC8-C10BCE28F4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104" y="1454522"/>
            <a:ext cx="5883892" cy="472164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ABA8263-CC7A-5BD9-4B80-DDD0E8E8B5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462" y="1054412"/>
            <a:ext cx="5237464" cy="52109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B4DB600-F9B9-0E07-FEB5-5E0222A03FB1}"/>
              </a:ext>
            </a:extLst>
          </p:cNvPr>
          <p:cNvPicPr>
            <a:picLocks noChangeAspect="1"/>
          </p:cNvPicPr>
          <p:nvPr/>
        </p:nvPicPr>
        <p:blipFill>
          <a:blip r:embed="rId4"/>
          <a:stretch>
            <a:fillRect/>
          </a:stretch>
        </p:blipFill>
        <p:spPr>
          <a:xfrm>
            <a:off x="255104" y="6037940"/>
            <a:ext cx="2482773" cy="680410"/>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362EDE9C-217F-001B-8A8E-BEB0C81F2DBD}"/>
              </a:ext>
            </a:extLst>
          </p:cNvPr>
          <p:cNvSpPr txBox="1"/>
          <p:nvPr/>
        </p:nvSpPr>
        <p:spPr>
          <a:xfrm>
            <a:off x="336884" y="1798550"/>
            <a:ext cx="9881937" cy="2246769"/>
          </a:xfrm>
          <a:prstGeom prst="rect">
            <a:avLst/>
          </a:prstGeom>
          <a:noFill/>
        </p:spPr>
        <p:txBody>
          <a:bodyPr wrap="square">
            <a:spAutoFit/>
          </a:bodyPr>
          <a:lstStyle/>
          <a:p>
            <a:r>
              <a:rPr lang="en-US" sz="2000" dirty="0"/>
              <a:t>This project successfully demonstrates the application of deep learning, specifically Convolutional Neural Networks (CNNs), for the early detection and classification of plant diseases from leaf images. By leveraging tools like TensorFlow, </a:t>
            </a:r>
            <a:r>
              <a:rPr lang="en-US" sz="2000" dirty="0" err="1"/>
              <a:t>Keras</a:t>
            </a:r>
            <a:r>
              <a:rPr lang="en-US" sz="2000" dirty="0"/>
              <a:t>, and OpenCV along with an augmented dataset, the system achieves high accuracy in identifying various plant conditions. This AI-powered diagnostic approach offers a scalable and efficient solution for farmers, helping to minimize crop loss, improve productivity, and promote smarter agricultural practices.</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28</TotalTime>
  <Words>424</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MOHD KAUNAIN</cp:lastModifiedBy>
  <cp:revision>5</cp:revision>
  <dcterms:created xsi:type="dcterms:W3CDTF">2024-12-31T09:40:01Z</dcterms:created>
  <dcterms:modified xsi:type="dcterms:W3CDTF">2025-05-18T14:00:15Z</dcterms:modified>
</cp:coreProperties>
</file>