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85" r:id="rId2"/>
    <p:sldId id="256" r:id="rId3"/>
    <p:sldId id="257" r:id="rId4"/>
    <p:sldId id="260" r:id="rId5"/>
    <p:sldId id="258" r:id="rId6"/>
    <p:sldId id="261" r:id="rId7"/>
    <p:sldId id="259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DD29B-8011-43E6-89C2-A95B12573C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A685C-91F7-45AD-A52F-ADD8B9A0B5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F742-2B86-4D3C-B1A7-0AEFCDE03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9C80B2-810B-41FF-9ED5-5BB8FF4BCA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FEA2DD-3B71-42FB-AEDF-BE4D893C1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358C9-23DB-445F-9802-4604FF4A0A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DB5D3-E41C-46BC-89A3-593F11A95B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F1F39-CC29-454B-9626-6DF223A01E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ED67-37B9-4D1A-A5FF-D8F513CDF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127E0-6299-402F-8326-CB5D8D84B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5C34-5DF9-44D0-962C-CDECDEC253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7C067-C6DF-4CB3-AA7A-10CBEA8176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9F152-CF5B-4825-A737-8DE5376B4D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679634-B14A-43DE-B5D6-7B8467069E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sz="6600" b="1" dirty="0" smtClean="0"/>
              <a:t>Pointers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r>
              <a:rPr lang="en-US" b="1" dirty="0" smtClean="0"/>
              <a:t>                 Dr. Rupam Bhattacharya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44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 Pointers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When assigning a memory address of a variable of one </a:t>
            </a:r>
            <a:r>
              <a:rPr lang="en-US" sz="2400" dirty="0" smtClean="0"/>
              <a:t>type to </a:t>
            </a:r>
            <a:r>
              <a:rPr lang="en-US" sz="2400" dirty="0"/>
              <a:t>a pointer that points to another type it is best to use the cast operator to indicate the cast is intentional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Tx/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Example</a:t>
            </a:r>
            <a:r>
              <a:rPr lang="en-US" sz="2400" b="1" dirty="0"/>
              <a:t>:</a:t>
            </a:r>
          </a:p>
          <a:p>
            <a:pPr lvl="1" algn="just"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V = 101;</a:t>
            </a:r>
          </a:p>
          <a:p>
            <a:pPr lvl="1" algn="just">
              <a:buFontTx/>
              <a:buNone/>
            </a:pPr>
            <a:r>
              <a:rPr lang="en-US" sz="2400" dirty="0"/>
              <a:t>float *P = (float *) &amp;V; /* Casts </a:t>
            </a:r>
            <a:r>
              <a:rPr lang="en-US" sz="2400" dirty="0" err="1"/>
              <a:t>int</a:t>
            </a:r>
            <a:r>
              <a:rPr lang="en-US" sz="2400" dirty="0"/>
              <a:t> address to float * */</a:t>
            </a:r>
          </a:p>
          <a:p>
            <a:pPr algn="just"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z="3200" b="1" dirty="0"/>
              <a:t>The General (void) Pointer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algn="just"/>
            <a:r>
              <a:rPr lang="en-US" sz="2400" dirty="0"/>
              <a:t>A </a:t>
            </a:r>
            <a:r>
              <a:rPr lang="en-US" sz="2400" b="1" dirty="0">
                <a:solidFill>
                  <a:srgbClr val="0000FF"/>
                </a:solidFill>
              </a:rPr>
              <a:t>void *</a:t>
            </a:r>
            <a:r>
              <a:rPr lang="en-US" sz="2400" dirty="0"/>
              <a:t> is considered to be a general </a:t>
            </a:r>
            <a:r>
              <a:rPr lang="en-US" sz="2400" dirty="0" smtClean="0"/>
              <a:t>pointer.</a:t>
            </a:r>
            <a:endParaRPr lang="en-US" sz="2400" dirty="0"/>
          </a:p>
          <a:p>
            <a:pPr algn="just"/>
            <a:r>
              <a:rPr lang="en-US" sz="2400" dirty="0"/>
              <a:t>No cast is needed to assign an address to a void * or from </a:t>
            </a:r>
            <a:r>
              <a:rPr lang="en-US" sz="2400" dirty="0" smtClean="0"/>
              <a:t>a</a:t>
            </a:r>
          </a:p>
          <a:p>
            <a:pPr algn="just">
              <a:buFontTx/>
              <a:buNone/>
            </a:pPr>
            <a:r>
              <a:rPr lang="en-US" sz="2400" dirty="0" smtClean="0"/>
              <a:t> void </a:t>
            </a:r>
            <a:r>
              <a:rPr lang="en-US" sz="2400" dirty="0"/>
              <a:t>* to another pointer </a:t>
            </a:r>
            <a:r>
              <a:rPr lang="en-US" sz="2400" dirty="0" smtClean="0"/>
              <a:t>type.</a:t>
            </a:r>
          </a:p>
          <a:p>
            <a:pPr algn="just">
              <a:buFontTx/>
              <a:buNone/>
            </a:pPr>
            <a:endParaRPr lang="en-US" sz="2400" dirty="0"/>
          </a:p>
          <a:p>
            <a:pPr algn="just">
              <a:buFontTx/>
              <a:buNone/>
            </a:pPr>
            <a:r>
              <a:rPr lang="en-US" sz="2400" b="1" dirty="0">
                <a:solidFill>
                  <a:srgbClr val="7030A0"/>
                </a:solidFill>
              </a:rPr>
              <a:t>Example</a:t>
            </a:r>
            <a:r>
              <a:rPr lang="en-US" sz="2400" b="1" dirty="0" smtClean="0">
                <a:solidFill>
                  <a:srgbClr val="7030A0"/>
                </a:solidFill>
              </a:rPr>
              <a:t>:</a:t>
            </a:r>
          </a:p>
          <a:p>
            <a:pPr algn="just">
              <a:buFontTx/>
              <a:buNone/>
            </a:pPr>
            <a:endParaRPr lang="en-US" sz="2400" dirty="0"/>
          </a:p>
          <a:p>
            <a:pPr lvl="1" algn="just"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V = 101;</a:t>
            </a:r>
          </a:p>
          <a:p>
            <a:pPr lvl="1" algn="just">
              <a:buFontTx/>
              <a:buNone/>
            </a:pPr>
            <a:r>
              <a:rPr lang="en-US" sz="2400" dirty="0"/>
              <a:t>void *G = &amp;V;	/* No warning */</a:t>
            </a:r>
          </a:p>
          <a:p>
            <a:pPr lvl="1" algn="just">
              <a:buFontTx/>
              <a:buNone/>
            </a:pPr>
            <a:r>
              <a:rPr lang="en-US" sz="2400" dirty="0"/>
              <a:t>float *P = G;	/* No </a:t>
            </a:r>
            <a:r>
              <a:rPr lang="en-US" sz="2400" dirty="0" smtClean="0"/>
              <a:t>warning */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r>
              <a:rPr lang="en-US" sz="3200" b="1" dirty="0"/>
              <a:t>1D Arrays and Pointers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int</a:t>
            </a:r>
            <a:r>
              <a:rPr lang="en-US" sz="2400" dirty="0"/>
              <a:t> A[5] - A is the address where the array starts (</a:t>
            </a:r>
            <a:r>
              <a:rPr lang="en-US" sz="2400" dirty="0" smtClean="0"/>
              <a:t>first element), </a:t>
            </a:r>
            <a:r>
              <a:rPr lang="en-US" sz="2400" dirty="0"/>
              <a:t>it is equivalent to &amp;(A[0</a:t>
            </a:r>
            <a:r>
              <a:rPr lang="en-US" sz="2400" dirty="0" smtClean="0"/>
              <a:t>]).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A is called base address.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A is in some sense a pointer to an integer </a:t>
            </a:r>
            <a:r>
              <a:rPr lang="en-US" sz="2400" dirty="0" smtClean="0"/>
              <a:t>variable.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 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To determine </a:t>
            </a:r>
            <a:r>
              <a:rPr lang="en-US" sz="2400" dirty="0"/>
              <a:t>the address of A[x] use formula</a:t>
            </a:r>
            <a:r>
              <a:rPr lang="en-US" sz="2400" dirty="0" smtClean="0"/>
              <a:t>: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0000FF"/>
                </a:solidFill>
              </a:rPr>
              <a:t>(</a:t>
            </a:r>
            <a:r>
              <a:rPr lang="en-US" sz="2400" b="1" dirty="0">
                <a:solidFill>
                  <a:srgbClr val="0000FF"/>
                </a:solidFill>
              </a:rPr>
              <a:t>address of A + x * bytes to represent </a:t>
            </a:r>
            <a:r>
              <a:rPr lang="en-US" sz="2400" b="1" dirty="0" err="1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)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1D Array as Parameter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When passing whole array as parameter use </a:t>
            </a:r>
            <a:r>
              <a:rPr lang="en-US" sz="2400" dirty="0" smtClean="0"/>
              <a:t>syntax </a:t>
            </a:r>
            <a:r>
              <a:rPr lang="en-US" sz="2400" i="1" dirty="0" err="1" smtClean="0"/>
              <a:t>ParamName</a:t>
            </a:r>
            <a:r>
              <a:rPr lang="en-US" sz="2400" dirty="0"/>
              <a:t>[], but can also use *</a:t>
            </a:r>
            <a:r>
              <a:rPr lang="en-US" sz="2400" i="1" dirty="0" err="1" smtClean="0"/>
              <a:t>ParamName</a:t>
            </a:r>
            <a:endParaRPr lang="en-US" sz="2400" i="1" dirty="0" smtClean="0"/>
          </a:p>
          <a:p>
            <a:pPr algn="just">
              <a:lnSpc>
                <a:spcPct val="90000"/>
              </a:lnSpc>
            </a:pPr>
            <a:endParaRPr lang="en-US" sz="2400" i="1" dirty="0"/>
          </a:p>
          <a:p>
            <a:pPr algn="just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Example:</a:t>
            </a:r>
            <a:endParaRPr lang="en-US" sz="2400" b="1" dirty="0">
              <a:solidFill>
                <a:srgbClr val="0000FF"/>
              </a:solidFill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arraysum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>
                <a:latin typeface="Courier New" pitchFamily="49" charset="0"/>
              </a:rPr>
              <a:t>*A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N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  <a:endParaRPr lang="en-US" sz="2000" b="1" dirty="0">
              <a:latin typeface="Courier New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total = 0;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for (I = 0; I &lt; N; I++)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total += A[I];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return total;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 sz="4000"/>
              <a:t>Understanding Complex Declarations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Right-left rule: when examining a declaration, start at the identifier, then read the first object to right, first to left, second to right, second to left, etc.</a:t>
            </a:r>
          </a:p>
          <a:p>
            <a:pPr>
              <a:buFontTx/>
              <a:buNone/>
            </a:pPr>
            <a:r>
              <a:rPr lang="en-US" sz="2800"/>
              <a:t>objects:</a:t>
            </a:r>
          </a:p>
          <a:p>
            <a:pPr lvl="1">
              <a:buFontTx/>
              <a:buNone/>
            </a:pPr>
            <a:r>
              <a:rPr lang="en-US" sz="2400" i="1"/>
              <a:t>Type</a:t>
            </a:r>
            <a:endParaRPr lang="en-US" sz="2400"/>
          </a:p>
          <a:p>
            <a:pPr lvl="1">
              <a:buFontTx/>
              <a:buNone/>
            </a:pPr>
            <a:r>
              <a:rPr lang="en-US" sz="2400"/>
              <a:t>* - pointer to</a:t>
            </a:r>
          </a:p>
          <a:p>
            <a:pPr lvl="1">
              <a:buFontTx/>
              <a:buNone/>
            </a:pPr>
            <a:r>
              <a:rPr lang="en-US" sz="2400"/>
              <a:t>[</a:t>
            </a:r>
            <a:r>
              <a:rPr lang="en-US" sz="2400" i="1"/>
              <a:t>Dim</a:t>
            </a:r>
            <a:r>
              <a:rPr lang="en-US" sz="2400"/>
              <a:t>] - 1D array of size Dim</a:t>
            </a:r>
          </a:p>
          <a:p>
            <a:pPr lvl="1">
              <a:buFontTx/>
              <a:buNone/>
            </a:pPr>
            <a:r>
              <a:rPr lang="en-US" sz="2400"/>
              <a:t>[</a:t>
            </a:r>
            <a:r>
              <a:rPr lang="en-US" sz="2400" i="1"/>
              <a:t>Dim1</a:t>
            </a:r>
            <a:r>
              <a:rPr lang="en-US" sz="2400"/>
              <a:t>][</a:t>
            </a:r>
            <a:r>
              <a:rPr lang="en-US" sz="2400" i="1"/>
              <a:t>Dim2</a:t>
            </a:r>
            <a:r>
              <a:rPr lang="en-US" sz="2400"/>
              <a:t>] - 2D of size </a:t>
            </a:r>
            <a:r>
              <a:rPr lang="en-US" sz="2400" i="1"/>
              <a:t>Dim1,Dim2</a:t>
            </a:r>
          </a:p>
          <a:p>
            <a:pPr lvl="1">
              <a:buFontTx/>
              <a:buNone/>
            </a:pPr>
            <a:r>
              <a:rPr lang="en-US" sz="2400"/>
              <a:t>( </a:t>
            </a:r>
            <a:r>
              <a:rPr lang="en-US" sz="2400" i="1"/>
              <a:t>Params</a:t>
            </a:r>
            <a:r>
              <a:rPr lang="en-US" sz="2400"/>
              <a:t> ) - function</a:t>
            </a:r>
          </a:p>
          <a:p>
            <a:pPr>
              <a:buFontTx/>
              <a:buNone/>
            </a:pPr>
            <a:r>
              <a:rPr lang="en-US" sz="2800"/>
              <a:t>Can use parentheses to halt reading in one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Declarations Examples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 err="1">
                <a:latin typeface="+mj-lt"/>
              </a:rPr>
              <a:t>int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A……………………….A </a:t>
            </a:r>
            <a:r>
              <a:rPr lang="en-US" sz="2000" b="1" dirty="0">
                <a:latin typeface="+mj-lt"/>
              </a:rPr>
              <a:t>is a </a:t>
            </a:r>
            <a:r>
              <a:rPr lang="en-US" sz="2000" b="1" dirty="0" err="1">
                <a:latin typeface="+mj-lt"/>
              </a:rPr>
              <a:t>int</a:t>
            </a:r>
            <a:endParaRPr lang="en-US" sz="2000" b="1" dirty="0">
              <a:latin typeface="+mj-lt"/>
            </a:endParaRPr>
          </a:p>
          <a:p>
            <a:pPr>
              <a:buFontTx/>
              <a:buNone/>
            </a:pPr>
            <a:r>
              <a:rPr lang="en-US" sz="2000" b="1" dirty="0">
                <a:latin typeface="+mj-lt"/>
              </a:rPr>
              <a:t>float B [</a:t>
            </a:r>
            <a:r>
              <a:rPr lang="en-US" sz="2000" b="1" dirty="0" smtClean="0">
                <a:latin typeface="+mj-lt"/>
              </a:rPr>
              <a:t>5]………………....B </a:t>
            </a:r>
            <a:r>
              <a:rPr lang="en-US" sz="2000" b="1" dirty="0">
                <a:latin typeface="+mj-lt"/>
              </a:rPr>
              <a:t>is a 1D array of size 5 of floats</a:t>
            </a:r>
          </a:p>
          <a:p>
            <a:pPr>
              <a:buFontTx/>
              <a:buNone/>
            </a:pPr>
            <a:r>
              <a:rPr lang="en-US" sz="2000" b="1" dirty="0" err="1">
                <a:latin typeface="+mj-lt"/>
              </a:rPr>
              <a:t>int</a:t>
            </a:r>
            <a:r>
              <a:rPr lang="en-US" sz="2000" b="1" dirty="0">
                <a:latin typeface="+mj-lt"/>
              </a:rPr>
              <a:t> * </a:t>
            </a:r>
            <a:r>
              <a:rPr lang="en-US" sz="2000" b="1" dirty="0" smtClean="0">
                <a:latin typeface="+mj-lt"/>
              </a:rPr>
              <a:t>C……………………..C </a:t>
            </a:r>
            <a:r>
              <a:rPr lang="en-US" sz="2000" b="1" dirty="0">
                <a:latin typeface="+mj-lt"/>
              </a:rPr>
              <a:t>is a pointer to an </a:t>
            </a:r>
            <a:r>
              <a:rPr lang="en-US" sz="2000" b="1" dirty="0" err="1">
                <a:latin typeface="+mj-lt"/>
              </a:rPr>
              <a:t>int</a:t>
            </a:r>
            <a:endParaRPr lang="en-US" sz="2000" b="1" dirty="0">
              <a:latin typeface="+mj-lt"/>
            </a:endParaRPr>
          </a:p>
          <a:p>
            <a:pPr>
              <a:buFontTx/>
              <a:buNone/>
            </a:pPr>
            <a:r>
              <a:rPr lang="en-US" sz="2000" b="1" dirty="0">
                <a:latin typeface="+mj-lt"/>
              </a:rPr>
              <a:t>char D [6][</a:t>
            </a:r>
            <a:r>
              <a:rPr lang="en-US" sz="2000" b="1" dirty="0" smtClean="0">
                <a:latin typeface="+mj-lt"/>
              </a:rPr>
              <a:t>3]………………D </a:t>
            </a:r>
            <a:r>
              <a:rPr lang="en-US" sz="2000" b="1" dirty="0">
                <a:latin typeface="+mj-lt"/>
              </a:rPr>
              <a:t>is a 2D array of size 6,3 of chars </a:t>
            </a:r>
          </a:p>
          <a:p>
            <a:pPr>
              <a:buFontTx/>
              <a:buNone/>
            </a:pPr>
            <a:r>
              <a:rPr lang="en-US" sz="2000" b="1" dirty="0" err="1">
                <a:latin typeface="+mj-lt"/>
              </a:rPr>
              <a:t>int</a:t>
            </a:r>
            <a:r>
              <a:rPr lang="en-US" sz="2000" b="1" dirty="0">
                <a:latin typeface="+mj-lt"/>
              </a:rPr>
              <a:t> * E [</a:t>
            </a:r>
            <a:r>
              <a:rPr lang="en-US" sz="2000" b="1" dirty="0" smtClean="0">
                <a:latin typeface="+mj-lt"/>
              </a:rPr>
              <a:t>5]………………….E </a:t>
            </a:r>
            <a:r>
              <a:rPr lang="en-US" sz="2000" b="1" dirty="0">
                <a:latin typeface="+mj-lt"/>
              </a:rPr>
              <a:t>is a 1D array of size 5 of </a:t>
            </a:r>
            <a:r>
              <a:rPr lang="en-US" sz="2000" b="1" dirty="0" smtClean="0">
                <a:latin typeface="+mj-lt"/>
              </a:rPr>
              <a:t>pointers </a:t>
            </a:r>
            <a:r>
              <a:rPr lang="en-US" sz="2000" b="1" dirty="0">
                <a:latin typeface="+mj-lt"/>
              </a:rPr>
              <a:t>to </a:t>
            </a:r>
            <a:r>
              <a:rPr lang="en-US" sz="2000" b="1" dirty="0" err="1">
                <a:latin typeface="+mj-lt"/>
              </a:rPr>
              <a:t>ints</a:t>
            </a:r>
            <a:endParaRPr lang="en-US" sz="2000" b="1" dirty="0">
              <a:latin typeface="+mj-lt"/>
            </a:endParaRPr>
          </a:p>
          <a:p>
            <a:pPr>
              <a:buFontTx/>
              <a:buNone/>
            </a:pPr>
            <a:r>
              <a:rPr lang="en-US" sz="2000" b="1" dirty="0" err="1">
                <a:latin typeface="+mj-lt"/>
              </a:rPr>
              <a:t>int</a:t>
            </a:r>
            <a:r>
              <a:rPr lang="en-US" sz="2000" b="1" dirty="0">
                <a:latin typeface="+mj-lt"/>
              </a:rPr>
              <a:t> (* F) [</a:t>
            </a:r>
            <a:r>
              <a:rPr lang="en-US" sz="2000" b="1" dirty="0" smtClean="0">
                <a:latin typeface="+mj-lt"/>
              </a:rPr>
              <a:t>5]………………...F </a:t>
            </a:r>
            <a:r>
              <a:rPr lang="en-US" sz="2000" b="1" dirty="0">
                <a:latin typeface="+mj-lt"/>
              </a:rPr>
              <a:t>is a pointer to a </a:t>
            </a:r>
            <a:r>
              <a:rPr lang="en-US" sz="2000" b="1" dirty="0" smtClean="0">
                <a:latin typeface="+mj-lt"/>
              </a:rPr>
              <a:t>1D </a:t>
            </a:r>
            <a:r>
              <a:rPr lang="en-US" sz="2000" b="1" dirty="0">
                <a:latin typeface="+mj-lt"/>
              </a:rPr>
              <a:t>array of size 5 of </a:t>
            </a:r>
            <a:r>
              <a:rPr lang="en-US" sz="2000" b="1" dirty="0" err="1">
                <a:latin typeface="+mj-lt"/>
              </a:rPr>
              <a:t>ints</a:t>
            </a:r>
            <a:endParaRPr lang="en-US" sz="2000" b="1" dirty="0">
              <a:latin typeface="+mj-lt"/>
            </a:endParaRPr>
          </a:p>
          <a:p>
            <a:pPr>
              <a:buFontTx/>
              <a:buNone/>
            </a:pPr>
            <a:r>
              <a:rPr lang="en-US" sz="2000" b="1" dirty="0" err="1">
                <a:latin typeface="+mj-lt"/>
              </a:rPr>
              <a:t>int</a:t>
            </a:r>
            <a:r>
              <a:rPr lang="en-US" sz="2000" b="1" dirty="0">
                <a:latin typeface="+mj-lt"/>
              </a:rPr>
              <a:t> G </a:t>
            </a:r>
            <a:r>
              <a:rPr lang="en-US" sz="2000" b="1" dirty="0" smtClean="0">
                <a:latin typeface="+mj-lt"/>
              </a:rPr>
              <a:t>(…)…………………..G </a:t>
            </a:r>
            <a:r>
              <a:rPr lang="en-US" sz="2000" b="1" dirty="0">
                <a:latin typeface="+mj-lt"/>
              </a:rPr>
              <a:t>is a function returning an </a:t>
            </a:r>
            <a:r>
              <a:rPr lang="en-US" sz="2000" b="1" dirty="0" err="1">
                <a:latin typeface="+mj-lt"/>
              </a:rPr>
              <a:t>int</a:t>
            </a:r>
            <a:endParaRPr lang="en-US" sz="2000" b="1" dirty="0">
              <a:latin typeface="+mj-lt"/>
            </a:endParaRPr>
          </a:p>
          <a:p>
            <a:pPr>
              <a:buFontTx/>
              <a:buNone/>
            </a:pPr>
            <a:r>
              <a:rPr lang="en-US" sz="2000" b="1" dirty="0">
                <a:latin typeface="+mj-lt"/>
              </a:rPr>
              <a:t>char * H </a:t>
            </a:r>
            <a:r>
              <a:rPr lang="en-US" sz="2000" b="1" dirty="0" smtClean="0">
                <a:latin typeface="+mj-lt"/>
              </a:rPr>
              <a:t>(…)………………H </a:t>
            </a:r>
            <a:r>
              <a:rPr lang="en-US" sz="2000" b="1" dirty="0">
                <a:latin typeface="+mj-lt"/>
              </a:rPr>
              <a:t>is a function returning </a:t>
            </a:r>
            <a:r>
              <a:rPr lang="en-US" sz="2000" b="1" dirty="0" smtClean="0">
                <a:latin typeface="+mj-lt"/>
              </a:rPr>
              <a:t>a </a:t>
            </a:r>
            <a:r>
              <a:rPr lang="en-US" sz="2000" b="1" dirty="0">
                <a:latin typeface="+mj-lt"/>
              </a:rPr>
              <a:t>pointer to a char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Dynamic Memory Allocation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algn="just"/>
            <a:r>
              <a:rPr lang="en-US" sz="2400" dirty="0"/>
              <a:t>Allow the program to allocate some </a:t>
            </a:r>
            <a:r>
              <a:rPr lang="en-US" sz="2400" dirty="0" smtClean="0"/>
              <a:t>memory at run time.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Idea</a:t>
            </a:r>
            <a:r>
              <a:rPr lang="en-US" sz="2400" dirty="0"/>
              <a:t>: user has routines to request some amount of memory, the user then uses this memory, and returns it when they are </a:t>
            </a:r>
            <a:r>
              <a:rPr lang="en-US" sz="2400" dirty="0" smtClean="0"/>
              <a:t>done</a:t>
            </a:r>
          </a:p>
          <a:p>
            <a:pPr algn="just"/>
            <a:endParaRPr lang="en-US" sz="2400" dirty="0"/>
          </a:p>
          <a:p>
            <a:pPr lvl="1" algn="just"/>
            <a:r>
              <a:rPr lang="en-US" sz="2400" dirty="0"/>
              <a:t>memory allocated in the </a:t>
            </a:r>
            <a:r>
              <a:rPr lang="en-US" sz="2400" i="1" dirty="0"/>
              <a:t>Data Heap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z="3200" b="1" dirty="0"/>
              <a:t>Memory Management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7772400" cy="5159829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FF"/>
                </a:solidFill>
              </a:rPr>
              <a:t>calloc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- routine used to allocate arrays of </a:t>
            </a:r>
            <a:r>
              <a:rPr lang="en-US" sz="2400" dirty="0" smtClean="0"/>
              <a:t>memory.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 err="1">
                <a:solidFill>
                  <a:srgbClr val="7030A0"/>
                </a:solidFill>
              </a:rPr>
              <a:t>malloc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- routine used to allocate a single block of </a:t>
            </a:r>
            <a:r>
              <a:rPr lang="en-US" sz="2400" dirty="0" smtClean="0"/>
              <a:t>memory.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 err="1">
                <a:solidFill>
                  <a:srgbClr val="0000FF"/>
                </a:solidFill>
              </a:rPr>
              <a:t>realloc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- routine used to extend the amount of space allocated </a:t>
            </a:r>
            <a:r>
              <a:rPr lang="en-US" sz="2400" dirty="0" smtClean="0"/>
              <a:t>previously.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free</a:t>
            </a:r>
            <a:r>
              <a:rPr lang="en-US" sz="2400" dirty="0"/>
              <a:t> - routine used to tell program a piece of memory no longer </a:t>
            </a:r>
            <a:r>
              <a:rPr lang="en-US" sz="2400" dirty="0" smtClean="0"/>
              <a:t>needed.</a:t>
            </a:r>
          </a:p>
          <a:p>
            <a:pPr algn="just"/>
            <a:endParaRPr lang="en-US" sz="2400" dirty="0"/>
          </a:p>
          <a:p>
            <a:pPr lvl="1" algn="just"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/>
              <a:t>: memory allocated dynamically does not go away at the end of functions, you MUST explicitly free it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z="3200" b="1" dirty="0"/>
              <a:t>Array Allocation with calloc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486400"/>
          </a:xfrm>
        </p:spPr>
        <p:txBody>
          <a:bodyPr/>
          <a:lstStyle/>
          <a:p>
            <a:pPr algn="just"/>
            <a:r>
              <a:rPr lang="en-US" sz="2400" b="1" dirty="0"/>
              <a:t>prototype:</a:t>
            </a:r>
            <a:r>
              <a:rPr lang="en-US" sz="2400" b="1" dirty="0">
                <a:solidFill>
                  <a:srgbClr val="0000FF"/>
                </a:solidFill>
              </a:rPr>
              <a:t> void * </a:t>
            </a:r>
            <a:r>
              <a:rPr lang="en-US" sz="2400" b="1" dirty="0" smtClean="0">
                <a:solidFill>
                  <a:srgbClr val="0000FF"/>
                </a:solidFill>
              </a:rPr>
              <a:t>calloc(</a:t>
            </a:r>
            <a:r>
              <a:rPr lang="en-US" sz="2400" b="1" dirty="0" err="1" smtClean="0">
                <a:solidFill>
                  <a:srgbClr val="0000FF"/>
                </a:solidFill>
              </a:rPr>
              <a:t>size_t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num, </a:t>
            </a:r>
            <a:r>
              <a:rPr lang="en-US" sz="2400" b="1" dirty="0" err="1">
                <a:solidFill>
                  <a:srgbClr val="0000FF"/>
                </a:solidFill>
              </a:rPr>
              <a:t>size_t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solidFill>
                  <a:srgbClr val="0000FF"/>
                </a:solidFill>
              </a:rPr>
              <a:t>esize</a:t>
            </a:r>
            <a:r>
              <a:rPr lang="en-US" sz="2400" b="1" dirty="0">
                <a:solidFill>
                  <a:srgbClr val="0000FF"/>
                </a:solidFill>
              </a:rPr>
              <a:t>)</a:t>
            </a:r>
          </a:p>
          <a:p>
            <a:pPr lvl="1" algn="just"/>
            <a:r>
              <a:rPr lang="en-US" sz="2400" dirty="0" err="1"/>
              <a:t>size_t</a:t>
            </a:r>
            <a:r>
              <a:rPr lang="en-US" sz="2400" dirty="0"/>
              <a:t> is a special type used to indicate sizes, generally an unsigned </a:t>
            </a:r>
            <a:r>
              <a:rPr lang="en-US" sz="2400" dirty="0" err="1"/>
              <a:t>int</a:t>
            </a:r>
            <a:endParaRPr lang="en-US" sz="2400" dirty="0"/>
          </a:p>
          <a:p>
            <a:pPr lvl="1" algn="just"/>
            <a:r>
              <a:rPr lang="en-US" sz="2400" dirty="0"/>
              <a:t>num is the number of elements to be allocated in the array</a:t>
            </a:r>
          </a:p>
          <a:p>
            <a:pPr lvl="1" algn="just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esize</a:t>
            </a:r>
            <a:r>
              <a:rPr lang="en-US" sz="2400" dirty="0" smtClean="0"/>
              <a:t> </a:t>
            </a:r>
            <a:r>
              <a:rPr lang="en-US" sz="2400" dirty="0"/>
              <a:t>is the size of the elements to be </a:t>
            </a:r>
            <a:r>
              <a:rPr lang="en-US" sz="2400" dirty="0" smtClean="0"/>
              <a:t>allocated</a:t>
            </a:r>
          </a:p>
          <a:p>
            <a:pPr lvl="1" algn="just">
              <a:buFontTx/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generally </a:t>
            </a:r>
            <a:r>
              <a:rPr lang="en-US" sz="2400" b="1" dirty="0">
                <a:solidFill>
                  <a:srgbClr val="0000FF"/>
                </a:solidFill>
              </a:rPr>
              <a:t>use </a:t>
            </a:r>
            <a:r>
              <a:rPr lang="en-US" sz="2400" b="1" dirty="0" err="1">
                <a:solidFill>
                  <a:srgbClr val="0000FF"/>
                </a:solidFill>
              </a:rPr>
              <a:t>sizeof</a:t>
            </a:r>
            <a:r>
              <a:rPr lang="en-US" sz="2400" b="1" dirty="0">
                <a:solidFill>
                  <a:srgbClr val="0000FF"/>
                </a:solidFill>
              </a:rPr>
              <a:t> and type to get correct value</a:t>
            </a:r>
          </a:p>
          <a:p>
            <a:pPr lvl="1" algn="just"/>
            <a:r>
              <a:rPr lang="en-US" sz="2400" dirty="0"/>
              <a:t>an amount of memory of size </a:t>
            </a:r>
            <a:r>
              <a:rPr lang="en-US" sz="2400" dirty="0" err="1"/>
              <a:t>num</a:t>
            </a:r>
            <a:r>
              <a:rPr lang="en-US" sz="2400" dirty="0"/>
              <a:t>*</a:t>
            </a:r>
            <a:r>
              <a:rPr lang="en-US" sz="2400" dirty="0" err="1"/>
              <a:t>esize</a:t>
            </a:r>
            <a:r>
              <a:rPr lang="en-US" sz="2400" dirty="0"/>
              <a:t> allocated on heap</a:t>
            </a:r>
          </a:p>
          <a:p>
            <a:pPr lvl="1" algn="just"/>
            <a:r>
              <a:rPr lang="en-US" sz="2400" dirty="0"/>
              <a:t>calloc returns the address of the first byte of this memory</a:t>
            </a:r>
          </a:p>
          <a:p>
            <a:pPr lvl="1" algn="just"/>
            <a:r>
              <a:rPr lang="en-US" sz="2400" dirty="0"/>
              <a:t>generally we cast the result to the appropriate </a:t>
            </a:r>
            <a:r>
              <a:rPr lang="en-US" sz="2400" dirty="0" smtClean="0"/>
              <a:t>type.</a:t>
            </a:r>
            <a:endParaRPr lang="en-US" sz="2400" dirty="0"/>
          </a:p>
          <a:p>
            <a:pPr lvl="1" algn="just"/>
            <a:r>
              <a:rPr lang="en-US" sz="2400" dirty="0"/>
              <a:t>if not enough memory is available, calloc returns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3200" b="1" dirty="0"/>
              <a:t>calloc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float *nums;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int N;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int I;</a:t>
            </a:r>
          </a:p>
          <a:p>
            <a:pPr>
              <a:buFontTx/>
              <a:buNone/>
            </a:pPr>
            <a:endParaRPr lang="en-US" sz="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printf(“Read how many numbers:”);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scanf(“%d”,&amp;N);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nums = (float *) calloc(N, sizeof(float));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/* nums is now an array of floats of size N */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for (I = 0; I &lt; N; I++) {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printf(“Please enter number %d: “,I+1);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scanf(“%f”,&amp;(nums[I]));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/* Calculate average, etc. */</a:t>
            </a:r>
            <a:endParaRPr lang="en-US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Pointer:</a:t>
            </a:r>
          </a:p>
          <a:p>
            <a:r>
              <a:rPr lang="en-US" sz="2400" b="1" dirty="0" smtClean="0"/>
              <a:t>A Pointer is a variable, which can store memory address of another variable of same type.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rgbClr val="0000FF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&lt;type&gt; *</a:t>
            </a:r>
            <a:r>
              <a:rPr lang="en-US" sz="2400" b="1" dirty="0" err="1" smtClean="0"/>
              <a:t>var_name</a:t>
            </a:r>
            <a:r>
              <a:rPr lang="en-US" sz="2400" b="1" dirty="0" smtClean="0"/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*p;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200" b="1" dirty="0"/>
              <a:t>Releasing Memory (free)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FF"/>
                </a:solidFill>
              </a:rPr>
              <a:t>prototype:</a:t>
            </a:r>
            <a:r>
              <a:rPr lang="en-US" sz="2400" b="1" dirty="0">
                <a:solidFill>
                  <a:srgbClr val="7030A0"/>
                </a:solidFill>
              </a:rPr>
              <a:t> void free(void *</a:t>
            </a:r>
            <a:r>
              <a:rPr lang="en-US" sz="2400" b="1" dirty="0" err="1">
                <a:solidFill>
                  <a:srgbClr val="7030A0"/>
                </a:solidFill>
              </a:rPr>
              <a:t>ptr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lvl="1" algn="just"/>
            <a:r>
              <a:rPr lang="en-US" sz="2400" dirty="0"/>
              <a:t>memory at location pointed to by </a:t>
            </a:r>
            <a:r>
              <a:rPr lang="en-US" sz="2400" dirty="0" err="1"/>
              <a:t>ptr</a:t>
            </a:r>
            <a:r>
              <a:rPr lang="en-US" sz="2400" dirty="0"/>
              <a:t> is released (so we could use it again in the future</a:t>
            </a:r>
            <a:r>
              <a:rPr lang="en-US" sz="2400" dirty="0" smtClean="0"/>
              <a:t>)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/>
            <a:r>
              <a:rPr lang="en-US" sz="2400" dirty="0"/>
              <a:t>program keeps track of each piece of memory allocated by where that memory </a:t>
            </a:r>
            <a:r>
              <a:rPr lang="en-US" sz="2400" dirty="0" smtClean="0"/>
              <a:t>starts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/>
            <a:r>
              <a:rPr lang="en-US" sz="2400" dirty="0"/>
              <a:t>if we free a piece of memory allocated with calloc, the entire array is freed (released</a:t>
            </a:r>
            <a:r>
              <a:rPr lang="en-US" sz="2400" dirty="0" smtClean="0"/>
              <a:t>).</a:t>
            </a:r>
          </a:p>
          <a:p>
            <a:pPr lvl="1" algn="just"/>
            <a:endParaRPr lang="en-US" sz="2400" dirty="0" smtClean="0"/>
          </a:p>
          <a:p>
            <a:pPr lvl="1" algn="just"/>
            <a:r>
              <a:rPr lang="en-US" sz="2400" dirty="0" smtClean="0"/>
              <a:t>Only dynamically allocated memory  can be released.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sz="3200" b="1" dirty="0"/>
              <a:t>f</a:t>
            </a:r>
            <a:r>
              <a:rPr lang="en-US" sz="3200" b="1" dirty="0" smtClean="0"/>
              <a:t>ree() Example</a:t>
            </a:r>
            <a:endParaRPr lang="en-US" sz="3200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float *</a:t>
            </a:r>
            <a:r>
              <a:rPr lang="en-US" sz="2000" dirty="0" err="1">
                <a:latin typeface="Courier New" pitchFamily="49" charset="0"/>
              </a:rPr>
              <a:t>nums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N;</a:t>
            </a:r>
          </a:p>
          <a:p>
            <a:pPr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(“Read how many numbers:”);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scanf</a:t>
            </a:r>
            <a:r>
              <a:rPr lang="en-US" sz="2000" dirty="0">
                <a:latin typeface="Courier New" pitchFamily="49" charset="0"/>
              </a:rPr>
              <a:t>(“%</a:t>
            </a:r>
            <a:r>
              <a:rPr lang="en-US" sz="2000" dirty="0" err="1">
                <a:latin typeface="Courier New" pitchFamily="49" charset="0"/>
              </a:rPr>
              <a:t>d”,&amp;N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nums</a:t>
            </a:r>
            <a:r>
              <a:rPr lang="en-US" sz="2000" dirty="0">
                <a:latin typeface="Courier New" pitchFamily="49" charset="0"/>
              </a:rPr>
              <a:t> = (float *) calloc(N, </a:t>
            </a:r>
            <a:r>
              <a:rPr lang="en-US" sz="2000" dirty="0" err="1">
                <a:latin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</a:rPr>
              <a:t>(float));</a:t>
            </a:r>
          </a:p>
          <a:p>
            <a:pPr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/* use array </a:t>
            </a:r>
            <a:r>
              <a:rPr lang="en-US" sz="2000" dirty="0" err="1">
                <a:latin typeface="Courier New" pitchFamily="49" charset="0"/>
              </a:rPr>
              <a:t>nums</a:t>
            </a:r>
            <a:r>
              <a:rPr lang="en-US" sz="2000" dirty="0">
                <a:latin typeface="Courier New" pitchFamily="49" charset="0"/>
              </a:rPr>
              <a:t> */</a:t>
            </a:r>
          </a:p>
          <a:p>
            <a:pPr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/* when done with </a:t>
            </a:r>
            <a:r>
              <a:rPr lang="en-US" sz="2000" dirty="0" err="1">
                <a:latin typeface="Courier New" pitchFamily="49" charset="0"/>
              </a:rPr>
              <a:t>nums</a:t>
            </a:r>
            <a:r>
              <a:rPr lang="en-US" sz="2000" dirty="0">
                <a:latin typeface="Courier New" pitchFamily="49" charset="0"/>
              </a:rPr>
              <a:t>: */</a:t>
            </a:r>
          </a:p>
          <a:p>
            <a:pPr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free(</a:t>
            </a:r>
            <a:r>
              <a:rPr lang="en-US" sz="2000" dirty="0" err="1">
                <a:latin typeface="Courier New" pitchFamily="49" charset="0"/>
              </a:rPr>
              <a:t>nums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/* would be an error to say it again - free(</a:t>
            </a:r>
            <a:r>
              <a:rPr lang="en-US" sz="2000" dirty="0" err="1">
                <a:latin typeface="Courier New" pitchFamily="49" charset="0"/>
              </a:rPr>
              <a:t>nums</a:t>
            </a:r>
            <a:r>
              <a:rPr lang="en-US" sz="2000" dirty="0">
                <a:latin typeface="Courier New" pitchFamily="49" charset="0"/>
              </a:rPr>
              <a:t>)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 sz="3200" b="1" i="1" dirty="0"/>
              <a:t>memory </a:t>
            </a:r>
            <a:r>
              <a:rPr lang="en-US" sz="3200" b="1" i="1" dirty="0" smtClean="0"/>
              <a:t>leakage-</a:t>
            </a:r>
            <a:r>
              <a:rPr lang="en-US" sz="3200" b="1" dirty="0" smtClean="0"/>
              <a:t>The </a:t>
            </a:r>
            <a:r>
              <a:rPr lang="en-US" sz="3200" b="1" dirty="0"/>
              <a:t>Importance of free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399"/>
            <a:ext cx="8458200" cy="5057899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+mj-lt"/>
              </a:rPr>
              <a:t>void problem() </a:t>
            </a:r>
            <a:endParaRPr lang="en-US" sz="1800" b="1" dirty="0" smtClean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+mj-lt"/>
              </a:rPr>
              <a:t>{</a:t>
            </a:r>
            <a:endParaRPr lang="en-US" sz="1800" b="1" dirty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+mj-lt"/>
              </a:rPr>
              <a:t>	</a:t>
            </a:r>
            <a:r>
              <a:rPr lang="en-US" sz="1800" b="1" dirty="0" smtClean="0">
                <a:latin typeface="+mj-lt"/>
              </a:rPr>
              <a:t>float </a:t>
            </a:r>
            <a:r>
              <a:rPr lang="en-US" sz="1800" b="1" dirty="0">
                <a:latin typeface="+mj-lt"/>
              </a:rPr>
              <a:t>*</a:t>
            </a:r>
            <a:r>
              <a:rPr lang="en-US" sz="1800" b="1" dirty="0" err="1">
                <a:latin typeface="+mj-lt"/>
              </a:rPr>
              <a:t>nums</a:t>
            </a:r>
            <a:r>
              <a:rPr lang="en-US" sz="1800" b="1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+mj-lt"/>
              </a:rPr>
              <a:t>  </a:t>
            </a:r>
            <a:r>
              <a:rPr lang="en-US" sz="1800" b="1" dirty="0" smtClean="0">
                <a:latin typeface="+mj-lt"/>
              </a:rPr>
              <a:t>	</a:t>
            </a:r>
            <a:r>
              <a:rPr lang="en-US" sz="1800" b="1" dirty="0" err="1" smtClean="0">
                <a:latin typeface="+mj-lt"/>
              </a:rPr>
              <a:t>int</a:t>
            </a:r>
            <a:r>
              <a:rPr lang="en-US" sz="1800" b="1" dirty="0" smtClean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N = 5</a:t>
            </a:r>
            <a:r>
              <a:rPr lang="en-US" sz="1800" b="1" dirty="0" smtClean="0">
                <a:latin typeface="+mj-lt"/>
              </a:rPr>
              <a:t>;</a:t>
            </a:r>
            <a:endParaRPr lang="en-US" sz="1800" b="1" dirty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+mj-lt"/>
              </a:rPr>
              <a:t>  </a:t>
            </a:r>
            <a:r>
              <a:rPr lang="en-US" sz="1800" b="1" dirty="0" smtClean="0">
                <a:latin typeface="+mj-lt"/>
              </a:rPr>
              <a:t>	</a:t>
            </a:r>
            <a:r>
              <a:rPr lang="en-US" sz="1800" b="1" dirty="0" err="1" smtClean="0">
                <a:latin typeface="+mj-lt"/>
              </a:rPr>
              <a:t>nums</a:t>
            </a:r>
            <a:r>
              <a:rPr lang="en-US" sz="1800" b="1" dirty="0" smtClean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= (float *) calloc(N, </a:t>
            </a:r>
            <a:r>
              <a:rPr lang="en-US" sz="1800" b="1" dirty="0" err="1">
                <a:latin typeface="+mj-lt"/>
              </a:rPr>
              <a:t>sizeof</a:t>
            </a:r>
            <a:r>
              <a:rPr lang="en-US" sz="1800" b="1" dirty="0">
                <a:latin typeface="+mj-lt"/>
              </a:rPr>
              <a:t>(float</a:t>
            </a:r>
            <a:r>
              <a:rPr lang="en-US" sz="1800" b="1" dirty="0" smtClean="0">
                <a:latin typeface="+mj-lt"/>
              </a:rPr>
              <a:t>));</a:t>
            </a:r>
            <a:endParaRPr lang="en-US" sz="1800" b="1" dirty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+mj-lt"/>
              </a:rPr>
              <a:t>	  </a:t>
            </a:r>
            <a:r>
              <a:rPr lang="en-US" sz="1800" b="1" dirty="0">
                <a:latin typeface="+mj-lt"/>
              </a:rPr>
              <a:t>/* But no call to free with </a:t>
            </a:r>
            <a:r>
              <a:rPr lang="en-US" sz="1800" b="1" dirty="0" err="1">
                <a:latin typeface="+mj-lt"/>
              </a:rPr>
              <a:t>nums</a:t>
            </a:r>
            <a:r>
              <a:rPr lang="en-US" sz="1800" b="1" dirty="0">
                <a:latin typeface="+mj-lt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+mj-lt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/>
              <a:t>When function problem called, space for array of size N allocated, when function ends, variable </a:t>
            </a:r>
            <a:r>
              <a:rPr lang="en-US" sz="2400" dirty="0" err="1"/>
              <a:t>nums</a:t>
            </a:r>
            <a:r>
              <a:rPr lang="en-US" sz="2400" dirty="0"/>
              <a:t> goes away, but the space </a:t>
            </a:r>
            <a:r>
              <a:rPr lang="en-US" sz="2400" dirty="0" err="1"/>
              <a:t>nums</a:t>
            </a:r>
            <a:r>
              <a:rPr lang="en-US" sz="2400" dirty="0"/>
              <a:t> points at (the array of size N) does not (allocated on the heap) - furthermore, we have no way to figure out where it is)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			</a:t>
            </a:r>
            <a:r>
              <a:rPr lang="en-US" sz="2400" b="1" dirty="0" smtClean="0">
                <a:solidFill>
                  <a:srgbClr val="0000FF"/>
                </a:solidFill>
              </a:rPr>
              <a:t>This problem is called: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memory leakage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sz="3200" b="1" dirty="0"/>
              <a:t>Array Allocation with </a:t>
            </a:r>
            <a:r>
              <a:rPr lang="en-US" sz="3200" b="1" dirty="0" err="1"/>
              <a:t>malloc</a:t>
            </a:r>
            <a:endParaRPr lang="en-US" sz="3200" b="1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51816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FF"/>
                </a:solidFill>
              </a:rPr>
              <a:t>prototype: </a:t>
            </a:r>
            <a:r>
              <a:rPr lang="en-US" sz="2400" b="1" dirty="0">
                <a:solidFill>
                  <a:srgbClr val="7030A0"/>
                </a:solidFill>
              </a:rPr>
              <a:t>void * </a:t>
            </a:r>
            <a:r>
              <a:rPr lang="en-US" sz="2400" b="1" dirty="0" err="1">
                <a:solidFill>
                  <a:srgbClr val="7030A0"/>
                </a:solidFill>
              </a:rPr>
              <a:t>malloc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size_t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esize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lvl="1" algn="just"/>
            <a:r>
              <a:rPr lang="en-US" sz="2000" b="1" dirty="0"/>
              <a:t>similar to calloc, except we use it to allocate a single block of the given size </a:t>
            </a:r>
            <a:r>
              <a:rPr lang="en-US" sz="2000" b="1" dirty="0" err="1" smtClean="0"/>
              <a:t>esize</a:t>
            </a:r>
            <a:r>
              <a:rPr lang="en-US" sz="2000" b="1" dirty="0" smtClean="0"/>
              <a:t>.</a:t>
            </a:r>
          </a:p>
          <a:p>
            <a:pPr marL="457200" lvl="1" indent="0" algn="just">
              <a:buNone/>
            </a:pPr>
            <a:endParaRPr lang="en-US" sz="2000" b="1" dirty="0"/>
          </a:p>
          <a:p>
            <a:pPr lvl="1" algn="just"/>
            <a:r>
              <a:rPr lang="en-US" sz="2000" b="1" dirty="0"/>
              <a:t>A</a:t>
            </a:r>
            <a:r>
              <a:rPr lang="en-US" sz="2000" b="1" dirty="0" smtClean="0"/>
              <a:t>s </a:t>
            </a:r>
            <a:r>
              <a:rPr lang="en-US" sz="2000" b="1" dirty="0"/>
              <a:t>with calloc, memory is allocated from </a:t>
            </a:r>
            <a:r>
              <a:rPr lang="en-US" sz="2000" b="1" dirty="0" smtClean="0"/>
              <a:t>heap</a:t>
            </a:r>
          </a:p>
          <a:p>
            <a:pPr marL="457200" lvl="1" indent="0" algn="just">
              <a:buNone/>
            </a:pPr>
            <a:endParaRPr lang="en-US" sz="2000" b="1" dirty="0"/>
          </a:p>
          <a:p>
            <a:pPr lvl="1" algn="just"/>
            <a:r>
              <a:rPr lang="en-US" sz="2000" b="1" dirty="0"/>
              <a:t>NULL returned if not enough memory </a:t>
            </a:r>
            <a:r>
              <a:rPr lang="en-US" sz="2000" b="1" dirty="0" smtClean="0"/>
              <a:t>available</a:t>
            </a:r>
          </a:p>
          <a:p>
            <a:pPr marL="457200" lvl="1" indent="0" algn="just">
              <a:buNone/>
            </a:pPr>
            <a:endParaRPr lang="en-US" sz="2000" b="1" dirty="0"/>
          </a:p>
          <a:p>
            <a:pPr lvl="1" algn="just"/>
            <a:r>
              <a:rPr lang="en-US" sz="2000" b="1" dirty="0"/>
              <a:t>M</a:t>
            </a:r>
            <a:r>
              <a:rPr lang="en-US" sz="2000" b="1" dirty="0" smtClean="0"/>
              <a:t>emory </a:t>
            </a:r>
            <a:r>
              <a:rPr lang="en-US" sz="2000" b="1" dirty="0"/>
              <a:t>must be released using free </a:t>
            </a:r>
            <a:r>
              <a:rPr lang="en-US" sz="2000" b="1" dirty="0" smtClean="0"/>
              <a:t>once there is no need.</a:t>
            </a:r>
          </a:p>
          <a:p>
            <a:pPr marL="457200" lvl="1" indent="0" algn="just">
              <a:buNone/>
            </a:pPr>
            <a:endParaRPr lang="en-US" sz="2000" b="1" dirty="0"/>
          </a:p>
          <a:p>
            <a:pPr lvl="1" algn="just"/>
            <a:r>
              <a:rPr lang="en-US" sz="2000" b="1" dirty="0"/>
              <a:t>C</a:t>
            </a:r>
            <a:r>
              <a:rPr lang="en-US" sz="2000" b="1" dirty="0" smtClean="0"/>
              <a:t>an </a:t>
            </a:r>
            <a:r>
              <a:rPr lang="en-US" sz="2000" b="1" dirty="0"/>
              <a:t>perform the same function as calloc if we simply multiply the two arguments of calloc </a:t>
            </a:r>
            <a:r>
              <a:rPr lang="en-US" sz="2000" b="1" dirty="0" smtClean="0"/>
              <a:t>together.</a:t>
            </a:r>
          </a:p>
          <a:p>
            <a:pPr lvl="1" algn="just"/>
            <a:endParaRPr lang="en-US" sz="2000" b="1" dirty="0" smtClean="0"/>
          </a:p>
          <a:p>
            <a:pPr lvl="1" algn="just"/>
            <a:r>
              <a:rPr lang="en-US" sz="2000" b="1" dirty="0" err="1" smtClean="0"/>
              <a:t>malloc</a:t>
            </a:r>
            <a:r>
              <a:rPr lang="en-US" sz="2000" b="1" dirty="0" smtClean="0"/>
              <a:t>(N*</a:t>
            </a:r>
            <a:r>
              <a:rPr lang="en-US" sz="2000" b="1" dirty="0" err="1" smtClean="0"/>
              <a:t>sizeof</a:t>
            </a:r>
            <a:r>
              <a:rPr lang="en-US" sz="2000" b="1" dirty="0" smtClean="0"/>
              <a:t>(float</a:t>
            </a:r>
            <a:r>
              <a:rPr lang="en-US" sz="2000" b="1" dirty="0"/>
              <a:t>)) is equivalent </a:t>
            </a:r>
            <a:r>
              <a:rPr lang="en-US" sz="2000" b="1" dirty="0" smtClean="0"/>
              <a:t>to calloc(</a:t>
            </a:r>
            <a:r>
              <a:rPr lang="en-US" sz="2000" b="1" dirty="0" err="1" smtClean="0"/>
              <a:t>N,sizeof</a:t>
            </a:r>
            <a:r>
              <a:rPr lang="en-US" sz="2000" b="1" dirty="0" smtClean="0"/>
              <a:t>(float</a:t>
            </a:r>
            <a:r>
              <a:rPr lang="en-US" sz="2000" b="1" dirty="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en-US" sz="3200" b="1" dirty="0"/>
              <a:t>Increasing Memory Size with </a:t>
            </a:r>
            <a:r>
              <a:rPr lang="en-US" sz="3200" b="1" dirty="0" err="1"/>
              <a:t>realloc</a:t>
            </a:r>
            <a:endParaRPr lang="en-US" sz="3600" b="1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5105400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</a:rPr>
              <a:t>prototype: </a:t>
            </a:r>
            <a:r>
              <a:rPr lang="en-US" sz="2400" b="1" dirty="0">
                <a:solidFill>
                  <a:srgbClr val="7030A0"/>
                </a:solidFill>
              </a:rPr>
              <a:t>void * </a:t>
            </a:r>
            <a:r>
              <a:rPr lang="en-US" sz="2400" b="1" dirty="0" err="1">
                <a:solidFill>
                  <a:srgbClr val="7030A0"/>
                </a:solidFill>
              </a:rPr>
              <a:t>realloc</a:t>
            </a:r>
            <a:r>
              <a:rPr lang="en-US" sz="2400" b="1" dirty="0">
                <a:solidFill>
                  <a:srgbClr val="7030A0"/>
                </a:solidFill>
              </a:rPr>
              <a:t>(void * </a:t>
            </a:r>
            <a:r>
              <a:rPr lang="en-US" sz="2400" b="1" dirty="0" err="1">
                <a:solidFill>
                  <a:srgbClr val="7030A0"/>
                </a:solidFill>
              </a:rPr>
              <a:t>ptr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size_t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esize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 err="1"/>
              <a:t>ptr</a:t>
            </a:r>
            <a:r>
              <a:rPr lang="en-US" sz="2000" b="1" dirty="0"/>
              <a:t> is a pointer to a piece of memory previously dynamically </a:t>
            </a:r>
            <a:r>
              <a:rPr lang="en-US" sz="2000" b="1" dirty="0" smtClean="0"/>
              <a:t>allocated.</a:t>
            </a:r>
          </a:p>
          <a:p>
            <a:pPr marL="457200" lvl="1" indent="0">
              <a:buNone/>
            </a:pPr>
            <a:endParaRPr lang="en-US" sz="2000" b="1" dirty="0"/>
          </a:p>
          <a:p>
            <a:pPr lvl="1"/>
            <a:r>
              <a:rPr lang="en-US" sz="2000" b="1" dirty="0" err="1"/>
              <a:t>esize</a:t>
            </a:r>
            <a:r>
              <a:rPr lang="en-US" sz="2000" b="1" dirty="0"/>
              <a:t> is new size to allocate (no effect if </a:t>
            </a:r>
            <a:r>
              <a:rPr lang="en-US" sz="2000" b="1" dirty="0" err="1"/>
              <a:t>esize</a:t>
            </a:r>
            <a:r>
              <a:rPr lang="en-US" sz="2000" b="1" dirty="0"/>
              <a:t> is smaller than the size of the memory block </a:t>
            </a:r>
            <a:r>
              <a:rPr lang="en-US" sz="2000" b="1" dirty="0" err="1"/>
              <a:t>ptr</a:t>
            </a:r>
            <a:r>
              <a:rPr lang="en-US" sz="2000" b="1" dirty="0"/>
              <a:t> points to already</a:t>
            </a:r>
            <a:r>
              <a:rPr lang="en-US" sz="2000" b="1" dirty="0" smtClean="0"/>
              <a:t>)</a:t>
            </a:r>
          </a:p>
          <a:p>
            <a:pPr marL="457200" lvl="1" indent="0">
              <a:buNone/>
            </a:pPr>
            <a:endParaRPr lang="en-US" sz="2000" b="1" dirty="0"/>
          </a:p>
          <a:p>
            <a:pPr lvl="1"/>
            <a:r>
              <a:rPr lang="en-US" sz="2000" b="1" dirty="0"/>
              <a:t>program allocates memory of size </a:t>
            </a:r>
            <a:r>
              <a:rPr lang="en-US" sz="2000" b="1" dirty="0" err="1" smtClean="0"/>
              <a:t>esize</a:t>
            </a:r>
            <a:r>
              <a:rPr lang="en-US" sz="2000" b="1" dirty="0" smtClean="0"/>
              <a:t>.</a:t>
            </a:r>
          </a:p>
          <a:p>
            <a:pPr marL="457200" lvl="1" indent="0">
              <a:buNone/>
            </a:pPr>
            <a:endParaRPr lang="en-US" sz="2000" b="1" dirty="0"/>
          </a:p>
          <a:p>
            <a:pPr lvl="1"/>
            <a:r>
              <a:rPr lang="en-US" sz="2000" b="1" dirty="0" smtClean="0"/>
              <a:t>Then </a:t>
            </a:r>
            <a:r>
              <a:rPr lang="en-US" sz="2000" b="1" dirty="0"/>
              <a:t>it copies the contents of the memory at </a:t>
            </a:r>
            <a:r>
              <a:rPr lang="en-US" sz="2000" b="1" dirty="0" err="1"/>
              <a:t>ptr</a:t>
            </a:r>
            <a:r>
              <a:rPr lang="en-US" sz="2000" b="1" dirty="0"/>
              <a:t> to the first part of the new piece of </a:t>
            </a:r>
            <a:r>
              <a:rPr lang="en-US" sz="2000" b="1" dirty="0" smtClean="0"/>
              <a:t>memory.</a:t>
            </a:r>
          </a:p>
          <a:p>
            <a:pPr marL="457200" lvl="1" indent="0">
              <a:buNone/>
            </a:pPr>
            <a:endParaRPr lang="en-US" sz="2000" b="1" dirty="0"/>
          </a:p>
          <a:p>
            <a:pPr lvl="1"/>
            <a:r>
              <a:rPr lang="en-US" sz="2000" b="1" dirty="0"/>
              <a:t>finally, the old piece of memory is freed </a:t>
            </a:r>
            <a:r>
              <a:rPr lang="en-US" sz="2000" b="1" dirty="0" smtClean="0"/>
              <a:t>up.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Basics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400" dirty="0"/>
              <a:t>Variables are allocated at </a:t>
            </a:r>
            <a:r>
              <a:rPr lang="en-US" sz="2400" b="1" i="1" dirty="0">
                <a:solidFill>
                  <a:srgbClr val="0000FF"/>
                </a:solidFill>
              </a:rPr>
              <a:t>addresses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in computer </a:t>
            </a:r>
            <a:r>
              <a:rPr lang="en-US" sz="2400" dirty="0" smtClean="0"/>
              <a:t>memory</a:t>
            </a:r>
            <a:endParaRPr lang="en-US" sz="2400" dirty="0"/>
          </a:p>
          <a:p>
            <a:pPr algn="just">
              <a:buFontTx/>
              <a:buNone/>
            </a:pPr>
            <a:r>
              <a:rPr lang="en-US" sz="2400" dirty="0"/>
              <a:t>Name of the variable is a </a:t>
            </a:r>
            <a:r>
              <a:rPr lang="en-US" sz="2400" b="1" dirty="0">
                <a:solidFill>
                  <a:srgbClr val="7030A0"/>
                </a:solidFill>
              </a:rPr>
              <a:t>reference</a:t>
            </a:r>
            <a:r>
              <a:rPr lang="en-US" sz="2400" dirty="0"/>
              <a:t> to that memory address</a:t>
            </a:r>
          </a:p>
          <a:p>
            <a:pPr algn="just">
              <a:buFontTx/>
              <a:buNone/>
            </a:pPr>
            <a:r>
              <a:rPr lang="en-US" sz="2400" dirty="0"/>
              <a:t>A pointer variable contains a representation of an address of another variable (P is a pointer variable in the following):</a:t>
            </a:r>
            <a:endParaRPr lang="en-US" sz="2800" dirty="0"/>
          </a:p>
        </p:txBody>
      </p:sp>
      <p:graphicFrame>
        <p:nvGraphicFramePr>
          <p:cNvPr id="307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44563" y="4114800"/>
          <a:ext cx="72548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3" imgW="5259600" imgH="1436760" progId="Visio.Drawing.4">
                  <p:embed/>
                </p:oleObj>
              </mc:Choice>
              <mc:Fallback>
                <p:oleObj name="VISIO" r:id="rId3" imgW="5259600" imgH="1436760" progId="Visio.Drawing.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114800"/>
                        <a:ext cx="725487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 Definition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Basic syntax: </a:t>
            </a:r>
            <a:r>
              <a:rPr lang="en-US" sz="2400" i="1" dirty="0"/>
              <a:t>Type</a:t>
            </a:r>
            <a:r>
              <a:rPr lang="en-US" sz="2400" dirty="0"/>
              <a:t> *</a:t>
            </a:r>
            <a:r>
              <a:rPr lang="en-US" sz="2400" i="1" dirty="0"/>
              <a:t>Name</a:t>
            </a:r>
          </a:p>
          <a:p>
            <a:pPr>
              <a:buFontTx/>
              <a:buNone/>
            </a:pPr>
            <a:r>
              <a:rPr lang="en-US" sz="2400" dirty="0"/>
              <a:t>Examples</a:t>
            </a:r>
            <a:r>
              <a:rPr lang="en-US" sz="2400" dirty="0" smtClean="0"/>
              <a:t>:</a:t>
            </a:r>
          </a:p>
          <a:p>
            <a:pPr>
              <a:buFontTx/>
              <a:buNone/>
            </a:pPr>
            <a:endParaRPr lang="en-US" sz="2400" dirty="0"/>
          </a:p>
          <a:p>
            <a:pPr lvl="1"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*P;	</a:t>
            </a:r>
            <a:endParaRPr lang="en-US" sz="2400" dirty="0" smtClean="0"/>
          </a:p>
          <a:p>
            <a:pPr lvl="1">
              <a:buFontTx/>
              <a:buNone/>
            </a:pPr>
            <a:r>
              <a:rPr lang="en-US" sz="2400" dirty="0" smtClean="0"/>
              <a:t>float </a:t>
            </a:r>
            <a:r>
              <a:rPr lang="en-US" sz="2400" dirty="0"/>
              <a:t>*Q</a:t>
            </a:r>
            <a:r>
              <a:rPr lang="en-US" sz="2400" dirty="0" smtClean="0"/>
              <a:t>;</a:t>
            </a:r>
          </a:p>
          <a:p>
            <a:pPr lvl="1">
              <a:buFontTx/>
              <a:buNone/>
            </a:pPr>
            <a:r>
              <a:rPr lang="en-US" sz="2400" dirty="0" smtClean="0"/>
              <a:t> char </a:t>
            </a:r>
            <a:r>
              <a:rPr lang="en-US" sz="2400" dirty="0"/>
              <a:t>*R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*AP[5];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(&amp;) Operator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/>
              <a:t>The address (&amp;) operator can be used in front of any variable </a:t>
            </a:r>
            <a:r>
              <a:rPr lang="en-US" sz="2400" dirty="0" smtClean="0"/>
              <a:t>in </a:t>
            </a:r>
            <a:r>
              <a:rPr lang="en-US" sz="2400" dirty="0"/>
              <a:t>C </a:t>
            </a:r>
            <a:endParaRPr lang="en-US" sz="2400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	-- </a:t>
            </a:r>
            <a:r>
              <a:rPr lang="en-US" sz="2400" dirty="0"/>
              <a:t>the result of the operation is the location in memory </a:t>
            </a:r>
            <a:r>
              <a:rPr lang="en-US" sz="2400" dirty="0" smtClean="0"/>
              <a:t>	 of </a:t>
            </a:r>
            <a:r>
              <a:rPr lang="en-US" sz="2400" dirty="0"/>
              <a:t>the </a:t>
            </a:r>
            <a:r>
              <a:rPr lang="en-US" sz="2400" dirty="0" smtClean="0"/>
              <a:t>variable.</a:t>
            </a:r>
            <a:endParaRPr lang="en-US" sz="2400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/>
              <a:t>Syntax: </a:t>
            </a:r>
            <a:endParaRPr lang="en-US" sz="2400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/>
              <a:t>	 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V;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*P;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A[5];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400" dirty="0"/>
              <a:t>&amp;V - memory location of integer variable V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400" dirty="0"/>
              <a:t>&amp;(A[2]) - memory location of array element 2 in array A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400" dirty="0"/>
              <a:t>&amp;P - memory location of pointer variable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sz="3600"/>
              <a:t>Pointer Variable Initialization/Assignment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 smtClean="0"/>
              <a:t>Pointer can </a:t>
            </a:r>
            <a:r>
              <a:rPr lang="en-US" sz="2400" dirty="0"/>
              <a:t>initialize/assign </a:t>
            </a:r>
            <a:r>
              <a:rPr lang="en-US" sz="2400" dirty="0" smtClean="0"/>
              <a:t>to </a:t>
            </a:r>
            <a:r>
              <a:rPr lang="en-US" sz="2400" dirty="0"/>
              <a:t>NULL or use </a:t>
            </a:r>
            <a:r>
              <a:rPr lang="en-US" sz="2400" dirty="0" smtClean="0"/>
              <a:t>the address </a:t>
            </a:r>
            <a:r>
              <a:rPr lang="en-US" sz="2400" dirty="0"/>
              <a:t>(&amp;) </a:t>
            </a:r>
            <a:r>
              <a:rPr lang="en-US" sz="2400" dirty="0" smtClean="0"/>
              <a:t>operator </a:t>
            </a:r>
            <a:r>
              <a:rPr lang="en-US" sz="2400" dirty="0"/>
              <a:t>to get address of a </a:t>
            </a:r>
            <a:r>
              <a:rPr lang="en-US" sz="2400" dirty="0" smtClean="0"/>
              <a:t>variable.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variable in the address operator must be of the right type for the pointer (an integer pointer points only at integer variables</a:t>
            </a:r>
            <a:r>
              <a:rPr lang="en-US" sz="2400" dirty="0" smtClean="0"/>
              <a:t>)</a:t>
            </a:r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/>
              <a:t>Examples: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V;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*P = &amp;V;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A[5];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2400" dirty="0"/>
              <a:t>P = &amp;(A[2]);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Indirection (*) Operator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 algn="just"/>
            <a:r>
              <a:rPr lang="en-US" sz="2400" dirty="0"/>
              <a:t>A pointer variable contains a memory </a:t>
            </a:r>
            <a:r>
              <a:rPr lang="en-US" sz="2400" dirty="0" smtClean="0"/>
              <a:t>address.</a:t>
            </a:r>
            <a:endParaRPr lang="en-US" sz="2400" dirty="0"/>
          </a:p>
          <a:p>
            <a:pPr algn="just"/>
            <a:r>
              <a:rPr lang="en-US" sz="2400" dirty="0"/>
              <a:t>To refer to the </a:t>
            </a:r>
            <a:r>
              <a:rPr lang="en-US" sz="2400" b="1" i="1" dirty="0">
                <a:solidFill>
                  <a:srgbClr val="0000FF"/>
                </a:solidFill>
              </a:rPr>
              <a:t>contents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of the variable that the pointer points to, we use </a:t>
            </a:r>
            <a:r>
              <a:rPr lang="en-US" sz="2400" b="1" dirty="0">
                <a:solidFill>
                  <a:srgbClr val="7030A0"/>
                </a:solidFill>
              </a:rPr>
              <a:t>indirection </a:t>
            </a:r>
            <a:r>
              <a:rPr lang="en-US" sz="2400" b="1" dirty="0" smtClean="0">
                <a:solidFill>
                  <a:srgbClr val="7030A0"/>
                </a:solidFill>
              </a:rPr>
              <a:t>operator.</a:t>
            </a:r>
            <a:endParaRPr lang="en-US" sz="2400" b="1" dirty="0">
              <a:solidFill>
                <a:srgbClr val="7030A0"/>
              </a:solidFill>
            </a:endParaRPr>
          </a:p>
          <a:p>
            <a:pPr algn="just">
              <a:buFontTx/>
              <a:buNone/>
            </a:pPr>
            <a:r>
              <a:rPr lang="en-US" sz="2400" dirty="0"/>
              <a:t>Syntax: *</a:t>
            </a:r>
            <a:r>
              <a:rPr lang="en-US" sz="2400" i="1" dirty="0"/>
              <a:t>PointerVariable</a:t>
            </a:r>
          </a:p>
          <a:p>
            <a:pPr algn="just">
              <a:buFontTx/>
              <a:buNone/>
            </a:pPr>
            <a:r>
              <a:rPr lang="en-US" sz="2400" dirty="0"/>
              <a:t>Example:</a:t>
            </a:r>
          </a:p>
          <a:p>
            <a:pPr lvl="1" algn="just"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V = 101;</a:t>
            </a:r>
          </a:p>
          <a:p>
            <a:pPr lvl="1" algn="just"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*P = &amp;V;</a:t>
            </a:r>
          </a:p>
          <a:p>
            <a:pPr lvl="1" algn="just">
              <a:buFontTx/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-Then *P would refer to the contents of the variable V (in this case, the integer 101) 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lvl="1" algn="just">
              <a:buFontTx/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(“%d”,*P);  /* Prints 101 */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to 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A pointer can also be made to point to a pointer variable </a:t>
            </a:r>
            <a:endParaRPr lang="en-US" sz="2400" dirty="0" smtClean="0"/>
          </a:p>
          <a:p>
            <a:pPr algn="just">
              <a:buFontTx/>
              <a:buNone/>
            </a:pPr>
            <a:r>
              <a:rPr lang="en-US" sz="2400" dirty="0" smtClean="0"/>
              <a:t>Example</a:t>
            </a:r>
            <a:r>
              <a:rPr lang="en-US" sz="2400" dirty="0"/>
              <a:t>:</a:t>
            </a:r>
          </a:p>
          <a:p>
            <a:pPr lvl="1" algn="just"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V = 101;</a:t>
            </a:r>
          </a:p>
          <a:p>
            <a:pPr lvl="1" algn="just"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*P = &amp;V;	</a:t>
            </a:r>
            <a:r>
              <a:rPr lang="en-US" sz="2000" b="1" dirty="0"/>
              <a:t>/* P points to </a:t>
            </a:r>
            <a:r>
              <a:rPr lang="en-US" sz="2000" b="1" dirty="0" err="1"/>
              <a:t>int</a:t>
            </a:r>
            <a:r>
              <a:rPr lang="en-US" sz="2000" b="1" dirty="0"/>
              <a:t> V */</a:t>
            </a:r>
          </a:p>
          <a:p>
            <a:pPr lvl="1" algn="just"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**Q = &amp;P;	</a:t>
            </a:r>
            <a:r>
              <a:rPr lang="en-US" sz="2000" b="1" dirty="0"/>
              <a:t>/* Q points to </a:t>
            </a:r>
            <a:r>
              <a:rPr lang="en-US" sz="2000" b="1" dirty="0" err="1"/>
              <a:t>int</a:t>
            </a:r>
            <a:r>
              <a:rPr lang="en-US" sz="2000" b="1" dirty="0"/>
              <a:t> pointer P </a:t>
            </a:r>
            <a:r>
              <a:rPr lang="en-US" sz="2000" b="1" dirty="0" smtClean="0"/>
              <a:t>*/</a:t>
            </a:r>
            <a:endParaRPr lang="en-US" sz="2400" dirty="0"/>
          </a:p>
          <a:p>
            <a:pPr lvl="1" algn="just">
              <a:buFontTx/>
              <a:buNone/>
            </a:pPr>
            <a:r>
              <a:rPr lang="en-US" sz="2400" dirty="0" err="1"/>
              <a:t>printf</a:t>
            </a:r>
            <a:r>
              <a:rPr lang="en-US" sz="2400" dirty="0"/>
              <a:t>(“%d %d %d\</a:t>
            </a:r>
            <a:r>
              <a:rPr lang="en-US" sz="2400" dirty="0" err="1"/>
              <a:t>n”,V</a:t>
            </a:r>
            <a:r>
              <a:rPr lang="en-US" sz="2400" dirty="0"/>
              <a:t>,*P,**Q); </a:t>
            </a:r>
            <a:endParaRPr lang="en-US" sz="2400" dirty="0" smtClean="0"/>
          </a:p>
          <a:p>
            <a:pPr lvl="1" algn="just"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000" b="1" dirty="0" smtClean="0"/>
              <a:t>/* </a:t>
            </a:r>
            <a:r>
              <a:rPr lang="en-US" sz="2000" b="1" dirty="0"/>
              <a:t>prints 101 3 times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Pointers are generally of the same </a:t>
            </a:r>
            <a:r>
              <a:rPr lang="en-US" sz="2400" dirty="0" smtClean="0"/>
              <a:t>size.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But </a:t>
            </a:r>
            <a:r>
              <a:rPr lang="en-US" sz="2400" dirty="0"/>
              <a:t>it is inappropriate to assign an address of one type of variable to a different type of </a:t>
            </a:r>
            <a:r>
              <a:rPr lang="en-US" sz="2400" dirty="0" smtClean="0"/>
              <a:t>pointer.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Tx/>
              <a:buNone/>
            </a:pPr>
            <a:r>
              <a:rPr lang="en-US" sz="2400" b="1" dirty="0">
                <a:solidFill>
                  <a:srgbClr val="7030A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 algn="just">
              <a:buFontTx/>
              <a:buNone/>
            </a:pPr>
            <a:r>
              <a:rPr lang="en-US" sz="2400" dirty="0" err="1"/>
              <a:t>int</a:t>
            </a:r>
            <a:r>
              <a:rPr lang="en-US" sz="2400" dirty="0"/>
              <a:t> V = 101;</a:t>
            </a:r>
          </a:p>
          <a:p>
            <a:pPr lvl="1" algn="just">
              <a:buFontTx/>
              <a:buNone/>
            </a:pPr>
            <a:r>
              <a:rPr lang="en-US" sz="2400" dirty="0"/>
              <a:t>float *P = &amp;V; /* Generally results in a Warning */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1315</Words>
  <Application>Microsoft Office PowerPoint</Application>
  <PresentationFormat>On-screen Show (4:3)</PresentationFormat>
  <Paragraphs>222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VISIO</vt:lpstr>
      <vt:lpstr>Pointers</vt:lpstr>
      <vt:lpstr>Pointers</vt:lpstr>
      <vt:lpstr>Pointer Basics</vt:lpstr>
      <vt:lpstr>Pointer Variable Definition</vt:lpstr>
      <vt:lpstr>Address (&amp;) Operator</vt:lpstr>
      <vt:lpstr>Pointer Variable Initialization/Assignment</vt:lpstr>
      <vt:lpstr>Indirection (*) Operator</vt:lpstr>
      <vt:lpstr>Pointers to Pointers</vt:lpstr>
      <vt:lpstr>Pointer Types</vt:lpstr>
      <vt:lpstr>Casting Pointers</vt:lpstr>
      <vt:lpstr>The General (void) Pointer</vt:lpstr>
      <vt:lpstr>1D Arrays and Pointers</vt:lpstr>
      <vt:lpstr>1D Array as Parameter</vt:lpstr>
      <vt:lpstr>Understanding Complex Declarations</vt:lpstr>
      <vt:lpstr>Declarations Examples</vt:lpstr>
      <vt:lpstr>Dynamic Memory Allocation</vt:lpstr>
      <vt:lpstr>Memory Management Functions</vt:lpstr>
      <vt:lpstr>Array Allocation with calloc</vt:lpstr>
      <vt:lpstr>calloc Example</vt:lpstr>
      <vt:lpstr>Releasing Memory (free)</vt:lpstr>
      <vt:lpstr>free() Example</vt:lpstr>
      <vt:lpstr>memory leakage-The Importance of free</vt:lpstr>
      <vt:lpstr>Array Allocation with malloc</vt:lpstr>
      <vt:lpstr>Increasing Memory Size with realloc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UMD</dc:creator>
  <cp:lastModifiedBy>Admin</cp:lastModifiedBy>
  <cp:revision>34</cp:revision>
  <dcterms:created xsi:type="dcterms:W3CDTF">1998-11-29T21:48:49Z</dcterms:created>
  <dcterms:modified xsi:type="dcterms:W3CDTF">2023-07-19T03:07:15Z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rmaclin@d.umn.edu</vt:lpwstr>
  </property>
  <property fmtid="{D5CDD505-2E9C-101B-9397-08002B2CF9AE}" pid="8" name="HomePage">
    <vt:lpwstr>http://www.d.umn.edu/~rmaclin/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C:\CS 1622</vt:lpwstr>
  </property>
</Properties>
</file>