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Singly Linked List:</a:t>
            </a:r>
            <a:r>
              <a:rPr lang="en-US" i="1" dirty="0" smtClean="0"/>
              <a:t> Concepts and implementation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Rupam</a:t>
            </a:r>
            <a:r>
              <a:rPr lang="en-US" dirty="0" smtClean="0"/>
              <a:t> Bhattacharya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Singly linked list: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00FF"/>
                </a:solidFill>
              </a:rPr>
              <a:t>Add_after</a:t>
            </a:r>
            <a:r>
              <a:rPr lang="en-US" sz="2800" b="1" dirty="0" smtClean="0">
                <a:solidFill>
                  <a:srgbClr val="0000FF"/>
                </a:solidFill>
              </a:rPr>
              <a:t>() function to add a node after a node.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sz="2800" b="1" dirty="0" smtClean="0">
              <a:solidFill>
                <a:srgbClr val="0000FF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00FF"/>
                </a:solidFill>
              </a:rPr>
              <a:t>Inside loop, we are moving </a:t>
            </a:r>
            <a:r>
              <a:rPr lang="en-US" sz="2800" b="1" i="1" dirty="0" smtClean="0">
                <a:solidFill>
                  <a:srgbClr val="C00000"/>
                </a:solidFill>
              </a:rPr>
              <a:t>q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pointer so that it can point to the node after which we wish to insert.</a:t>
            </a:r>
          </a:p>
          <a:p>
            <a:pPr algn="just"/>
            <a:r>
              <a:rPr lang="en-US" sz="2400" b="1" dirty="0" smtClean="0">
                <a:solidFill>
                  <a:srgbClr val="0000FF"/>
                </a:solidFill>
              </a:rPr>
              <a:t>But, meanwhile, if </a:t>
            </a:r>
            <a:r>
              <a:rPr lang="en-US" sz="2400" b="1" i="1" dirty="0" smtClean="0">
                <a:solidFill>
                  <a:srgbClr val="C00000"/>
                </a:solidFill>
              </a:rPr>
              <a:t>q</a:t>
            </a:r>
            <a:r>
              <a:rPr lang="en-US" sz="2400" b="1" dirty="0" smtClean="0">
                <a:solidFill>
                  <a:srgbClr val="0000FF"/>
                </a:solidFill>
              </a:rPr>
              <a:t> is </a:t>
            </a:r>
            <a:r>
              <a:rPr lang="en-US" sz="2400" b="1" i="1" dirty="0" smtClean="0">
                <a:solidFill>
                  <a:srgbClr val="C00000"/>
                </a:solidFill>
              </a:rPr>
              <a:t>NULL</a:t>
            </a:r>
            <a:r>
              <a:rPr lang="en-US" sz="2400" b="1" dirty="0" smtClean="0">
                <a:solidFill>
                  <a:srgbClr val="0000FF"/>
                </a:solidFill>
              </a:rPr>
              <a:t>, that implies “</a:t>
            </a:r>
            <a:r>
              <a:rPr lang="en-US" sz="2400" b="1" dirty="0" err="1" smtClean="0">
                <a:solidFill>
                  <a:srgbClr val="0000FF"/>
                </a:solidFill>
              </a:rPr>
              <a:t>pos</a:t>
            </a:r>
            <a:r>
              <a:rPr lang="en-US" sz="2400" b="1" dirty="0" smtClean="0">
                <a:solidFill>
                  <a:srgbClr val="0000FF"/>
                </a:solidFill>
              </a:rPr>
              <a:t>” number of node actually not present.</a:t>
            </a:r>
          </a:p>
          <a:p>
            <a:pPr algn="just"/>
            <a:r>
              <a:rPr lang="en-US" sz="2400" b="1" dirty="0" smtClean="0">
                <a:solidFill>
                  <a:srgbClr val="0000FF"/>
                </a:solidFill>
              </a:rPr>
              <a:t>So, if, “</a:t>
            </a:r>
            <a:r>
              <a:rPr lang="en-US" sz="2400" b="1" dirty="0" err="1" smtClean="0">
                <a:solidFill>
                  <a:srgbClr val="0000FF"/>
                </a:solidFill>
              </a:rPr>
              <a:t>pos</a:t>
            </a:r>
            <a:r>
              <a:rPr lang="en-US" sz="2400" b="1" dirty="0" smtClean="0">
                <a:solidFill>
                  <a:srgbClr val="0000FF"/>
                </a:solidFill>
              </a:rPr>
              <a:t>” is valid, </a:t>
            </a:r>
            <a:r>
              <a:rPr lang="en-US" sz="2400" b="1" i="1" dirty="0" smtClean="0">
                <a:solidFill>
                  <a:srgbClr val="C00000"/>
                </a:solidFill>
              </a:rPr>
              <a:t>q</a:t>
            </a:r>
            <a:r>
              <a:rPr lang="en-US" sz="2400" b="1" dirty="0" smtClean="0">
                <a:solidFill>
                  <a:srgbClr val="0000FF"/>
                </a:solidFill>
              </a:rPr>
              <a:t> pointer will point to that node after which we wish to insert.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2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5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Singly linked list: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 smtClean="0">
                <a:solidFill>
                  <a:srgbClr val="0000FF"/>
                </a:solidFill>
              </a:rPr>
              <a:t>Add_after</a:t>
            </a:r>
            <a:r>
              <a:rPr lang="en-US" sz="2800" b="1" dirty="0" smtClean="0">
                <a:solidFill>
                  <a:srgbClr val="0000FF"/>
                </a:solidFill>
              </a:rPr>
              <a:t>() function to add a node after a node.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00FF"/>
                </a:solidFill>
              </a:rPr>
              <a:t>Creating node using </a:t>
            </a:r>
            <a:r>
              <a:rPr lang="en-US" sz="2400" b="1" dirty="0" err="1" smtClean="0">
                <a:solidFill>
                  <a:srgbClr val="0000FF"/>
                </a:solidFill>
              </a:rPr>
              <a:t>malloc</a:t>
            </a:r>
            <a:r>
              <a:rPr lang="en-US" sz="2400" b="1" dirty="0" smtClean="0">
                <a:solidFill>
                  <a:srgbClr val="0000FF"/>
                </a:solidFill>
              </a:rPr>
              <a:t>, taking data from user.</a:t>
            </a:r>
          </a:p>
          <a:p>
            <a:pPr marL="0" indent="0" algn="just">
              <a:buNone/>
            </a:pPr>
            <a:endParaRPr lang="en-US" sz="2400" b="1" dirty="0" smtClean="0">
              <a:solidFill>
                <a:srgbClr val="0000FF"/>
              </a:solidFill>
            </a:endParaRPr>
          </a:p>
          <a:p>
            <a:pPr algn="just"/>
            <a:r>
              <a:rPr lang="en-US" sz="2400" b="1" i="1" dirty="0" err="1">
                <a:solidFill>
                  <a:srgbClr val="C00000"/>
                </a:solidFill>
              </a:rPr>
              <a:t>t</a:t>
            </a:r>
            <a:r>
              <a:rPr lang="en-US" sz="2400" b="1" i="1" dirty="0" err="1" smtClean="0">
                <a:solidFill>
                  <a:srgbClr val="C00000"/>
                </a:solidFill>
              </a:rPr>
              <a:t>mp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node will be placed after node pointed by </a:t>
            </a:r>
            <a:r>
              <a:rPr lang="en-US" sz="2400" b="1" i="1" dirty="0" smtClean="0">
                <a:solidFill>
                  <a:srgbClr val="C00000"/>
                </a:solidFill>
              </a:rPr>
              <a:t>q</a:t>
            </a:r>
            <a:r>
              <a:rPr lang="en-US" sz="2400" b="1" dirty="0" smtClean="0">
                <a:solidFill>
                  <a:srgbClr val="0000FF"/>
                </a:solidFill>
              </a:rPr>
              <a:t>, so </a:t>
            </a:r>
            <a:r>
              <a:rPr lang="en-US" sz="2400" b="1" i="1" dirty="0" smtClean="0">
                <a:solidFill>
                  <a:srgbClr val="C00000"/>
                </a:solidFill>
              </a:rPr>
              <a:t>next </a:t>
            </a:r>
            <a:r>
              <a:rPr lang="en-US" sz="2400" b="1" dirty="0" smtClean="0">
                <a:solidFill>
                  <a:srgbClr val="0000FF"/>
                </a:solidFill>
              </a:rPr>
              <a:t>of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tmp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will point to previous </a:t>
            </a:r>
            <a:r>
              <a:rPr lang="en-US" sz="2400" b="1" i="1" dirty="0" smtClean="0">
                <a:solidFill>
                  <a:srgbClr val="C00000"/>
                </a:solidFill>
              </a:rPr>
              <a:t>next </a:t>
            </a:r>
            <a:r>
              <a:rPr lang="en-US" sz="2400" b="1" dirty="0" smtClean="0">
                <a:solidFill>
                  <a:srgbClr val="0000FF"/>
                </a:solidFill>
              </a:rPr>
              <a:t>node of </a:t>
            </a:r>
            <a:r>
              <a:rPr lang="en-US" sz="2400" b="1" i="1" dirty="0" smtClean="0">
                <a:solidFill>
                  <a:srgbClr val="C00000"/>
                </a:solidFill>
              </a:rPr>
              <a:t>q</a:t>
            </a:r>
            <a:r>
              <a:rPr lang="en-US" sz="2400" b="1" dirty="0" smtClean="0">
                <a:solidFill>
                  <a:srgbClr val="0000FF"/>
                </a:solidFill>
              </a:rPr>
              <a:t>.</a:t>
            </a:r>
          </a:p>
          <a:p>
            <a:pPr marL="0" indent="0" algn="just">
              <a:buNone/>
            </a:pPr>
            <a:endParaRPr lang="en-US" sz="2400" b="1" dirty="0" smtClean="0">
              <a:solidFill>
                <a:srgbClr val="0000FF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00FF"/>
                </a:solidFill>
              </a:rPr>
              <a:t>Now, </a:t>
            </a:r>
            <a:r>
              <a:rPr lang="en-US" sz="2400" b="1" i="1" dirty="0" smtClean="0">
                <a:solidFill>
                  <a:srgbClr val="C00000"/>
                </a:solidFill>
              </a:rPr>
              <a:t>next</a:t>
            </a:r>
            <a:r>
              <a:rPr lang="en-US" sz="2400" b="1" dirty="0" smtClean="0">
                <a:solidFill>
                  <a:srgbClr val="0000FF"/>
                </a:solidFill>
              </a:rPr>
              <a:t> of </a:t>
            </a:r>
            <a:r>
              <a:rPr lang="en-US" sz="2400" b="1" i="1" dirty="0" smtClean="0">
                <a:solidFill>
                  <a:srgbClr val="C00000"/>
                </a:solidFill>
              </a:rPr>
              <a:t>q</a:t>
            </a:r>
            <a:r>
              <a:rPr lang="en-US" sz="2400" b="1" dirty="0" smtClean="0">
                <a:solidFill>
                  <a:srgbClr val="0000FF"/>
                </a:solidFill>
              </a:rPr>
              <a:t> will point to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tmp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as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tmp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node is added after node pointed by </a:t>
            </a:r>
            <a:r>
              <a:rPr lang="en-US" sz="2400" b="1" i="1" dirty="0" smtClean="0">
                <a:solidFill>
                  <a:srgbClr val="C00000"/>
                </a:solidFill>
              </a:rPr>
              <a:t>q</a:t>
            </a:r>
            <a:r>
              <a:rPr lang="en-US" sz="2400" b="1" dirty="0" smtClean="0">
                <a:solidFill>
                  <a:srgbClr val="0000FF"/>
                </a:solidFill>
              </a:rPr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620000" cy="181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2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Singly linked list: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display() function to show all elements of linked list.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sz="28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  <a:p>
            <a:endParaRPr lang="en-US" sz="2800" b="1" dirty="0" smtClean="0">
              <a:solidFill>
                <a:srgbClr val="0000FF"/>
              </a:solidFill>
            </a:endParaRPr>
          </a:p>
          <a:p>
            <a:r>
              <a:rPr lang="en-US" sz="2800" b="1" dirty="0" smtClean="0">
                <a:solidFill>
                  <a:srgbClr val="0000FF"/>
                </a:solidFill>
              </a:rPr>
              <a:t>If </a:t>
            </a:r>
            <a:r>
              <a:rPr lang="en-US" sz="2800" b="1" i="1" dirty="0" smtClean="0">
                <a:solidFill>
                  <a:srgbClr val="C00000"/>
                </a:solidFill>
              </a:rPr>
              <a:t>start</a:t>
            </a:r>
            <a:r>
              <a:rPr lang="en-US" sz="2800" b="1" dirty="0" smtClean="0">
                <a:solidFill>
                  <a:srgbClr val="0000FF"/>
                </a:solidFill>
              </a:rPr>
              <a:t> is </a:t>
            </a:r>
            <a:r>
              <a:rPr lang="en-US" sz="2800" b="1" i="1" dirty="0" smtClean="0">
                <a:solidFill>
                  <a:srgbClr val="C00000"/>
                </a:solidFill>
              </a:rPr>
              <a:t>NULL</a:t>
            </a:r>
            <a:r>
              <a:rPr lang="en-US" sz="2800" b="1" dirty="0" smtClean="0">
                <a:solidFill>
                  <a:srgbClr val="0000FF"/>
                </a:solidFill>
              </a:rPr>
              <a:t>, implies there is no node present.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Then we have nothing to display.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Otherwise, we will display all data from first to last node.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4038"/>
            <a:ext cx="6858000" cy="221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44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Singly linked list: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display() function to show all elements of linked list.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sz="28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  <a:p>
            <a:r>
              <a:rPr lang="en-US" sz="2800" b="1" i="1" dirty="0">
                <a:solidFill>
                  <a:srgbClr val="C00000"/>
                </a:solidFill>
              </a:rPr>
              <a:t>q</a:t>
            </a:r>
            <a:r>
              <a:rPr lang="en-US" sz="2800" b="1" dirty="0" smtClean="0">
                <a:solidFill>
                  <a:srgbClr val="0000FF"/>
                </a:solidFill>
              </a:rPr>
              <a:t> pointer is pointing to </a:t>
            </a:r>
            <a:r>
              <a:rPr lang="en-US" sz="2800" b="1" i="1" dirty="0" smtClean="0">
                <a:solidFill>
                  <a:srgbClr val="C00000"/>
                </a:solidFill>
              </a:rPr>
              <a:t>start</a:t>
            </a:r>
            <a:r>
              <a:rPr lang="en-US" sz="2800" b="1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So display will starts from first node, it will move up to last node </a:t>
            </a:r>
            <a:r>
              <a:rPr lang="en-US" sz="2800" b="1" dirty="0" smtClean="0">
                <a:solidFill>
                  <a:srgbClr val="FF0000"/>
                </a:solidFill>
              </a:rPr>
              <a:t>(see the while condition)</a:t>
            </a:r>
            <a:r>
              <a:rPr lang="en-US" sz="2800" b="1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Then we are showing </a:t>
            </a:r>
            <a:r>
              <a:rPr lang="en-US" sz="2800" b="1" i="1" dirty="0" smtClean="0">
                <a:solidFill>
                  <a:srgbClr val="C00000"/>
                </a:solidFill>
              </a:rPr>
              <a:t>data</a:t>
            </a:r>
            <a:r>
              <a:rPr lang="en-US" sz="2800" b="1" dirty="0" smtClean="0">
                <a:solidFill>
                  <a:srgbClr val="0000FF"/>
                </a:solidFill>
              </a:rPr>
              <a:t> part and moving </a:t>
            </a:r>
            <a:r>
              <a:rPr lang="en-US" sz="2800" b="1" i="1" dirty="0" smtClean="0">
                <a:solidFill>
                  <a:srgbClr val="C00000"/>
                </a:solidFill>
              </a:rPr>
              <a:t>q</a:t>
            </a:r>
            <a:r>
              <a:rPr lang="en-US" sz="2800" b="1" dirty="0" smtClean="0">
                <a:solidFill>
                  <a:srgbClr val="0000FF"/>
                </a:solidFill>
              </a:rPr>
              <a:t> pointer towards end.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6890"/>
            <a:ext cx="8001000" cy="187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17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Singly linked list: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del() function to delete a node from linked list.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sz="28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  <a:p>
            <a:r>
              <a:rPr lang="en-US" sz="2800" b="1" dirty="0" smtClean="0">
                <a:solidFill>
                  <a:srgbClr val="0000FF"/>
                </a:solidFill>
              </a:rPr>
              <a:t>We are taking the node to be deleted.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If position is less or equal to zero, implies wrong input.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391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00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Singly linked list: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del() function to delete a node from linked list.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  <a:p>
            <a:r>
              <a:rPr lang="en-US" sz="2800" b="1" dirty="0" err="1" smtClean="0">
                <a:solidFill>
                  <a:srgbClr val="0000FF"/>
                </a:solidFill>
              </a:rPr>
              <a:t>pos</a:t>
            </a:r>
            <a:r>
              <a:rPr lang="en-US" sz="2800" b="1" dirty="0" smtClean="0">
                <a:solidFill>
                  <a:srgbClr val="0000FF"/>
                </a:solidFill>
              </a:rPr>
              <a:t>=1 implies , first node to be deleted.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Storing address  of first node in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tmp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and setting </a:t>
            </a:r>
            <a:r>
              <a:rPr lang="en-US" sz="2800" b="1" i="1" dirty="0" smtClean="0">
                <a:solidFill>
                  <a:srgbClr val="C00000"/>
                </a:solidFill>
              </a:rPr>
              <a:t>start</a:t>
            </a:r>
            <a:r>
              <a:rPr lang="en-US" sz="2800" b="1" dirty="0" smtClean="0">
                <a:solidFill>
                  <a:srgbClr val="0000FF"/>
                </a:solidFill>
              </a:rPr>
              <a:t> to point to </a:t>
            </a:r>
            <a:r>
              <a:rPr lang="en-US" sz="2800" b="1" i="1" dirty="0" smtClean="0">
                <a:solidFill>
                  <a:srgbClr val="C00000"/>
                </a:solidFill>
              </a:rPr>
              <a:t>next</a:t>
            </a:r>
            <a:r>
              <a:rPr lang="en-US" sz="2800" b="1" dirty="0" smtClean="0">
                <a:solidFill>
                  <a:srgbClr val="0000FF"/>
                </a:solidFill>
              </a:rPr>
              <a:t> node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Then deleting first node by free();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676400"/>
            <a:ext cx="66389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9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Singly linked list: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del() function to delete a node from linked list.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If it is other than first node then…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Like </a:t>
            </a:r>
            <a:r>
              <a:rPr lang="en-US" sz="2800" b="1" dirty="0" err="1" smtClean="0">
                <a:solidFill>
                  <a:srgbClr val="0000FF"/>
                </a:solidFill>
              </a:rPr>
              <a:t>add_after</a:t>
            </a:r>
            <a:r>
              <a:rPr lang="en-US" sz="2800" b="1" dirty="0" smtClean="0">
                <a:solidFill>
                  <a:srgbClr val="0000FF"/>
                </a:solidFill>
              </a:rPr>
              <a:t>(), running a loop to point to the node after which deletion will take place.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1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Singly linked list: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del() function to delete a node from linked list.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  <a:p>
            <a:r>
              <a:rPr lang="en-US" sz="2400" b="1" i="1" dirty="0" smtClean="0">
                <a:solidFill>
                  <a:srgbClr val="C00000"/>
                </a:solidFill>
              </a:rPr>
              <a:t>p</a:t>
            </a:r>
            <a:r>
              <a:rPr lang="en-US" sz="2400" b="1" dirty="0" smtClean="0">
                <a:solidFill>
                  <a:srgbClr val="0000FF"/>
                </a:solidFill>
              </a:rPr>
              <a:t> pointer is pointing to node before deleted node, </a:t>
            </a:r>
            <a:r>
              <a:rPr lang="en-US" sz="2400" b="1" i="1" dirty="0" smtClean="0">
                <a:solidFill>
                  <a:srgbClr val="C00000"/>
                </a:solidFill>
              </a:rPr>
              <a:t>q</a:t>
            </a:r>
            <a:r>
              <a:rPr lang="en-US" sz="2400" b="1" dirty="0" smtClean="0">
                <a:solidFill>
                  <a:srgbClr val="0000FF"/>
                </a:solidFill>
              </a:rPr>
              <a:t> pointer is pointing to node to be deleted.</a:t>
            </a:r>
          </a:p>
          <a:p>
            <a:r>
              <a:rPr lang="en-US" sz="2400" b="1" i="1" dirty="0" smtClean="0">
                <a:solidFill>
                  <a:srgbClr val="C00000"/>
                </a:solidFill>
              </a:rPr>
              <a:t>Next </a:t>
            </a:r>
            <a:r>
              <a:rPr lang="en-US" sz="2400" b="1" dirty="0" smtClean="0">
                <a:solidFill>
                  <a:srgbClr val="0000FF"/>
                </a:solidFill>
              </a:rPr>
              <a:t>of </a:t>
            </a:r>
            <a:r>
              <a:rPr lang="en-US" sz="2400" b="1" i="1" dirty="0" smtClean="0">
                <a:solidFill>
                  <a:srgbClr val="C00000"/>
                </a:solidFill>
              </a:rPr>
              <a:t>p </a:t>
            </a:r>
            <a:r>
              <a:rPr lang="en-US" sz="2400" b="1" dirty="0" smtClean="0">
                <a:solidFill>
                  <a:srgbClr val="0000FF"/>
                </a:solidFill>
              </a:rPr>
              <a:t>pointer is set to point next node pointed by </a:t>
            </a:r>
            <a:r>
              <a:rPr lang="en-US" sz="2400" b="1" i="1" dirty="0" smtClean="0">
                <a:solidFill>
                  <a:srgbClr val="C00000"/>
                </a:solidFill>
              </a:rPr>
              <a:t>q</a:t>
            </a:r>
            <a:r>
              <a:rPr lang="en-US" sz="2400" b="1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Then, delete </a:t>
            </a:r>
            <a:r>
              <a:rPr lang="en-US" sz="2400" b="1" i="1" dirty="0" smtClean="0">
                <a:solidFill>
                  <a:srgbClr val="C00000"/>
                </a:solidFill>
              </a:rPr>
              <a:t>q</a:t>
            </a:r>
            <a:r>
              <a:rPr lang="en-US" sz="2400" b="1" dirty="0" smtClean="0">
                <a:solidFill>
                  <a:srgbClr val="0000FF"/>
                </a:solidFill>
              </a:rPr>
              <a:t> using free() function.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54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9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Singly linked list: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endParaRPr lang="en-US" sz="2800" b="1" dirty="0" smtClean="0">
              <a:solidFill>
                <a:srgbClr val="0000FF"/>
              </a:solidFill>
            </a:endParaRPr>
          </a:p>
          <a:p>
            <a:pPr algn="just"/>
            <a:r>
              <a:rPr lang="en-US" sz="2800" b="1" dirty="0" smtClean="0">
                <a:solidFill>
                  <a:srgbClr val="0000FF"/>
                </a:solidFill>
              </a:rPr>
              <a:t>count() function to count number of nodes present.</a:t>
            </a:r>
          </a:p>
          <a:p>
            <a:pPr marL="0" indent="0" algn="just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algn="just"/>
            <a:r>
              <a:rPr lang="en-US" sz="2800" b="1" dirty="0" smtClean="0">
                <a:solidFill>
                  <a:srgbClr val="0000FF"/>
                </a:solidFill>
              </a:rPr>
              <a:t>This function will be like display() function.</a:t>
            </a:r>
          </a:p>
          <a:p>
            <a:pPr marL="0" indent="0" algn="just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algn="just"/>
            <a:r>
              <a:rPr lang="en-US" sz="2800" b="1" dirty="0" smtClean="0">
                <a:solidFill>
                  <a:srgbClr val="0000FF"/>
                </a:solidFill>
              </a:rPr>
              <a:t>Just don’t display data, use a counter inside the while(q!=NULL) of display() function.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Singly linked list: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There can be other operations also on Linked list, such as:</a:t>
            </a:r>
          </a:p>
          <a:p>
            <a:pPr algn="just"/>
            <a:r>
              <a:rPr lang="en-US" sz="2800" b="1" dirty="0" smtClean="0">
                <a:solidFill>
                  <a:srgbClr val="0000FF"/>
                </a:solidFill>
              </a:rPr>
              <a:t>Add a node before a node.</a:t>
            </a:r>
          </a:p>
          <a:p>
            <a:pPr algn="just"/>
            <a:r>
              <a:rPr lang="en-US" sz="2800" b="1" dirty="0" smtClean="0">
                <a:solidFill>
                  <a:srgbClr val="0000FF"/>
                </a:solidFill>
              </a:rPr>
              <a:t>Check how many odd or even data present in linked list.</a:t>
            </a:r>
          </a:p>
          <a:p>
            <a:pPr algn="just"/>
            <a:r>
              <a:rPr lang="en-US" sz="2800" b="1" dirty="0" smtClean="0">
                <a:solidFill>
                  <a:srgbClr val="0000FF"/>
                </a:solidFill>
              </a:rPr>
              <a:t> Searching a particular data from linked list using linear search.</a:t>
            </a:r>
          </a:p>
          <a:p>
            <a:pPr algn="just"/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                                      </a:t>
            </a:r>
            <a:r>
              <a:rPr lang="en-US" sz="2800" b="1" dirty="0" smtClean="0">
                <a:solidFill>
                  <a:srgbClr val="C00000"/>
                </a:solidFill>
              </a:rPr>
              <a:t>and so on…..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You can do above operations if you understood functions written in this tutorial.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Singly linked list: recapitulation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sz="2400" dirty="0" smtClean="0"/>
              <a:t>Linked list is dynamic.</a:t>
            </a:r>
          </a:p>
          <a:p>
            <a:r>
              <a:rPr lang="en-US" sz="2400" dirty="0" smtClean="0"/>
              <a:t>In linked list, we can store data in a </a:t>
            </a:r>
            <a:r>
              <a:rPr lang="en-US" sz="2400" dirty="0" smtClean="0">
                <a:solidFill>
                  <a:srgbClr val="C00000"/>
                </a:solidFill>
              </a:rPr>
              <a:t>node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In each node of a singly linked list, there will be data part and a single pointer to store the address the next node.</a:t>
            </a: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NOTE:- </a:t>
            </a:r>
            <a:r>
              <a:rPr lang="en-US" sz="2000" b="1" dirty="0" smtClean="0">
                <a:solidFill>
                  <a:srgbClr val="FF0000"/>
                </a:solidFill>
              </a:rPr>
              <a:t>The pointer of a node is to store the address of the entire next node, not to store the address of the data.</a:t>
            </a:r>
          </a:p>
        </p:txBody>
      </p:sp>
      <p:pic>
        <p:nvPicPr>
          <p:cNvPr id="4" name="Picture 4" descr="C:\Documents and Settings\User\Desktop\ll diagram\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38600"/>
            <a:ext cx="8001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61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 </a:t>
            </a: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sz="6000" b="1" dirty="0" smtClean="0">
                <a:solidFill>
                  <a:schemeClr val="tx2">
                    <a:lumMod val="50000"/>
                  </a:schemeClr>
                </a:solidFill>
                <a:latin typeface="Algerian" pitchFamily="82" charset="0"/>
              </a:rPr>
              <a:t>Thank you all</a:t>
            </a:r>
            <a:endParaRPr lang="en-US" sz="6600" dirty="0">
              <a:solidFill>
                <a:schemeClr val="tx2">
                  <a:lumMod val="50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Singly linked list: recapitulation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Contiguous memory allocation is not needed.</a:t>
            </a:r>
          </a:p>
          <a:p>
            <a:endParaRPr lang="en-US" dirty="0" smtClean="0"/>
          </a:p>
          <a:p>
            <a:r>
              <a:rPr lang="en-US" dirty="0" smtClean="0"/>
              <a:t>Frequent insertion and deletion is possible.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can insert at and delete from any position of singly linked list.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C:\Documents and Settings\User\Desktop\ll diagram\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8001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35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Singly linked list: Basic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Adding a node at beginning.</a:t>
            </a:r>
          </a:p>
          <a:p>
            <a:pPr algn="just"/>
            <a:r>
              <a:rPr lang="en-US" dirty="0" smtClean="0"/>
              <a:t>Adding a node after a given node.</a:t>
            </a:r>
          </a:p>
          <a:p>
            <a:pPr algn="just"/>
            <a:r>
              <a:rPr lang="en-US" dirty="0" smtClean="0"/>
              <a:t>Adding a node before a given node.</a:t>
            </a:r>
          </a:p>
          <a:p>
            <a:pPr algn="just"/>
            <a:r>
              <a:rPr lang="en-US" dirty="0" smtClean="0"/>
              <a:t>Deletion of node from any position.</a:t>
            </a:r>
          </a:p>
          <a:p>
            <a:pPr algn="just"/>
            <a:r>
              <a:rPr lang="en-US" dirty="0" smtClean="0"/>
              <a:t>Display content of each node.</a:t>
            </a:r>
          </a:p>
          <a:p>
            <a:pPr algn="just"/>
            <a:r>
              <a:rPr lang="en-US" dirty="0" smtClean="0"/>
              <a:t>Counting number of nodes.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</a:t>
            </a:r>
            <a:r>
              <a:rPr lang="en-US" sz="2800" b="1" dirty="0" smtClean="0">
                <a:solidFill>
                  <a:srgbClr val="FF0000"/>
                </a:solidFill>
              </a:rPr>
              <a:t>…..and so on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8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Singly linked list: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Structure of a node: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sz="2800" b="1" dirty="0" smtClean="0">
              <a:solidFill>
                <a:srgbClr val="0000FF"/>
              </a:solidFill>
            </a:endParaRPr>
          </a:p>
          <a:p>
            <a:r>
              <a:rPr lang="en-US" sz="2800" b="1" dirty="0" smtClean="0">
                <a:solidFill>
                  <a:srgbClr val="0000FF"/>
                </a:solidFill>
              </a:rPr>
              <a:t>In a node, there are two parts, one data part</a:t>
            </a:r>
            <a:r>
              <a:rPr lang="en-US" sz="2800" dirty="0" smtClean="0">
                <a:solidFill>
                  <a:srgbClr val="0000FF"/>
                </a:solidFill>
              </a:rPr>
              <a:t>,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r>
              <a:rPr lang="en-US" sz="2800" b="1" dirty="0" smtClean="0">
                <a:solidFill>
                  <a:srgbClr val="0000FF"/>
                </a:solidFill>
              </a:rPr>
              <a:t>And a pointer part to point next node.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*start</a:t>
            </a:r>
            <a:r>
              <a:rPr lang="en-US" sz="2800" b="1" dirty="0" smtClean="0">
                <a:solidFill>
                  <a:srgbClr val="0000FF"/>
                </a:solidFill>
              </a:rPr>
              <a:t> is a pointer of type node to store address of the first node.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06880"/>
            <a:ext cx="6248400" cy="240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17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Singly linked list: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Main function is common like our previous programs</a:t>
            </a:r>
            <a:r>
              <a:rPr lang="en-US" sz="2800" b="1" dirty="0" smtClean="0">
                <a:solidFill>
                  <a:srgbClr val="0000FF"/>
                </a:solidFill>
              </a:rPr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sz="28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696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Singly linked list: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Add_beg() function to add a node at beginning.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sz="2800" b="1" dirty="0" smtClean="0">
              <a:solidFill>
                <a:srgbClr val="0000FF"/>
              </a:solidFill>
            </a:endParaRPr>
          </a:p>
          <a:p>
            <a:r>
              <a:rPr lang="en-US" sz="2800" b="1" dirty="0" smtClean="0">
                <a:solidFill>
                  <a:srgbClr val="0000FF"/>
                </a:solidFill>
              </a:rPr>
              <a:t>Using </a:t>
            </a:r>
            <a:r>
              <a:rPr lang="en-US" sz="2800" b="1" dirty="0" err="1" smtClean="0">
                <a:solidFill>
                  <a:srgbClr val="0000FF"/>
                </a:solidFill>
              </a:rPr>
              <a:t>malloc</a:t>
            </a:r>
            <a:r>
              <a:rPr lang="en-US" sz="2800" b="1" dirty="0" smtClean="0">
                <a:solidFill>
                  <a:srgbClr val="0000FF"/>
                </a:solidFill>
              </a:rPr>
              <a:t>, we are creating a node dynamically.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Then taking data from user and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Storing that data in </a:t>
            </a:r>
            <a:r>
              <a:rPr lang="en-US" sz="2800" b="1" i="1" dirty="0" smtClean="0">
                <a:solidFill>
                  <a:srgbClr val="7030A0"/>
                </a:solidFill>
              </a:rPr>
              <a:t>data part</a:t>
            </a:r>
            <a:r>
              <a:rPr lang="en-US" sz="2800" b="1" dirty="0" smtClean="0">
                <a:solidFill>
                  <a:srgbClr val="0000FF"/>
                </a:solidFill>
              </a:rPr>
              <a:t> of new node</a:t>
            </a:r>
            <a:r>
              <a:rPr lang="en-US" sz="2800" b="1" i="1" dirty="0" smtClean="0">
                <a:solidFill>
                  <a:srgbClr val="C00000"/>
                </a:solidFill>
              </a:rPr>
              <a:t>(</a:t>
            </a:r>
            <a:r>
              <a:rPr lang="en-US" sz="2800" b="1" i="1" dirty="0" err="1" smtClean="0">
                <a:solidFill>
                  <a:srgbClr val="C00000"/>
                </a:solidFill>
              </a:rPr>
              <a:t>tmp</a:t>
            </a:r>
            <a:r>
              <a:rPr lang="en-US" sz="2800" b="1" i="1" dirty="0" smtClean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162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86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Singly linked list: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Add_beg() function to add a node at beginning.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If </a:t>
            </a:r>
            <a:r>
              <a:rPr lang="en-US" sz="2400" b="1" i="1" dirty="0" smtClean="0">
                <a:solidFill>
                  <a:srgbClr val="7030A0"/>
                </a:solidFill>
              </a:rPr>
              <a:t>start</a:t>
            </a:r>
            <a:r>
              <a:rPr lang="en-US" sz="2400" b="1" dirty="0" smtClean="0">
                <a:solidFill>
                  <a:srgbClr val="0000FF"/>
                </a:solidFill>
              </a:rPr>
              <a:t> is </a:t>
            </a:r>
            <a:r>
              <a:rPr lang="en-US" sz="2400" b="1" i="1" dirty="0" smtClean="0">
                <a:solidFill>
                  <a:srgbClr val="7030A0"/>
                </a:solidFill>
              </a:rPr>
              <a:t>NULL</a:t>
            </a:r>
            <a:r>
              <a:rPr lang="en-US" sz="2400" b="1" dirty="0" smtClean="0">
                <a:solidFill>
                  <a:srgbClr val="0000FF"/>
                </a:solidFill>
              </a:rPr>
              <a:t>, then this will the first node, so </a:t>
            </a:r>
            <a:r>
              <a:rPr lang="en-US" sz="2400" b="1" i="1" dirty="0" smtClean="0">
                <a:solidFill>
                  <a:srgbClr val="7030A0"/>
                </a:solidFill>
              </a:rPr>
              <a:t>next</a:t>
            </a:r>
            <a:r>
              <a:rPr lang="en-US" sz="2400" b="1" dirty="0" smtClean="0">
                <a:solidFill>
                  <a:srgbClr val="0000FF"/>
                </a:solidFill>
              </a:rPr>
              <a:t> pointer will be </a:t>
            </a:r>
            <a:r>
              <a:rPr lang="en-US" sz="2400" b="1" i="1" dirty="0" smtClean="0">
                <a:solidFill>
                  <a:srgbClr val="7030A0"/>
                </a:solidFill>
              </a:rPr>
              <a:t>NULL</a:t>
            </a:r>
            <a:r>
              <a:rPr lang="en-US" sz="2400" b="1" dirty="0" smtClean="0">
                <a:solidFill>
                  <a:srgbClr val="0000FF"/>
                </a:solidFill>
              </a:rPr>
              <a:t>.</a:t>
            </a:r>
          </a:p>
          <a:p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Otherwise, </a:t>
            </a:r>
            <a:r>
              <a:rPr lang="en-US" sz="2400" b="1" i="1" dirty="0" err="1" smtClean="0">
                <a:solidFill>
                  <a:srgbClr val="7030A0"/>
                </a:solidFill>
              </a:rPr>
              <a:t>tmp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will be the first node, so </a:t>
            </a:r>
            <a:r>
              <a:rPr lang="en-US" sz="2400" b="1" i="1" dirty="0" smtClean="0">
                <a:solidFill>
                  <a:srgbClr val="7030A0"/>
                </a:solidFill>
              </a:rPr>
              <a:t>next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of </a:t>
            </a:r>
            <a:r>
              <a:rPr lang="en-US" sz="2400" b="1" i="1" dirty="0" err="1" smtClean="0">
                <a:solidFill>
                  <a:srgbClr val="7030A0"/>
                </a:solidFill>
              </a:rPr>
              <a:t>tmp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will point current start node.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At last, start will point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tmp</a:t>
            </a:r>
            <a:r>
              <a:rPr lang="en-US" sz="2400" b="1" i="1" dirty="0" smtClean="0">
                <a:solidFill>
                  <a:srgbClr val="FF0000"/>
                </a:solidFill>
              </a:rPr>
              <a:t>, as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tmp</a:t>
            </a:r>
            <a:r>
              <a:rPr lang="en-US" sz="2400" b="1" i="1" dirty="0" smtClean="0">
                <a:solidFill>
                  <a:srgbClr val="FF0000"/>
                </a:solidFill>
              </a:rPr>
              <a:t> is now the first node.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239000" cy="16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48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Singly linked list: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00FF"/>
                </a:solidFill>
              </a:rPr>
              <a:t>Add_after</a:t>
            </a:r>
            <a:r>
              <a:rPr lang="en-US" sz="2800" b="1" dirty="0" smtClean="0">
                <a:solidFill>
                  <a:srgbClr val="0000FF"/>
                </a:solidFill>
              </a:rPr>
              <a:t>() function to add a node after a node.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sz="2800" b="1" dirty="0" smtClean="0">
              <a:solidFill>
                <a:srgbClr val="0000FF"/>
              </a:solidFill>
            </a:endParaRPr>
          </a:p>
          <a:p>
            <a:r>
              <a:rPr lang="en-US" sz="2800" b="1" dirty="0" smtClean="0">
                <a:solidFill>
                  <a:srgbClr val="0000FF"/>
                </a:solidFill>
              </a:rPr>
              <a:t>If </a:t>
            </a:r>
            <a:r>
              <a:rPr lang="en-US" sz="2800" b="1" i="1" dirty="0" smtClean="0">
                <a:solidFill>
                  <a:srgbClr val="C00000"/>
                </a:solidFill>
              </a:rPr>
              <a:t>start</a:t>
            </a:r>
            <a:r>
              <a:rPr lang="en-US" sz="2800" b="1" dirty="0" smtClean="0">
                <a:solidFill>
                  <a:srgbClr val="0000FF"/>
                </a:solidFill>
              </a:rPr>
              <a:t> is </a:t>
            </a:r>
            <a:r>
              <a:rPr lang="en-US" sz="2800" b="1" i="1" dirty="0" smtClean="0">
                <a:solidFill>
                  <a:srgbClr val="C00000"/>
                </a:solidFill>
              </a:rPr>
              <a:t>NULL</a:t>
            </a:r>
            <a:r>
              <a:rPr lang="en-US" sz="2800" b="1" i="1" dirty="0" smtClean="0">
                <a:solidFill>
                  <a:srgbClr val="0000FF"/>
                </a:solidFill>
              </a:rPr>
              <a:t>,</a:t>
            </a:r>
            <a:r>
              <a:rPr lang="en-US" sz="2800" b="1" dirty="0" smtClean="0">
                <a:solidFill>
                  <a:srgbClr val="0000FF"/>
                </a:solidFill>
              </a:rPr>
              <a:t> implies there is no node, so this function will not work.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  <a:p>
            <a:r>
              <a:rPr lang="en-US" sz="2800" b="1" dirty="0" smtClean="0">
                <a:solidFill>
                  <a:srgbClr val="0000FF"/>
                </a:solidFill>
              </a:rPr>
              <a:t>If </a:t>
            </a:r>
            <a:r>
              <a:rPr lang="en-US" sz="2800" b="1" i="1" dirty="0" smtClean="0">
                <a:solidFill>
                  <a:srgbClr val="C00000"/>
                </a:solidFill>
              </a:rPr>
              <a:t>start</a:t>
            </a:r>
            <a:r>
              <a:rPr lang="en-US" sz="2800" b="1" dirty="0" smtClean="0">
                <a:solidFill>
                  <a:srgbClr val="0000FF"/>
                </a:solidFill>
              </a:rPr>
              <a:t> is not </a:t>
            </a:r>
            <a:r>
              <a:rPr lang="en-US" sz="2800" b="1" i="1" dirty="0" smtClean="0">
                <a:solidFill>
                  <a:srgbClr val="C00000"/>
                </a:solidFill>
              </a:rPr>
              <a:t>NULL</a:t>
            </a:r>
            <a:r>
              <a:rPr lang="en-US" sz="2800" b="1" dirty="0" smtClean="0">
                <a:solidFill>
                  <a:srgbClr val="0000FF"/>
                </a:solidFill>
              </a:rPr>
              <a:t>, then we can proceed for adding the node after a given node.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6858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43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952</Words>
  <Application>Microsoft Office PowerPoint</Application>
  <PresentationFormat>On-screen Show (4:3)</PresentationFormat>
  <Paragraphs>198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Singly Linked List: Concepts and implementation</vt:lpstr>
      <vt:lpstr>Singly linked list: recapitulation</vt:lpstr>
      <vt:lpstr>Singly linked list: recapitulation</vt:lpstr>
      <vt:lpstr>Singly linked list: Basic operations</vt:lpstr>
      <vt:lpstr>Singly linked list: Programming</vt:lpstr>
      <vt:lpstr>Singly linked list: Programming</vt:lpstr>
      <vt:lpstr>Singly linked list: Programming</vt:lpstr>
      <vt:lpstr>Singly linked list: Programming</vt:lpstr>
      <vt:lpstr>Singly linked list: Programming</vt:lpstr>
      <vt:lpstr>Singly linked list: Programming</vt:lpstr>
      <vt:lpstr>Singly linked list: Programming</vt:lpstr>
      <vt:lpstr>Singly linked list: Programming</vt:lpstr>
      <vt:lpstr>Singly linked list: Programming</vt:lpstr>
      <vt:lpstr>Singly linked list: Programming</vt:lpstr>
      <vt:lpstr>Singly linked list: Programming</vt:lpstr>
      <vt:lpstr>Singly linked list: Programming</vt:lpstr>
      <vt:lpstr>Singly linked list: Programming</vt:lpstr>
      <vt:lpstr>Singly linked list: Programming</vt:lpstr>
      <vt:lpstr>Singly linked list: Programming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Singly Linked List: A guide to write program</dc:title>
  <dc:creator>ROOPAM</dc:creator>
  <cp:lastModifiedBy>Admin</cp:lastModifiedBy>
  <cp:revision>33</cp:revision>
  <dcterms:created xsi:type="dcterms:W3CDTF">2006-08-16T00:00:00Z</dcterms:created>
  <dcterms:modified xsi:type="dcterms:W3CDTF">2022-11-02T03:48:27Z</dcterms:modified>
</cp:coreProperties>
</file>