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B647C0D-872D-4BAC-B3C3-EAA273B9D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221410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647C0D-872D-4BAC-B3C3-EAA273B9D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418731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647C0D-872D-4BAC-B3C3-EAA273B9D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97239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647C0D-872D-4BAC-B3C3-EAA273B9D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131031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47C0D-872D-4BAC-B3C3-EAA273B9D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351429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B647C0D-872D-4BAC-B3C3-EAA273B9D93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310893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B647C0D-872D-4BAC-B3C3-EAA273B9D93E}"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336249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B647C0D-872D-4BAC-B3C3-EAA273B9D93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254435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47C0D-872D-4BAC-B3C3-EAA273B9D93E}"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283364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647C0D-872D-4BAC-B3C3-EAA273B9D93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13321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647C0D-872D-4BAC-B3C3-EAA273B9D93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B9A10-EAC9-4FB5-80D8-5C3643243EE2}" type="slidenum">
              <a:rPr lang="en-IN" smtClean="0"/>
              <a:t>‹#›</a:t>
            </a:fld>
            <a:endParaRPr lang="en-IN"/>
          </a:p>
        </p:txBody>
      </p:sp>
    </p:spTree>
    <p:extLst>
      <p:ext uri="{BB962C8B-B14F-4D97-AF65-F5344CB8AC3E}">
        <p14:creationId xmlns:p14="http://schemas.microsoft.com/office/powerpoint/2010/main" val="329439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47C0D-872D-4BAC-B3C3-EAA273B9D93E}" type="datetimeFigureOut">
              <a:rPr lang="en-IN" smtClean="0"/>
              <a:t>10-09-2024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B9A10-EAC9-4FB5-80D8-5C3643243EE2}" type="slidenum">
              <a:rPr lang="en-IN" smtClean="0"/>
              <a:t>‹#›</a:t>
            </a:fld>
            <a:endParaRPr lang="en-IN"/>
          </a:p>
        </p:txBody>
      </p:sp>
    </p:spTree>
    <p:extLst>
      <p:ext uri="{BB962C8B-B14F-4D97-AF65-F5344CB8AC3E}">
        <p14:creationId xmlns:p14="http://schemas.microsoft.com/office/powerpoint/2010/main" val="271036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2224" y="378304"/>
            <a:ext cx="2367892" cy="369332"/>
          </a:xfrm>
          <a:prstGeom prst="rect">
            <a:avLst/>
          </a:prstGeom>
        </p:spPr>
        <p:txBody>
          <a:bodyPr wrap="none">
            <a:spAutoFit/>
          </a:bodyPr>
          <a:lstStyle/>
          <a:p>
            <a:r>
              <a:rPr lang="en-IN" b="1" u="sng" dirty="0"/>
              <a:t>User-defined functions</a:t>
            </a:r>
          </a:p>
        </p:txBody>
      </p:sp>
      <p:sp>
        <p:nvSpPr>
          <p:cNvPr id="5" name="Rectangle 4"/>
          <p:cNvSpPr/>
          <p:nvPr/>
        </p:nvSpPr>
        <p:spPr>
          <a:xfrm>
            <a:off x="1587689" y="1387273"/>
            <a:ext cx="2342866" cy="1200329"/>
          </a:xfrm>
          <a:prstGeom prst="rect">
            <a:avLst/>
          </a:prstGeom>
        </p:spPr>
        <p:txBody>
          <a:bodyPr wrap="square">
            <a:spAutoFit/>
          </a:bodyPr>
          <a:lstStyle/>
          <a:p>
            <a:r>
              <a:rPr lang="en-IN" dirty="0" err="1"/>
              <a:t>def</a:t>
            </a:r>
            <a:r>
              <a:rPr lang="en-IN" dirty="0"/>
              <a:t> </a:t>
            </a:r>
            <a:r>
              <a:rPr lang="en-IN" dirty="0" err="1"/>
              <a:t>function_name</a:t>
            </a:r>
            <a:r>
              <a:rPr lang="en-IN" dirty="0"/>
              <a:t>():</a:t>
            </a:r>
          </a:p>
          <a:p>
            <a:r>
              <a:rPr lang="en-IN" dirty="0"/>
              <a:t>    statements</a:t>
            </a:r>
          </a:p>
          <a:p>
            <a:r>
              <a:rPr lang="en-IN" dirty="0"/>
              <a:t>    .</a:t>
            </a:r>
          </a:p>
          <a:p>
            <a:r>
              <a:rPr lang="en-IN" dirty="0"/>
              <a:t>    .</a:t>
            </a:r>
          </a:p>
        </p:txBody>
      </p:sp>
      <p:sp>
        <p:nvSpPr>
          <p:cNvPr id="6" name="Rectangle 5"/>
          <p:cNvSpPr/>
          <p:nvPr/>
        </p:nvSpPr>
        <p:spPr>
          <a:xfrm>
            <a:off x="743627" y="3000177"/>
            <a:ext cx="3707642" cy="2031325"/>
          </a:xfrm>
          <a:prstGeom prst="rect">
            <a:avLst/>
          </a:prstGeom>
        </p:spPr>
        <p:txBody>
          <a:bodyPr wrap="square">
            <a:spAutoFit/>
          </a:bodyPr>
          <a:lstStyle/>
          <a:p>
            <a:r>
              <a:rPr lang="en-US" dirty="0"/>
              <a:t># Declaring a function</a:t>
            </a:r>
          </a:p>
          <a:p>
            <a:r>
              <a:rPr lang="en-US" dirty="0" err="1"/>
              <a:t>def</a:t>
            </a:r>
            <a:r>
              <a:rPr lang="en-US" dirty="0"/>
              <a:t> fun():</a:t>
            </a:r>
          </a:p>
          <a:p>
            <a:r>
              <a:rPr lang="en-US" dirty="0"/>
              <a:t>    print("Inside function")</a:t>
            </a:r>
          </a:p>
          <a:p>
            <a:endParaRPr lang="en-US" dirty="0"/>
          </a:p>
          <a:p>
            <a:r>
              <a:rPr lang="en-US" dirty="0"/>
              <a:t># Driver's code</a:t>
            </a:r>
          </a:p>
          <a:p>
            <a:r>
              <a:rPr lang="en-US" dirty="0"/>
              <a:t># Calling function use function name</a:t>
            </a:r>
          </a:p>
          <a:p>
            <a:r>
              <a:rPr lang="en-US" dirty="0"/>
              <a:t>fun()</a:t>
            </a:r>
          </a:p>
        </p:txBody>
      </p:sp>
      <p:sp>
        <p:nvSpPr>
          <p:cNvPr id="7" name="Rectangle 6"/>
          <p:cNvSpPr/>
          <p:nvPr/>
        </p:nvSpPr>
        <p:spPr>
          <a:xfrm>
            <a:off x="7012828" y="951848"/>
            <a:ext cx="2413481" cy="369332"/>
          </a:xfrm>
          <a:prstGeom prst="rect">
            <a:avLst/>
          </a:prstGeom>
        </p:spPr>
        <p:txBody>
          <a:bodyPr wrap="none">
            <a:spAutoFit/>
          </a:bodyPr>
          <a:lstStyle/>
          <a:p>
            <a:r>
              <a:rPr lang="en-IN" dirty="0"/>
              <a:t>Parameterized Function</a:t>
            </a:r>
          </a:p>
        </p:txBody>
      </p:sp>
      <p:sp>
        <p:nvSpPr>
          <p:cNvPr id="8" name="Rectangle 7"/>
          <p:cNvSpPr/>
          <p:nvPr/>
        </p:nvSpPr>
        <p:spPr>
          <a:xfrm>
            <a:off x="1507153" y="1003136"/>
            <a:ext cx="2835071" cy="369332"/>
          </a:xfrm>
          <a:prstGeom prst="rect">
            <a:avLst/>
          </a:prstGeom>
        </p:spPr>
        <p:txBody>
          <a:bodyPr wrap="none">
            <a:spAutoFit/>
          </a:bodyPr>
          <a:lstStyle/>
          <a:p>
            <a:r>
              <a:rPr lang="en-IN" dirty="0"/>
              <a:t>Function without </a:t>
            </a:r>
            <a:r>
              <a:rPr lang="en-IN" dirty="0" err="1"/>
              <a:t>parametre</a:t>
            </a:r>
            <a:endParaRPr lang="en-IN" dirty="0"/>
          </a:p>
        </p:txBody>
      </p:sp>
      <p:sp>
        <p:nvSpPr>
          <p:cNvPr id="10" name="Rectangle 9"/>
          <p:cNvSpPr/>
          <p:nvPr/>
        </p:nvSpPr>
        <p:spPr>
          <a:xfrm>
            <a:off x="5162843" y="1875335"/>
            <a:ext cx="6726456" cy="1877437"/>
          </a:xfrm>
          <a:prstGeom prst="rect">
            <a:avLst/>
          </a:prstGeom>
        </p:spPr>
        <p:txBody>
          <a:bodyPr wrap="square">
            <a:spAutoFit/>
          </a:bodyPr>
          <a:lstStyle/>
          <a:p>
            <a:r>
              <a:rPr lang="en-IN" dirty="0" err="1"/>
              <a:t>def</a:t>
            </a:r>
            <a:r>
              <a:rPr lang="en-IN" dirty="0"/>
              <a:t> </a:t>
            </a:r>
            <a:r>
              <a:rPr lang="en-IN" dirty="0" err="1"/>
              <a:t>function_name</a:t>
            </a:r>
            <a:r>
              <a:rPr lang="en-IN" dirty="0"/>
              <a:t>(argument1, argument2, ...):</a:t>
            </a:r>
          </a:p>
          <a:p>
            <a:r>
              <a:rPr lang="en-IN" dirty="0"/>
              <a:t>    statements</a:t>
            </a:r>
          </a:p>
          <a:p>
            <a:endParaRPr lang="en-US" sz="1400" b="1" dirty="0"/>
          </a:p>
          <a:p>
            <a:r>
              <a:rPr lang="en-US" sz="1600" b="1" dirty="0"/>
              <a:t>Arguments </a:t>
            </a:r>
            <a:r>
              <a:rPr lang="en-US" sz="1600" dirty="0"/>
              <a:t>: Information can be passed into functions as arguments. Arguments are specified after the function name, inside the parentheses. You can add as many arguments as you want, just separate them with a comma.</a:t>
            </a:r>
          </a:p>
          <a:p>
            <a:endParaRPr lang="en-IN" dirty="0"/>
          </a:p>
        </p:txBody>
      </p:sp>
      <p:sp>
        <p:nvSpPr>
          <p:cNvPr id="11" name="Rectangle 10"/>
          <p:cNvSpPr/>
          <p:nvPr/>
        </p:nvSpPr>
        <p:spPr>
          <a:xfrm>
            <a:off x="5875618" y="3738840"/>
            <a:ext cx="3480179" cy="2585323"/>
          </a:xfrm>
          <a:prstGeom prst="rect">
            <a:avLst/>
          </a:prstGeom>
        </p:spPr>
        <p:txBody>
          <a:bodyPr wrap="square">
            <a:spAutoFit/>
          </a:bodyPr>
          <a:lstStyle/>
          <a:p>
            <a:r>
              <a:rPr lang="en-US" dirty="0" err="1"/>
              <a:t>def</a:t>
            </a:r>
            <a:r>
              <a:rPr lang="en-US" dirty="0"/>
              <a:t> </a:t>
            </a:r>
            <a:r>
              <a:rPr lang="en-US" dirty="0" err="1"/>
              <a:t>evenOdd</a:t>
            </a:r>
            <a:r>
              <a:rPr lang="en-US" dirty="0"/>
              <a:t>( x ): </a:t>
            </a:r>
          </a:p>
          <a:p>
            <a:r>
              <a:rPr lang="en-US" dirty="0"/>
              <a:t>    if (x % 2 == 0): </a:t>
            </a:r>
          </a:p>
          <a:p>
            <a:r>
              <a:rPr lang="en-US" dirty="0"/>
              <a:t>        print("even")</a:t>
            </a:r>
          </a:p>
          <a:p>
            <a:r>
              <a:rPr lang="en-US" dirty="0"/>
              <a:t>    else: </a:t>
            </a:r>
          </a:p>
          <a:p>
            <a:r>
              <a:rPr lang="en-US" dirty="0"/>
              <a:t>        print("odd")</a:t>
            </a:r>
          </a:p>
          <a:p>
            <a:r>
              <a:rPr lang="en-US" dirty="0"/>
              <a:t>  </a:t>
            </a:r>
          </a:p>
          <a:p>
            <a:r>
              <a:rPr lang="en-US" dirty="0"/>
              <a:t># Driver code </a:t>
            </a:r>
          </a:p>
          <a:p>
            <a:r>
              <a:rPr lang="en-US" dirty="0" err="1"/>
              <a:t>evenOdd</a:t>
            </a:r>
            <a:r>
              <a:rPr lang="en-US" dirty="0"/>
              <a:t>(2) </a:t>
            </a:r>
          </a:p>
          <a:p>
            <a:r>
              <a:rPr lang="en-US" dirty="0" err="1"/>
              <a:t>evenOdd</a:t>
            </a:r>
            <a:r>
              <a:rPr lang="en-US" dirty="0"/>
              <a:t>(3)</a:t>
            </a:r>
          </a:p>
        </p:txBody>
      </p:sp>
    </p:spTree>
    <p:extLst>
      <p:ext uri="{BB962C8B-B14F-4D97-AF65-F5344CB8AC3E}">
        <p14:creationId xmlns:p14="http://schemas.microsoft.com/office/powerpoint/2010/main" val="33386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686" y="651260"/>
            <a:ext cx="2647200" cy="369332"/>
          </a:xfrm>
          <a:prstGeom prst="rect">
            <a:avLst/>
          </a:prstGeom>
        </p:spPr>
        <p:txBody>
          <a:bodyPr wrap="none">
            <a:spAutoFit/>
          </a:bodyPr>
          <a:lstStyle/>
          <a:p>
            <a:r>
              <a:rPr lang="en-IN" dirty="0"/>
              <a:t>Python Default arguments</a:t>
            </a:r>
          </a:p>
        </p:txBody>
      </p:sp>
      <p:sp>
        <p:nvSpPr>
          <p:cNvPr id="5" name="Rectangle 4"/>
          <p:cNvSpPr/>
          <p:nvPr/>
        </p:nvSpPr>
        <p:spPr>
          <a:xfrm>
            <a:off x="1196686" y="1128426"/>
            <a:ext cx="3525439" cy="2308324"/>
          </a:xfrm>
          <a:prstGeom prst="rect">
            <a:avLst/>
          </a:prstGeom>
        </p:spPr>
        <p:txBody>
          <a:bodyPr wrap="square">
            <a:spAutoFit/>
          </a:bodyPr>
          <a:lstStyle/>
          <a:p>
            <a:r>
              <a:rPr lang="en-IN" dirty="0"/>
              <a:t># Python program to demonstrate </a:t>
            </a:r>
          </a:p>
          <a:p>
            <a:r>
              <a:rPr lang="en-IN" dirty="0"/>
              <a:t># default arguments </a:t>
            </a:r>
          </a:p>
          <a:p>
            <a:r>
              <a:rPr lang="en-IN" dirty="0" err="1"/>
              <a:t>def</a:t>
            </a:r>
            <a:r>
              <a:rPr lang="en-IN" dirty="0"/>
              <a:t> </a:t>
            </a:r>
            <a:r>
              <a:rPr lang="en-IN" dirty="0" err="1"/>
              <a:t>myFun</a:t>
            </a:r>
            <a:r>
              <a:rPr lang="en-IN" dirty="0"/>
              <a:t>(x, y = 50): </a:t>
            </a:r>
          </a:p>
          <a:p>
            <a:r>
              <a:rPr lang="en-IN" dirty="0"/>
              <a:t>    print("x: ", x) </a:t>
            </a:r>
          </a:p>
          <a:p>
            <a:r>
              <a:rPr lang="en-IN" dirty="0"/>
              <a:t>    print("y: ", y) </a:t>
            </a:r>
          </a:p>
          <a:p>
            <a:r>
              <a:rPr lang="en-IN" dirty="0"/>
              <a:t>  </a:t>
            </a:r>
          </a:p>
          <a:p>
            <a:r>
              <a:rPr lang="en-IN" dirty="0"/>
              <a:t># Driver code </a:t>
            </a:r>
          </a:p>
          <a:p>
            <a:r>
              <a:rPr lang="en-IN" dirty="0" err="1"/>
              <a:t>myFun</a:t>
            </a:r>
            <a:r>
              <a:rPr lang="en-IN" dirty="0"/>
              <a:t>(10) </a:t>
            </a:r>
          </a:p>
        </p:txBody>
      </p:sp>
      <p:sp>
        <p:nvSpPr>
          <p:cNvPr id="6" name="Rectangle 5"/>
          <p:cNvSpPr/>
          <p:nvPr/>
        </p:nvSpPr>
        <p:spPr>
          <a:xfrm>
            <a:off x="5409063" y="1266925"/>
            <a:ext cx="6096000" cy="2031325"/>
          </a:xfrm>
          <a:prstGeom prst="rect">
            <a:avLst/>
          </a:prstGeom>
        </p:spPr>
        <p:txBody>
          <a:bodyPr>
            <a:spAutoFit/>
          </a:bodyPr>
          <a:lstStyle/>
          <a:p>
            <a:r>
              <a:rPr lang="en-IN" dirty="0" err="1"/>
              <a:t>def</a:t>
            </a:r>
            <a:r>
              <a:rPr lang="en-IN" dirty="0"/>
              <a:t> student(</a:t>
            </a:r>
            <a:r>
              <a:rPr lang="en-IN" dirty="0" err="1"/>
              <a:t>firstname</a:t>
            </a:r>
            <a:r>
              <a:rPr lang="en-IN" dirty="0"/>
              <a:t>, </a:t>
            </a:r>
            <a:r>
              <a:rPr lang="en-IN" dirty="0" err="1"/>
              <a:t>lastname</a:t>
            </a:r>
            <a:r>
              <a:rPr lang="en-IN" dirty="0"/>
              <a:t>):  </a:t>
            </a:r>
          </a:p>
          <a:p>
            <a:r>
              <a:rPr lang="en-IN" dirty="0"/>
              <a:t>     print(</a:t>
            </a:r>
            <a:r>
              <a:rPr lang="en-IN" dirty="0" err="1"/>
              <a:t>firstname</a:t>
            </a:r>
            <a:r>
              <a:rPr lang="en-IN" dirty="0"/>
              <a:t>, </a:t>
            </a:r>
            <a:r>
              <a:rPr lang="en-IN" dirty="0" err="1"/>
              <a:t>lastname</a:t>
            </a:r>
            <a:r>
              <a:rPr lang="en-IN" dirty="0"/>
              <a:t>)  </a:t>
            </a:r>
          </a:p>
          <a:p>
            <a:r>
              <a:rPr lang="en-IN" dirty="0"/>
              <a:t>    </a:t>
            </a:r>
          </a:p>
          <a:p>
            <a:r>
              <a:rPr lang="en-IN" dirty="0"/>
              <a:t>    </a:t>
            </a:r>
          </a:p>
          <a:p>
            <a:r>
              <a:rPr lang="en-IN" dirty="0"/>
              <a:t># Keyword arguments                   </a:t>
            </a:r>
          </a:p>
          <a:p>
            <a:r>
              <a:rPr lang="en-IN" dirty="0"/>
              <a:t>student(</a:t>
            </a:r>
            <a:r>
              <a:rPr lang="en-IN" dirty="0" err="1"/>
              <a:t>firstname</a:t>
            </a:r>
            <a:r>
              <a:rPr lang="en-IN" dirty="0"/>
              <a:t> ='Geeks', </a:t>
            </a:r>
            <a:r>
              <a:rPr lang="en-IN" dirty="0" err="1"/>
              <a:t>lastname</a:t>
            </a:r>
            <a:r>
              <a:rPr lang="en-IN" dirty="0"/>
              <a:t> ='Practice')     </a:t>
            </a:r>
          </a:p>
          <a:p>
            <a:r>
              <a:rPr lang="en-IN" dirty="0"/>
              <a:t>student(</a:t>
            </a:r>
            <a:r>
              <a:rPr lang="en-IN" dirty="0" err="1"/>
              <a:t>lastname</a:t>
            </a:r>
            <a:r>
              <a:rPr lang="en-IN" dirty="0"/>
              <a:t> ='Practice', </a:t>
            </a:r>
            <a:r>
              <a:rPr lang="en-IN" dirty="0" err="1"/>
              <a:t>firstname</a:t>
            </a:r>
            <a:r>
              <a:rPr lang="en-IN" dirty="0"/>
              <a:t> ='Geeks') </a:t>
            </a:r>
          </a:p>
        </p:txBody>
      </p:sp>
      <p:sp>
        <p:nvSpPr>
          <p:cNvPr id="7" name="TextBox 6">
            <a:extLst>
              <a:ext uri="{FF2B5EF4-FFF2-40B4-BE49-F238E27FC236}">
                <a16:creationId xmlns:a16="http://schemas.microsoft.com/office/drawing/2014/main" id="{CA5DB83C-4B2C-4C0A-A2D7-216BAA296CC5}"/>
              </a:ext>
            </a:extLst>
          </p:cNvPr>
          <p:cNvSpPr txBox="1"/>
          <p:nvPr/>
        </p:nvSpPr>
        <p:spPr>
          <a:xfrm>
            <a:off x="534573" y="3987580"/>
            <a:ext cx="10970490" cy="1754326"/>
          </a:xfrm>
          <a:prstGeom prst="rect">
            <a:avLst/>
          </a:prstGeom>
          <a:noFill/>
        </p:spPr>
        <p:txBody>
          <a:bodyPr wrap="square">
            <a:spAutoFit/>
          </a:bodyPr>
          <a:lstStyle/>
          <a:p>
            <a:pPr marL="285750" indent="-285750">
              <a:buFont typeface="Wingdings" panose="05000000000000000000" pitchFamily="2" charset="2"/>
              <a:buChar char="Ø"/>
            </a:pPr>
            <a:r>
              <a:rPr lang="en-US" b="1" u="sng" dirty="0"/>
              <a:t>Parameters or Arguments : </a:t>
            </a:r>
          </a:p>
          <a:p>
            <a:r>
              <a:rPr lang="en-US" dirty="0"/>
              <a:t>The terms parameter and argument can be used for the same thing: information that are passed into a function.</a:t>
            </a:r>
          </a:p>
          <a:p>
            <a:endParaRPr lang="en-US" dirty="0"/>
          </a:p>
          <a:p>
            <a:r>
              <a:rPr lang="en-US" dirty="0"/>
              <a:t>From a function's perspective:</a:t>
            </a:r>
          </a:p>
          <a:p>
            <a:r>
              <a:rPr lang="en-US" dirty="0"/>
              <a:t>A parameter is the variable listed inside the parentheses in the function definition.</a:t>
            </a:r>
          </a:p>
          <a:p>
            <a:r>
              <a:rPr lang="en-US" dirty="0"/>
              <a:t>An argument is the value that is sent to the function when it is called.</a:t>
            </a:r>
          </a:p>
        </p:txBody>
      </p:sp>
    </p:spTree>
    <p:extLst>
      <p:ext uri="{BB962C8B-B14F-4D97-AF65-F5344CB8AC3E}">
        <p14:creationId xmlns:p14="http://schemas.microsoft.com/office/powerpoint/2010/main" val="253402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9B2BD5-2F85-4B92-BAEA-3B8B35491D82}"/>
              </a:ext>
            </a:extLst>
          </p:cNvPr>
          <p:cNvSpPr txBox="1"/>
          <p:nvPr/>
        </p:nvSpPr>
        <p:spPr>
          <a:xfrm>
            <a:off x="896814" y="638465"/>
            <a:ext cx="10258865" cy="2862322"/>
          </a:xfrm>
          <a:prstGeom prst="rect">
            <a:avLst/>
          </a:prstGeom>
          <a:noFill/>
        </p:spPr>
        <p:txBody>
          <a:bodyPr wrap="square">
            <a:spAutoFit/>
          </a:bodyPr>
          <a:lstStyle/>
          <a:p>
            <a:r>
              <a:rPr lang="en-US" b="1" u="sng" dirty="0"/>
              <a:t>Number of Arguments </a:t>
            </a:r>
            <a:r>
              <a:rPr lang="en-US" dirty="0"/>
              <a:t>: By default, a function must be called with the correct number of arguments. Meaning that if your function expects 2 arguments, you have to call the function with 2 arguments, not more, and not less. If you try to call the function with 1 or 3 arguments, you will get an error.</a:t>
            </a:r>
          </a:p>
          <a:p>
            <a:endParaRPr lang="en-US" dirty="0"/>
          </a:p>
          <a:p>
            <a:r>
              <a:rPr lang="en-US" dirty="0"/>
              <a:t>Example</a:t>
            </a:r>
          </a:p>
          <a:p>
            <a:r>
              <a:rPr lang="en-US" dirty="0"/>
              <a:t>This function expects 2 arguments, and gets 2 arguments:</a:t>
            </a:r>
          </a:p>
          <a:p>
            <a:r>
              <a:rPr lang="en-US" dirty="0"/>
              <a:t>def </a:t>
            </a:r>
            <a:r>
              <a:rPr lang="en-US" dirty="0" err="1"/>
              <a:t>my_function</a:t>
            </a:r>
            <a:r>
              <a:rPr lang="en-US" dirty="0"/>
              <a:t>(</a:t>
            </a:r>
            <a:r>
              <a:rPr lang="en-US" dirty="0" err="1"/>
              <a:t>fname</a:t>
            </a:r>
            <a:r>
              <a:rPr lang="en-US" dirty="0"/>
              <a:t>, </a:t>
            </a:r>
            <a:r>
              <a:rPr lang="en-US" dirty="0" err="1"/>
              <a:t>lname</a:t>
            </a:r>
            <a:r>
              <a:rPr lang="en-US" dirty="0"/>
              <a:t>):</a:t>
            </a:r>
            <a:br>
              <a:rPr lang="en-US" dirty="0"/>
            </a:br>
            <a:r>
              <a:rPr lang="en-US" dirty="0"/>
              <a:t>  print(</a:t>
            </a:r>
            <a:r>
              <a:rPr lang="en-US" dirty="0" err="1"/>
              <a:t>fname</a:t>
            </a:r>
            <a:r>
              <a:rPr lang="en-US" dirty="0"/>
              <a:t> + " " + </a:t>
            </a:r>
            <a:r>
              <a:rPr lang="en-US" dirty="0" err="1"/>
              <a:t>lname</a:t>
            </a:r>
            <a:r>
              <a:rPr lang="en-US" dirty="0"/>
              <a:t>)</a:t>
            </a:r>
            <a:br>
              <a:rPr lang="en-US" dirty="0"/>
            </a:br>
            <a:r>
              <a:rPr lang="en-US" dirty="0" err="1"/>
              <a:t>my_function</a:t>
            </a:r>
            <a:r>
              <a:rPr lang="en-US" dirty="0"/>
              <a:t>("Emil", "</a:t>
            </a:r>
            <a:r>
              <a:rPr lang="en-US" dirty="0" err="1"/>
              <a:t>Refsnes</a:t>
            </a:r>
            <a:r>
              <a:rPr lang="en-US" dirty="0"/>
              <a:t>")</a:t>
            </a:r>
          </a:p>
          <a:p>
            <a:endParaRPr lang="en-US" dirty="0"/>
          </a:p>
        </p:txBody>
      </p:sp>
      <p:sp>
        <p:nvSpPr>
          <p:cNvPr id="7" name="TextBox 6">
            <a:extLst>
              <a:ext uri="{FF2B5EF4-FFF2-40B4-BE49-F238E27FC236}">
                <a16:creationId xmlns:a16="http://schemas.microsoft.com/office/drawing/2014/main" id="{85F73BB2-8C23-410B-B935-DA0BE38CA9F9}"/>
              </a:ext>
            </a:extLst>
          </p:cNvPr>
          <p:cNvSpPr txBox="1"/>
          <p:nvPr/>
        </p:nvSpPr>
        <p:spPr>
          <a:xfrm>
            <a:off x="873368" y="3500787"/>
            <a:ext cx="9705538" cy="3139321"/>
          </a:xfrm>
          <a:prstGeom prst="rect">
            <a:avLst/>
          </a:prstGeom>
          <a:noFill/>
        </p:spPr>
        <p:txBody>
          <a:bodyPr wrap="square">
            <a:spAutoFit/>
          </a:bodyPr>
          <a:lstStyle/>
          <a:p>
            <a:r>
              <a:rPr lang="en-US" b="1" u="sng" dirty="0"/>
              <a:t>Arbitrary Arguments, *</a:t>
            </a:r>
            <a:r>
              <a:rPr lang="en-US" b="1" u="sng" dirty="0" err="1"/>
              <a:t>args</a:t>
            </a:r>
            <a:endParaRPr lang="en-US" b="1" u="sng" dirty="0"/>
          </a:p>
          <a:p>
            <a:endParaRPr lang="en-US" b="1" u="sng" dirty="0"/>
          </a:p>
          <a:p>
            <a:pPr marL="285750" indent="-285750">
              <a:buFont typeface="Wingdings" panose="05000000000000000000" pitchFamily="2" charset="2"/>
              <a:buChar char="Ø"/>
            </a:pPr>
            <a:r>
              <a:rPr lang="en-US" dirty="0"/>
              <a:t>If you do not know how many arguments that will be passed into your function, add a * before the parameter name in the function definition. </a:t>
            </a:r>
          </a:p>
          <a:p>
            <a:pPr marL="285750" indent="-285750">
              <a:buFont typeface="Wingdings" panose="05000000000000000000" pitchFamily="2" charset="2"/>
              <a:buChar char="Ø"/>
            </a:pPr>
            <a:r>
              <a:rPr lang="en-US" dirty="0"/>
              <a:t>This way the function will receive a tuple of arguments, and can access the items accordingly.</a:t>
            </a:r>
            <a:endParaRPr lang="en-US" b="1" u="sng" dirty="0"/>
          </a:p>
          <a:p>
            <a:pPr marL="285750" indent="-285750">
              <a:buFont typeface="Wingdings" panose="05000000000000000000" pitchFamily="2" charset="2"/>
              <a:buChar char="Ø"/>
            </a:pPr>
            <a:endParaRPr lang="en-US" b="1" u="sng" dirty="0"/>
          </a:p>
          <a:p>
            <a:r>
              <a:rPr lang="en-US" dirty="0"/>
              <a:t>def </a:t>
            </a:r>
            <a:r>
              <a:rPr lang="en-US" dirty="0" err="1"/>
              <a:t>my_function</a:t>
            </a:r>
            <a:r>
              <a:rPr lang="en-US" dirty="0"/>
              <a:t>(*kids):</a:t>
            </a:r>
          </a:p>
          <a:p>
            <a:r>
              <a:rPr lang="en-US" dirty="0"/>
              <a:t>	 print("The youngest child is " + kids[2])</a:t>
            </a:r>
          </a:p>
          <a:p>
            <a:endParaRPr lang="en-US" dirty="0"/>
          </a:p>
          <a:p>
            <a:r>
              <a:rPr lang="en-US" dirty="0" err="1"/>
              <a:t>my_function</a:t>
            </a:r>
            <a:r>
              <a:rPr lang="en-US" dirty="0"/>
              <a:t>("Emil", "Tobias", "Linus")</a:t>
            </a:r>
          </a:p>
          <a:p>
            <a:endParaRPr lang="en-US" dirty="0"/>
          </a:p>
        </p:txBody>
      </p:sp>
    </p:spTree>
    <p:extLst>
      <p:ext uri="{BB962C8B-B14F-4D97-AF65-F5344CB8AC3E}">
        <p14:creationId xmlns:p14="http://schemas.microsoft.com/office/powerpoint/2010/main" val="125018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ECD35A-AC45-40CE-93F0-69DE0B9DCC96}"/>
              </a:ext>
            </a:extLst>
          </p:cNvPr>
          <p:cNvSpPr txBox="1"/>
          <p:nvPr/>
        </p:nvSpPr>
        <p:spPr>
          <a:xfrm>
            <a:off x="699866" y="273709"/>
            <a:ext cx="10272933" cy="2308324"/>
          </a:xfrm>
          <a:prstGeom prst="rect">
            <a:avLst/>
          </a:prstGeom>
          <a:noFill/>
        </p:spPr>
        <p:txBody>
          <a:bodyPr wrap="square">
            <a:spAutoFit/>
          </a:bodyPr>
          <a:lstStyle/>
          <a:p>
            <a:r>
              <a:rPr lang="en-US" b="1" u="sng" dirty="0"/>
              <a:t>Keyword Arguments</a:t>
            </a:r>
          </a:p>
          <a:p>
            <a:r>
              <a:rPr lang="en-US" dirty="0"/>
              <a:t>You can also send arguments with the key = value syntax. This way the order of the arguments does not matter.</a:t>
            </a:r>
          </a:p>
          <a:p>
            <a:endParaRPr lang="en-US" dirty="0"/>
          </a:p>
          <a:p>
            <a:r>
              <a:rPr lang="en-US" dirty="0"/>
              <a:t>def </a:t>
            </a:r>
            <a:r>
              <a:rPr lang="en-US" dirty="0" err="1"/>
              <a:t>my_function</a:t>
            </a:r>
            <a:r>
              <a:rPr lang="en-US" dirty="0"/>
              <a:t>(child3, child2, child1):</a:t>
            </a:r>
            <a:br>
              <a:rPr lang="en-US" dirty="0"/>
            </a:br>
            <a:r>
              <a:rPr lang="en-US" dirty="0"/>
              <a:t>  print("The youngest child is " + child3)</a:t>
            </a:r>
            <a:br>
              <a:rPr lang="en-US" dirty="0"/>
            </a:br>
            <a:br>
              <a:rPr lang="en-US" dirty="0"/>
            </a:br>
            <a:r>
              <a:rPr lang="en-US" dirty="0" err="1"/>
              <a:t>my_function</a:t>
            </a:r>
            <a:r>
              <a:rPr lang="en-US" dirty="0"/>
              <a:t>(child1 = "Emil", child2 = "Tobias", child3 = "Linus")</a:t>
            </a:r>
          </a:p>
        </p:txBody>
      </p:sp>
      <p:sp>
        <p:nvSpPr>
          <p:cNvPr id="7" name="TextBox 6">
            <a:extLst>
              <a:ext uri="{FF2B5EF4-FFF2-40B4-BE49-F238E27FC236}">
                <a16:creationId xmlns:a16="http://schemas.microsoft.com/office/drawing/2014/main" id="{B67434CD-4613-49D7-A2FD-DF85ACE91C7D}"/>
              </a:ext>
            </a:extLst>
          </p:cNvPr>
          <p:cNvSpPr txBox="1"/>
          <p:nvPr/>
        </p:nvSpPr>
        <p:spPr>
          <a:xfrm>
            <a:off x="622493" y="2603746"/>
            <a:ext cx="10427677" cy="3139321"/>
          </a:xfrm>
          <a:prstGeom prst="rect">
            <a:avLst/>
          </a:prstGeom>
          <a:noFill/>
        </p:spPr>
        <p:txBody>
          <a:bodyPr wrap="square">
            <a:spAutoFit/>
          </a:bodyPr>
          <a:lstStyle/>
          <a:p>
            <a:r>
              <a:rPr lang="en-US" b="1" u="sng" dirty="0"/>
              <a:t>Arbitrary Keyword Arguments -  **</a:t>
            </a:r>
            <a:r>
              <a:rPr lang="en-US" b="1" u="sng" dirty="0" err="1"/>
              <a:t>kwargs</a:t>
            </a:r>
            <a:endParaRPr lang="en-US" b="1" u="sng" dirty="0"/>
          </a:p>
          <a:p>
            <a:r>
              <a:rPr lang="en-US" dirty="0"/>
              <a:t>If you do not know how many keyword arguments that will be passed into your function, add two asterisk: ** before the parameter name in the function </a:t>
            </a:r>
            <a:r>
              <a:rPr lang="en-US" dirty="0" err="1"/>
              <a:t>definition.This</a:t>
            </a:r>
            <a:r>
              <a:rPr lang="en-US" dirty="0"/>
              <a:t> way the function will receive a dictionary of arguments, and can access the items accordingly:</a:t>
            </a:r>
          </a:p>
          <a:p>
            <a:endParaRPr lang="en-US" dirty="0"/>
          </a:p>
          <a:p>
            <a:r>
              <a:rPr lang="en-US" dirty="0"/>
              <a:t>Example</a:t>
            </a:r>
          </a:p>
          <a:p>
            <a:r>
              <a:rPr lang="en-US" dirty="0"/>
              <a:t>If the number of keyword arguments is unknown, add a double ** before the parameter name:</a:t>
            </a:r>
          </a:p>
          <a:p>
            <a:endParaRPr lang="en-US" dirty="0"/>
          </a:p>
          <a:p>
            <a:r>
              <a:rPr lang="en-US" dirty="0"/>
              <a:t>def </a:t>
            </a:r>
            <a:r>
              <a:rPr lang="en-US" dirty="0" err="1"/>
              <a:t>my_function</a:t>
            </a:r>
            <a:r>
              <a:rPr lang="en-US" dirty="0"/>
              <a:t>(**kid):</a:t>
            </a:r>
          </a:p>
          <a:p>
            <a:r>
              <a:rPr lang="en-US" dirty="0"/>
              <a:t>  	print("His last name is " + kid["</a:t>
            </a:r>
            <a:r>
              <a:rPr lang="en-US" dirty="0" err="1"/>
              <a:t>lname</a:t>
            </a:r>
            <a:r>
              <a:rPr lang="en-US" dirty="0"/>
              <a:t>"])</a:t>
            </a:r>
          </a:p>
          <a:p>
            <a:r>
              <a:rPr lang="en-US" dirty="0" err="1"/>
              <a:t>my_function</a:t>
            </a:r>
            <a:r>
              <a:rPr lang="en-US" dirty="0"/>
              <a:t>(</a:t>
            </a:r>
            <a:r>
              <a:rPr lang="en-US" dirty="0" err="1"/>
              <a:t>fname</a:t>
            </a:r>
            <a:r>
              <a:rPr lang="en-US" dirty="0"/>
              <a:t> = "Tobias", </a:t>
            </a:r>
            <a:r>
              <a:rPr lang="en-US" dirty="0" err="1"/>
              <a:t>lname</a:t>
            </a:r>
            <a:r>
              <a:rPr lang="en-US" dirty="0"/>
              <a:t> = "</a:t>
            </a:r>
            <a:r>
              <a:rPr lang="en-US" dirty="0" err="1"/>
              <a:t>Refsnes</a:t>
            </a:r>
            <a:r>
              <a:rPr lang="en-US" dirty="0"/>
              <a:t>")</a:t>
            </a:r>
          </a:p>
        </p:txBody>
      </p:sp>
    </p:spTree>
    <p:extLst>
      <p:ext uri="{BB962C8B-B14F-4D97-AF65-F5344CB8AC3E}">
        <p14:creationId xmlns:p14="http://schemas.microsoft.com/office/powerpoint/2010/main" val="156189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C571E2-FF39-42E5-99A5-CD45DCF0486B}"/>
              </a:ext>
            </a:extLst>
          </p:cNvPr>
          <p:cNvSpPr txBox="1"/>
          <p:nvPr/>
        </p:nvSpPr>
        <p:spPr>
          <a:xfrm>
            <a:off x="551570" y="385247"/>
            <a:ext cx="11088859" cy="3416320"/>
          </a:xfrm>
          <a:prstGeom prst="rect">
            <a:avLst/>
          </a:prstGeom>
          <a:noFill/>
        </p:spPr>
        <p:txBody>
          <a:bodyPr wrap="square">
            <a:spAutoFit/>
          </a:bodyPr>
          <a:lstStyle/>
          <a:p>
            <a:r>
              <a:rPr lang="en-US" b="1" u="sng" dirty="0"/>
              <a:t>Passing a List as an Argument</a:t>
            </a:r>
          </a:p>
          <a:p>
            <a:r>
              <a:rPr lang="en-US" dirty="0"/>
              <a:t>You can send any data types of argument to a function (string, number, list, dictionary etc.), and it will be treated as the same data type inside the function.</a:t>
            </a:r>
          </a:p>
          <a:p>
            <a:r>
              <a:rPr lang="en-US" dirty="0"/>
              <a:t> if you send a List as an argument, it will still be a List when it reaches the function:</a:t>
            </a:r>
          </a:p>
          <a:p>
            <a:endParaRPr lang="en-US" dirty="0"/>
          </a:p>
          <a:p>
            <a:r>
              <a:rPr lang="en-US" dirty="0"/>
              <a:t>Example:</a:t>
            </a:r>
          </a:p>
          <a:p>
            <a:r>
              <a:rPr lang="en-US" dirty="0"/>
              <a:t>def </a:t>
            </a:r>
            <a:r>
              <a:rPr lang="en-US" dirty="0" err="1"/>
              <a:t>my_function</a:t>
            </a:r>
            <a:r>
              <a:rPr lang="en-US" dirty="0"/>
              <a:t>(food):</a:t>
            </a:r>
            <a:br>
              <a:rPr lang="en-US" dirty="0"/>
            </a:br>
            <a:r>
              <a:rPr lang="en-US" dirty="0"/>
              <a:t>    for x in food:</a:t>
            </a:r>
            <a:br>
              <a:rPr lang="en-US" dirty="0"/>
            </a:br>
            <a:r>
              <a:rPr lang="en-US" dirty="0"/>
              <a:t>        print(x)</a:t>
            </a:r>
            <a:br>
              <a:rPr lang="en-US" dirty="0"/>
            </a:br>
            <a:br>
              <a:rPr lang="en-US" dirty="0"/>
            </a:br>
            <a:r>
              <a:rPr lang="en-US" dirty="0"/>
              <a:t>fruits = ["apple", "banana", "cherry"]</a:t>
            </a:r>
            <a:br>
              <a:rPr lang="en-US" dirty="0"/>
            </a:br>
            <a:r>
              <a:rPr lang="en-US" dirty="0" err="1"/>
              <a:t>my_function</a:t>
            </a:r>
            <a:r>
              <a:rPr lang="en-US" dirty="0"/>
              <a:t>(fruits)</a:t>
            </a:r>
          </a:p>
        </p:txBody>
      </p:sp>
    </p:spTree>
    <p:extLst>
      <p:ext uri="{BB962C8B-B14F-4D97-AF65-F5344CB8AC3E}">
        <p14:creationId xmlns:p14="http://schemas.microsoft.com/office/powerpoint/2010/main" val="137140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7B7CEE-CF14-4728-84C8-6344EA1D513B}"/>
              </a:ext>
            </a:extLst>
          </p:cNvPr>
          <p:cNvSpPr txBox="1"/>
          <p:nvPr/>
        </p:nvSpPr>
        <p:spPr>
          <a:xfrm>
            <a:off x="422031" y="668608"/>
            <a:ext cx="11155679" cy="3970318"/>
          </a:xfrm>
          <a:prstGeom prst="rect">
            <a:avLst/>
          </a:prstGeom>
          <a:noFill/>
        </p:spPr>
        <p:txBody>
          <a:bodyPr wrap="square">
            <a:spAutoFit/>
          </a:bodyPr>
          <a:lstStyle/>
          <a:p>
            <a:pPr algn="ctr"/>
            <a:r>
              <a:rPr lang="en-US" sz="2000" b="1" u="sng" dirty="0"/>
              <a:t>Practice Program</a:t>
            </a:r>
          </a:p>
          <a:p>
            <a:pPr marL="342900" indent="-342900">
              <a:buAutoNum type="arabicPeriod"/>
            </a:pPr>
            <a:endParaRPr lang="en-US" dirty="0"/>
          </a:p>
          <a:p>
            <a:pPr marL="342900" indent="-342900">
              <a:buAutoNum type="arabicPeriod"/>
            </a:pPr>
            <a:r>
              <a:rPr lang="en-US" dirty="0"/>
              <a:t>Write a program using Function Definition Approach to add sum of digits from 1 to 25, 50 to 75 and 90 to 101.</a:t>
            </a:r>
          </a:p>
          <a:p>
            <a:pPr marL="342900" indent="-342900">
              <a:buAutoNum type="arabicPeriod"/>
            </a:pPr>
            <a:endParaRPr lang="en-US" dirty="0"/>
          </a:p>
          <a:p>
            <a:pPr marL="342900" indent="-342900">
              <a:buAutoNum type="arabicPeriod"/>
            </a:pPr>
            <a:r>
              <a:rPr lang="en-US" dirty="0"/>
              <a:t>Write a program to create function calculation() such that it can accept two variables and calculate addition and subtraction. Also, it must return both addition and subtraction in a single return call.</a:t>
            </a:r>
          </a:p>
          <a:p>
            <a:pPr marL="342900" indent="-342900">
              <a:buAutoNum type="arabicPeriod"/>
            </a:pPr>
            <a:endParaRPr lang="en-US" dirty="0"/>
          </a:p>
          <a:p>
            <a:pPr marL="342900" indent="-342900">
              <a:buAutoNum type="arabicPeriod"/>
            </a:pPr>
            <a:r>
              <a:rPr lang="en-US" dirty="0"/>
              <a:t>Write a program to create a function </a:t>
            </a:r>
            <a:r>
              <a:rPr lang="en-US" dirty="0" err="1"/>
              <a:t>show_employee</a:t>
            </a:r>
            <a:r>
              <a:rPr lang="en-US" dirty="0"/>
              <a:t>() using the following conditions:. </a:t>
            </a:r>
          </a:p>
          <a:p>
            <a:pPr marL="285750" indent="-285750">
              <a:buFont typeface="Wingdings" panose="05000000000000000000" pitchFamily="2" charset="2"/>
              <a:buChar char="Ø"/>
            </a:pPr>
            <a:r>
              <a:rPr lang="en-US" dirty="0"/>
              <a:t>It should accept the employee’s name and salary and display both.  </a:t>
            </a:r>
          </a:p>
          <a:p>
            <a:pPr marL="285750" indent="-285750">
              <a:buFont typeface="Wingdings" panose="05000000000000000000" pitchFamily="2" charset="2"/>
              <a:buChar char="Ø"/>
            </a:pPr>
            <a:r>
              <a:rPr lang="en-US"/>
              <a:t>If </a:t>
            </a:r>
            <a:r>
              <a:rPr lang="en-US" dirty="0"/>
              <a:t>the salary is missing in the function call then assign default value 9000 to salary</a:t>
            </a:r>
          </a:p>
          <a:p>
            <a:pPr marL="285750" indent="-285750">
              <a:buFont typeface="Wingdings" panose="05000000000000000000" pitchFamily="2" charset="2"/>
              <a:buChar char="Ø"/>
            </a:pPr>
            <a:endParaRPr lang="en-US" dirty="0"/>
          </a:p>
          <a:p>
            <a:r>
              <a:rPr lang="en-US" dirty="0"/>
              <a:t>4. Write a program to create a function </a:t>
            </a:r>
            <a:r>
              <a:rPr lang="en-US" dirty="0" err="1"/>
              <a:t>largest_num</a:t>
            </a:r>
            <a:r>
              <a:rPr lang="en-US" dirty="0"/>
              <a:t>() for finding a largest number from a given list.</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3486302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891</Words>
  <Application>Microsoft Office PowerPoint</Application>
  <PresentationFormat>Widescreen</PresentationFormat>
  <Paragraphs>93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IEM</dc:creator>
  <cp:lastModifiedBy>bdatta123@outlook.com</cp:lastModifiedBy>
  <cp:revision>11</cp:revision>
  <dcterms:created xsi:type="dcterms:W3CDTF">2024-09-10T10:55:08Z</dcterms:created>
  <dcterms:modified xsi:type="dcterms:W3CDTF">2024-09-10T13:12:24Z</dcterms:modified>
</cp:coreProperties>
</file>