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10" r:id="rId2"/>
  </p:sldMasterIdLst>
  <p:sldIdLst>
    <p:sldId id="266" r:id="rId3"/>
    <p:sldId id="267" r:id="rId4"/>
    <p:sldId id="261" r:id="rId5"/>
    <p:sldId id="1107" r:id="rId6"/>
    <p:sldId id="270" r:id="rId7"/>
    <p:sldId id="271" r:id="rId8"/>
    <p:sldId id="272" r:id="rId9"/>
    <p:sldId id="262" r:id="rId10"/>
    <p:sldId id="273" r:id="rId11"/>
    <p:sldId id="276" r:id="rId12"/>
    <p:sldId id="277" r:id="rId13"/>
    <p:sldId id="274" r:id="rId14"/>
    <p:sldId id="275" r:id="rId15"/>
    <p:sldId id="278" r:id="rId16"/>
    <p:sldId id="281" r:id="rId17"/>
    <p:sldId id="283" r:id="rId18"/>
    <p:sldId id="1106" r:id="rId19"/>
    <p:sldId id="1092" r:id="rId20"/>
    <p:sldId id="1093" r:id="rId21"/>
    <p:sldId id="1094" r:id="rId22"/>
    <p:sldId id="1095" r:id="rId23"/>
    <p:sldId id="1091" r:id="rId24"/>
    <p:sldId id="1096" r:id="rId25"/>
    <p:sldId id="1097" r:id="rId26"/>
    <p:sldId id="1098" r:id="rId27"/>
    <p:sldId id="1099" r:id="rId28"/>
    <p:sldId id="1100" r:id="rId29"/>
    <p:sldId id="279" r:id="rId30"/>
    <p:sldId id="1101" r:id="rId31"/>
    <p:sldId id="1105" r:id="rId32"/>
    <p:sldId id="1102" r:id="rId33"/>
    <p:sldId id="1103" r:id="rId34"/>
    <p:sldId id="1104" r:id="rId35"/>
    <p:sldId id="11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9"/>
    <p:restoredTop sz="94694"/>
  </p:normalViewPr>
  <p:slideViewPr>
    <p:cSldViewPr snapToGrid="0" snapToObjects="1">
      <p:cViewPr varScale="1">
        <p:scale>
          <a:sx n="70" d="100"/>
          <a:sy n="70" d="100"/>
        </p:scale>
        <p:origin x="7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ull Frame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7C5A12-C97F-6F85-EBA2-840FDFD95880}"/>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0718EE-DCBC-6B40-89DB-6DACC21FB133}"/>
              </a:ext>
            </a:extLst>
          </p:cNvPr>
          <p:cNvSpPr>
            <a:spLocks noGrp="1"/>
          </p:cNvSpPr>
          <p:nvPr>
            <p:ph type="title"/>
          </p:nvPr>
        </p:nvSpPr>
        <p:spPr>
          <a:xfrm>
            <a:off x="586407" y="1341782"/>
            <a:ext cx="11019183" cy="4303643"/>
          </a:xfrm>
          <a:prstGeom prst="rect">
            <a:avLst/>
          </a:prstGeom>
        </p:spPr>
        <p:txBody>
          <a:bodyPr>
            <a:normAutofit/>
          </a:bodyPr>
          <a:lstStyle>
            <a:lvl1pPr algn="ctr">
              <a:defRPr sz="9000" b="1" i="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2053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B103-237B-544E-B56B-CCC652467A98}"/>
              </a:ext>
            </a:extLst>
          </p:cNvPr>
          <p:cNvSpPr>
            <a:spLocks noGrp="1"/>
          </p:cNvSpPr>
          <p:nvPr>
            <p:ph type="title"/>
          </p:nvPr>
        </p:nvSpPr>
        <p:spPr>
          <a:xfrm>
            <a:off x="838200"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23035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362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63C3-4244-A742-ACF4-3DFBFC5A5473}"/>
              </a:ext>
            </a:extLst>
          </p:cNvPr>
          <p:cNvSpPr>
            <a:spLocks noGrp="1"/>
          </p:cNvSpPr>
          <p:nvPr>
            <p:ph type="title"/>
          </p:nvPr>
        </p:nvSpPr>
        <p:spPr>
          <a:xfrm>
            <a:off x="839788" y="457200"/>
            <a:ext cx="3932237" cy="1600200"/>
          </a:xfrm>
          <a:prstGeom prst="rect">
            <a:avLst/>
          </a:prstGeom>
        </p:spPr>
        <p:txBody>
          <a:bodyPr anchor="b"/>
          <a:lstStyle>
            <a:lvl1pPr>
              <a:defRPr sz="3200" b="1" i="0"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965FC02-624D-EF46-BFD3-863C89B41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C064E-9846-DA4F-916B-4EF3BE172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68972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923A-CB45-4449-8842-8CD81DDC74F6}"/>
              </a:ext>
            </a:extLst>
          </p:cNvPr>
          <p:cNvSpPr>
            <a:spLocks noGrp="1"/>
          </p:cNvSpPr>
          <p:nvPr>
            <p:ph type="title"/>
          </p:nvPr>
        </p:nvSpPr>
        <p:spPr>
          <a:xfrm>
            <a:off x="838200"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8698646C-D8A4-EB4E-91E4-D166646779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3245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0739A-1B88-864A-8F17-580BD50C077A}"/>
              </a:ext>
            </a:extLst>
          </p:cNvPr>
          <p:cNvSpPr>
            <a:spLocks noGrp="1"/>
          </p:cNvSpPr>
          <p:nvPr>
            <p:ph type="title" orient="vert"/>
          </p:nvPr>
        </p:nvSpPr>
        <p:spPr>
          <a:xfrm>
            <a:off x="8724900" y="365125"/>
            <a:ext cx="2628900" cy="5811838"/>
          </a:xfrm>
          <a:prstGeom prst="rect">
            <a:avLst/>
          </a:prstGeom>
        </p:spPr>
        <p:txBody>
          <a:bodyPr vert="eaVert"/>
          <a:lstStyle>
            <a:lvl1pPr>
              <a:defRPr b="1" i="0" baseline="0">
                <a:solidFill>
                  <a:schemeClr val="accent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5C82C530-0EB8-594F-94A9-7E068D7E45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46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Full Frame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7C5A12-C97F-6F85-EBA2-840FDFD95880}"/>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0718EE-DCBC-6B40-89DB-6DACC21FB133}"/>
              </a:ext>
            </a:extLst>
          </p:cNvPr>
          <p:cNvSpPr>
            <a:spLocks noGrp="1"/>
          </p:cNvSpPr>
          <p:nvPr>
            <p:ph type="title"/>
          </p:nvPr>
        </p:nvSpPr>
        <p:spPr>
          <a:xfrm>
            <a:off x="586407" y="1341782"/>
            <a:ext cx="11019183" cy="4303643"/>
          </a:xfrm>
          <a:prstGeom prst="rect">
            <a:avLst/>
          </a:prstGeom>
        </p:spPr>
        <p:txBody>
          <a:bodyPr>
            <a:normAutofit/>
          </a:bodyPr>
          <a:lstStyle>
            <a:lvl1pPr algn="ctr">
              <a:defRPr sz="9000" b="1" i="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2952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Frame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7C5A12-C97F-6F85-EBA2-840FDFD95880}"/>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0718EE-DCBC-6B40-89DB-6DACC21FB133}"/>
              </a:ext>
            </a:extLst>
          </p:cNvPr>
          <p:cNvSpPr>
            <a:spLocks noGrp="1"/>
          </p:cNvSpPr>
          <p:nvPr>
            <p:ph type="title"/>
          </p:nvPr>
        </p:nvSpPr>
        <p:spPr>
          <a:xfrm>
            <a:off x="586407" y="1341782"/>
            <a:ext cx="11019183" cy="4303643"/>
          </a:xfrm>
          <a:prstGeom prst="rect">
            <a:avLst/>
          </a:prstGeom>
        </p:spPr>
        <p:txBody>
          <a:bodyPr>
            <a:normAutofit/>
          </a:bodyPr>
          <a:lstStyle>
            <a:lvl1pPr algn="ctr">
              <a:defRPr sz="9000" b="1" i="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713237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9A79-0C9A-EC4D-9833-881716D6B244}"/>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7500" b="1" i="0" baseline="0">
                <a:solidFill>
                  <a:schemeClr val="accent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4F58B-B0F4-6B49-96E1-A3DA9CFCDE55}"/>
              </a:ext>
            </a:extLst>
          </p:cNvPr>
          <p:cNvSpPr>
            <a:spLocks noGrp="1"/>
          </p:cNvSpPr>
          <p:nvPr>
            <p:ph type="subTitle" idx="1"/>
          </p:nvPr>
        </p:nvSpPr>
        <p:spPr>
          <a:xfrm>
            <a:off x="1524000" y="3602038"/>
            <a:ext cx="9144000" cy="1655762"/>
          </a:xfrm>
        </p:spPr>
        <p:txBody>
          <a:bodyPr>
            <a:normAutofit/>
          </a:bodyPr>
          <a:lstStyle>
            <a:lvl1pPr marL="0" indent="0" algn="ctr">
              <a:buNone/>
              <a:defRPr sz="35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5862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Fram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50D60D7-DBBC-D048-97C0-8F0799F05ABD}"/>
              </a:ext>
            </a:extLst>
          </p:cNvPr>
          <p:cNvSpPr>
            <a:spLocks noGrp="1"/>
          </p:cNvSpPr>
          <p:nvPr>
            <p:ph type="pic" sz="quarter" idx="13"/>
          </p:nvPr>
        </p:nvSpPr>
        <p:spPr>
          <a:xfrm>
            <a:off x="297455" y="782198"/>
            <a:ext cx="11894545" cy="5530466"/>
          </a:xfrm>
          <a:solidFill>
            <a:schemeClr val="bg2"/>
          </a:solidFill>
        </p:spPr>
        <p:txBody>
          <a:bodyPr/>
          <a:lstStyle/>
          <a:p>
            <a:endParaRPr lang="en-US" dirty="0"/>
          </a:p>
        </p:txBody>
      </p:sp>
      <p:sp>
        <p:nvSpPr>
          <p:cNvPr id="2" name="Title 1">
            <a:extLst>
              <a:ext uri="{FF2B5EF4-FFF2-40B4-BE49-F238E27FC236}">
                <a16:creationId xmlns:a16="http://schemas.microsoft.com/office/drawing/2014/main" id="{8C0718EE-DCBC-6B40-89DB-6DACC21FB133}"/>
              </a:ext>
            </a:extLst>
          </p:cNvPr>
          <p:cNvSpPr>
            <a:spLocks noGrp="1"/>
          </p:cNvSpPr>
          <p:nvPr>
            <p:ph type="title"/>
          </p:nvPr>
        </p:nvSpPr>
        <p:spPr>
          <a:xfrm>
            <a:off x="586407" y="3329609"/>
            <a:ext cx="11019183" cy="2007704"/>
          </a:xfrm>
          <a:prstGeom prst="rect">
            <a:avLst/>
          </a:prstGeom>
        </p:spPr>
        <p:txBody>
          <a:bodyPr>
            <a:normAutofit/>
          </a:bodyPr>
          <a:lstStyle>
            <a:lvl1pPr algn="ctr">
              <a:defRPr sz="6500" b="1" i="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7991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C418-7B51-1F42-B682-6468D6184A51}"/>
              </a:ext>
            </a:extLst>
          </p:cNvPr>
          <p:cNvSpPr>
            <a:spLocks noGrp="1"/>
          </p:cNvSpPr>
          <p:nvPr>
            <p:ph type="title"/>
          </p:nvPr>
        </p:nvSpPr>
        <p:spPr>
          <a:xfrm>
            <a:off x="7528823" y="790221"/>
            <a:ext cx="3932237" cy="1682045"/>
          </a:xfrm>
          <a:prstGeom prst="rect">
            <a:avLst/>
          </a:prstGeom>
        </p:spPr>
        <p:txBody>
          <a:bodyPr anchor="b">
            <a:normAutofit/>
          </a:bodyPr>
          <a:lstStyle>
            <a:lvl1pPr>
              <a:defRPr sz="3500" b="1" i="0" baseline="0">
                <a:solidFill>
                  <a:schemeClr val="accent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33AE6E81-EF91-B94E-B2FB-A0261A8D02DE}"/>
              </a:ext>
            </a:extLst>
          </p:cNvPr>
          <p:cNvSpPr>
            <a:spLocks noGrp="1"/>
          </p:cNvSpPr>
          <p:nvPr>
            <p:ph type="pic" idx="1"/>
          </p:nvPr>
        </p:nvSpPr>
        <p:spPr>
          <a:xfrm>
            <a:off x="626164" y="457201"/>
            <a:ext cx="6361045" cy="54117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D86DA-BF2A-2945-93CD-9E6EBE526314}"/>
              </a:ext>
            </a:extLst>
          </p:cNvPr>
          <p:cNvSpPr>
            <a:spLocks noGrp="1"/>
          </p:cNvSpPr>
          <p:nvPr>
            <p:ph type="body" sz="half" idx="2"/>
          </p:nvPr>
        </p:nvSpPr>
        <p:spPr>
          <a:xfrm>
            <a:off x="7528823" y="2472266"/>
            <a:ext cx="3932237" cy="339672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7977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Frame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18EE-DCBC-6B40-89DB-6DACC21FB133}"/>
              </a:ext>
            </a:extLst>
          </p:cNvPr>
          <p:cNvSpPr>
            <a:spLocks noGrp="1"/>
          </p:cNvSpPr>
          <p:nvPr>
            <p:ph type="title"/>
          </p:nvPr>
        </p:nvSpPr>
        <p:spPr>
          <a:xfrm>
            <a:off x="586407" y="1341782"/>
            <a:ext cx="11019183" cy="4303643"/>
          </a:xfrm>
          <a:prstGeom prst="rect">
            <a:avLst/>
          </a:prstGeom>
        </p:spPr>
        <p:txBody>
          <a:bodyPr>
            <a:normAutofit/>
          </a:bodyPr>
          <a:lstStyle>
            <a:lvl1pPr algn="ctr">
              <a:defRPr sz="9000" b="1" i="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884940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05E0-DFB0-8A4C-89B0-6BA2273F851A}"/>
              </a:ext>
            </a:extLst>
          </p:cNvPr>
          <p:cNvSpPr>
            <a:spLocks noGrp="1"/>
          </p:cNvSpPr>
          <p:nvPr>
            <p:ph type="title"/>
          </p:nvPr>
        </p:nvSpPr>
        <p:spPr>
          <a:xfrm>
            <a:off x="838200"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7D92818-A55D-8448-8F42-F180523466D0}"/>
              </a:ext>
            </a:extLst>
          </p:cNvPr>
          <p:cNvSpPr>
            <a:spLocks noGrp="1"/>
          </p:cNvSpPr>
          <p:nvPr>
            <p:ph idx="1"/>
          </p:nvPr>
        </p:nvSpPr>
        <p:spPr>
          <a:xfrm>
            <a:off x="838200" y="1825625"/>
            <a:ext cx="10515600" cy="4067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94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FCD4-1B38-0B4A-BD67-44F80495EB26}"/>
              </a:ext>
            </a:extLst>
          </p:cNvPr>
          <p:cNvSpPr>
            <a:spLocks noGrp="1"/>
          </p:cNvSpPr>
          <p:nvPr>
            <p:ph type="title"/>
          </p:nvPr>
        </p:nvSpPr>
        <p:spPr>
          <a:xfrm>
            <a:off x="831850" y="1709738"/>
            <a:ext cx="10515600" cy="2852737"/>
          </a:xfrm>
          <a:prstGeom prst="rect">
            <a:avLst/>
          </a:prstGeom>
        </p:spPr>
        <p:txBody>
          <a:bodyPr anchor="b"/>
          <a:lstStyle>
            <a:lvl1pPr>
              <a:defRPr sz="6000" b="1" i="0" baseline="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DD30C33-1A0F-2F41-BCE8-FACE145DE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0468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3B50-55C6-4547-AE34-47292853DA5E}"/>
              </a:ext>
            </a:extLst>
          </p:cNvPr>
          <p:cNvSpPr>
            <a:spLocks noGrp="1"/>
          </p:cNvSpPr>
          <p:nvPr>
            <p:ph type="title"/>
          </p:nvPr>
        </p:nvSpPr>
        <p:spPr>
          <a:xfrm>
            <a:off x="838200"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A54845-0921-4245-99E6-7D64D448F2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E0B7EC-F64E-7C44-B560-9A1C6F85F2D5}"/>
              </a:ext>
            </a:extLst>
          </p:cNvPr>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400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5AA-0E35-D349-A12B-D186E96639D1}"/>
              </a:ext>
            </a:extLst>
          </p:cNvPr>
          <p:cNvSpPr>
            <a:spLocks noGrp="1"/>
          </p:cNvSpPr>
          <p:nvPr>
            <p:ph type="title"/>
          </p:nvPr>
        </p:nvSpPr>
        <p:spPr>
          <a:xfrm>
            <a:off x="839788"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8C9AA2B3-3F14-B949-B39D-D26FDD15B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6BDE1F-09B3-BC4F-B394-8B3AA903FF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5A397-558A-8545-AA36-20A4AED9D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4E84FF-3648-9045-BD6E-E6E2A84274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613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B103-237B-544E-B56B-CCC652467A98}"/>
              </a:ext>
            </a:extLst>
          </p:cNvPr>
          <p:cNvSpPr>
            <a:spLocks noGrp="1"/>
          </p:cNvSpPr>
          <p:nvPr>
            <p:ph type="title"/>
          </p:nvPr>
        </p:nvSpPr>
        <p:spPr>
          <a:xfrm>
            <a:off x="838200" y="748947"/>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752117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809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63C3-4244-A742-ACF4-3DFBFC5A5473}"/>
              </a:ext>
            </a:extLst>
          </p:cNvPr>
          <p:cNvSpPr>
            <a:spLocks noGrp="1"/>
          </p:cNvSpPr>
          <p:nvPr>
            <p:ph type="title"/>
          </p:nvPr>
        </p:nvSpPr>
        <p:spPr>
          <a:xfrm>
            <a:off x="839788" y="457200"/>
            <a:ext cx="3932237" cy="1600200"/>
          </a:xfrm>
          <a:prstGeom prst="rect">
            <a:avLst/>
          </a:prstGeom>
        </p:spPr>
        <p:txBody>
          <a:bodyPr anchor="b"/>
          <a:lstStyle>
            <a:lvl1pPr>
              <a:defRPr sz="3200" b="1" i="0"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965FC02-624D-EF46-BFD3-863C89B41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C064E-9846-DA4F-916B-4EF3BE172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62301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923A-CB45-4449-8842-8CD81DDC74F6}"/>
              </a:ext>
            </a:extLst>
          </p:cNvPr>
          <p:cNvSpPr>
            <a:spLocks noGrp="1"/>
          </p:cNvSpPr>
          <p:nvPr>
            <p:ph type="title"/>
          </p:nvPr>
        </p:nvSpPr>
        <p:spPr>
          <a:xfrm>
            <a:off x="838200" y="500062"/>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8698646C-D8A4-EB4E-91E4-D166646779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3875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0739A-1B88-864A-8F17-580BD50C077A}"/>
              </a:ext>
            </a:extLst>
          </p:cNvPr>
          <p:cNvSpPr>
            <a:spLocks noGrp="1"/>
          </p:cNvSpPr>
          <p:nvPr>
            <p:ph type="title" orient="vert"/>
          </p:nvPr>
        </p:nvSpPr>
        <p:spPr>
          <a:xfrm>
            <a:off x="8724900" y="722489"/>
            <a:ext cx="2628900" cy="5454474"/>
          </a:xfrm>
          <a:prstGeom prst="rect">
            <a:avLst/>
          </a:prstGeom>
        </p:spPr>
        <p:txBody>
          <a:bodyPr vert="eaVert"/>
          <a:lstStyle>
            <a:lvl1pPr>
              <a:defRPr b="1" i="0" baseline="0">
                <a:solidFill>
                  <a:schemeClr val="accent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5C82C530-0EB8-594F-94A9-7E068D7E45DD}"/>
              </a:ext>
            </a:extLst>
          </p:cNvPr>
          <p:cNvSpPr>
            <a:spLocks noGrp="1"/>
          </p:cNvSpPr>
          <p:nvPr>
            <p:ph type="body" orient="vert" idx="1"/>
          </p:nvPr>
        </p:nvSpPr>
        <p:spPr>
          <a:xfrm>
            <a:off x="838200" y="722487"/>
            <a:ext cx="7734300" cy="54544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20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9A79-0C9A-EC4D-9833-881716D6B244}"/>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7500" b="1" i="0" baseline="0">
                <a:solidFill>
                  <a:schemeClr val="accent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4F58B-B0F4-6B49-96E1-A3DA9CFCDE55}"/>
              </a:ext>
            </a:extLst>
          </p:cNvPr>
          <p:cNvSpPr>
            <a:spLocks noGrp="1"/>
          </p:cNvSpPr>
          <p:nvPr>
            <p:ph type="subTitle" idx="1"/>
          </p:nvPr>
        </p:nvSpPr>
        <p:spPr>
          <a:xfrm>
            <a:off x="1524000" y="3602038"/>
            <a:ext cx="9144000" cy="1655762"/>
          </a:xfrm>
        </p:spPr>
        <p:txBody>
          <a:bodyPr>
            <a:normAutofit/>
          </a:bodyPr>
          <a:lstStyle>
            <a:lvl1pPr marL="0" indent="0" algn="ctr">
              <a:buNone/>
              <a:defRPr sz="35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36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Fram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50D60D7-DBBC-D048-97C0-8F0799F05ABD}"/>
              </a:ext>
            </a:extLst>
          </p:cNvPr>
          <p:cNvSpPr>
            <a:spLocks noGrp="1"/>
          </p:cNvSpPr>
          <p:nvPr>
            <p:ph type="pic" sz="quarter" idx="13"/>
          </p:nvPr>
        </p:nvSpPr>
        <p:spPr>
          <a:xfrm>
            <a:off x="1" y="-124178"/>
            <a:ext cx="12191999" cy="6202496"/>
          </a:xfrm>
          <a:solidFill>
            <a:schemeClr val="bg2"/>
          </a:solidFill>
        </p:spPr>
        <p:txBody>
          <a:bodyPr/>
          <a:lstStyle/>
          <a:p>
            <a:endParaRPr lang="en-US" dirty="0"/>
          </a:p>
        </p:txBody>
      </p:sp>
      <p:sp>
        <p:nvSpPr>
          <p:cNvPr id="2" name="Title 1">
            <a:extLst>
              <a:ext uri="{FF2B5EF4-FFF2-40B4-BE49-F238E27FC236}">
                <a16:creationId xmlns:a16="http://schemas.microsoft.com/office/drawing/2014/main" id="{8C0718EE-DCBC-6B40-89DB-6DACC21FB133}"/>
              </a:ext>
            </a:extLst>
          </p:cNvPr>
          <p:cNvSpPr>
            <a:spLocks noGrp="1"/>
          </p:cNvSpPr>
          <p:nvPr>
            <p:ph type="title"/>
          </p:nvPr>
        </p:nvSpPr>
        <p:spPr>
          <a:xfrm>
            <a:off x="586407" y="3329609"/>
            <a:ext cx="11019183" cy="2007704"/>
          </a:xfrm>
          <a:prstGeom prst="rect">
            <a:avLst/>
          </a:prstGeom>
        </p:spPr>
        <p:txBody>
          <a:bodyPr>
            <a:normAutofit/>
          </a:bodyPr>
          <a:lstStyle>
            <a:lvl1pPr algn="ctr">
              <a:defRPr sz="6500" b="1" i="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2089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C418-7B51-1F42-B682-6468D6184A51}"/>
              </a:ext>
            </a:extLst>
          </p:cNvPr>
          <p:cNvSpPr>
            <a:spLocks noGrp="1"/>
          </p:cNvSpPr>
          <p:nvPr>
            <p:ph type="title"/>
          </p:nvPr>
        </p:nvSpPr>
        <p:spPr>
          <a:xfrm>
            <a:off x="7528823" y="457200"/>
            <a:ext cx="3932237" cy="1600200"/>
          </a:xfrm>
          <a:prstGeom prst="rect">
            <a:avLst/>
          </a:prstGeom>
        </p:spPr>
        <p:txBody>
          <a:bodyPr anchor="b">
            <a:normAutofit/>
          </a:bodyPr>
          <a:lstStyle>
            <a:lvl1pPr>
              <a:defRPr sz="3500" b="1" i="0" baseline="0">
                <a:solidFill>
                  <a:schemeClr val="accent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33AE6E81-EF91-B94E-B2FB-A0261A8D02DE}"/>
              </a:ext>
            </a:extLst>
          </p:cNvPr>
          <p:cNvSpPr>
            <a:spLocks noGrp="1"/>
          </p:cNvSpPr>
          <p:nvPr>
            <p:ph type="pic" idx="1"/>
          </p:nvPr>
        </p:nvSpPr>
        <p:spPr>
          <a:xfrm>
            <a:off x="626164" y="457201"/>
            <a:ext cx="6361045" cy="54117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D86DA-BF2A-2945-93CD-9E6EBE526314}"/>
              </a:ext>
            </a:extLst>
          </p:cNvPr>
          <p:cNvSpPr>
            <a:spLocks noGrp="1"/>
          </p:cNvSpPr>
          <p:nvPr>
            <p:ph type="body" sz="half" idx="2"/>
          </p:nvPr>
        </p:nvSpPr>
        <p:spPr>
          <a:xfrm>
            <a:off x="7528823" y="2057400"/>
            <a:ext cx="3932237" cy="3811588"/>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219713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05E0-DFB0-8A4C-89B0-6BA2273F851A}"/>
              </a:ext>
            </a:extLst>
          </p:cNvPr>
          <p:cNvSpPr>
            <a:spLocks noGrp="1"/>
          </p:cNvSpPr>
          <p:nvPr>
            <p:ph type="title"/>
          </p:nvPr>
        </p:nvSpPr>
        <p:spPr>
          <a:xfrm>
            <a:off x="838200"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7D92818-A55D-8448-8F42-F180523466D0}"/>
              </a:ext>
            </a:extLst>
          </p:cNvPr>
          <p:cNvSpPr>
            <a:spLocks noGrp="1"/>
          </p:cNvSpPr>
          <p:nvPr>
            <p:ph idx="1"/>
          </p:nvPr>
        </p:nvSpPr>
        <p:spPr>
          <a:xfrm>
            <a:off x="838200" y="1825625"/>
            <a:ext cx="10515600" cy="4067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FCD4-1B38-0B4A-BD67-44F80495EB26}"/>
              </a:ext>
            </a:extLst>
          </p:cNvPr>
          <p:cNvSpPr>
            <a:spLocks noGrp="1"/>
          </p:cNvSpPr>
          <p:nvPr>
            <p:ph type="title"/>
          </p:nvPr>
        </p:nvSpPr>
        <p:spPr>
          <a:xfrm>
            <a:off x="831850" y="1709738"/>
            <a:ext cx="10515600" cy="2852737"/>
          </a:xfrm>
          <a:prstGeom prst="rect">
            <a:avLst/>
          </a:prstGeom>
        </p:spPr>
        <p:txBody>
          <a:bodyPr anchor="b"/>
          <a:lstStyle>
            <a:lvl1pPr>
              <a:defRPr sz="6000" b="1" i="0" baseline="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DD30C33-1A0F-2F41-BCE8-FACE145DE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67833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3B50-55C6-4547-AE34-47292853DA5E}"/>
              </a:ext>
            </a:extLst>
          </p:cNvPr>
          <p:cNvSpPr>
            <a:spLocks noGrp="1"/>
          </p:cNvSpPr>
          <p:nvPr>
            <p:ph type="title"/>
          </p:nvPr>
        </p:nvSpPr>
        <p:spPr>
          <a:xfrm>
            <a:off x="838200"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A54845-0921-4245-99E6-7D64D448F2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E0B7EC-F64E-7C44-B560-9A1C6F85F2D5}"/>
              </a:ext>
            </a:extLst>
          </p:cNvPr>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295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5AA-0E35-D349-A12B-D186E96639D1}"/>
              </a:ext>
            </a:extLst>
          </p:cNvPr>
          <p:cNvSpPr>
            <a:spLocks noGrp="1"/>
          </p:cNvSpPr>
          <p:nvPr>
            <p:ph type="title"/>
          </p:nvPr>
        </p:nvSpPr>
        <p:spPr>
          <a:xfrm>
            <a:off x="839788" y="365125"/>
            <a:ext cx="10515600" cy="1325563"/>
          </a:xfrm>
          <a:prstGeom prst="rect">
            <a:avLst/>
          </a:prstGeom>
        </p:spPr>
        <p:txBody>
          <a:bodyPr/>
          <a:lstStyle>
            <a:lvl1pPr>
              <a:defRPr b="1" i="0" baseline="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8C9AA2B3-3F14-B949-B39D-D26FDD15B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6BDE1F-09B3-BC4F-B394-8B3AA903FF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5A397-558A-8545-AA36-20A4AED9D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4E84FF-3648-9045-BD6E-E6E2A84274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266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jp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E2DE75-C282-1C43-AEAD-02A07B8CC266}"/>
              </a:ext>
            </a:extLst>
          </p:cNvPr>
          <p:cNvSpPr>
            <a:spLocks noGrp="1"/>
          </p:cNvSpPr>
          <p:nvPr>
            <p:ph type="body" idx="1"/>
          </p:nvPr>
        </p:nvSpPr>
        <p:spPr>
          <a:xfrm>
            <a:off x="838200" y="1825625"/>
            <a:ext cx="10515600" cy="41875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C8233BD-96E6-FE4F-B182-03257A4BF33D}"/>
              </a:ext>
            </a:extLst>
          </p:cNvPr>
          <p:cNvSpPr>
            <a:spLocks noGrp="1"/>
          </p:cNvSpPr>
          <p:nvPr>
            <p:ph type="sldNum" sz="quarter" idx="4"/>
          </p:nvPr>
        </p:nvSpPr>
        <p:spPr>
          <a:xfrm>
            <a:off x="8951697" y="6356350"/>
            <a:ext cx="206100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722-51FE-EF4B-9E63-E4695586A274}" type="slidenum">
              <a:rPr lang="en-US" smtClean="0"/>
              <a:t>‹#›</a:t>
            </a:fld>
            <a:endParaRPr lang="en-US"/>
          </a:p>
        </p:txBody>
      </p:sp>
      <p:sp>
        <p:nvSpPr>
          <p:cNvPr id="7" name="Title Placeholder 6">
            <a:extLst>
              <a:ext uri="{FF2B5EF4-FFF2-40B4-BE49-F238E27FC236}">
                <a16:creationId xmlns:a16="http://schemas.microsoft.com/office/drawing/2014/main" id="{0AC10482-C5B2-2243-B02C-AE711CD27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21344306"/>
      </p:ext>
    </p:extLst>
  </p:cSld>
  <p:clrMap bg1="lt1" tx1="dk1" bg2="lt2" tx2="dk2" accent1="accent1" accent2="accent2" accent3="accent3" accent4="accent4" accent5="accent5" accent6="accent6" hlink="hlink" folHlink="folHlink"/>
  <p:sldLayoutIdLst>
    <p:sldLayoutId id="2147483709" r:id="rId1"/>
    <p:sldLayoutId id="2147483708" r:id="rId2"/>
    <p:sldLayoutId id="2147483696" r:id="rId3"/>
    <p:sldLayoutId id="2147483707" r:id="rId4"/>
    <p:sldLayoutId id="2147483704" r:id="rId5"/>
    <p:sldLayoutId id="2147483697" r:id="rId6"/>
    <p:sldLayoutId id="2147483698" r:id="rId7"/>
    <p:sldLayoutId id="2147483699" r:id="rId8"/>
    <p:sldLayoutId id="2147483700" r:id="rId9"/>
    <p:sldLayoutId id="2147483701" r:id="rId10"/>
    <p:sldLayoutId id="2147483702" r:id="rId11"/>
    <p:sldLayoutId id="2147483703" r:id="rId12"/>
    <p:sldLayoutId id="2147483705" r:id="rId13"/>
    <p:sldLayoutId id="2147483706" r:id="rId14"/>
  </p:sldLayoutIdLst>
  <p:txStyles>
    <p:titleStyle>
      <a:lvl1pPr algn="l" defTabSz="914400" rtl="0" eaLnBrk="1" latinLnBrk="0" hangingPunct="1">
        <a:lnSpc>
          <a:spcPct val="90000"/>
        </a:lnSpc>
        <a:spcBef>
          <a:spcPct val="0"/>
        </a:spcBef>
        <a:buNone/>
        <a:defRPr sz="4400" kern="1200" baseline="0">
          <a:solidFill>
            <a:schemeClr val="accent1"/>
          </a:solidFill>
          <a:latin typeface="Factoria Ultra"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E2DE75-C282-1C43-AEAD-02A07B8CC266}"/>
              </a:ext>
            </a:extLst>
          </p:cNvPr>
          <p:cNvSpPr>
            <a:spLocks noGrp="1"/>
          </p:cNvSpPr>
          <p:nvPr>
            <p:ph type="body" idx="1"/>
          </p:nvPr>
        </p:nvSpPr>
        <p:spPr>
          <a:xfrm>
            <a:off x="838200" y="1825625"/>
            <a:ext cx="10515600" cy="41875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C8233BD-96E6-FE4F-B182-03257A4BF33D}"/>
              </a:ext>
            </a:extLst>
          </p:cNvPr>
          <p:cNvSpPr>
            <a:spLocks noGrp="1"/>
          </p:cNvSpPr>
          <p:nvPr>
            <p:ph type="sldNum" sz="quarter" idx="4"/>
          </p:nvPr>
        </p:nvSpPr>
        <p:spPr>
          <a:xfrm>
            <a:off x="8951697" y="6356350"/>
            <a:ext cx="206100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722-51FE-EF4B-9E63-E4695586A274}" type="slidenum">
              <a:rPr lang="en-US" smtClean="0"/>
              <a:t>‹#›</a:t>
            </a:fld>
            <a:endParaRPr lang="en-US"/>
          </a:p>
        </p:txBody>
      </p:sp>
      <p:sp>
        <p:nvSpPr>
          <p:cNvPr id="7" name="Title Placeholder 6">
            <a:extLst>
              <a:ext uri="{FF2B5EF4-FFF2-40B4-BE49-F238E27FC236}">
                <a16:creationId xmlns:a16="http://schemas.microsoft.com/office/drawing/2014/main" id="{0AC10482-C5B2-2243-B02C-AE711CD27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53336418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Lst>
  <p:txStyles>
    <p:titleStyle>
      <a:lvl1pPr algn="l" defTabSz="914400" rtl="0" eaLnBrk="1" latinLnBrk="0" hangingPunct="1">
        <a:lnSpc>
          <a:spcPct val="90000"/>
        </a:lnSpc>
        <a:spcBef>
          <a:spcPct val="0"/>
        </a:spcBef>
        <a:buNone/>
        <a:defRPr sz="4400" kern="1200" baseline="0">
          <a:solidFill>
            <a:schemeClr val="accent1"/>
          </a:solidFill>
          <a:latin typeface="Factoria Ultra"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docx"/><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1.docx"/><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2.docx"/><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3.docx"/><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4.docx"/><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5.docx"/><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6.docx"/><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Word_Document7.docx"/><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8.docx"/><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E1A0A4-08A2-FFBB-8366-962E378EA6FE}"/>
              </a:ext>
            </a:extLst>
          </p:cNvPr>
          <p:cNvSpPr>
            <a:spLocks noGrp="1"/>
          </p:cNvSpPr>
          <p:nvPr>
            <p:ph type="title"/>
          </p:nvPr>
        </p:nvSpPr>
        <p:spPr>
          <a:xfrm>
            <a:off x="586408" y="1012598"/>
            <a:ext cx="11019183" cy="4303643"/>
          </a:xfrm>
        </p:spPr>
        <p:txBody>
          <a:bodyPr>
            <a:normAutofit fontScale="90000"/>
          </a:bodyPr>
          <a:lstStyle/>
          <a:p>
            <a:r>
              <a:rPr lang="en-US" sz="8000" dirty="0"/>
              <a:t>Do Accountants Increase Economic Activity?</a:t>
            </a:r>
            <a:br>
              <a:rPr lang="en-US" dirty="0"/>
            </a:br>
            <a:br>
              <a:rPr lang="en-US" dirty="0"/>
            </a:br>
            <a:r>
              <a:rPr lang="en-US" sz="3600" dirty="0">
                <a:latin typeface="Arial" panose="020B0604020202020204" pitchFamily="34" charset="0"/>
                <a:cs typeface="Arial" panose="020B0604020202020204" pitchFamily="34" charset="0"/>
              </a:rPr>
              <a:t>By: Elizabeth </a:t>
            </a:r>
            <a:r>
              <a:rPr lang="en-US" sz="3600" dirty="0" err="1">
                <a:latin typeface="Arial" panose="020B0604020202020204" pitchFamily="34" charset="0"/>
                <a:cs typeface="Arial" panose="020B0604020202020204" pitchFamily="34" charset="0"/>
              </a:rPr>
              <a:t>Blankespoor</a:t>
            </a:r>
            <a:r>
              <a:rPr lang="en-US" sz="3600" dirty="0">
                <a:latin typeface="Arial" panose="020B0604020202020204" pitchFamily="34" charset="0"/>
                <a:cs typeface="Arial" panose="020B0604020202020204" pitchFamily="34" charset="0"/>
              </a:rPr>
              <a:t>, Suresh </a:t>
            </a:r>
            <a:r>
              <a:rPr lang="en-US" sz="3600" dirty="0" err="1">
                <a:latin typeface="Arial" panose="020B0604020202020204" pitchFamily="34" charset="0"/>
                <a:cs typeface="Arial" panose="020B0604020202020204" pitchFamily="34" charset="0"/>
              </a:rPr>
              <a:t>Nallareddy</a:t>
            </a:r>
            <a:r>
              <a:rPr lang="en-US" sz="3600" dirty="0">
                <a:latin typeface="Arial" panose="020B0604020202020204" pitchFamily="34" charset="0"/>
                <a:cs typeface="Arial" panose="020B0604020202020204" pitchFamily="34" charset="0"/>
              </a:rPr>
              <a:t>, and Kevin Standridge</a:t>
            </a:r>
            <a:endParaRPr lang="en-US" sz="3600" dirty="0"/>
          </a:p>
        </p:txBody>
      </p:sp>
    </p:spTree>
    <p:extLst>
      <p:ext uri="{BB962C8B-B14F-4D97-AF65-F5344CB8AC3E}">
        <p14:creationId xmlns:p14="http://schemas.microsoft.com/office/powerpoint/2010/main" val="58468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Solution 1: </a:t>
            </a:r>
            <a:r>
              <a:rPr lang="en-US" dirty="0" err="1"/>
              <a:t>Bartik</a:t>
            </a:r>
            <a:r>
              <a:rPr lang="en-US" dirty="0"/>
              <a:t> Instrument</a:t>
            </a:r>
          </a:p>
        </p:txBody>
      </p:sp>
      <p:sp>
        <p:nvSpPr>
          <p:cNvPr id="3" name="Content Placeholder 2">
            <a:extLst>
              <a:ext uri="{FF2B5EF4-FFF2-40B4-BE49-F238E27FC236}">
                <a16:creationId xmlns:a16="http://schemas.microsoft.com/office/drawing/2014/main" id="{0F884948-D605-2BCE-D611-7BB07187D047}"/>
              </a:ext>
            </a:extLst>
          </p:cNvPr>
          <p:cNvSpPr>
            <a:spLocks noGrp="1"/>
          </p:cNvSpPr>
          <p:nvPr>
            <p:ph idx="1"/>
          </p:nvPr>
        </p:nvSpPr>
        <p:spPr>
          <a:xfrm>
            <a:off x="838200" y="1825625"/>
            <a:ext cx="10515600" cy="4067175"/>
          </a:xfrm>
        </p:spPr>
        <p:txBody>
          <a:bodyPr>
            <a:normAutofit/>
          </a:bodyPr>
          <a:lstStyle/>
          <a:p>
            <a:r>
              <a:rPr lang="en-US" sz="2500" dirty="0">
                <a:solidFill>
                  <a:srgbClr val="000000"/>
                </a:solidFill>
              </a:rPr>
              <a:t>County Accounting Employment growth can be estimated as</a:t>
            </a:r>
          </a:p>
          <a:p>
            <a:pPr marL="0" indent="0">
              <a:buNone/>
            </a:pPr>
            <a:endParaRPr lang="en-US" sz="2500" dirty="0">
              <a:solidFill>
                <a:srgbClr val="000000"/>
              </a:solidFill>
            </a:endParaRPr>
          </a:p>
          <a:p>
            <a:pPr marL="0" indent="0">
              <a:buNone/>
            </a:pPr>
            <a:endParaRPr lang="en-US" sz="2500" dirty="0">
              <a:solidFill>
                <a:srgbClr val="000000"/>
              </a:solidFill>
            </a:endParaRPr>
          </a:p>
          <a:p>
            <a:pPr marL="0" indent="0">
              <a:buNone/>
            </a:pPr>
            <a:endParaRPr lang="en-US" sz="2500" dirty="0">
              <a:solidFill>
                <a:srgbClr val="000000"/>
              </a:solidFill>
            </a:endParaRPr>
          </a:p>
          <a:p>
            <a:pPr marL="0" indent="0">
              <a:buNone/>
            </a:pPr>
            <a:endParaRPr lang="en-US" sz="2500" dirty="0">
              <a:solidFill>
                <a:srgbClr val="000000"/>
              </a:solidFill>
            </a:endParaRPr>
          </a:p>
          <a:p>
            <a:r>
              <a:rPr lang="en-US" sz="2500" dirty="0" err="1">
                <a:solidFill>
                  <a:srgbClr val="000000"/>
                </a:solidFill>
              </a:rPr>
              <a:t>Bartik</a:t>
            </a:r>
            <a:r>
              <a:rPr lang="en-US" sz="2500" dirty="0">
                <a:solidFill>
                  <a:srgbClr val="000000"/>
                </a:solidFill>
              </a:rPr>
              <a:t> Instrument</a:t>
            </a:r>
          </a:p>
          <a:p>
            <a:endParaRPr lang="en-US" sz="4200" dirty="0">
              <a:solidFill>
                <a:srgbClr val="000000"/>
              </a:solidFill>
            </a:endParaRPr>
          </a:p>
          <a:p>
            <a:endParaRPr lang="en-US" sz="2000" dirty="0"/>
          </a:p>
        </p:txBody>
      </p:sp>
      <p:pic>
        <p:nvPicPr>
          <p:cNvPr id="8" name="Picture 7">
            <a:extLst>
              <a:ext uri="{FF2B5EF4-FFF2-40B4-BE49-F238E27FC236}">
                <a16:creationId xmlns:a16="http://schemas.microsoft.com/office/drawing/2014/main" id="{50FACB1C-D2B3-33E9-6421-9A61DFD9632A}"/>
              </a:ext>
            </a:extLst>
          </p:cNvPr>
          <p:cNvPicPr>
            <a:picLocks noChangeAspect="1"/>
          </p:cNvPicPr>
          <p:nvPr/>
        </p:nvPicPr>
        <p:blipFill>
          <a:blip r:embed="rId2"/>
          <a:stretch>
            <a:fillRect/>
          </a:stretch>
        </p:blipFill>
        <p:spPr>
          <a:xfrm>
            <a:off x="3776275" y="4295497"/>
            <a:ext cx="4511431" cy="1780186"/>
          </a:xfrm>
          <a:prstGeom prst="rect">
            <a:avLst/>
          </a:prstGeom>
        </p:spPr>
      </p:pic>
      <p:pic>
        <p:nvPicPr>
          <p:cNvPr id="10" name="Picture 9">
            <a:extLst>
              <a:ext uri="{FF2B5EF4-FFF2-40B4-BE49-F238E27FC236}">
                <a16:creationId xmlns:a16="http://schemas.microsoft.com/office/drawing/2014/main" id="{02127FAA-0D93-2AE1-9048-CCE7D4B54249}"/>
              </a:ext>
            </a:extLst>
          </p:cNvPr>
          <p:cNvPicPr>
            <a:picLocks noChangeAspect="1"/>
          </p:cNvPicPr>
          <p:nvPr/>
        </p:nvPicPr>
        <p:blipFill>
          <a:blip r:embed="rId3"/>
          <a:stretch>
            <a:fillRect/>
          </a:stretch>
        </p:blipFill>
        <p:spPr>
          <a:xfrm>
            <a:off x="3776274" y="2387296"/>
            <a:ext cx="4511431" cy="1725318"/>
          </a:xfrm>
          <a:prstGeom prst="rect">
            <a:avLst/>
          </a:prstGeom>
        </p:spPr>
      </p:pic>
    </p:spTree>
    <p:extLst>
      <p:ext uri="{BB962C8B-B14F-4D97-AF65-F5344CB8AC3E}">
        <p14:creationId xmlns:p14="http://schemas.microsoft.com/office/powerpoint/2010/main" val="318756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Solution 1: </a:t>
            </a:r>
            <a:r>
              <a:rPr lang="en-US" dirty="0" err="1"/>
              <a:t>Bartik</a:t>
            </a:r>
            <a:r>
              <a:rPr lang="en-US" dirty="0"/>
              <a:t> Instrument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884948-D605-2BCE-D611-7BB07187D047}"/>
                  </a:ext>
                </a:extLst>
              </p:cNvPr>
              <p:cNvSpPr>
                <a:spLocks noGrp="1"/>
              </p:cNvSpPr>
              <p:nvPr>
                <p:ph idx="1"/>
              </p:nvPr>
            </p:nvSpPr>
            <p:spPr>
              <a:xfrm>
                <a:off x="838200" y="1325881"/>
                <a:ext cx="10966704" cy="4992624"/>
              </a:xfrm>
            </p:spPr>
            <p:txBody>
              <a:bodyPr>
                <a:normAutofit/>
              </a:bodyPr>
              <a:lstStyle/>
              <a:p>
                <a:r>
                  <a:rPr lang="en-US" sz="2500" dirty="0">
                    <a:solidFill>
                      <a:srgbClr val="000000"/>
                    </a:solidFill>
                  </a:rPr>
                  <a:t>Regression we want to run:</a:t>
                </a:r>
              </a:p>
              <a:p>
                <a:pPr lvl="1"/>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sub>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m:t>
                        </m:r>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US" sz="22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𝐴𝑐𝑐𝑡</m:t>
                    </m:r>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𝐸𝑚𝑝</m:t>
                    </m:r>
                    <m:r>
                      <a:rPr lang="en-US" sz="2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200" i="1">
                            <a:solidFill>
                              <a:srgbClr val="000000"/>
                            </a:solidFill>
                            <a:latin typeface="Cambria Math" panose="02040503050406030204" pitchFamily="18" charset="0"/>
                            <a:ea typeface="Times New Roman" panose="02020603050405020304" pitchFamily="18" charset="0"/>
                          </a:rPr>
                        </m:ctrlPr>
                      </m:sSubPr>
                      <m:e>
                        <m:r>
                          <a:rPr lang="en-US" sz="2200" b="0" i="1" smtClean="0">
                            <a:solidFill>
                              <a:srgbClr val="000000"/>
                            </a:solidFill>
                            <a:latin typeface="Cambria Math" panose="02040503050406030204" pitchFamily="18" charset="0"/>
                            <a:ea typeface="Times New Roman" panose="02020603050405020304" pitchFamily="18" charset="0"/>
                          </a:rPr>
                          <m:t>𝐺𝑟𝑜𝑤𝑡h</m:t>
                        </m:r>
                      </m:e>
                      <m: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solidFill>
                              <a:srgbClr val="000000"/>
                            </a:solidFill>
                            <a:latin typeface="Cambria Math" panose="02040503050406030204" pitchFamily="18" charset="0"/>
                            <a:ea typeface="Times New Roman" panose="02020603050405020304" pitchFamily="18" charset="0"/>
                          </a:rPr>
                        </m:ctrlPr>
                      </m:sSubPr>
                      <m:e>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solidFill>
                              <a:srgbClr val="000000"/>
                            </a:solidFill>
                            <a:latin typeface="Cambria Math" panose="02040503050406030204" pitchFamily="18" charset="0"/>
                            <a:ea typeface="Times New Roman" panose="02020603050405020304" pitchFamily="18" charset="0"/>
                          </a:rPr>
                        </m:ctrlPr>
                      </m:sSubPr>
                      <m:e>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𝛿</m:t>
                        </m:r>
                      </m:e>
                      <m: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2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𝜀</m:t>
                        </m:r>
                      </m:e>
                      <m:sub>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r>
                          <a:rPr lang="en-US" sz="2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US" sz="2200" b="0" dirty="0">
                  <a:solidFill>
                    <a:srgbClr val="000000"/>
                  </a:solidFill>
                  <a:ea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en-US" sz="1800" i="1" smtClean="0">
                            <a:solidFill>
                              <a:srgbClr val="000000"/>
                            </a:solidFill>
                            <a:effectLst/>
                            <a:latin typeface="Cambria Math" panose="02040503050406030204" pitchFamily="18" charset="0"/>
                          </a:rPr>
                        </m:ctrlPr>
                      </m:sSubPr>
                      <m:e>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sub>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US" sz="18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dirty="0">
                    <a:solidFill>
                      <a:srgbClr val="000000"/>
                    </a:solidFill>
                  </a:rPr>
                  <a:t> is a county-year macroeconomic variable</a:t>
                </a:r>
              </a:p>
              <a:p>
                <a:pPr lvl="2"/>
                <a14:m>
                  <m:oMath xmlns:m="http://schemas.openxmlformats.org/officeDocument/2006/math">
                    <m:sSub>
                      <m:sSubPr>
                        <m:ctrlPr>
                          <a:rPr lang="en-US" sz="1800" i="1" smtClean="0">
                            <a:solidFill>
                              <a:srgbClr val="000000"/>
                            </a:solidFill>
                            <a:effectLst/>
                            <a:latin typeface="Cambria Math" panose="02040503050406030204" pitchFamily="18" charset="0"/>
                            <a:ea typeface="Times New Roman" panose="02020603050405020304" pitchFamily="18" charset="0"/>
                          </a:rPr>
                        </m:ctrlPr>
                      </m:sSubPr>
                      <m:e>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1800" dirty="0">
                    <a:solidFill>
                      <a:srgbClr val="000000"/>
                    </a:solidFill>
                  </a:rPr>
                  <a:t> and </a:t>
                </a:r>
                <a14:m>
                  <m:oMath xmlns:m="http://schemas.openxmlformats.org/officeDocument/2006/math">
                    <m:sSub>
                      <m:sSubPr>
                        <m:ctrlPr>
                          <a:rPr lang="en-US" sz="1800" i="1" smtClean="0">
                            <a:solidFill>
                              <a:srgbClr val="000000"/>
                            </a:solidFill>
                            <a:effectLst/>
                            <a:latin typeface="Cambria Math" panose="02040503050406030204" pitchFamily="18" charset="0"/>
                            <a:ea typeface="Times New Roman" panose="02020603050405020304" pitchFamily="18" charset="0"/>
                          </a:rPr>
                        </m:ctrlPr>
                      </m:sSubPr>
                      <m:e>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𝛿</m:t>
                        </m:r>
                      </m:e>
                      <m: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solidFill>
                      <a:srgbClr val="000000"/>
                    </a:solidFill>
                  </a:rPr>
                  <a:t> are fixed effects</a:t>
                </a:r>
                <a:endParaRPr lang="en-US" sz="1800" b="0" dirty="0">
                  <a:solidFill>
                    <a:srgbClr val="000000"/>
                  </a:solidFill>
                  <a:ea typeface="Times New Roman" panose="02020603050405020304" pitchFamily="18" charset="0"/>
                  <a:cs typeface="Times New Roman" panose="02020603050405020304" pitchFamily="18" charset="0"/>
                </a:endParaRPr>
              </a:p>
              <a:p>
                <a:pPr lvl="1"/>
                <a:r>
                  <a:rPr lang="en-US" sz="2200" dirty="0">
                    <a:solidFill>
                      <a:srgbClr val="000000"/>
                    </a:solidFill>
                  </a:rPr>
                  <a:t>Can’t because of endogeneity</a:t>
                </a:r>
              </a:p>
              <a:p>
                <a:pPr lvl="1"/>
                <a:r>
                  <a:rPr lang="en-US" sz="2100" dirty="0">
                    <a:solidFill>
                      <a:srgbClr val="000000"/>
                    </a:solidFill>
                  </a:rPr>
                  <a:t>Instead, run reduced form of Bartik Instrument </a:t>
                </a:r>
              </a:p>
              <a:p>
                <a:pPr lvl="2"/>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sub>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r>
                          <a:rPr lang="en-US" sz="1800"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𝐴𝑐𝑐𝑡</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𝐸𝑚𝑝</m:t>
                    </m:r>
                    <m:r>
                      <a:rPr lang="en-US" sz="18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𝐵𝑎𝑟𝑡𝑖</m:t>
                    </m:r>
                    <m:sSub>
                      <m:sSubPr>
                        <m:ctrlPr>
                          <a:rPr lang="en-US" sz="1800" i="1">
                            <a:solidFill>
                              <a:srgbClr val="000000"/>
                            </a:solidFill>
                            <a:latin typeface="Cambria Math" panose="02040503050406030204" pitchFamily="18" charset="0"/>
                            <a:ea typeface="Times New Roman" panose="02020603050405020304" pitchFamily="18" charset="0"/>
                          </a:rPr>
                        </m:ctrlPr>
                      </m:sSubPr>
                      <m:e>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rgbClr val="000000"/>
                            </a:solidFill>
                            <a:latin typeface="Cambria Math" panose="02040503050406030204" pitchFamily="18" charset="0"/>
                            <a:ea typeface="Times New Roman" panose="02020603050405020304" pitchFamily="18" charset="0"/>
                          </a:rPr>
                        </m:ctrlPr>
                      </m:sSubPr>
                      <m:e>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rgbClr val="000000"/>
                            </a:solidFill>
                            <a:latin typeface="Cambria Math" panose="02040503050406030204" pitchFamily="18" charset="0"/>
                            <a:ea typeface="Times New Roman" panose="02020603050405020304" pitchFamily="18" charset="0"/>
                          </a:rPr>
                        </m:ctrlPr>
                      </m:sSubPr>
                      <m:e>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𝛿</m:t>
                        </m:r>
                      </m:e>
                      <m:sub>
                        <m:r>
                          <a:rPr lang="en-US"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b="1"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𝜀</m:t>
                        </m:r>
                      </m:e>
                      <m:sub>
                        <m:r>
                          <a:rPr lang="en-US"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r>
                          <a:rPr lang="en-US"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US" sz="1800" dirty="0">
                  <a:solidFill>
                    <a:srgbClr val="000000"/>
                  </a:solidFill>
                </a:endParaRPr>
              </a:p>
              <a:p>
                <a:r>
                  <a:rPr lang="en-US" sz="2500" b="1" dirty="0">
                    <a:solidFill>
                      <a:srgbClr val="000000"/>
                    </a:solidFill>
                  </a:rPr>
                  <a:t>Relevance Condition: </a:t>
                </a:r>
                <a:r>
                  <a:rPr lang="en-US" sz="2600" dirty="0">
                    <a:solidFill>
                      <a:srgbClr val="000000"/>
                    </a:solidFill>
                  </a:rPr>
                  <a:t>Actual accounting employment growth must be associated with the </a:t>
                </a:r>
                <a:r>
                  <a:rPr lang="en-US" sz="2600" dirty="0" err="1">
                    <a:solidFill>
                      <a:srgbClr val="000000"/>
                    </a:solidFill>
                  </a:rPr>
                  <a:t>Bartik</a:t>
                </a:r>
                <a:r>
                  <a:rPr lang="en-US" sz="2600" dirty="0">
                    <a:solidFill>
                      <a:srgbClr val="000000"/>
                    </a:solidFill>
                  </a:rPr>
                  <a:t> Instrument </a:t>
                </a:r>
                <a:endParaRPr lang="en-US" sz="2600" i="1" dirty="0">
                  <a:solidFill>
                    <a:srgbClr val="000000"/>
                  </a:solidFill>
                  <a:latin typeface="Cambria Math" panose="02040503050406030204" pitchFamily="18" charset="0"/>
                  <a:ea typeface="Calibri" panose="020F0502020204030204" pitchFamily="34" charset="0"/>
                  <a:cs typeface="Times New Roman" panose="02020603050405020304" pitchFamily="18" charset="0"/>
                </a:endParaRPr>
              </a:p>
              <a:p>
                <a:pPr lvl="1"/>
                <a14:m>
                  <m:oMath xmlns:m="http://schemas.openxmlformats.org/officeDocument/2006/math">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𝐴𝑐𝑐𝑡</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𝐸𝑚𝑝</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Times New Roman" panose="02020603050405020304" pitchFamily="18" charset="0"/>
                          </a:rPr>
                        </m:ctrlPr>
                      </m:sSubPr>
                      <m:e>
                        <m:r>
                          <a:rPr lang="en-US" b="0" i="1" smtClean="0">
                            <a:solidFill>
                              <a:srgbClr val="000000"/>
                            </a:solidFill>
                            <a:latin typeface="Cambria Math" panose="02040503050406030204" pitchFamily="18" charset="0"/>
                            <a:ea typeface="Times New Roman" panose="02020603050405020304" pitchFamily="18" charset="0"/>
                          </a:rPr>
                          <m:t>𝐺𝑟𝑜𝑤𝑡h</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𝐴𝑐𝑐𝑡</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𝐸𝑚𝑝</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𝐵𝑎𝑟𝑡𝑖</m:t>
                    </m:r>
                    <m:sSub>
                      <m:sSubPr>
                        <m:ctrlPr>
                          <a:rPr lang="en-US" i="1">
                            <a:solidFill>
                              <a:srgbClr val="000000"/>
                            </a:solidFill>
                            <a:latin typeface="Cambria Math" panose="02040503050406030204" pitchFamily="18" charset="0"/>
                            <a:ea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latin typeface="Cambria Math" panose="02040503050406030204" pitchFamily="18" charset="0"/>
                            <a:ea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latin typeface="Cambria Math" panose="02040503050406030204" pitchFamily="18" charset="0"/>
                            <a:ea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𝛿</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n-US" dirty="0"/>
              </a:p>
              <a:p>
                <a:r>
                  <a:rPr lang="en-US" sz="2500" b="1" dirty="0">
                    <a:solidFill>
                      <a:srgbClr val="000000"/>
                    </a:solidFill>
                  </a:rPr>
                  <a:t>Exclusion Restriction: </a:t>
                </a:r>
                <a:r>
                  <a:rPr lang="en-US" sz="2500" dirty="0">
                    <a:solidFill>
                      <a:srgbClr val="000000"/>
                    </a:solidFill>
                  </a:rPr>
                  <a:t>Accountants only affect outcome through employment growth</a:t>
                </a:r>
              </a:p>
              <a:p>
                <a:pPr lvl="1"/>
                <a:r>
                  <a:rPr lang="en-US" sz="2200" dirty="0">
                    <a:solidFill>
                      <a:srgbClr val="000000"/>
                    </a:solidFill>
                  </a:rPr>
                  <a:t>Equates to parallel trends (Breuer, 2022; </a:t>
                </a:r>
                <a:r>
                  <a:rPr lang="da-DK" sz="2200" dirty="0">
                    <a:solidFill>
                      <a:srgbClr val="000000"/>
                    </a:solidFill>
                  </a:rPr>
                  <a:t>Goldsmith-Pinkham et al., 2022)</a:t>
                </a:r>
                <a:endParaRPr lang="en-US" sz="2200" dirty="0">
                  <a:solidFill>
                    <a:srgbClr val="000000"/>
                  </a:solidFill>
                </a:endParaRPr>
              </a:p>
            </p:txBody>
          </p:sp>
        </mc:Choice>
        <mc:Fallback xmlns="">
          <p:sp>
            <p:nvSpPr>
              <p:cNvPr id="3" name="Content Placeholder 2">
                <a:extLst>
                  <a:ext uri="{FF2B5EF4-FFF2-40B4-BE49-F238E27FC236}">
                    <a16:creationId xmlns:a16="http://schemas.microsoft.com/office/drawing/2014/main" id="{0F884948-D605-2BCE-D611-7BB07187D047}"/>
                  </a:ext>
                </a:extLst>
              </p:cNvPr>
              <p:cNvSpPr>
                <a:spLocks noGrp="1" noRot="1" noChangeAspect="1" noMove="1" noResize="1" noEditPoints="1" noAdjustHandles="1" noChangeArrowheads="1" noChangeShapeType="1" noTextEdit="1"/>
              </p:cNvSpPr>
              <p:nvPr>
                <p:ph idx="1"/>
              </p:nvPr>
            </p:nvSpPr>
            <p:spPr>
              <a:xfrm>
                <a:off x="838200" y="1325881"/>
                <a:ext cx="10966704" cy="4992624"/>
              </a:xfrm>
              <a:blipFill>
                <a:blip r:embed="rId2"/>
                <a:stretch>
                  <a:fillRect l="-834" t="-1832" b="-855"/>
                </a:stretch>
              </a:blipFill>
            </p:spPr>
            <p:txBody>
              <a:bodyPr/>
              <a:lstStyle/>
              <a:p>
                <a:r>
                  <a:rPr lang="en-US">
                    <a:noFill/>
                  </a:rPr>
                  <a:t> </a:t>
                </a:r>
              </a:p>
            </p:txBody>
          </p:sp>
        </mc:Fallback>
      </mc:AlternateContent>
    </p:spTree>
    <p:extLst>
      <p:ext uri="{BB962C8B-B14F-4D97-AF65-F5344CB8AC3E}">
        <p14:creationId xmlns:p14="http://schemas.microsoft.com/office/powerpoint/2010/main" val="413573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Solution 2: Model</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lstStyle/>
              <a:p>
                <a:r>
                  <a:rPr lang="en-US" dirty="0">
                    <a:solidFill>
                      <a:srgbClr val="000000"/>
                    </a:solidFill>
                  </a:rPr>
                  <a:t>Assume a business is in equilibrium, why might they want to hire more accountants?</a:t>
                </a:r>
              </a:p>
              <a:p>
                <a:r>
                  <a:rPr lang="en-US" dirty="0">
                    <a:solidFill>
                      <a:srgbClr val="000000"/>
                    </a:solidFill>
                  </a:rPr>
                  <a:t>Basic Cobb-Douglas: </a:t>
                </a:r>
                <a14:m>
                  <m:oMath xmlns:m="http://schemas.openxmlformats.org/officeDocument/2006/math">
                    <m:r>
                      <a:rPr lang="en-US" b="0" i="1" smtClean="0">
                        <a:solidFill>
                          <a:srgbClr val="000000"/>
                        </a:solidFill>
                        <a:latin typeface="Cambria Math" panose="02040503050406030204" pitchFamily="18" charset="0"/>
                      </a:rPr>
                      <m:t>𝐹</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𝐾</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𝐿</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𝐴𝑐𝑐𝑜𝑢𝑛𝑡𝑎𝑛𝑡𝑠</m:t>
                        </m:r>
                      </m:e>
                    </m:d>
                    <m:r>
                      <a:rPr lang="en-US" b="0" i="1" smtClean="0">
                        <a:solidFill>
                          <a:srgbClr val="000000"/>
                        </a:solidFill>
                        <a:latin typeface="Cambria Math" panose="02040503050406030204" pitchFamily="18" charset="0"/>
                      </a:rPr>
                      <m:t>=</m:t>
                    </m:r>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𝐾</m:t>
                        </m:r>
                      </m:e>
                      <m:sup>
                        <m:r>
                          <a:rPr lang="en-US" b="0" i="1" smtClean="0">
                            <a:solidFill>
                              <a:srgbClr val="000000"/>
                            </a:solidFill>
                            <a:latin typeface="Cambria Math" panose="02040503050406030204" pitchFamily="18" charset="0"/>
                          </a:rPr>
                          <m:t>𝑎</m:t>
                        </m:r>
                      </m:sup>
                    </m:sSup>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𝐿</m:t>
                        </m:r>
                      </m:e>
                      <m:sup>
                        <m:r>
                          <a:rPr lang="en-US" b="0" i="1" smtClean="0">
                            <a:solidFill>
                              <a:srgbClr val="000000"/>
                            </a:solidFill>
                            <a:latin typeface="Cambria Math" panose="02040503050406030204" pitchFamily="18" charset="0"/>
                          </a:rPr>
                          <m:t>𝑏</m:t>
                        </m:r>
                      </m:sup>
                    </m:sSup>
                    <m:r>
                      <a:rPr lang="en-US" b="0" i="1" smtClean="0">
                        <a:solidFill>
                          <a:srgbClr val="000000"/>
                        </a:solidFill>
                        <a:latin typeface="Cambria Math" panose="02040503050406030204" pitchFamily="18" charset="0"/>
                      </a:rPr>
                      <m:t>𝐴𝑐𝑐𝑜𝑢𝑛𝑡𝑎𝑛𝑡</m:t>
                    </m:r>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𝑠</m:t>
                        </m:r>
                      </m:e>
                      <m:sup>
                        <m:r>
                          <a:rPr lang="en-US" b="0" i="1" smtClean="0">
                            <a:solidFill>
                              <a:srgbClr val="000000"/>
                            </a:solidFill>
                            <a:latin typeface="Cambria Math" panose="02040503050406030204" pitchFamily="18" charset="0"/>
                          </a:rPr>
                          <m:t>𝑐</m:t>
                        </m:r>
                      </m:sup>
                    </m:sSup>
                  </m:oMath>
                </a14:m>
                <a:endParaRPr lang="en-US" dirty="0">
                  <a:solidFill>
                    <a:srgbClr val="000000"/>
                  </a:solidFill>
                </a:endParaRPr>
              </a:p>
              <a:p>
                <a:pPr lvl="1"/>
                <a:r>
                  <a:rPr lang="en-US" dirty="0">
                    <a:solidFill>
                      <a:srgbClr val="000000"/>
                    </a:solidFill>
                  </a:rPr>
                  <a:t>Firm chooses </a:t>
                </a:r>
                <a14:m>
                  <m:oMath xmlns:m="http://schemas.openxmlformats.org/officeDocument/2006/math">
                    <m:r>
                      <a:rPr lang="en-US" b="0" i="1" smtClean="0">
                        <a:solidFill>
                          <a:srgbClr val="000000"/>
                        </a:solidFill>
                        <a:latin typeface="Cambria Math" panose="02040503050406030204" pitchFamily="18" charset="0"/>
                      </a:rPr>
                      <m:t>𝐾</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𝐿</m:t>
                    </m:r>
                    <m:r>
                      <a:rPr lang="en-US" b="0" i="1" smtClean="0">
                        <a:solidFill>
                          <a:srgbClr val="000000"/>
                        </a:solidFill>
                        <a:latin typeface="Cambria Math" panose="02040503050406030204" pitchFamily="18" charset="0"/>
                      </a:rPr>
                      <m:t>, </m:t>
                    </m:r>
                  </m:oMath>
                </a14:m>
                <a:r>
                  <a:rPr lang="en-US" dirty="0">
                    <a:solidFill>
                      <a:srgbClr val="000000"/>
                    </a:solidFill>
                  </a:rPr>
                  <a:t>and </a:t>
                </a:r>
                <a14:m>
                  <m:oMath xmlns:m="http://schemas.openxmlformats.org/officeDocument/2006/math">
                    <m:r>
                      <a:rPr lang="en-US" b="0" i="1" smtClean="0">
                        <a:solidFill>
                          <a:srgbClr val="000000"/>
                        </a:solidFill>
                        <a:latin typeface="Cambria Math" panose="02040503050406030204" pitchFamily="18" charset="0"/>
                      </a:rPr>
                      <m:t>𝐴𝑐𝑐𝑜𝑢𝑛𝑡𝑎𝑛𝑡𝑠</m:t>
                    </m:r>
                  </m:oMath>
                </a14:m>
                <a:endParaRPr lang="en-US" dirty="0">
                  <a:solidFill>
                    <a:srgbClr val="000000"/>
                  </a:solidFill>
                </a:endParaRPr>
              </a:p>
              <a:p>
                <a:pPr lvl="1"/>
                <a:r>
                  <a:rPr lang="en-US" dirty="0">
                    <a:solidFill>
                      <a:srgbClr val="000000"/>
                    </a:solidFill>
                  </a:rPr>
                  <a:t>What could change a firms choice of optimal number of accountants (i.e., </a:t>
                </a:r>
                <a14:m>
                  <m:oMath xmlns:m="http://schemas.openxmlformats.org/officeDocument/2006/math">
                    <m:r>
                      <a:rPr lang="en-US" b="0" i="1" smtClean="0">
                        <a:solidFill>
                          <a:srgbClr val="000000"/>
                        </a:solidFill>
                        <a:latin typeface="Cambria Math" panose="02040503050406030204" pitchFamily="18" charset="0"/>
                      </a:rPr>
                      <m:t>𝐴𝑐𝑐𝑜𝑢𝑛𝑡𝑎𝑛𝑡</m:t>
                    </m:r>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𝑠</m:t>
                        </m:r>
                      </m:e>
                      <m:sup>
                        <m:r>
                          <a:rPr lang="en-US" b="0" i="1" smtClean="0">
                            <a:solidFill>
                              <a:srgbClr val="000000"/>
                            </a:solidFill>
                            <a:latin typeface="Cambria Math" panose="02040503050406030204" pitchFamily="18" charset="0"/>
                          </a:rPr>
                          <m:t>∗</m:t>
                        </m:r>
                      </m:sup>
                    </m:sSup>
                  </m:oMath>
                </a14:m>
                <a:r>
                  <a:rPr lang="en-US" dirty="0">
                    <a:solidFill>
                      <a:srgbClr val="000000"/>
                    </a:solidFill>
                  </a:rPr>
                  <a:t>)?</a:t>
                </a:r>
              </a:p>
              <a:p>
                <a:pPr lvl="2"/>
                <a:r>
                  <a:rPr lang="en-US" dirty="0">
                    <a:solidFill>
                      <a:srgbClr val="000000"/>
                    </a:solidFill>
                  </a:rPr>
                  <a:t>Changes in </a:t>
                </a:r>
                <a14:m>
                  <m:oMath xmlns:m="http://schemas.openxmlformats.org/officeDocument/2006/math">
                    <m:r>
                      <a:rPr lang="en-US" b="0" i="1" smtClean="0">
                        <a:solidFill>
                          <a:srgbClr val="000000"/>
                        </a:solidFill>
                        <a:latin typeface="Cambria Math" panose="02040503050406030204" pitchFamily="18" charset="0"/>
                      </a:rPr>
                      <m:t>𝐾</m:t>
                    </m:r>
                    <m:r>
                      <a:rPr lang="en-US" b="0" i="1" smtClean="0">
                        <a:solidFill>
                          <a:srgbClr val="000000"/>
                        </a:solidFill>
                        <a:latin typeface="Cambria Math" panose="02040503050406030204" pitchFamily="18" charset="0"/>
                      </a:rPr>
                      <m:t>,</m:t>
                    </m:r>
                  </m:oMath>
                </a14:m>
                <a:r>
                  <a:rPr lang="en-US" dirty="0">
                    <a:solidFill>
                      <a:srgbClr val="000000"/>
                    </a:solidFill>
                  </a:rPr>
                  <a:t> </a:t>
                </a:r>
                <a14:m>
                  <m:oMath xmlns:m="http://schemas.openxmlformats.org/officeDocument/2006/math">
                    <m:r>
                      <a:rPr lang="en-US" b="0" i="1" dirty="0" smtClean="0">
                        <a:solidFill>
                          <a:srgbClr val="000000"/>
                        </a:solidFill>
                        <a:latin typeface="Cambria Math" panose="02040503050406030204" pitchFamily="18" charset="0"/>
                      </a:rPr>
                      <m:t>𝐿</m:t>
                    </m:r>
                  </m:oMath>
                </a14:m>
                <a:r>
                  <a:rPr lang="en-US"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𝑎</m:t>
                    </m:r>
                  </m:oMath>
                </a14:m>
                <a:r>
                  <a:rPr lang="en-US"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𝑏</m:t>
                    </m:r>
                  </m:oMath>
                </a14:m>
                <a:r>
                  <a:rPr lang="en-US" dirty="0">
                    <a:solidFill>
                      <a:srgbClr val="000000"/>
                    </a:solidFill>
                  </a:rPr>
                  <a:t>, or </a:t>
                </a:r>
                <a14:m>
                  <m:oMath xmlns:m="http://schemas.openxmlformats.org/officeDocument/2006/math">
                    <m:r>
                      <a:rPr lang="en-US" b="0" i="1" smtClean="0">
                        <a:solidFill>
                          <a:srgbClr val="000000"/>
                        </a:solidFill>
                        <a:latin typeface="Cambria Math" panose="02040503050406030204" pitchFamily="18" charset="0"/>
                      </a:rPr>
                      <m:t>𝑐</m:t>
                    </m:r>
                  </m:oMath>
                </a14:m>
                <a:endParaRPr lang="en-US" dirty="0">
                  <a:solidFill>
                    <a:srgbClr val="000000"/>
                  </a:solidFill>
                </a:endParaRPr>
              </a:p>
              <a:p>
                <a:pPr lvl="2"/>
                <a:r>
                  <a:rPr lang="en-US" dirty="0">
                    <a:solidFill>
                      <a:srgbClr val="000000"/>
                    </a:solidFill>
                  </a:rPr>
                  <a:t>If you control, for </a:t>
                </a:r>
                <a14:m>
                  <m:oMath xmlns:m="http://schemas.openxmlformats.org/officeDocument/2006/math">
                    <m:r>
                      <a:rPr lang="en-US" b="0" i="1" smtClean="0">
                        <a:solidFill>
                          <a:srgbClr val="000000"/>
                        </a:solidFill>
                        <a:latin typeface="Cambria Math" panose="02040503050406030204" pitchFamily="18" charset="0"/>
                      </a:rPr>
                      <m:t>𝐾</m:t>
                    </m:r>
                  </m:oMath>
                </a14:m>
                <a:r>
                  <a:rPr lang="en-US"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𝐿</m:t>
                    </m:r>
                  </m:oMath>
                </a14:m>
                <a:r>
                  <a:rPr lang="en-US"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𝑎</m:t>
                    </m:r>
                  </m:oMath>
                </a14:m>
                <a:r>
                  <a:rPr lang="en-US" dirty="0">
                    <a:solidFill>
                      <a:srgbClr val="000000"/>
                    </a:solidFill>
                  </a:rPr>
                  <a:t>, and </a:t>
                </a:r>
                <a14:m>
                  <m:oMath xmlns:m="http://schemas.openxmlformats.org/officeDocument/2006/math">
                    <m:r>
                      <a:rPr lang="en-US" b="0" i="1" smtClean="0">
                        <a:solidFill>
                          <a:srgbClr val="000000"/>
                        </a:solidFill>
                        <a:latin typeface="Cambria Math" panose="02040503050406030204" pitchFamily="18" charset="0"/>
                      </a:rPr>
                      <m:t>𝑏</m:t>
                    </m:r>
                  </m:oMath>
                </a14:m>
                <a:r>
                  <a:rPr lang="en-US" dirty="0">
                    <a:solidFill>
                      <a:srgbClr val="000000"/>
                    </a:solidFill>
                  </a:rPr>
                  <a:t>, all changes in </a:t>
                </a:r>
                <a14:m>
                  <m:oMath xmlns:m="http://schemas.openxmlformats.org/officeDocument/2006/math">
                    <m:r>
                      <a:rPr lang="en-US" b="0" i="1" smtClean="0">
                        <a:solidFill>
                          <a:srgbClr val="000000"/>
                        </a:solidFill>
                        <a:latin typeface="Cambria Math" panose="02040503050406030204" pitchFamily="18" charset="0"/>
                      </a:rPr>
                      <m:t>𝐴𝑐𝑐𝑜𝑢𝑛𝑡𝑎𝑛𝑡</m:t>
                    </m:r>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𝑠</m:t>
                        </m:r>
                      </m:e>
                      <m:sup>
                        <m:r>
                          <a:rPr lang="en-US" b="0" i="1" smtClean="0">
                            <a:solidFill>
                              <a:srgbClr val="000000"/>
                            </a:solidFill>
                            <a:latin typeface="Cambria Math" panose="02040503050406030204" pitchFamily="18" charset="0"/>
                          </a:rPr>
                          <m:t>∗</m:t>
                        </m:r>
                      </m:sup>
                    </m:sSup>
                  </m:oMath>
                </a14:m>
                <a:r>
                  <a:rPr lang="en-US" dirty="0">
                    <a:solidFill>
                      <a:srgbClr val="000000"/>
                    </a:solidFill>
                  </a:rPr>
                  <a:t> must be driven by changes in </a:t>
                </a:r>
                <a14:m>
                  <m:oMath xmlns:m="http://schemas.openxmlformats.org/officeDocument/2006/math">
                    <m:r>
                      <a:rPr lang="en-US" b="0" i="1" smtClean="0">
                        <a:solidFill>
                          <a:srgbClr val="000000"/>
                        </a:solidFill>
                        <a:latin typeface="Cambria Math" panose="02040503050406030204" pitchFamily="18" charset="0"/>
                      </a:rPr>
                      <m:t>𝑐</m:t>
                    </m:r>
                  </m:oMath>
                </a14:m>
                <a:r>
                  <a:rPr lang="en-US" dirty="0">
                    <a:solidFill>
                      <a:srgbClr val="000000"/>
                    </a:solidFill>
                  </a:rPr>
                  <a:t> or by changes in the supply of accountants.</a:t>
                </a:r>
              </a:p>
            </p:txBody>
          </p:sp>
        </mc:Choice>
        <mc:Fallback>
          <p:sp>
            <p:nvSpPr>
              <p:cNvPr id="5" name="Content Placeholder 4">
                <a:extLst>
                  <a:ext uri="{FF2B5EF4-FFF2-40B4-BE49-F238E27FC236}">
                    <a16:creationId xmlns:a16="http://schemas.microsoft.com/office/drawing/2014/main" id="{9C7F53EB-5C83-92BA-B0F5-9FAA293F9A7A}"/>
                  </a:ext>
                </a:extLst>
              </p:cNvPr>
              <p:cNvSpPr>
                <a:spLocks noGrp="1" noRot="1" noChangeAspect="1" noMove="1" noResize="1" noEditPoints="1" noAdjustHandles="1" noChangeArrowheads="1" noChangeShapeType="1" noTextEdit="1"/>
              </p:cNvSpPr>
              <p:nvPr>
                <p:ph idx="1"/>
              </p:nvPr>
            </p:nvSpPr>
            <p:spPr>
              <a:blipFill>
                <a:blip r:embed="rId2"/>
                <a:stretch>
                  <a:fillRect l="-1043" t="-2545"/>
                </a:stretch>
              </a:blipFill>
            </p:spPr>
            <p:txBody>
              <a:bodyPr/>
              <a:lstStyle/>
              <a:p>
                <a:r>
                  <a:rPr lang="en-US">
                    <a:noFill/>
                  </a:rPr>
                  <a:t> </a:t>
                </a:r>
              </a:p>
            </p:txBody>
          </p:sp>
        </mc:Fallback>
      </mc:AlternateContent>
    </p:spTree>
    <p:extLst>
      <p:ext uri="{BB962C8B-B14F-4D97-AF65-F5344CB8AC3E}">
        <p14:creationId xmlns:p14="http://schemas.microsoft.com/office/powerpoint/2010/main" val="90802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Solution 2: Model</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normAutofit lnSpcReduction="10000"/>
          </a:bodyPr>
          <a:lstStyle/>
          <a:p>
            <a:r>
              <a:rPr lang="en-US" dirty="0">
                <a:solidFill>
                  <a:srgbClr val="000000"/>
                </a:solidFill>
              </a:rPr>
              <a:t>We include controls for capital, labor, materials, services, energy, their respective productivities, and total factor productivity</a:t>
            </a:r>
          </a:p>
          <a:p>
            <a:pPr lvl="1"/>
            <a:r>
              <a:rPr lang="en-US" dirty="0">
                <a:solidFill>
                  <a:srgbClr val="000000"/>
                </a:solidFill>
              </a:rPr>
              <a:t>This likely over-controls for the problem</a:t>
            </a:r>
          </a:p>
          <a:p>
            <a:endParaRPr lang="en-US" dirty="0">
              <a:solidFill>
                <a:srgbClr val="000000"/>
              </a:solidFill>
            </a:endParaRPr>
          </a:p>
          <a:p>
            <a:r>
              <a:rPr lang="en-US" dirty="0">
                <a:solidFill>
                  <a:srgbClr val="000000"/>
                </a:solidFill>
              </a:rPr>
              <a:t>We include controls for other </a:t>
            </a:r>
            <a:r>
              <a:rPr lang="en-US" dirty="0" err="1">
                <a:solidFill>
                  <a:srgbClr val="000000"/>
                </a:solidFill>
              </a:rPr>
              <a:t>Bartik</a:t>
            </a:r>
            <a:r>
              <a:rPr lang="en-US" dirty="0">
                <a:solidFill>
                  <a:srgbClr val="000000"/>
                </a:solidFill>
              </a:rPr>
              <a:t> Instruments (i.e., total employment, business employment)</a:t>
            </a:r>
          </a:p>
          <a:p>
            <a:endParaRPr lang="en-US" dirty="0">
              <a:solidFill>
                <a:srgbClr val="000000"/>
              </a:solidFill>
            </a:endParaRPr>
          </a:p>
          <a:p>
            <a:r>
              <a:rPr lang="en-US" dirty="0">
                <a:solidFill>
                  <a:srgbClr val="000000"/>
                </a:solidFill>
              </a:rPr>
              <a:t>Ideally, this implies that changes in the number of accountants must only come from changes in accounting productivity</a:t>
            </a:r>
          </a:p>
        </p:txBody>
      </p:sp>
    </p:spTree>
    <p:extLst>
      <p:ext uri="{BB962C8B-B14F-4D97-AF65-F5344CB8AC3E}">
        <p14:creationId xmlns:p14="http://schemas.microsoft.com/office/powerpoint/2010/main" val="339614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Lingering Threats</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lstStyle/>
          <a:p>
            <a:pPr marL="514350" indent="-514350">
              <a:buFont typeface="+mj-lt"/>
              <a:buAutoNum type="arabicPeriod"/>
            </a:pPr>
            <a:r>
              <a:rPr lang="en-US" dirty="0">
                <a:solidFill>
                  <a:srgbClr val="000000"/>
                </a:solidFill>
              </a:rPr>
              <a:t>May be controlling for mechanism</a:t>
            </a:r>
          </a:p>
          <a:p>
            <a:pPr marL="514350" indent="-514350">
              <a:buFont typeface="+mj-lt"/>
              <a:buAutoNum type="arabicPeriod"/>
            </a:pPr>
            <a:r>
              <a:rPr lang="en-US" dirty="0">
                <a:solidFill>
                  <a:srgbClr val="000000"/>
                </a:solidFill>
              </a:rPr>
              <a:t>Functional form problem with controls</a:t>
            </a:r>
          </a:p>
          <a:p>
            <a:pPr lvl="1"/>
            <a:r>
              <a:rPr lang="en-US" dirty="0">
                <a:solidFill>
                  <a:srgbClr val="000000"/>
                </a:solidFill>
              </a:rPr>
              <a:t>Don’t know true functional form</a:t>
            </a:r>
          </a:p>
          <a:p>
            <a:pPr lvl="1"/>
            <a:r>
              <a:rPr lang="en-US" dirty="0">
                <a:solidFill>
                  <a:srgbClr val="000000"/>
                </a:solidFill>
              </a:rPr>
              <a:t>May be missing a production factor</a:t>
            </a:r>
          </a:p>
          <a:p>
            <a:endParaRPr lang="en-US" dirty="0">
              <a:solidFill>
                <a:srgbClr val="000000"/>
              </a:solidFill>
            </a:endParaRPr>
          </a:p>
          <a:p>
            <a:r>
              <a:rPr lang="en-US" dirty="0">
                <a:solidFill>
                  <a:srgbClr val="000000"/>
                </a:solidFill>
              </a:rPr>
              <a:t>Cannot conclude that our results are definitively causal, but they are highly suggestive.</a:t>
            </a:r>
          </a:p>
        </p:txBody>
      </p:sp>
    </p:spTree>
    <p:extLst>
      <p:ext uri="{BB962C8B-B14F-4D97-AF65-F5344CB8AC3E}">
        <p14:creationId xmlns:p14="http://schemas.microsoft.com/office/powerpoint/2010/main" val="292735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a:xfrm>
            <a:off x="838200" y="-229235"/>
            <a:ext cx="10515600" cy="1325563"/>
          </a:xfrm>
        </p:spPr>
        <p:txBody>
          <a:bodyPr/>
          <a:lstStyle/>
          <a:p>
            <a:r>
              <a:rPr lang="en-US" dirty="0"/>
              <a:t>Preview of Results</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a:xfrm>
            <a:off x="292608" y="978408"/>
            <a:ext cx="11713464" cy="5514467"/>
          </a:xfrm>
        </p:spPr>
        <p:txBody>
          <a:bodyPr>
            <a:normAutofit/>
          </a:bodyPr>
          <a:lstStyle/>
          <a:p>
            <a:r>
              <a:rPr lang="en-US" sz="2000" dirty="0">
                <a:solidFill>
                  <a:srgbClr val="000000"/>
                </a:solidFill>
              </a:rPr>
              <a:t>Accountants positively affect economic activity</a:t>
            </a:r>
          </a:p>
          <a:p>
            <a:pPr lvl="1"/>
            <a:r>
              <a:rPr lang="en-US" sz="2000" dirty="0">
                <a:solidFill>
                  <a:srgbClr val="000000"/>
                </a:solidFill>
              </a:rPr>
              <a:t>Counties with higher accountants have higher GDP, employment, establishments, and wages.</a:t>
            </a:r>
          </a:p>
          <a:p>
            <a:endParaRPr lang="en-US" sz="2000" dirty="0">
              <a:solidFill>
                <a:srgbClr val="000000"/>
              </a:solidFill>
            </a:endParaRPr>
          </a:p>
          <a:p>
            <a:r>
              <a:rPr lang="en-US" sz="2000" dirty="0">
                <a:solidFill>
                  <a:srgbClr val="000000"/>
                </a:solidFill>
              </a:rPr>
              <a:t>How accountants affect economic activity: Accountants are related to</a:t>
            </a:r>
          </a:p>
          <a:p>
            <a:pPr lvl="1"/>
            <a:r>
              <a:rPr lang="en-US" sz="2000" dirty="0">
                <a:solidFill>
                  <a:srgbClr val="000000"/>
                </a:solidFill>
              </a:rPr>
              <a:t>Net job creation.</a:t>
            </a:r>
          </a:p>
          <a:p>
            <a:pPr lvl="1"/>
            <a:r>
              <a:rPr lang="en-US" sz="2000" dirty="0">
                <a:solidFill>
                  <a:srgbClr val="000000"/>
                </a:solidFill>
              </a:rPr>
              <a:t>Net business openings.</a:t>
            </a:r>
          </a:p>
          <a:p>
            <a:pPr lvl="1"/>
            <a:r>
              <a:rPr lang="en-US" sz="2000" dirty="0">
                <a:solidFill>
                  <a:srgbClr val="000000"/>
                </a:solidFill>
              </a:rPr>
              <a:t>Number and total magnitude of small business loans.</a:t>
            </a:r>
          </a:p>
          <a:p>
            <a:pPr lvl="1"/>
            <a:r>
              <a:rPr lang="en-US" sz="2000" dirty="0">
                <a:solidFill>
                  <a:srgbClr val="000000"/>
                </a:solidFill>
              </a:rPr>
              <a:t>Greater investment efficiency.</a:t>
            </a:r>
          </a:p>
          <a:p>
            <a:pPr lvl="1"/>
            <a:endParaRPr lang="en-US" sz="2000" dirty="0">
              <a:solidFill>
                <a:srgbClr val="000000"/>
              </a:solidFill>
            </a:endParaRPr>
          </a:p>
          <a:p>
            <a:r>
              <a:rPr lang="en-US" sz="2000" dirty="0">
                <a:solidFill>
                  <a:srgbClr val="000000"/>
                </a:solidFill>
              </a:rPr>
              <a:t>We document several stylized facts about accounting employment.</a:t>
            </a:r>
          </a:p>
          <a:p>
            <a:pPr lvl="1"/>
            <a:r>
              <a:rPr lang="en-US" sz="2000" dirty="0">
                <a:solidFill>
                  <a:srgbClr val="000000"/>
                </a:solidFill>
              </a:rPr>
              <a:t>Rising accountant employment</a:t>
            </a:r>
          </a:p>
          <a:p>
            <a:pPr lvl="1"/>
            <a:r>
              <a:rPr lang="en-US" sz="2000" dirty="0">
                <a:solidFill>
                  <a:srgbClr val="000000"/>
                </a:solidFill>
              </a:rPr>
              <a:t>Declining relative wages</a:t>
            </a:r>
          </a:p>
          <a:p>
            <a:pPr lvl="1"/>
            <a:endParaRPr lang="en-US" sz="2000" dirty="0">
              <a:solidFill>
                <a:srgbClr val="000000"/>
              </a:solidFill>
            </a:endParaRPr>
          </a:p>
          <a:p>
            <a:r>
              <a:rPr lang="en-US" sz="2000" dirty="0">
                <a:solidFill>
                  <a:srgbClr val="000000"/>
                </a:solidFill>
              </a:rPr>
              <a:t>Key Takeaway:</a:t>
            </a:r>
          </a:p>
          <a:p>
            <a:pPr lvl="1"/>
            <a:r>
              <a:rPr lang="en-US" sz="2000" dirty="0">
                <a:solidFill>
                  <a:srgbClr val="000000"/>
                </a:solidFill>
              </a:rPr>
              <a:t>Accountants positively affect various aspects of aggregate economic activity</a:t>
            </a:r>
          </a:p>
        </p:txBody>
      </p:sp>
    </p:spTree>
    <p:extLst>
      <p:ext uri="{BB962C8B-B14F-4D97-AF65-F5344CB8AC3E}">
        <p14:creationId xmlns:p14="http://schemas.microsoft.com/office/powerpoint/2010/main" val="375286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9668-576C-1AC7-6323-F3FA90D8D31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937266C-E38E-F05D-7391-E73DC139FFDE}"/>
              </a:ext>
            </a:extLst>
          </p:cNvPr>
          <p:cNvSpPr>
            <a:spLocks noGrp="1"/>
          </p:cNvSpPr>
          <p:nvPr>
            <p:ph idx="1"/>
          </p:nvPr>
        </p:nvSpPr>
        <p:spPr/>
        <p:txBody>
          <a:bodyPr>
            <a:normAutofit/>
          </a:bodyPr>
          <a:lstStyle/>
          <a:p>
            <a:r>
              <a:rPr lang="en-US" sz="2000" dirty="0">
                <a:solidFill>
                  <a:srgbClr val="000000"/>
                </a:solidFill>
              </a:rPr>
              <a:t>Bureau of Labor Statistics (BLS) Occupation Employment and Wage Statistics (OEWS)</a:t>
            </a:r>
          </a:p>
          <a:p>
            <a:pPr lvl="1"/>
            <a:r>
              <a:rPr lang="en-US" sz="2000" dirty="0">
                <a:solidFill>
                  <a:srgbClr val="000000"/>
                </a:solidFill>
              </a:rPr>
              <a:t>Collects information on 830 occupations from over a million establishments.</a:t>
            </a:r>
          </a:p>
          <a:p>
            <a:pPr lvl="1"/>
            <a:r>
              <a:rPr lang="en-US" sz="2000" dirty="0">
                <a:solidFill>
                  <a:srgbClr val="000000"/>
                </a:solidFill>
              </a:rPr>
              <a:t>Provides summary statistics and the Metropolitan Statistical Area (MSA) level.</a:t>
            </a:r>
          </a:p>
          <a:p>
            <a:pPr lvl="1"/>
            <a:r>
              <a:rPr lang="en-US" sz="2000" dirty="0">
                <a:solidFill>
                  <a:srgbClr val="000000"/>
                </a:solidFill>
              </a:rPr>
              <a:t>We validate our descriptive results with official BLS estimates</a:t>
            </a:r>
            <a:endParaRPr lang="en-US" sz="1600" dirty="0">
              <a:solidFill>
                <a:srgbClr val="000000"/>
              </a:solidFill>
            </a:endParaRPr>
          </a:p>
          <a:p>
            <a:pPr lvl="1"/>
            <a:endParaRPr lang="en-US" sz="2000" dirty="0">
              <a:solidFill>
                <a:srgbClr val="000000"/>
              </a:solidFill>
            </a:endParaRPr>
          </a:p>
          <a:p>
            <a:endParaRPr lang="en-US" dirty="0"/>
          </a:p>
        </p:txBody>
      </p:sp>
    </p:spTree>
    <p:extLst>
      <p:ext uri="{BB962C8B-B14F-4D97-AF65-F5344CB8AC3E}">
        <p14:creationId xmlns:p14="http://schemas.microsoft.com/office/powerpoint/2010/main" val="425213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2C20-CBF9-AAF9-17D2-3B9F66F36774}"/>
              </a:ext>
            </a:extLst>
          </p:cNvPr>
          <p:cNvSpPr>
            <a:spLocks noGrp="1"/>
          </p:cNvSpPr>
          <p:nvPr>
            <p:ph type="title"/>
          </p:nvPr>
        </p:nvSpPr>
        <p:spPr/>
        <p:txBody>
          <a:bodyPr/>
          <a:lstStyle/>
          <a:p>
            <a:r>
              <a:rPr lang="en-US" dirty="0"/>
              <a:t>Accountants Definition</a:t>
            </a:r>
          </a:p>
        </p:txBody>
      </p:sp>
      <p:sp>
        <p:nvSpPr>
          <p:cNvPr id="3" name="Content Placeholder 2">
            <a:extLst>
              <a:ext uri="{FF2B5EF4-FFF2-40B4-BE49-F238E27FC236}">
                <a16:creationId xmlns:a16="http://schemas.microsoft.com/office/drawing/2014/main" id="{6E9DCAE9-7A9F-39DF-5D9F-05F87D04509C}"/>
              </a:ext>
            </a:extLst>
          </p:cNvPr>
          <p:cNvSpPr>
            <a:spLocks noGrp="1"/>
          </p:cNvSpPr>
          <p:nvPr>
            <p:ph idx="1"/>
          </p:nvPr>
        </p:nvSpPr>
        <p:spPr/>
        <p:txBody>
          <a:bodyPr/>
          <a:lstStyle/>
          <a:p>
            <a:pPr lvl="1"/>
            <a:r>
              <a:rPr lang="en-US" sz="2800" dirty="0">
                <a:solidFill>
                  <a:srgbClr val="000000"/>
                </a:solidFill>
                <a:effectLst/>
                <a:ea typeface="Calibri" panose="020F0502020204030204" pitchFamily="34" charset="0"/>
              </a:rPr>
              <a:t>Accountants are defined as “Examine, analyze, and interpret accounting records to prepare financial statements, give advice, or audit and evaluate statements prepared by others. Install or advise on systems of recording costs or other financial and budgetary data.” </a:t>
            </a:r>
            <a:endParaRPr lang="en-US" sz="2800" dirty="0">
              <a:solidFill>
                <a:srgbClr val="000000"/>
              </a:solidFill>
            </a:endParaRPr>
          </a:p>
          <a:p>
            <a:pPr lvl="1"/>
            <a:r>
              <a:rPr lang="en-US" sz="2800" dirty="0">
                <a:solidFill>
                  <a:srgbClr val="000000"/>
                </a:solidFill>
              </a:rPr>
              <a:t>Roughly 1% of employees are classified as accountants</a:t>
            </a:r>
          </a:p>
          <a:p>
            <a:pPr lvl="1"/>
            <a:r>
              <a:rPr lang="en-US" sz="2800" dirty="0">
                <a:solidFill>
                  <a:srgbClr val="000000"/>
                </a:solidFill>
              </a:rPr>
              <a:t>Average accountants earns $86,740 per year compared to $61,900 for the average American worker in 2022</a:t>
            </a:r>
          </a:p>
          <a:p>
            <a:endParaRPr lang="en-US" dirty="0"/>
          </a:p>
        </p:txBody>
      </p:sp>
      <p:pic>
        <p:nvPicPr>
          <p:cNvPr id="7" name="Picture 6">
            <a:extLst>
              <a:ext uri="{FF2B5EF4-FFF2-40B4-BE49-F238E27FC236}">
                <a16:creationId xmlns:a16="http://schemas.microsoft.com/office/drawing/2014/main" id="{A42C5673-43A0-69AF-64B6-2B519ADDF1F3}"/>
              </a:ext>
            </a:extLst>
          </p:cNvPr>
          <p:cNvPicPr>
            <a:picLocks noChangeAspect="1"/>
          </p:cNvPicPr>
          <p:nvPr/>
        </p:nvPicPr>
        <p:blipFill>
          <a:blip r:embed="rId2"/>
          <a:stretch>
            <a:fillRect/>
          </a:stretch>
        </p:blipFill>
        <p:spPr>
          <a:xfrm>
            <a:off x="210894" y="5243322"/>
            <a:ext cx="11770212" cy="992886"/>
          </a:xfrm>
          <a:prstGeom prst="rect">
            <a:avLst/>
          </a:prstGeom>
        </p:spPr>
      </p:pic>
    </p:spTree>
    <p:extLst>
      <p:ext uri="{BB962C8B-B14F-4D97-AF65-F5344CB8AC3E}">
        <p14:creationId xmlns:p14="http://schemas.microsoft.com/office/powerpoint/2010/main" val="231249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358E-6ED3-533D-2D14-6864F05DBC16}"/>
              </a:ext>
            </a:extLst>
          </p:cNvPr>
          <p:cNvSpPr>
            <a:spLocks noGrp="1"/>
          </p:cNvSpPr>
          <p:nvPr>
            <p:ph type="title"/>
          </p:nvPr>
        </p:nvSpPr>
        <p:spPr/>
        <p:txBody>
          <a:bodyPr/>
          <a:lstStyle/>
          <a:p>
            <a:r>
              <a:rPr lang="en-US" dirty="0"/>
              <a:t>Accountants and GDP</a:t>
            </a:r>
          </a:p>
        </p:txBody>
      </p:sp>
      <p:sp>
        <p:nvSpPr>
          <p:cNvPr id="3" name="Content Placeholder 2">
            <a:extLst>
              <a:ext uri="{FF2B5EF4-FFF2-40B4-BE49-F238E27FC236}">
                <a16:creationId xmlns:a16="http://schemas.microsoft.com/office/drawing/2014/main" id="{200FADE0-355E-0C18-B55D-09FF37C97B64}"/>
              </a:ext>
            </a:extLst>
          </p:cNvPr>
          <p:cNvSpPr>
            <a:spLocks noGrp="1"/>
          </p:cNvSpPr>
          <p:nvPr>
            <p:ph idx="1"/>
          </p:nvPr>
        </p:nvSpPr>
        <p:spPr>
          <a:xfrm>
            <a:off x="1717831" y="1147763"/>
            <a:ext cx="8397720" cy="5048250"/>
          </a:xfrm>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solidFill>
                  <a:srgbClr val="000000"/>
                </a:solidFill>
              </a:rPr>
              <a:t>Counties with increased accounting employment have higher GDP</a:t>
            </a:r>
          </a:p>
        </p:txBody>
      </p:sp>
      <p:graphicFrame>
        <p:nvGraphicFramePr>
          <p:cNvPr id="4" name="Object 3">
            <a:extLst>
              <a:ext uri="{FF2B5EF4-FFF2-40B4-BE49-F238E27FC236}">
                <a16:creationId xmlns:a16="http://schemas.microsoft.com/office/drawing/2014/main" id="{5AFD8FC2-0D2C-F2E2-192E-C7EFACB67059}"/>
              </a:ext>
            </a:extLst>
          </p:cNvPr>
          <p:cNvGraphicFramePr>
            <a:graphicFrameLocks noChangeAspect="1"/>
          </p:cNvGraphicFramePr>
          <p:nvPr/>
        </p:nvGraphicFramePr>
        <p:xfrm>
          <a:off x="1641901" y="1278321"/>
          <a:ext cx="8832268" cy="4263124"/>
        </p:xfrm>
        <a:graphic>
          <a:graphicData uri="http://schemas.openxmlformats.org/presentationml/2006/ole">
            <mc:AlternateContent xmlns:mc="http://schemas.openxmlformats.org/markup-compatibility/2006">
              <mc:Choice xmlns:v="urn:schemas-microsoft-com:vml" Requires="v">
                <p:oleObj name="Document" r:id="rId2" imgW="5956042" imgH="2875692" progId="Word.Document.12">
                  <p:embed/>
                </p:oleObj>
              </mc:Choice>
              <mc:Fallback>
                <p:oleObj name="Document" r:id="rId2" imgW="5956042" imgH="2875692" progId="Word.Document.12">
                  <p:embed/>
                  <p:pic>
                    <p:nvPicPr>
                      <p:cNvPr id="4" name="Object 3">
                        <a:extLst>
                          <a:ext uri="{FF2B5EF4-FFF2-40B4-BE49-F238E27FC236}">
                            <a16:creationId xmlns:a16="http://schemas.microsoft.com/office/drawing/2014/main" id="{5AFD8FC2-0D2C-F2E2-192E-C7EFACB67059}"/>
                          </a:ext>
                        </a:extLst>
                      </p:cNvPr>
                      <p:cNvPicPr/>
                      <p:nvPr/>
                    </p:nvPicPr>
                    <p:blipFill>
                      <a:blip r:embed="rId3"/>
                      <a:stretch>
                        <a:fillRect/>
                      </a:stretch>
                    </p:blipFill>
                    <p:spPr>
                      <a:xfrm>
                        <a:off x="1641901" y="1278321"/>
                        <a:ext cx="8832268" cy="4263124"/>
                      </a:xfrm>
                      <a:prstGeom prst="rect">
                        <a:avLst/>
                      </a:prstGeom>
                    </p:spPr>
                  </p:pic>
                </p:oleObj>
              </mc:Fallback>
            </mc:AlternateContent>
          </a:graphicData>
        </a:graphic>
      </p:graphicFrame>
    </p:spTree>
    <p:extLst>
      <p:ext uri="{BB962C8B-B14F-4D97-AF65-F5344CB8AC3E}">
        <p14:creationId xmlns:p14="http://schemas.microsoft.com/office/powerpoint/2010/main" val="362727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50A81-B285-034A-9415-76448457C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5734C-EBE8-04E3-E2C6-9EF5DA75F152}"/>
              </a:ext>
            </a:extLst>
          </p:cNvPr>
          <p:cNvSpPr>
            <a:spLocks noGrp="1"/>
          </p:cNvSpPr>
          <p:nvPr>
            <p:ph type="title"/>
          </p:nvPr>
        </p:nvSpPr>
        <p:spPr/>
        <p:txBody>
          <a:bodyPr/>
          <a:lstStyle/>
          <a:p>
            <a:r>
              <a:rPr lang="en-US" dirty="0"/>
              <a:t>Accountants and Employment</a:t>
            </a:r>
          </a:p>
        </p:txBody>
      </p:sp>
      <p:sp>
        <p:nvSpPr>
          <p:cNvPr id="3" name="Content Placeholder 2">
            <a:extLst>
              <a:ext uri="{FF2B5EF4-FFF2-40B4-BE49-F238E27FC236}">
                <a16:creationId xmlns:a16="http://schemas.microsoft.com/office/drawing/2014/main" id="{E9E038A5-0133-5F8E-5840-A93DA83C75C2}"/>
              </a:ext>
            </a:extLst>
          </p:cNvPr>
          <p:cNvSpPr>
            <a:spLocks noGrp="1"/>
          </p:cNvSpPr>
          <p:nvPr>
            <p:ph idx="1"/>
          </p:nvPr>
        </p:nvSpPr>
        <p:spPr>
          <a:xfrm>
            <a:off x="1717831" y="1147763"/>
            <a:ext cx="8911576" cy="5353637"/>
          </a:xfrm>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solidFill>
                  <a:srgbClr val="000000"/>
                </a:solidFill>
              </a:rPr>
              <a:t>Counties with increased accounting employment have higher total employment</a:t>
            </a:r>
          </a:p>
        </p:txBody>
      </p:sp>
      <p:graphicFrame>
        <p:nvGraphicFramePr>
          <p:cNvPr id="5" name="Object 4">
            <a:extLst>
              <a:ext uri="{FF2B5EF4-FFF2-40B4-BE49-F238E27FC236}">
                <a16:creationId xmlns:a16="http://schemas.microsoft.com/office/drawing/2014/main" id="{6C078947-20F3-5BEE-2534-5EAC09184579}"/>
              </a:ext>
            </a:extLst>
          </p:cNvPr>
          <p:cNvGraphicFramePr>
            <a:graphicFrameLocks noChangeAspect="1"/>
          </p:cNvGraphicFramePr>
          <p:nvPr/>
        </p:nvGraphicFramePr>
        <p:xfrm>
          <a:off x="1721468" y="1316726"/>
          <a:ext cx="8831919" cy="4262955"/>
        </p:xfrm>
        <a:graphic>
          <a:graphicData uri="http://schemas.openxmlformats.org/presentationml/2006/ole">
            <mc:AlternateContent xmlns:mc="http://schemas.openxmlformats.org/markup-compatibility/2006">
              <mc:Choice xmlns:v="urn:schemas-microsoft-com:vml" Requires="v">
                <p:oleObj name="Document" r:id="rId2" imgW="5956042" imgH="2875692" progId="Word.Document.12">
                  <p:embed/>
                </p:oleObj>
              </mc:Choice>
              <mc:Fallback>
                <p:oleObj name="Document" r:id="rId2" imgW="5956042" imgH="2875692" progId="Word.Document.12">
                  <p:embed/>
                  <p:pic>
                    <p:nvPicPr>
                      <p:cNvPr id="5" name="Object 4">
                        <a:extLst>
                          <a:ext uri="{FF2B5EF4-FFF2-40B4-BE49-F238E27FC236}">
                            <a16:creationId xmlns:a16="http://schemas.microsoft.com/office/drawing/2014/main" id="{6C078947-20F3-5BEE-2534-5EAC09184579}"/>
                          </a:ext>
                        </a:extLst>
                      </p:cNvPr>
                      <p:cNvPicPr/>
                      <p:nvPr/>
                    </p:nvPicPr>
                    <p:blipFill>
                      <a:blip r:embed="rId3"/>
                      <a:stretch>
                        <a:fillRect/>
                      </a:stretch>
                    </p:blipFill>
                    <p:spPr>
                      <a:xfrm>
                        <a:off x="1721468" y="1316726"/>
                        <a:ext cx="8831919" cy="4262955"/>
                      </a:xfrm>
                      <a:prstGeom prst="rect">
                        <a:avLst/>
                      </a:prstGeom>
                    </p:spPr>
                  </p:pic>
                </p:oleObj>
              </mc:Fallback>
            </mc:AlternateContent>
          </a:graphicData>
        </a:graphic>
      </p:graphicFrame>
    </p:spTree>
    <p:extLst>
      <p:ext uri="{BB962C8B-B14F-4D97-AF65-F5344CB8AC3E}">
        <p14:creationId xmlns:p14="http://schemas.microsoft.com/office/powerpoint/2010/main" val="89261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576B09-EE9E-FE9D-E6D4-7229A941A582}"/>
              </a:ext>
            </a:extLst>
          </p:cNvPr>
          <p:cNvSpPr>
            <a:spLocks noGrp="1"/>
          </p:cNvSpPr>
          <p:nvPr>
            <p:ph type="ctrTitle"/>
          </p:nvPr>
        </p:nvSpPr>
        <p:spPr/>
        <p:txBody>
          <a:bodyPr/>
          <a:lstStyle/>
          <a:p>
            <a:r>
              <a:rPr lang="en-US" dirty="0"/>
              <a:t>Motivating Question</a:t>
            </a:r>
          </a:p>
        </p:txBody>
      </p:sp>
      <p:sp>
        <p:nvSpPr>
          <p:cNvPr id="4" name="Subtitle 3">
            <a:extLst>
              <a:ext uri="{FF2B5EF4-FFF2-40B4-BE49-F238E27FC236}">
                <a16:creationId xmlns:a16="http://schemas.microsoft.com/office/drawing/2014/main" id="{84FFD789-E449-1745-C1E7-0F88E2CF4C63}"/>
              </a:ext>
            </a:extLst>
          </p:cNvPr>
          <p:cNvSpPr>
            <a:spLocks noGrp="1"/>
          </p:cNvSpPr>
          <p:nvPr>
            <p:ph type="subTitle" idx="1"/>
          </p:nvPr>
        </p:nvSpPr>
        <p:spPr/>
        <p:txBody>
          <a:bodyPr/>
          <a:lstStyle/>
          <a:p>
            <a:r>
              <a:rPr lang="en-US" dirty="0"/>
              <a:t>Do accountants matter for social welfare?</a:t>
            </a:r>
          </a:p>
        </p:txBody>
      </p:sp>
    </p:spTree>
    <p:extLst>
      <p:ext uri="{BB962C8B-B14F-4D97-AF65-F5344CB8AC3E}">
        <p14:creationId xmlns:p14="http://schemas.microsoft.com/office/powerpoint/2010/main" val="327443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5F893-59C8-54AC-2F72-9AF04520A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2ED89-64EC-A2F0-953A-8B68F3A00625}"/>
              </a:ext>
            </a:extLst>
          </p:cNvPr>
          <p:cNvSpPr>
            <a:spLocks noGrp="1"/>
          </p:cNvSpPr>
          <p:nvPr>
            <p:ph type="title"/>
          </p:nvPr>
        </p:nvSpPr>
        <p:spPr/>
        <p:txBody>
          <a:bodyPr/>
          <a:lstStyle/>
          <a:p>
            <a:r>
              <a:rPr lang="en-US" dirty="0"/>
              <a:t>Accountants and Establishments</a:t>
            </a:r>
          </a:p>
        </p:txBody>
      </p:sp>
      <p:sp>
        <p:nvSpPr>
          <p:cNvPr id="3" name="Content Placeholder 2">
            <a:extLst>
              <a:ext uri="{FF2B5EF4-FFF2-40B4-BE49-F238E27FC236}">
                <a16:creationId xmlns:a16="http://schemas.microsoft.com/office/drawing/2014/main" id="{4DA665D1-A078-ACB5-B374-9EFDD991B12C}"/>
              </a:ext>
            </a:extLst>
          </p:cNvPr>
          <p:cNvSpPr>
            <a:spLocks noGrp="1"/>
          </p:cNvSpPr>
          <p:nvPr>
            <p:ph idx="1"/>
          </p:nvPr>
        </p:nvSpPr>
        <p:spPr>
          <a:xfrm>
            <a:off x="1717831" y="1147763"/>
            <a:ext cx="8911576" cy="5353637"/>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solidFill>
                  <a:srgbClr val="000000"/>
                </a:solidFill>
              </a:rPr>
              <a:t>Counties with increased accounting employment have higher establishments</a:t>
            </a:r>
          </a:p>
        </p:txBody>
      </p:sp>
      <p:graphicFrame>
        <p:nvGraphicFramePr>
          <p:cNvPr id="4" name="Object 3">
            <a:extLst>
              <a:ext uri="{FF2B5EF4-FFF2-40B4-BE49-F238E27FC236}">
                <a16:creationId xmlns:a16="http://schemas.microsoft.com/office/drawing/2014/main" id="{259765C9-2922-B458-E74D-C6BA1854C09E}"/>
              </a:ext>
            </a:extLst>
          </p:cNvPr>
          <p:cNvGraphicFramePr>
            <a:graphicFrameLocks noChangeAspect="1"/>
          </p:cNvGraphicFramePr>
          <p:nvPr/>
        </p:nvGraphicFramePr>
        <p:xfrm>
          <a:off x="1562334" y="1239915"/>
          <a:ext cx="9070620" cy="4378170"/>
        </p:xfrm>
        <a:graphic>
          <a:graphicData uri="http://schemas.openxmlformats.org/presentationml/2006/ole">
            <mc:AlternateContent xmlns:mc="http://schemas.openxmlformats.org/markup-compatibility/2006">
              <mc:Choice xmlns:v="urn:schemas-microsoft-com:vml" Requires="v">
                <p:oleObj name="Document" r:id="rId2" imgW="5956042" imgH="2875692" progId="Word.Document.12">
                  <p:embed/>
                </p:oleObj>
              </mc:Choice>
              <mc:Fallback>
                <p:oleObj name="Document" r:id="rId2" imgW="5956042" imgH="2875692" progId="Word.Document.12">
                  <p:embed/>
                  <p:pic>
                    <p:nvPicPr>
                      <p:cNvPr id="4" name="Object 3">
                        <a:extLst>
                          <a:ext uri="{FF2B5EF4-FFF2-40B4-BE49-F238E27FC236}">
                            <a16:creationId xmlns:a16="http://schemas.microsoft.com/office/drawing/2014/main" id="{259765C9-2922-B458-E74D-C6BA1854C09E}"/>
                          </a:ext>
                        </a:extLst>
                      </p:cNvPr>
                      <p:cNvPicPr/>
                      <p:nvPr/>
                    </p:nvPicPr>
                    <p:blipFill>
                      <a:blip r:embed="rId3"/>
                      <a:stretch>
                        <a:fillRect/>
                      </a:stretch>
                    </p:blipFill>
                    <p:spPr>
                      <a:xfrm>
                        <a:off x="1562334" y="1239915"/>
                        <a:ext cx="9070620" cy="4378170"/>
                      </a:xfrm>
                      <a:prstGeom prst="rect">
                        <a:avLst/>
                      </a:prstGeom>
                    </p:spPr>
                  </p:pic>
                </p:oleObj>
              </mc:Fallback>
            </mc:AlternateContent>
          </a:graphicData>
        </a:graphic>
      </p:graphicFrame>
    </p:spTree>
    <p:extLst>
      <p:ext uri="{BB962C8B-B14F-4D97-AF65-F5344CB8AC3E}">
        <p14:creationId xmlns:p14="http://schemas.microsoft.com/office/powerpoint/2010/main" val="415312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A055-EAE7-5FD0-BE40-E6DA1729CF65}"/>
              </a:ext>
            </a:extLst>
          </p:cNvPr>
          <p:cNvSpPr>
            <a:spLocks noGrp="1"/>
          </p:cNvSpPr>
          <p:nvPr>
            <p:ph type="title"/>
          </p:nvPr>
        </p:nvSpPr>
        <p:spPr/>
        <p:txBody>
          <a:bodyPr/>
          <a:lstStyle/>
          <a:p>
            <a:r>
              <a:rPr lang="en-US" dirty="0"/>
              <a:t>Accountants and Wages</a:t>
            </a:r>
          </a:p>
        </p:txBody>
      </p:sp>
      <p:sp>
        <p:nvSpPr>
          <p:cNvPr id="3" name="Content Placeholder 2">
            <a:extLst>
              <a:ext uri="{FF2B5EF4-FFF2-40B4-BE49-F238E27FC236}">
                <a16:creationId xmlns:a16="http://schemas.microsoft.com/office/drawing/2014/main" id="{EC97EEBA-A5B1-24A7-99DA-A2228CD7E178}"/>
              </a:ext>
            </a:extLst>
          </p:cNvPr>
          <p:cNvSpPr>
            <a:spLocks noGrp="1"/>
          </p:cNvSpPr>
          <p:nvPr>
            <p:ph idx="1"/>
          </p:nvPr>
        </p:nvSpPr>
        <p:spPr>
          <a:xfrm>
            <a:off x="1649916" y="1147763"/>
            <a:ext cx="8892169" cy="5048250"/>
          </a:xfrm>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lgn="ctr">
              <a:buNone/>
            </a:pPr>
            <a:r>
              <a:rPr lang="en-US" b="1" dirty="0">
                <a:solidFill>
                  <a:srgbClr val="000000"/>
                </a:solidFill>
              </a:rPr>
              <a:t>Accounting employment growth increases the average wages of workers, albeit primarily benefiting those in the upper half of the income distribution.</a:t>
            </a:r>
          </a:p>
        </p:txBody>
      </p:sp>
      <p:graphicFrame>
        <p:nvGraphicFramePr>
          <p:cNvPr id="5" name="Object 4">
            <a:extLst>
              <a:ext uri="{FF2B5EF4-FFF2-40B4-BE49-F238E27FC236}">
                <a16:creationId xmlns:a16="http://schemas.microsoft.com/office/drawing/2014/main" id="{8D5FF25D-6248-9053-EF7F-0EDFCFFB7692}"/>
              </a:ext>
            </a:extLst>
          </p:cNvPr>
          <p:cNvGraphicFramePr>
            <a:graphicFrameLocks noChangeAspect="1"/>
          </p:cNvGraphicFramePr>
          <p:nvPr/>
        </p:nvGraphicFramePr>
        <p:xfrm>
          <a:off x="1555180" y="1316726"/>
          <a:ext cx="9112821" cy="3927607"/>
        </p:xfrm>
        <a:graphic>
          <a:graphicData uri="http://schemas.openxmlformats.org/presentationml/2006/ole">
            <mc:AlternateContent xmlns:mc="http://schemas.openxmlformats.org/markup-compatibility/2006">
              <mc:Choice xmlns:v="urn:schemas-microsoft-com:vml" Requires="v">
                <p:oleObj name="Document" r:id="rId2" imgW="5956042" imgH="2564729" progId="Word.Document.12">
                  <p:embed/>
                </p:oleObj>
              </mc:Choice>
              <mc:Fallback>
                <p:oleObj name="Document" r:id="rId2" imgW="5956042" imgH="2564729" progId="Word.Document.12">
                  <p:embed/>
                  <p:pic>
                    <p:nvPicPr>
                      <p:cNvPr id="5" name="Object 4">
                        <a:extLst>
                          <a:ext uri="{FF2B5EF4-FFF2-40B4-BE49-F238E27FC236}">
                            <a16:creationId xmlns:a16="http://schemas.microsoft.com/office/drawing/2014/main" id="{8D5FF25D-6248-9053-EF7F-0EDFCFFB7692}"/>
                          </a:ext>
                        </a:extLst>
                      </p:cNvPr>
                      <p:cNvPicPr/>
                      <p:nvPr/>
                    </p:nvPicPr>
                    <p:blipFill>
                      <a:blip r:embed="rId3"/>
                      <a:stretch>
                        <a:fillRect/>
                      </a:stretch>
                    </p:blipFill>
                    <p:spPr>
                      <a:xfrm>
                        <a:off x="1555180" y="1316726"/>
                        <a:ext cx="9112821" cy="3927607"/>
                      </a:xfrm>
                      <a:prstGeom prst="rect">
                        <a:avLst/>
                      </a:prstGeom>
                    </p:spPr>
                  </p:pic>
                </p:oleObj>
              </mc:Fallback>
            </mc:AlternateContent>
          </a:graphicData>
        </a:graphic>
      </p:graphicFrame>
    </p:spTree>
    <p:extLst>
      <p:ext uri="{BB962C8B-B14F-4D97-AF65-F5344CB8AC3E}">
        <p14:creationId xmlns:p14="http://schemas.microsoft.com/office/powerpoint/2010/main" val="313869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58206-AF84-E980-EE6F-64B37BA84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0EDDF-5985-7F1A-5478-D35B5A18CB00}"/>
              </a:ext>
            </a:extLst>
          </p:cNvPr>
          <p:cNvSpPr>
            <a:spLocks noGrp="1"/>
          </p:cNvSpPr>
          <p:nvPr>
            <p:ph type="title"/>
          </p:nvPr>
        </p:nvSpPr>
        <p:spPr/>
        <p:txBody>
          <a:bodyPr/>
          <a:lstStyle/>
          <a:p>
            <a:r>
              <a:rPr lang="en-US" dirty="0"/>
              <a:t>Accountants and Business Dynamics</a:t>
            </a:r>
          </a:p>
        </p:txBody>
      </p:sp>
      <p:sp>
        <p:nvSpPr>
          <p:cNvPr id="3" name="Content Placeholder 2">
            <a:extLst>
              <a:ext uri="{FF2B5EF4-FFF2-40B4-BE49-F238E27FC236}">
                <a16:creationId xmlns:a16="http://schemas.microsoft.com/office/drawing/2014/main" id="{68B5C651-0EA2-D8B6-F06A-C616197F78AD}"/>
              </a:ext>
            </a:extLst>
          </p:cNvPr>
          <p:cNvSpPr>
            <a:spLocks noGrp="1"/>
          </p:cNvSpPr>
          <p:nvPr>
            <p:ph idx="1"/>
          </p:nvPr>
        </p:nvSpPr>
        <p:spPr>
          <a:xfrm>
            <a:off x="1717831" y="1147763"/>
            <a:ext cx="8911576" cy="5353637"/>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solidFill>
                  <a:srgbClr val="000000"/>
                </a:solidFill>
              </a:rPr>
              <a:t>Counties with increased accounting employment have higher job creation and establishment entry</a:t>
            </a:r>
          </a:p>
        </p:txBody>
      </p:sp>
      <p:graphicFrame>
        <p:nvGraphicFramePr>
          <p:cNvPr id="5" name="Object 4">
            <a:extLst>
              <a:ext uri="{FF2B5EF4-FFF2-40B4-BE49-F238E27FC236}">
                <a16:creationId xmlns:a16="http://schemas.microsoft.com/office/drawing/2014/main" id="{82B1987B-E382-12C3-FB68-AB1766CEE322}"/>
              </a:ext>
            </a:extLst>
          </p:cNvPr>
          <p:cNvGraphicFramePr>
            <a:graphicFrameLocks noChangeAspect="1"/>
          </p:cNvGraphicFramePr>
          <p:nvPr/>
        </p:nvGraphicFramePr>
        <p:xfrm>
          <a:off x="1562100" y="1590676"/>
          <a:ext cx="8915400" cy="3629025"/>
        </p:xfrm>
        <a:graphic>
          <a:graphicData uri="http://schemas.openxmlformats.org/presentationml/2006/ole">
            <mc:AlternateContent xmlns:mc="http://schemas.openxmlformats.org/markup-compatibility/2006">
              <mc:Choice xmlns:v="urn:schemas-microsoft-com:vml" Requires="v">
                <p:oleObj name="Document" r:id="rId2" imgW="5956042" imgH="2421844" progId="Word.Document.12">
                  <p:embed/>
                </p:oleObj>
              </mc:Choice>
              <mc:Fallback>
                <p:oleObj name="Document" r:id="rId2" imgW="5956042" imgH="2421844" progId="Word.Document.12">
                  <p:embed/>
                  <p:pic>
                    <p:nvPicPr>
                      <p:cNvPr id="5" name="Object 4">
                        <a:extLst>
                          <a:ext uri="{FF2B5EF4-FFF2-40B4-BE49-F238E27FC236}">
                            <a16:creationId xmlns:a16="http://schemas.microsoft.com/office/drawing/2014/main" id="{82B1987B-E382-12C3-FB68-AB1766CEE322}"/>
                          </a:ext>
                        </a:extLst>
                      </p:cNvPr>
                      <p:cNvPicPr/>
                      <p:nvPr/>
                    </p:nvPicPr>
                    <p:blipFill>
                      <a:blip r:embed="rId3"/>
                      <a:stretch>
                        <a:fillRect/>
                      </a:stretch>
                    </p:blipFill>
                    <p:spPr>
                      <a:xfrm>
                        <a:off x="1562100" y="1590676"/>
                        <a:ext cx="8915400" cy="3629025"/>
                      </a:xfrm>
                      <a:prstGeom prst="rect">
                        <a:avLst/>
                      </a:prstGeom>
                    </p:spPr>
                  </p:pic>
                </p:oleObj>
              </mc:Fallback>
            </mc:AlternateContent>
          </a:graphicData>
        </a:graphic>
      </p:graphicFrame>
    </p:spTree>
    <p:extLst>
      <p:ext uri="{BB962C8B-B14F-4D97-AF65-F5344CB8AC3E}">
        <p14:creationId xmlns:p14="http://schemas.microsoft.com/office/powerpoint/2010/main" val="3053812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58206-AF84-E980-EE6F-64B37BA84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0EDDF-5985-7F1A-5478-D35B5A18CB00}"/>
              </a:ext>
            </a:extLst>
          </p:cNvPr>
          <p:cNvSpPr>
            <a:spLocks noGrp="1"/>
          </p:cNvSpPr>
          <p:nvPr>
            <p:ph type="title"/>
          </p:nvPr>
        </p:nvSpPr>
        <p:spPr/>
        <p:txBody>
          <a:bodyPr/>
          <a:lstStyle/>
          <a:p>
            <a:r>
              <a:rPr lang="en-US" dirty="0"/>
              <a:t>Accountants and Small Business Loans</a:t>
            </a:r>
          </a:p>
        </p:txBody>
      </p:sp>
      <p:sp>
        <p:nvSpPr>
          <p:cNvPr id="3" name="Content Placeholder 2">
            <a:extLst>
              <a:ext uri="{FF2B5EF4-FFF2-40B4-BE49-F238E27FC236}">
                <a16:creationId xmlns:a16="http://schemas.microsoft.com/office/drawing/2014/main" id="{68B5C651-0EA2-D8B6-F06A-C616197F78AD}"/>
              </a:ext>
            </a:extLst>
          </p:cNvPr>
          <p:cNvSpPr>
            <a:spLocks noGrp="1"/>
          </p:cNvSpPr>
          <p:nvPr>
            <p:ph idx="1"/>
          </p:nvPr>
        </p:nvSpPr>
        <p:spPr>
          <a:xfrm>
            <a:off x="1717831" y="1147763"/>
            <a:ext cx="8911576" cy="5353637"/>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solidFill>
                  <a:srgbClr val="000000"/>
                </a:solidFill>
              </a:rPr>
              <a:t>Counties with increased accounting employment have higher number and amount of small business loans</a:t>
            </a:r>
          </a:p>
        </p:txBody>
      </p:sp>
      <p:graphicFrame>
        <p:nvGraphicFramePr>
          <p:cNvPr id="4" name="Object 3">
            <a:extLst>
              <a:ext uri="{FF2B5EF4-FFF2-40B4-BE49-F238E27FC236}">
                <a16:creationId xmlns:a16="http://schemas.microsoft.com/office/drawing/2014/main" id="{4F9A2775-D653-4A6D-4DD3-E7235FFCEDAD}"/>
              </a:ext>
            </a:extLst>
          </p:cNvPr>
          <p:cNvGraphicFramePr>
            <a:graphicFrameLocks noChangeAspect="1"/>
          </p:cNvGraphicFramePr>
          <p:nvPr/>
        </p:nvGraphicFramePr>
        <p:xfrm>
          <a:off x="1524000" y="1632861"/>
          <a:ext cx="9097326" cy="3592278"/>
        </p:xfrm>
        <a:graphic>
          <a:graphicData uri="http://schemas.openxmlformats.org/presentationml/2006/ole">
            <mc:AlternateContent xmlns:mc="http://schemas.openxmlformats.org/markup-compatibility/2006">
              <mc:Choice xmlns:v="urn:schemas-microsoft-com:vml" Requires="v">
                <p:oleObj name="Document" r:id="rId2" imgW="5976245" imgH="2357060" progId="Word.Document.12">
                  <p:embed/>
                </p:oleObj>
              </mc:Choice>
              <mc:Fallback>
                <p:oleObj name="Document" r:id="rId2" imgW="5976245" imgH="2357060" progId="Word.Document.12">
                  <p:embed/>
                  <p:pic>
                    <p:nvPicPr>
                      <p:cNvPr id="4" name="Object 3">
                        <a:extLst>
                          <a:ext uri="{FF2B5EF4-FFF2-40B4-BE49-F238E27FC236}">
                            <a16:creationId xmlns:a16="http://schemas.microsoft.com/office/drawing/2014/main" id="{4F9A2775-D653-4A6D-4DD3-E7235FFCEDAD}"/>
                          </a:ext>
                        </a:extLst>
                      </p:cNvPr>
                      <p:cNvPicPr/>
                      <p:nvPr/>
                    </p:nvPicPr>
                    <p:blipFill>
                      <a:blip r:embed="rId3"/>
                      <a:stretch>
                        <a:fillRect/>
                      </a:stretch>
                    </p:blipFill>
                    <p:spPr>
                      <a:xfrm>
                        <a:off x="1524000" y="1632861"/>
                        <a:ext cx="9097326" cy="3592278"/>
                      </a:xfrm>
                      <a:prstGeom prst="rect">
                        <a:avLst/>
                      </a:prstGeom>
                    </p:spPr>
                  </p:pic>
                </p:oleObj>
              </mc:Fallback>
            </mc:AlternateContent>
          </a:graphicData>
        </a:graphic>
      </p:graphicFrame>
    </p:spTree>
    <p:extLst>
      <p:ext uri="{BB962C8B-B14F-4D97-AF65-F5344CB8AC3E}">
        <p14:creationId xmlns:p14="http://schemas.microsoft.com/office/powerpoint/2010/main" val="212392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B28E-F1CF-2068-EAA4-4823F77F8872}"/>
              </a:ext>
            </a:extLst>
          </p:cNvPr>
          <p:cNvSpPr>
            <a:spLocks noGrp="1"/>
          </p:cNvSpPr>
          <p:nvPr>
            <p:ph type="title"/>
          </p:nvPr>
        </p:nvSpPr>
        <p:spPr/>
        <p:txBody>
          <a:bodyPr/>
          <a:lstStyle/>
          <a:p>
            <a:r>
              <a:rPr lang="en-US" dirty="0"/>
              <a:t>Accountants and Investment Efficiency</a:t>
            </a:r>
          </a:p>
        </p:txBody>
      </p:sp>
      <p:sp>
        <p:nvSpPr>
          <p:cNvPr id="3" name="Content Placeholder 2">
            <a:extLst>
              <a:ext uri="{FF2B5EF4-FFF2-40B4-BE49-F238E27FC236}">
                <a16:creationId xmlns:a16="http://schemas.microsoft.com/office/drawing/2014/main" id="{E6BC1862-6461-A9A5-50CE-84014A071C07}"/>
              </a:ext>
            </a:extLst>
          </p:cNvPr>
          <p:cNvSpPr>
            <a:spLocks noGrp="1"/>
          </p:cNvSpPr>
          <p:nvPr>
            <p:ph idx="1"/>
          </p:nvPr>
        </p:nvSpPr>
        <p:spPr>
          <a:xfrm>
            <a:off x="1602195" y="1147763"/>
            <a:ext cx="8910380" cy="504825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solidFill>
                  <a:srgbClr val="000000"/>
                </a:solidFill>
              </a:rPr>
              <a:t>Increases in the fraction of an industry’s employees who are accountants is associated with increases in investment-q sensitivity</a:t>
            </a:r>
          </a:p>
        </p:txBody>
      </p:sp>
      <p:graphicFrame>
        <p:nvGraphicFramePr>
          <p:cNvPr id="5" name="Object 4">
            <a:extLst>
              <a:ext uri="{FF2B5EF4-FFF2-40B4-BE49-F238E27FC236}">
                <a16:creationId xmlns:a16="http://schemas.microsoft.com/office/drawing/2014/main" id="{564352EF-4C78-4B6A-4C2B-57004944421B}"/>
              </a:ext>
            </a:extLst>
          </p:cNvPr>
          <p:cNvGraphicFramePr>
            <a:graphicFrameLocks noChangeAspect="1"/>
          </p:cNvGraphicFramePr>
          <p:nvPr>
            <p:extLst>
              <p:ext uri="{D42A27DB-BD31-4B8C-83A1-F6EECF244321}">
                <p14:modId xmlns:p14="http://schemas.microsoft.com/office/powerpoint/2010/main" val="2844166487"/>
              </p:ext>
            </p:extLst>
          </p:nvPr>
        </p:nvGraphicFramePr>
        <p:xfrm>
          <a:off x="1519384" y="1281113"/>
          <a:ext cx="8993191" cy="4033837"/>
        </p:xfrm>
        <a:graphic>
          <a:graphicData uri="http://schemas.openxmlformats.org/presentationml/2006/ole">
            <mc:AlternateContent xmlns:mc="http://schemas.openxmlformats.org/markup-compatibility/2006">
              <mc:Choice xmlns:v="urn:schemas-microsoft-com:vml" Requires="v">
                <p:oleObj name="Document" r:id="rId2" imgW="5956042" imgH="2988705" progId="Word.Document.12">
                  <p:embed/>
                </p:oleObj>
              </mc:Choice>
              <mc:Fallback>
                <p:oleObj name="Document" r:id="rId2" imgW="5956042" imgH="2988705" progId="Word.Document.12">
                  <p:embed/>
                  <p:pic>
                    <p:nvPicPr>
                      <p:cNvPr id="5" name="Object 4">
                        <a:extLst>
                          <a:ext uri="{FF2B5EF4-FFF2-40B4-BE49-F238E27FC236}">
                            <a16:creationId xmlns:a16="http://schemas.microsoft.com/office/drawing/2014/main" id="{564352EF-4C78-4B6A-4C2B-57004944421B}"/>
                          </a:ext>
                        </a:extLst>
                      </p:cNvPr>
                      <p:cNvPicPr/>
                      <p:nvPr/>
                    </p:nvPicPr>
                    <p:blipFill>
                      <a:blip r:embed="rId3"/>
                      <a:stretch>
                        <a:fillRect/>
                      </a:stretch>
                    </p:blipFill>
                    <p:spPr>
                      <a:xfrm>
                        <a:off x="1519384" y="1281113"/>
                        <a:ext cx="8993191" cy="4033837"/>
                      </a:xfrm>
                      <a:prstGeom prst="rect">
                        <a:avLst/>
                      </a:prstGeom>
                    </p:spPr>
                  </p:pic>
                </p:oleObj>
              </mc:Fallback>
            </mc:AlternateContent>
          </a:graphicData>
        </a:graphic>
      </p:graphicFrame>
    </p:spTree>
    <p:extLst>
      <p:ext uri="{BB962C8B-B14F-4D97-AF65-F5344CB8AC3E}">
        <p14:creationId xmlns:p14="http://schemas.microsoft.com/office/powerpoint/2010/main" val="127143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F141-0D20-7882-5990-ADD9D36C91EB}"/>
              </a:ext>
            </a:extLst>
          </p:cNvPr>
          <p:cNvSpPr>
            <a:spLocks noGrp="1"/>
          </p:cNvSpPr>
          <p:nvPr>
            <p:ph type="title"/>
          </p:nvPr>
        </p:nvSpPr>
        <p:spPr>
          <a:xfrm>
            <a:off x="877298" y="-297657"/>
            <a:ext cx="10515600" cy="1325563"/>
          </a:xfrm>
        </p:spPr>
        <p:txBody>
          <a:bodyPr/>
          <a:lstStyle/>
          <a:p>
            <a:r>
              <a:rPr lang="en-US" dirty="0"/>
              <a:t>Exclusion Restriction: Parallel Trends </a:t>
            </a:r>
          </a:p>
        </p:txBody>
      </p:sp>
      <p:sp>
        <p:nvSpPr>
          <p:cNvPr id="3" name="Content Placeholder 2">
            <a:extLst>
              <a:ext uri="{FF2B5EF4-FFF2-40B4-BE49-F238E27FC236}">
                <a16:creationId xmlns:a16="http://schemas.microsoft.com/office/drawing/2014/main" id="{0414594C-4D6A-C00F-DA1D-A86C80596B91}"/>
              </a:ext>
            </a:extLst>
          </p:cNvPr>
          <p:cNvSpPr>
            <a:spLocks noGrp="1"/>
          </p:cNvSpPr>
          <p:nvPr>
            <p:ph idx="1"/>
          </p:nvPr>
        </p:nvSpPr>
        <p:spPr>
          <a:xfrm>
            <a:off x="1133856" y="155652"/>
            <a:ext cx="9534145" cy="6614583"/>
          </a:xfrm>
        </p:spPr>
        <p:txBody>
          <a:bodyPr/>
          <a:lstStyle/>
          <a:p>
            <a:pPr marL="0" indent="0">
              <a:buNone/>
            </a:pPr>
            <a:endParaRPr lang="en-US" dirty="0"/>
          </a:p>
        </p:txBody>
      </p:sp>
      <p:graphicFrame>
        <p:nvGraphicFramePr>
          <p:cNvPr id="5" name="Object 4">
            <a:extLst>
              <a:ext uri="{FF2B5EF4-FFF2-40B4-BE49-F238E27FC236}">
                <a16:creationId xmlns:a16="http://schemas.microsoft.com/office/drawing/2014/main" id="{CD5E2C03-F7D0-6765-156A-E67F36AFCB62}"/>
              </a:ext>
            </a:extLst>
          </p:cNvPr>
          <p:cNvGraphicFramePr>
            <a:graphicFrameLocks noChangeAspect="1"/>
          </p:cNvGraphicFramePr>
          <p:nvPr>
            <p:extLst>
              <p:ext uri="{D42A27DB-BD31-4B8C-83A1-F6EECF244321}">
                <p14:modId xmlns:p14="http://schemas.microsoft.com/office/powerpoint/2010/main" val="2245001516"/>
              </p:ext>
            </p:extLst>
          </p:nvPr>
        </p:nvGraphicFramePr>
        <p:xfrm>
          <a:off x="1413020" y="694945"/>
          <a:ext cx="8441866" cy="6007404"/>
        </p:xfrm>
        <a:graphic>
          <a:graphicData uri="http://schemas.openxmlformats.org/presentationml/2006/ole">
            <mc:AlternateContent xmlns:mc="http://schemas.openxmlformats.org/markup-compatibility/2006">
              <mc:Choice xmlns:v="urn:schemas-microsoft-com:vml" Requires="v">
                <p:oleObj name="Document" r:id="rId2" imgW="5956042" imgH="4237957" progId="Word.Document.12">
                  <p:embed/>
                </p:oleObj>
              </mc:Choice>
              <mc:Fallback>
                <p:oleObj name="Document" r:id="rId2" imgW="5956042" imgH="4237957" progId="Word.Document.12">
                  <p:embed/>
                  <p:pic>
                    <p:nvPicPr>
                      <p:cNvPr id="5" name="Object 4">
                        <a:extLst>
                          <a:ext uri="{FF2B5EF4-FFF2-40B4-BE49-F238E27FC236}">
                            <a16:creationId xmlns:a16="http://schemas.microsoft.com/office/drawing/2014/main" id="{CD5E2C03-F7D0-6765-156A-E67F36AFCB62}"/>
                          </a:ext>
                        </a:extLst>
                      </p:cNvPr>
                      <p:cNvPicPr/>
                      <p:nvPr/>
                    </p:nvPicPr>
                    <p:blipFill>
                      <a:blip r:embed="rId3"/>
                      <a:stretch>
                        <a:fillRect/>
                      </a:stretch>
                    </p:blipFill>
                    <p:spPr>
                      <a:xfrm>
                        <a:off x="1413020" y="694945"/>
                        <a:ext cx="8441866" cy="6007404"/>
                      </a:xfrm>
                      <a:prstGeom prst="rect">
                        <a:avLst/>
                      </a:prstGeom>
                    </p:spPr>
                  </p:pic>
                </p:oleObj>
              </mc:Fallback>
            </mc:AlternateContent>
          </a:graphicData>
        </a:graphic>
      </p:graphicFrame>
    </p:spTree>
    <p:extLst>
      <p:ext uri="{BB962C8B-B14F-4D97-AF65-F5344CB8AC3E}">
        <p14:creationId xmlns:p14="http://schemas.microsoft.com/office/powerpoint/2010/main" val="221151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6623-CED0-36A0-612D-B063BC411E39}"/>
              </a:ext>
            </a:extLst>
          </p:cNvPr>
          <p:cNvSpPr>
            <a:spLocks noGrp="1"/>
          </p:cNvSpPr>
          <p:nvPr>
            <p:ph type="title"/>
          </p:nvPr>
        </p:nvSpPr>
        <p:spPr/>
        <p:txBody>
          <a:bodyPr/>
          <a:lstStyle/>
          <a:p>
            <a:r>
              <a:rPr lang="en-US" dirty="0"/>
              <a:t>Relevance Condition</a:t>
            </a:r>
          </a:p>
        </p:txBody>
      </p:sp>
      <p:sp>
        <p:nvSpPr>
          <p:cNvPr id="3" name="Content Placeholder 2">
            <a:extLst>
              <a:ext uri="{FF2B5EF4-FFF2-40B4-BE49-F238E27FC236}">
                <a16:creationId xmlns:a16="http://schemas.microsoft.com/office/drawing/2014/main" id="{AF7BE95E-F215-271B-CD35-01635B3215C9}"/>
              </a:ext>
            </a:extLst>
          </p:cNvPr>
          <p:cNvSpPr>
            <a:spLocks noGrp="1"/>
          </p:cNvSpPr>
          <p:nvPr>
            <p:ph idx="1"/>
          </p:nvPr>
        </p:nvSpPr>
        <p:spPr>
          <a:xfrm>
            <a:off x="1602196" y="894271"/>
            <a:ext cx="8833570" cy="5875965"/>
          </a:xfrm>
        </p:spPr>
        <p:txBody>
          <a:bodyPr/>
          <a:lstStyle/>
          <a:p>
            <a:pPr marL="0" indent="0">
              <a:buNone/>
            </a:pPr>
            <a:endParaRPr lang="en-US" dirty="0"/>
          </a:p>
        </p:txBody>
      </p:sp>
      <p:graphicFrame>
        <p:nvGraphicFramePr>
          <p:cNvPr id="5" name="Object 4">
            <a:extLst>
              <a:ext uri="{FF2B5EF4-FFF2-40B4-BE49-F238E27FC236}">
                <a16:creationId xmlns:a16="http://schemas.microsoft.com/office/drawing/2014/main" id="{AED1312F-F801-EF69-3957-015CE3096463}"/>
              </a:ext>
            </a:extLst>
          </p:cNvPr>
          <p:cNvGraphicFramePr>
            <a:graphicFrameLocks noChangeAspect="1"/>
          </p:cNvGraphicFramePr>
          <p:nvPr/>
        </p:nvGraphicFramePr>
        <p:xfrm>
          <a:off x="1610214" y="1854395"/>
          <a:ext cx="8833571" cy="3460914"/>
        </p:xfrm>
        <a:graphic>
          <a:graphicData uri="http://schemas.openxmlformats.org/presentationml/2006/ole">
            <mc:AlternateContent xmlns:mc="http://schemas.openxmlformats.org/markup-compatibility/2006">
              <mc:Choice xmlns:v="urn:schemas-microsoft-com:vml" Requires="v">
                <p:oleObj name="Document" r:id="rId2" imgW="5956042" imgH="2333666" progId="Word.Document.12">
                  <p:embed/>
                </p:oleObj>
              </mc:Choice>
              <mc:Fallback>
                <p:oleObj name="Document" r:id="rId2" imgW="5956042" imgH="2333666" progId="Word.Document.12">
                  <p:embed/>
                  <p:pic>
                    <p:nvPicPr>
                      <p:cNvPr id="5" name="Object 4">
                        <a:extLst>
                          <a:ext uri="{FF2B5EF4-FFF2-40B4-BE49-F238E27FC236}">
                            <a16:creationId xmlns:a16="http://schemas.microsoft.com/office/drawing/2014/main" id="{AED1312F-F801-EF69-3957-015CE3096463}"/>
                          </a:ext>
                        </a:extLst>
                      </p:cNvPr>
                      <p:cNvPicPr/>
                      <p:nvPr/>
                    </p:nvPicPr>
                    <p:blipFill>
                      <a:blip r:embed="rId3"/>
                      <a:stretch>
                        <a:fillRect/>
                      </a:stretch>
                    </p:blipFill>
                    <p:spPr>
                      <a:xfrm>
                        <a:off x="1610214" y="1854395"/>
                        <a:ext cx="8833571" cy="3460914"/>
                      </a:xfrm>
                      <a:prstGeom prst="rect">
                        <a:avLst/>
                      </a:prstGeom>
                    </p:spPr>
                  </p:pic>
                </p:oleObj>
              </mc:Fallback>
            </mc:AlternateContent>
          </a:graphicData>
        </a:graphic>
      </p:graphicFrame>
    </p:spTree>
    <p:extLst>
      <p:ext uri="{BB962C8B-B14F-4D97-AF65-F5344CB8AC3E}">
        <p14:creationId xmlns:p14="http://schemas.microsoft.com/office/powerpoint/2010/main" val="95143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FCED-A21E-95A4-4014-72BD2F07F674}"/>
              </a:ext>
            </a:extLst>
          </p:cNvPr>
          <p:cNvSpPr>
            <a:spLocks noGrp="1"/>
          </p:cNvSpPr>
          <p:nvPr>
            <p:ph type="title"/>
          </p:nvPr>
        </p:nvSpPr>
        <p:spPr/>
        <p:txBody>
          <a:bodyPr/>
          <a:lstStyle/>
          <a:p>
            <a:r>
              <a:rPr lang="en-US" dirty="0"/>
              <a:t>Descriptive Stats and Trends</a:t>
            </a:r>
          </a:p>
        </p:txBody>
      </p:sp>
      <p:sp>
        <p:nvSpPr>
          <p:cNvPr id="3" name="Content Placeholder 2">
            <a:extLst>
              <a:ext uri="{FF2B5EF4-FFF2-40B4-BE49-F238E27FC236}">
                <a16:creationId xmlns:a16="http://schemas.microsoft.com/office/drawing/2014/main" id="{86EB2C55-AF83-D572-7DD5-9F92D47E366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5DDEF58-9E03-B466-8065-30E29753BC17}"/>
              </a:ext>
            </a:extLst>
          </p:cNvPr>
          <p:cNvPicPr>
            <a:picLocks noChangeAspect="1"/>
          </p:cNvPicPr>
          <p:nvPr/>
        </p:nvPicPr>
        <p:blipFill>
          <a:blip r:embed="rId2"/>
          <a:stretch>
            <a:fillRect/>
          </a:stretch>
        </p:blipFill>
        <p:spPr>
          <a:xfrm>
            <a:off x="1751590" y="1777586"/>
            <a:ext cx="8688821" cy="3187615"/>
          </a:xfrm>
          <a:prstGeom prst="rect">
            <a:avLst/>
          </a:prstGeom>
        </p:spPr>
      </p:pic>
    </p:spTree>
    <p:extLst>
      <p:ext uri="{BB962C8B-B14F-4D97-AF65-F5344CB8AC3E}">
        <p14:creationId xmlns:p14="http://schemas.microsoft.com/office/powerpoint/2010/main" val="1275428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AAF1-7171-0B48-CE25-D821160C48BA}"/>
              </a:ext>
            </a:extLst>
          </p:cNvPr>
          <p:cNvSpPr>
            <a:spLocks noGrp="1"/>
          </p:cNvSpPr>
          <p:nvPr>
            <p:ph type="title"/>
          </p:nvPr>
        </p:nvSpPr>
        <p:spPr>
          <a:xfrm>
            <a:off x="1602195" y="423862"/>
            <a:ext cx="8991467" cy="541338"/>
          </a:xfrm>
        </p:spPr>
        <p:txBody>
          <a:bodyPr>
            <a:normAutofit fontScale="90000"/>
          </a:bodyPr>
          <a:lstStyle/>
          <a:p>
            <a:r>
              <a:rPr lang="en-US" dirty="0"/>
              <a:t>% change in Fraction of US Employees Working as Accountants</a:t>
            </a:r>
          </a:p>
        </p:txBody>
      </p:sp>
      <p:sp>
        <p:nvSpPr>
          <p:cNvPr id="3" name="Content Placeholder 2">
            <a:extLst>
              <a:ext uri="{FF2B5EF4-FFF2-40B4-BE49-F238E27FC236}">
                <a16:creationId xmlns:a16="http://schemas.microsoft.com/office/drawing/2014/main" id="{EF27EB17-0D6B-ABA8-A220-32FD2CB29B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EFD6664-866B-E192-D401-AB9348FF3F08}"/>
              </a:ext>
            </a:extLst>
          </p:cNvPr>
          <p:cNvPicPr>
            <a:picLocks noChangeAspect="1"/>
          </p:cNvPicPr>
          <p:nvPr/>
        </p:nvPicPr>
        <p:blipFill>
          <a:blip r:embed="rId2"/>
          <a:stretch>
            <a:fillRect/>
          </a:stretch>
        </p:blipFill>
        <p:spPr>
          <a:xfrm>
            <a:off x="1543770" y="1739180"/>
            <a:ext cx="9049892" cy="3840500"/>
          </a:xfrm>
          <a:prstGeom prst="rect">
            <a:avLst/>
          </a:prstGeom>
        </p:spPr>
      </p:pic>
    </p:spTree>
    <p:extLst>
      <p:ext uri="{BB962C8B-B14F-4D97-AF65-F5344CB8AC3E}">
        <p14:creationId xmlns:p14="http://schemas.microsoft.com/office/powerpoint/2010/main" val="3624429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65A7-7DA7-4729-C7A8-E7E60C3EBBCF}"/>
              </a:ext>
            </a:extLst>
          </p:cNvPr>
          <p:cNvSpPr>
            <a:spLocks noGrp="1"/>
          </p:cNvSpPr>
          <p:nvPr>
            <p:ph type="title"/>
          </p:nvPr>
        </p:nvSpPr>
        <p:spPr/>
        <p:txBody>
          <a:bodyPr/>
          <a:lstStyle/>
          <a:p>
            <a:r>
              <a:rPr lang="en-US" dirty="0"/>
              <a:t>% change in Fraction of US Employees Working as Accountants </a:t>
            </a:r>
          </a:p>
        </p:txBody>
      </p:sp>
      <p:sp>
        <p:nvSpPr>
          <p:cNvPr id="3" name="Content Placeholder 2">
            <a:extLst>
              <a:ext uri="{FF2B5EF4-FFF2-40B4-BE49-F238E27FC236}">
                <a16:creationId xmlns:a16="http://schemas.microsoft.com/office/drawing/2014/main" id="{3A7E36BD-F260-D85F-AC51-C372E15A79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EBF77A-0EF9-D067-1F37-DDB1B38893DC}"/>
              </a:ext>
            </a:extLst>
          </p:cNvPr>
          <p:cNvPicPr>
            <a:picLocks noChangeAspect="1"/>
          </p:cNvPicPr>
          <p:nvPr/>
        </p:nvPicPr>
        <p:blipFill>
          <a:blip r:embed="rId2"/>
          <a:stretch>
            <a:fillRect/>
          </a:stretch>
        </p:blipFill>
        <p:spPr>
          <a:xfrm>
            <a:off x="1608658" y="1931205"/>
            <a:ext cx="8813681" cy="3845636"/>
          </a:xfrm>
          <a:prstGeom prst="rect">
            <a:avLst/>
          </a:prstGeom>
        </p:spPr>
      </p:pic>
    </p:spTree>
    <p:extLst>
      <p:ext uri="{BB962C8B-B14F-4D97-AF65-F5344CB8AC3E}">
        <p14:creationId xmlns:p14="http://schemas.microsoft.com/office/powerpoint/2010/main" val="211145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Accountants and Social Welfare</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normAutofit fontScale="92500" lnSpcReduction="10000"/>
          </a:bodyPr>
          <a:lstStyle/>
          <a:p>
            <a:r>
              <a:rPr lang="en-US" dirty="0">
                <a:solidFill>
                  <a:srgbClr val="000000"/>
                </a:solidFill>
              </a:rPr>
              <a:t>Obviously, they matter, or they wouldn’t have survived for centuries across countries (Ball, 2023)</a:t>
            </a:r>
          </a:p>
          <a:p>
            <a:pPr lvl="1"/>
            <a:r>
              <a:rPr lang="en-US" dirty="0">
                <a:solidFill>
                  <a:srgbClr val="000000"/>
                </a:solidFill>
              </a:rPr>
              <a:t>Magnitudes matter</a:t>
            </a:r>
          </a:p>
          <a:p>
            <a:endParaRPr lang="en-US" dirty="0">
              <a:solidFill>
                <a:srgbClr val="000000"/>
              </a:solidFill>
            </a:endParaRPr>
          </a:p>
          <a:p>
            <a:r>
              <a:rPr lang="en-US" dirty="0">
                <a:solidFill>
                  <a:srgbClr val="000000"/>
                </a:solidFill>
              </a:rPr>
              <a:t>Limited direct evidence</a:t>
            </a:r>
          </a:p>
          <a:p>
            <a:pPr lvl="1"/>
            <a:r>
              <a:rPr lang="en-US" dirty="0">
                <a:solidFill>
                  <a:srgbClr val="000000"/>
                </a:solidFill>
              </a:rPr>
              <a:t>Indirect measures looking at firm level effects</a:t>
            </a:r>
          </a:p>
          <a:p>
            <a:pPr lvl="1"/>
            <a:r>
              <a:rPr lang="en-US" dirty="0">
                <a:solidFill>
                  <a:srgbClr val="000000"/>
                </a:solidFill>
              </a:rPr>
              <a:t>General focus on public firms</a:t>
            </a:r>
          </a:p>
          <a:p>
            <a:pPr lvl="1"/>
            <a:r>
              <a:rPr lang="en-US" dirty="0">
                <a:solidFill>
                  <a:srgbClr val="000000"/>
                </a:solidFill>
              </a:rPr>
              <a:t>Don’t account for spillovers </a:t>
            </a:r>
          </a:p>
          <a:p>
            <a:pPr lvl="1"/>
            <a:endParaRPr lang="en-US" dirty="0">
              <a:solidFill>
                <a:srgbClr val="000000"/>
              </a:solidFill>
            </a:endParaRPr>
          </a:p>
          <a:p>
            <a:r>
              <a:rPr lang="en-US" dirty="0">
                <a:solidFill>
                  <a:srgbClr val="000000"/>
                </a:solidFill>
              </a:rPr>
              <a:t>We won’t be able to provide direct evidence on welfare (utility), but can provide evidence on aggregate economic activity</a:t>
            </a:r>
          </a:p>
        </p:txBody>
      </p:sp>
    </p:spTree>
    <p:extLst>
      <p:ext uri="{BB962C8B-B14F-4D97-AF65-F5344CB8AC3E}">
        <p14:creationId xmlns:p14="http://schemas.microsoft.com/office/powerpoint/2010/main" val="87123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503D-912A-24A5-ED55-06D05AAF35E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145B15-3E3C-33CB-F232-22D05185C684}"/>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5BA67261-E366-C2FE-0D5A-5851C330E438}"/>
              </a:ext>
            </a:extLst>
          </p:cNvPr>
          <p:cNvPicPr>
            <a:picLocks noChangeAspect="1"/>
          </p:cNvPicPr>
          <p:nvPr/>
        </p:nvPicPr>
        <p:blipFill>
          <a:blip r:embed="rId2"/>
          <a:stretch>
            <a:fillRect/>
          </a:stretch>
        </p:blipFill>
        <p:spPr>
          <a:xfrm>
            <a:off x="1581912" y="365125"/>
            <a:ext cx="9372600" cy="6066760"/>
          </a:xfrm>
          <a:prstGeom prst="rect">
            <a:avLst/>
          </a:prstGeom>
        </p:spPr>
      </p:pic>
    </p:spTree>
    <p:extLst>
      <p:ext uri="{BB962C8B-B14F-4D97-AF65-F5344CB8AC3E}">
        <p14:creationId xmlns:p14="http://schemas.microsoft.com/office/powerpoint/2010/main" val="2822238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EFB3-F0E8-4597-4DF2-B492C4F2E0C2}"/>
              </a:ext>
            </a:extLst>
          </p:cNvPr>
          <p:cNvSpPr>
            <a:spLocks noGrp="1"/>
          </p:cNvSpPr>
          <p:nvPr>
            <p:ph type="title"/>
          </p:nvPr>
        </p:nvSpPr>
        <p:spPr/>
        <p:txBody>
          <a:bodyPr/>
          <a:lstStyle/>
          <a:p>
            <a:r>
              <a:rPr lang="en-US" dirty="0"/>
              <a:t>% Change in Accountants </a:t>
            </a:r>
            <a:r>
              <a:rPr lang="en-US" dirty="0">
                <a:solidFill>
                  <a:srgbClr val="FF0000"/>
                </a:solidFill>
              </a:rPr>
              <a:t>Relative</a:t>
            </a:r>
            <a:r>
              <a:rPr lang="en-US" dirty="0"/>
              <a:t> Wages</a:t>
            </a:r>
          </a:p>
        </p:txBody>
      </p:sp>
      <p:sp>
        <p:nvSpPr>
          <p:cNvPr id="3" name="Content Placeholder 2">
            <a:extLst>
              <a:ext uri="{FF2B5EF4-FFF2-40B4-BE49-F238E27FC236}">
                <a16:creationId xmlns:a16="http://schemas.microsoft.com/office/drawing/2014/main" id="{7005A031-3A1F-0C00-B804-3E86DDD1E5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8112BB-0D62-F0CD-4715-F356DAFF3BA9}"/>
              </a:ext>
            </a:extLst>
          </p:cNvPr>
          <p:cNvPicPr>
            <a:picLocks noChangeAspect="1"/>
          </p:cNvPicPr>
          <p:nvPr/>
        </p:nvPicPr>
        <p:blipFill>
          <a:blip r:embed="rId2"/>
          <a:stretch>
            <a:fillRect/>
          </a:stretch>
        </p:blipFill>
        <p:spPr>
          <a:xfrm>
            <a:off x="1601067" y="1969611"/>
            <a:ext cx="8785911" cy="3740627"/>
          </a:xfrm>
          <a:prstGeom prst="rect">
            <a:avLst/>
          </a:prstGeom>
        </p:spPr>
      </p:pic>
    </p:spTree>
    <p:extLst>
      <p:ext uri="{BB962C8B-B14F-4D97-AF65-F5344CB8AC3E}">
        <p14:creationId xmlns:p14="http://schemas.microsoft.com/office/powerpoint/2010/main" val="149776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9CAEB-5DA5-F5DC-F6F2-5116FDCE04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1B115-ED25-421D-185D-D98681BEA414}"/>
              </a:ext>
            </a:extLst>
          </p:cNvPr>
          <p:cNvSpPr>
            <a:spLocks noGrp="1"/>
          </p:cNvSpPr>
          <p:nvPr>
            <p:ph type="title"/>
          </p:nvPr>
        </p:nvSpPr>
        <p:spPr/>
        <p:txBody>
          <a:bodyPr/>
          <a:lstStyle/>
          <a:p>
            <a:r>
              <a:rPr lang="en-US" dirty="0"/>
              <a:t>% Change in Accountants </a:t>
            </a:r>
            <a:r>
              <a:rPr lang="en-US" dirty="0">
                <a:solidFill>
                  <a:srgbClr val="FF0000"/>
                </a:solidFill>
              </a:rPr>
              <a:t>Relative</a:t>
            </a:r>
            <a:r>
              <a:rPr lang="en-US" dirty="0"/>
              <a:t> Wages</a:t>
            </a:r>
          </a:p>
        </p:txBody>
      </p:sp>
      <p:sp>
        <p:nvSpPr>
          <p:cNvPr id="3" name="Content Placeholder 2">
            <a:extLst>
              <a:ext uri="{FF2B5EF4-FFF2-40B4-BE49-F238E27FC236}">
                <a16:creationId xmlns:a16="http://schemas.microsoft.com/office/drawing/2014/main" id="{0E9AD70D-7D50-59A6-9D19-B8A9AE8190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32F15F2-8E79-8A0E-E351-402DEEF71B2C}"/>
              </a:ext>
            </a:extLst>
          </p:cNvPr>
          <p:cNvPicPr>
            <a:picLocks noChangeAspect="1"/>
          </p:cNvPicPr>
          <p:nvPr/>
        </p:nvPicPr>
        <p:blipFill>
          <a:blip r:embed="rId2"/>
          <a:stretch>
            <a:fillRect/>
          </a:stretch>
        </p:blipFill>
        <p:spPr>
          <a:xfrm>
            <a:off x="1611779" y="2008016"/>
            <a:ext cx="8665741" cy="3840500"/>
          </a:xfrm>
          <a:prstGeom prst="rect">
            <a:avLst/>
          </a:prstGeom>
        </p:spPr>
      </p:pic>
    </p:spTree>
    <p:extLst>
      <p:ext uri="{BB962C8B-B14F-4D97-AF65-F5344CB8AC3E}">
        <p14:creationId xmlns:p14="http://schemas.microsoft.com/office/powerpoint/2010/main" val="3893159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0D4E-B3E3-A1B3-829D-CD1958D7180C}"/>
              </a:ext>
            </a:extLst>
          </p:cNvPr>
          <p:cNvSpPr>
            <a:spLocks noGrp="1"/>
          </p:cNvSpPr>
          <p:nvPr>
            <p:ph type="title"/>
          </p:nvPr>
        </p:nvSpPr>
        <p:spPr>
          <a:xfrm>
            <a:off x="252984" y="-297657"/>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002BDA55-49CB-4B57-7365-DB4DB83B2CA7}"/>
              </a:ext>
            </a:extLst>
          </p:cNvPr>
          <p:cNvSpPr>
            <a:spLocks noGrp="1"/>
          </p:cNvSpPr>
          <p:nvPr>
            <p:ph idx="1"/>
          </p:nvPr>
        </p:nvSpPr>
        <p:spPr>
          <a:xfrm>
            <a:off x="822960" y="813816"/>
            <a:ext cx="10515599" cy="5702926"/>
          </a:xfrm>
        </p:spPr>
        <p:txBody>
          <a:bodyPr/>
          <a:lstStyle/>
          <a:p>
            <a:r>
              <a:rPr lang="en-US" sz="2000" dirty="0">
                <a:solidFill>
                  <a:srgbClr val="000000"/>
                </a:solidFill>
              </a:rPr>
              <a:t>Accountants positively affect economic activity</a:t>
            </a:r>
          </a:p>
          <a:p>
            <a:pPr lvl="1"/>
            <a:r>
              <a:rPr lang="en-US" sz="2000" dirty="0">
                <a:solidFill>
                  <a:srgbClr val="000000"/>
                </a:solidFill>
              </a:rPr>
              <a:t>Counties with higher accountants have higher GDP, employment, establishments, and wages.</a:t>
            </a:r>
          </a:p>
          <a:p>
            <a:r>
              <a:rPr lang="en-US" sz="2000" dirty="0">
                <a:solidFill>
                  <a:srgbClr val="000000"/>
                </a:solidFill>
              </a:rPr>
              <a:t>How accountants affect economic activity: Accountants are related to</a:t>
            </a:r>
          </a:p>
          <a:p>
            <a:pPr lvl="1"/>
            <a:r>
              <a:rPr lang="en-US" sz="2000" dirty="0">
                <a:solidFill>
                  <a:srgbClr val="000000"/>
                </a:solidFill>
              </a:rPr>
              <a:t>Net job creation.</a:t>
            </a:r>
          </a:p>
          <a:p>
            <a:pPr lvl="1"/>
            <a:r>
              <a:rPr lang="en-US" sz="2000" dirty="0">
                <a:solidFill>
                  <a:srgbClr val="000000"/>
                </a:solidFill>
              </a:rPr>
              <a:t>Net business openings.</a:t>
            </a:r>
          </a:p>
          <a:p>
            <a:pPr lvl="1"/>
            <a:r>
              <a:rPr lang="en-US" sz="2000" dirty="0">
                <a:solidFill>
                  <a:srgbClr val="000000"/>
                </a:solidFill>
              </a:rPr>
              <a:t>Number and total magnitude of small business loans.</a:t>
            </a:r>
          </a:p>
          <a:p>
            <a:pPr lvl="1"/>
            <a:r>
              <a:rPr lang="en-US" sz="2000" dirty="0">
                <a:solidFill>
                  <a:srgbClr val="000000"/>
                </a:solidFill>
              </a:rPr>
              <a:t>Greater investment efficiency.</a:t>
            </a:r>
          </a:p>
          <a:p>
            <a:r>
              <a:rPr lang="en-US" sz="2000" dirty="0">
                <a:solidFill>
                  <a:srgbClr val="000000"/>
                </a:solidFill>
              </a:rPr>
              <a:t>We document several stylized facts about accounting employment.</a:t>
            </a:r>
          </a:p>
          <a:p>
            <a:pPr lvl="1"/>
            <a:r>
              <a:rPr lang="en-US" sz="2000" dirty="0">
                <a:solidFill>
                  <a:srgbClr val="000000"/>
                </a:solidFill>
              </a:rPr>
              <a:t>Rising accountant employment</a:t>
            </a:r>
          </a:p>
          <a:p>
            <a:pPr lvl="1"/>
            <a:r>
              <a:rPr lang="en-US" sz="2000" dirty="0">
                <a:solidFill>
                  <a:srgbClr val="000000"/>
                </a:solidFill>
              </a:rPr>
              <a:t>Declining relative wages</a:t>
            </a:r>
          </a:p>
          <a:p>
            <a:pPr lvl="1"/>
            <a:endParaRPr lang="en-US" sz="2000" dirty="0">
              <a:solidFill>
                <a:srgbClr val="000000"/>
              </a:solidFill>
            </a:endParaRPr>
          </a:p>
          <a:p>
            <a:r>
              <a:rPr lang="en-US" sz="2000" dirty="0">
                <a:solidFill>
                  <a:srgbClr val="000000"/>
                </a:solidFill>
              </a:rPr>
              <a:t>Key Takeaway:</a:t>
            </a:r>
          </a:p>
          <a:p>
            <a:pPr lvl="1"/>
            <a:r>
              <a:rPr lang="en-US" sz="2000" dirty="0">
                <a:solidFill>
                  <a:srgbClr val="000000"/>
                </a:solidFill>
              </a:rPr>
              <a:t>Accountants positively affect various aspects of aggregate economic activity</a:t>
            </a:r>
          </a:p>
        </p:txBody>
      </p:sp>
    </p:spTree>
    <p:extLst>
      <p:ext uri="{BB962C8B-B14F-4D97-AF65-F5344CB8AC3E}">
        <p14:creationId xmlns:p14="http://schemas.microsoft.com/office/powerpoint/2010/main" val="436532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38FD-AB2E-3DFE-A321-4C6B44297AB8}"/>
              </a:ext>
            </a:extLst>
          </p:cNvPr>
          <p:cNvSpPr>
            <a:spLocks noGrp="1"/>
          </p:cNvSpPr>
          <p:nvPr>
            <p:ph type="title"/>
          </p:nvPr>
        </p:nvSpPr>
        <p:spPr/>
        <p:txBody>
          <a:bodyPr/>
          <a:lstStyle/>
          <a:p>
            <a:r>
              <a:rPr lang="en-US" dirty="0"/>
              <a:t>BLS Official Projections</a:t>
            </a:r>
          </a:p>
        </p:txBody>
      </p:sp>
      <p:sp>
        <p:nvSpPr>
          <p:cNvPr id="3" name="Content Placeholder 2">
            <a:extLst>
              <a:ext uri="{FF2B5EF4-FFF2-40B4-BE49-F238E27FC236}">
                <a16:creationId xmlns:a16="http://schemas.microsoft.com/office/drawing/2014/main" id="{E44E5F65-1941-D68D-7F04-19963102F78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C6AF976-3220-07A0-35B6-7A0F05E53512}"/>
              </a:ext>
            </a:extLst>
          </p:cNvPr>
          <p:cNvPicPr>
            <a:picLocks noChangeAspect="1"/>
          </p:cNvPicPr>
          <p:nvPr/>
        </p:nvPicPr>
        <p:blipFill>
          <a:blip r:embed="rId2"/>
          <a:stretch>
            <a:fillRect/>
          </a:stretch>
        </p:blipFill>
        <p:spPr>
          <a:xfrm>
            <a:off x="2660904" y="1571470"/>
            <a:ext cx="6684640" cy="4847890"/>
          </a:xfrm>
          <a:prstGeom prst="rect">
            <a:avLst/>
          </a:prstGeom>
        </p:spPr>
      </p:pic>
    </p:spTree>
    <p:extLst>
      <p:ext uri="{BB962C8B-B14F-4D97-AF65-F5344CB8AC3E}">
        <p14:creationId xmlns:p14="http://schemas.microsoft.com/office/powerpoint/2010/main" val="1079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576B09-EE9E-FE9D-E6D4-7229A941A582}"/>
              </a:ext>
            </a:extLst>
          </p:cNvPr>
          <p:cNvSpPr>
            <a:spLocks noGrp="1"/>
          </p:cNvSpPr>
          <p:nvPr>
            <p:ph type="ctrTitle"/>
          </p:nvPr>
        </p:nvSpPr>
        <p:spPr/>
        <p:txBody>
          <a:bodyPr/>
          <a:lstStyle/>
          <a:p>
            <a:r>
              <a:rPr lang="en-US" dirty="0"/>
              <a:t>Research Question</a:t>
            </a:r>
          </a:p>
        </p:txBody>
      </p:sp>
      <p:sp>
        <p:nvSpPr>
          <p:cNvPr id="4" name="Subtitle 3">
            <a:extLst>
              <a:ext uri="{FF2B5EF4-FFF2-40B4-BE49-F238E27FC236}">
                <a16:creationId xmlns:a16="http://schemas.microsoft.com/office/drawing/2014/main" id="{84FFD789-E449-1745-C1E7-0F88E2CF4C63}"/>
              </a:ext>
            </a:extLst>
          </p:cNvPr>
          <p:cNvSpPr>
            <a:spLocks noGrp="1"/>
          </p:cNvSpPr>
          <p:nvPr>
            <p:ph type="subTitle" idx="1"/>
          </p:nvPr>
        </p:nvSpPr>
        <p:spPr/>
        <p:txBody>
          <a:bodyPr/>
          <a:lstStyle/>
          <a:p>
            <a:r>
              <a:rPr lang="en-US" dirty="0"/>
              <a:t>Whether and how accountants affect aggregate economic activity</a:t>
            </a:r>
          </a:p>
        </p:txBody>
      </p:sp>
    </p:spTree>
    <p:extLst>
      <p:ext uri="{BB962C8B-B14F-4D97-AF65-F5344CB8AC3E}">
        <p14:creationId xmlns:p14="http://schemas.microsoft.com/office/powerpoint/2010/main" val="37706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This Paper</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lstStyle/>
          <a:p>
            <a:r>
              <a:rPr lang="en-US" dirty="0">
                <a:solidFill>
                  <a:srgbClr val="000000"/>
                </a:solidFill>
              </a:rPr>
              <a:t>Uses occupational data from over 1.1 million establishments from 2001 to 2022</a:t>
            </a:r>
          </a:p>
          <a:p>
            <a:endParaRPr lang="en-US" dirty="0">
              <a:solidFill>
                <a:srgbClr val="000000"/>
              </a:solidFill>
            </a:endParaRPr>
          </a:p>
          <a:p>
            <a:r>
              <a:rPr lang="en-US" dirty="0">
                <a:solidFill>
                  <a:srgbClr val="000000"/>
                </a:solidFill>
              </a:rPr>
              <a:t>Examines how changes in the number of accountants affect aggregate measures of welfare</a:t>
            </a:r>
          </a:p>
          <a:p>
            <a:pPr lvl="1"/>
            <a:r>
              <a:rPr lang="en-US" dirty="0">
                <a:solidFill>
                  <a:srgbClr val="000000"/>
                </a:solidFill>
              </a:rPr>
              <a:t>GDP, Employment, Wages, Establishments, etc.</a:t>
            </a:r>
          </a:p>
          <a:p>
            <a:pPr lvl="1"/>
            <a:r>
              <a:rPr lang="en-US" dirty="0">
                <a:solidFill>
                  <a:srgbClr val="000000"/>
                </a:solidFill>
              </a:rPr>
              <a:t>Mechanism: more accountants means, on average, more accounting information</a:t>
            </a:r>
          </a:p>
          <a:p>
            <a:pPr lvl="1"/>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7753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Why Might Accountants Be Good?</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normAutofit lnSpcReduction="10000"/>
          </a:bodyPr>
          <a:lstStyle/>
          <a:p>
            <a:r>
              <a:rPr lang="en-US" dirty="0">
                <a:solidFill>
                  <a:srgbClr val="000000"/>
                </a:solidFill>
              </a:rPr>
              <a:t>Improved capital allocation (i.e., better financial accounting)</a:t>
            </a:r>
          </a:p>
          <a:p>
            <a:pPr lvl="1"/>
            <a:r>
              <a:rPr lang="en-US" dirty="0">
                <a:solidFill>
                  <a:srgbClr val="000000"/>
                </a:solidFill>
              </a:rPr>
              <a:t>Reduced cost of capital (</a:t>
            </a:r>
            <a:r>
              <a:rPr lang="en-US" dirty="0" err="1">
                <a:solidFill>
                  <a:srgbClr val="000000"/>
                </a:solidFill>
              </a:rPr>
              <a:t>Leuz</a:t>
            </a:r>
            <a:r>
              <a:rPr lang="en-US" dirty="0">
                <a:solidFill>
                  <a:srgbClr val="000000"/>
                </a:solidFill>
              </a:rPr>
              <a:t>, 2007)</a:t>
            </a:r>
          </a:p>
          <a:p>
            <a:pPr lvl="1"/>
            <a:endParaRPr lang="en-US" dirty="0">
              <a:solidFill>
                <a:srgbClr val="000000"/>
              </a:solidFill>
            </a:endParaRPr>
          </a:p>
          <a:p>
            <a:r>
              <a:rPr lang="en-US" dirty="0">
                <a:solidFill>
                  <a:srgbClr val="000000"/>
                </a:solidFill>
              </a:rPr>
              <a:t>Improved internal investment decisions (i.e., better managerial accounting)</a:t>
            </a:r>
          </a:p>
          <a:p>
            <a:pPr lvl="1"/>
            <a:r>
              <a:rPr lang="en-US" dirty="0">
                <a:solidFill>
                  <a:srgbClr val="000000"/>
                </a:solidFill>
              </a:rPr>
              <a:t>Improved internal resource allocation (Biddle et al., 2009)</a:t>
            </a:r>
          </a:p>
          <a:p>
            <a:pPr lvl="1"/>
            <a:r>
              <a:rPr lang="en-US" dirty="0">
                <a:solidFill>
                  <a:srgbClr val="000000"/>
                </a:solidFill>
              </a:rPr>
              <a:t>Reduced agency costs (Watts and Zimmerman, 1986)</a:t>
            </a:r>
          </a:p>
          <a:p>
            <a:pPr lvl="1"/>
            <a:r>
              <a:rPr lang="en-US" dirty="0">
                <a:solidFill>
                  <a:srgbClr val="000000"/>
                </a:solidFill>
              </a:rPr>
              <a:t>Better governance (Ge et al., 2017)</a:t>
            </a:r>
          </a:p>
          <a:p>
            <a:pPr lvl="1"/>
            <a:endParaRPr lang="en-US" dirty="0">
              <a:solidFill>
                <a:srgbClr val="000000"/>
              </a:solidFill>
            </a:endParaRPr>
          </a:p>
          <a:p>
            <a:r>
              <a:rPr lang="en-US" dirty="0">
                <a:solidFill>
                  <a:srgbClr val="000000"/>
                </a:solidFill>
              </a:rPr>
              <a:t>Accounting as a public good</a:t>
            </a:r>
          </a:p>
          <a:p>
            <a:endParaRPr lang="en-US" dirty="0">
              <a:solidFill>
                <a:srgbClr val="000000"/>
              </a:solidFill>
            </a:endParaRPr>
          </a:p>
        </p:txBody>
      </p:sp>
    </p:spTree>
    <p:extLst>
      <p:ext uri="{BB962C8B-B14F-4D97-AF65-F5344CB8AC3E}">
        <p14:creationId xmlns:p14="http://schemas.microsoft.com/office/powerpoint/2010/main" val="21393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Why Might Accountants Be Bad</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lstStyle/>
          <a:p>
            <a:r>
              <a:rPr lang="en-US" dirty="0" err="1">
                <a:solidFill>
                  <a:srgbClr val="000000"/>
                </a:solidFill>
              </a:rPr>
              <a:t>Hirshleifer</a:t>
            </a:r>
            <a:r>
              <a:rPr lang="en-US" dirty="0">
                <a:solidFill>
                  <a:srgbClr val="000000"/>
                </a:solidFill>
              </a:rPr>
              <a:t> (1971) argument – information may redistribute profits among agents but not increase total profits</a:t>
            </a:r>
          </a:p>
          <a:p>
            <a:endParaRPr lang="en-US" dirty="0">
              <a:solidFill>
                <a:srgbClr val="000000"/>
              </a:solidFill>
            </a:endParaRPr>
          </a:p>
          <a:p>
            <a:r>
              <a:rPr lang="en-US" dirty="0">
                <a:solidFill>
                  <a:srgbClr val="000000"/>
                </a:solidFill>
              </a:rPr>
              <a:t>Stein (1989) argument – managerial myopia</a:t>
            </a:r>
          </a:p>
          <a:p>
            <a:endParaRPr lang="en-US" dirty="0">
              <a:solidFill>
                <a:srgbClr val="000000"/>
              </a:solidFill>
            </a:endParaRPr>
          </a:p>
          <a:p>
            <a:r>
              <a:rPr lang="en-US" dirty="0">
                <a:solidFill>
                  <a:srgbClr val="000000"/>
                </a:solidFill>
              </a:rPr>
              <a:t>Increased procyclicality with fair value accounting</a:t>
            </a:r>
          </a:p>
          <a:p>
            <a:endParaRPr lang="en-US" dirty="0">
              <a:solidFill>
                <a:srgbClr val="000000"/>
              </a:solidFill>
            </a:endParaRPr>
          </a:p>
        </p:txBody>
      </p:sp>
    </p:spTree>
    <p:extLst>
      <p:ext uri="{BB962C8B-B14F-4D97-AF65-F5344CB8AC3E}">
        <p14:creationId xmlns:p14="http://schemas.microsoft.com/office/powerpoint/2010/main" val="185140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120CEE-25BF-05A3-9E48-80C7E807A2B4}"/>
              </a:ext>
            </a:extLst>
          </p:cNvPr>
          <p:cNvSpPr>
            <a:spLocks noGrp="1"/>
          </p:cNvSpPr>
          <p:nvPr>
            <p:ph type="ctrTitle"/>
          </p:nvPr>
        </p:nvSpPr>
        <p:spPr/>
        <p:txBody>
          <a:bodyPr/>
          <a:lstStyle/>
          <a:p>
            <a:r>
              <a:rPr lang="en-US" dirty="0">
                <a:latin typeface="Colonna MT" panose="04020805060202030203" pitchFamily="82" charset="0"/>
              </a:rPr>
              <a:t>Endogeneity</a:t>
            </a:r>
          </a:p>
        </p:txBody>
      </p:sp>
      <p:sp>
        <p:nvSpPr>
          <p:cNvPr id="4" name="Subtitle 3">
            <a:extLst>
              <a:ext uri="{FF2B5EF4-FFF2-40B4-BE49-F238E27FC236}">
                <a16:creationId xmlns:a16="http://schemas.microsoft.com/office/drawing/2014/main" id="{6AF73C50-B9E4-A13F-1421-4F2687DC5FBE}"/>
              </a:ext>
            </a:extLst>
          </p:cNvPr>
          <p:cNvSpPr>
            <a:spLocks noGrp="1"/>
          </p:cNvSpPr>
          <p:nvPr>
            <p:ph type="subTitle" idx="1"/>
          </p:nvPr>
        </p:nvSpPr>
        <p:spPr/>
        <p:txBody>
          <a:bodyPr/>
          <a:lstStyle/>
          <a:p>
            <a:r>
              <a:rPr lang="en-US" dirty="0">
                <a:solidFill>
                  <a:srgbClr val="000000"/>
                </a:solidFill>
              </a:rPr>
              <a:t>Accountants and accounting information will likely increase when the economy is doing better</a:t>
            </a:r>
          </a:p>
        </p:txBody>
      </p:sp>
    </p:spTree>
    <p:extLst>
      <p:ext uri="{BB962C8B-B14F-4D97-AF65-F5344CB8AC3E}">
        <p14:creationId xmlns:p14="http://schemas.microsoft.com/office/powerpoint/2010/main" val="381783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B8D-5700-0A33-61B9-24C010A94F16}"/>
              </a:ext>
            </a:extLst>
          </p:cNvPr>
          <p:cNvSpPr>
            <a:spLocks noGrp="1"/>
          </p:cNvSpPr>
          <p:nvPr>
            <p:ph type="title"/>
          </p:nvPr>
        </p:nvSpPr>
        <p:spPr/>
        <p:txBody>
          <a:bodyPr/>
          <a:lstStyle/>
          <a:p>
            <a:r>
              <a:rPr lang="en-US" dirty="0"/>
              <a:t>Solution 1: </a:t>
            </a:r>
            <a:r>
              <a:rPr lang="en-US" dirty="0" err="1"/>
              <a:t>Bartik</a:t>
            </a:r>
            <a:r>
              <a:rPr lang="en-US" dirty="0"/>
              <a:t> Instrument</a:t>
            </a:r>
          </a:p>
        </p:txBody>
      </p:sp>
      <p:sp>
        <p:nvSpPr>
          <p:cNvPr id="5" name="Content Placeholder 4">
            <a:extLst>
              <a:ext uri="{FF2B5EF4-FFF2-40B4-BE49-F238E27FC236}">
                <a16:creationId xmlns:a16="http://schemas.microsoft.com/office/drawing/2014/main" id="{9C7F53EB-5C83-92BA-B0F5-9FAA293F9A7A}"/>
              </a:ext>
            </a:extLst>
          </p:cNvPr>
          <p:cNvSpPr>
            <a:spLocks noGrp="1"/>
          </p:cNvSpPr>
          <p:nvPr>
            <p:ph idx="1"/>
          </p:nvPr>
        </p:nvSpPr>
        <p:spPr/>
        <p:txBody>
          <a:bodyPr>
            <a:normAutofit lnSpcReduction="10000"/>
          </a:bodyPr>
          <a:lstStyle/>
          <a:p>
            <a:r>
              <a:rPr lang="en-US" dirty="0">
                <a:solidFill>
                  <a:srgbClr val="000000"/>
                </a:solidFill>
              </a:rPr>
              <a:t>Usually, friends don’t let friends use instruments</a:t>
            </a:r>
          </a:p>
          <a:p>
            <a:pPr lvl="1"/>
            <a:r>
              <a:rPr lang="en-US" dirty="0" err="1">
                <a:solidFill>
                  <a:srgbClr val="000000"/>
                </a:solidFill>
              </a:rPr>
              <a:t>Bartik</a:t>
            </a:r>
            <a:r>
              <a:rPr lang="en-US" dirty="0">
                <a:solidFill>
                  <a:srgbClr val="000000"/>
                </a:solidFill>
              </a:rPr>
              <a:t> instrument is the exception</a:t>
            </a:r>
          </a:p>
          <a:p>
            <a:pPr lvl="1"/>
            <a:r>
              <a:rPr lang="en-US" dirty="0">
                <a:solidFill>
                  <a:srgbClr val="000000"/>
                </a:solidFill>
              </a:rPr>
              <a:t>Widely accepted &amp; used technique (</a:t>
            </a:r>
            <a:r>
              <a:rPr lang="en-US" dirty="0" err="1">
                <a:solidFill>
                  <a:srgbClr val="000000"/>
                </a:solidFill>
              </a:rPr>
              <a:t>Bartik</a:t>
            </a:r>
            <a:r>
              <a:rPr lang="en-US" dirty="0">
                <a:solidFill>
                  <a:srgbClr val="000000"/>
                </a:solidFill>
              </a:rPr>
              <a:t>, 1991; Breuer, 2022; Goldsmith-Pinkham et al., 2022)</a:t>
            </a:r>
          </a:p>
          <a:p>
            <a:pPr lvl="1"/>
            <a:r>
              <a:rPr lang="en-US" dirty="0">
                <a:solidFill>
                  <a:srgbClr val="000000"/>
                </a:solidFill>
              </a:rPr>
              <a:t>Has ways to test for both relevance and exclusion restriction</a:t>
            </a:r>
          </a:p>
          <a:p>
            <a:endParaRPr lang="en-US" dirty="0">
              <a:solidFill>
                <a:srgbClr val="000000"/>
              </a:solidFill>
            </a:endParaRPr>
          </a:p>
          <a:p>
            <a:r>
              <a:rPr lang="en-US" dirty="0">
                <a:solidFill>
                  <a:srgbClr val="000000"/>
                </a:solidFill>
              </a:rPr>
              <a:t>Uses national industry year variation that is exogenous to local conditions</a:t>
            </a:r>
          </a:p>
          <a:p>
            <a:pPr lvl="1"/>
            <a:r>
              <a:rPr lang="en-US" dirty="0">
                <a:solidFill>
                  <a:srgbClr val="000000"/>
                </a:solidFill>
              </a:rPr>
              <a:t>Addresses </a:t>
            </a:r>
            <a:r>
              <a:rPr lang="en-US" b="1" dirty="0">
                <a:solidFill>
                  <a:srgbClr val="000000"/>
                </a:solidFill>
              </a:rPr>
              <a:t>LOCAL </a:t>
            </a:r>
            <a:r>
              <a:rPr lang="en-US" dirty="0">
                <a:solidFill>
                  <a:srgbClr val="000000"/>
                </a:solidFill>
              </a:rPr>
              <a:t>endogeneity </a:t>
            </a:r>
          </a:p>
          <a:p>
            <a:pPr lvl="1"/>
            <a:r>
              <a:rPr lang="en-US" dirty="0">
                <a:solidFill>
                  <a:srgbClr val="000000"/>
                </a:solidFill>
              </a:rPr>
              <a:t>Does not address </a:t>
            </a:r>
            <a:r>
              <a:rPr lang="en-US" b="1" dirty="0">
                <a:solidFill>
                  <a:srgbClr val="000000"/>
                </a:solidFill>
              </a:rPr>
              <a:t>Industry-year </a:t>
            </a:r>
            <a:r>
              <a:rPr lang="en-US" dirty="0">
                <a:solidFill>
                  <a:srgbClr val="000000"/>
                </a:solidFill>
              </a:rPr>
              <a:t>endogeneity</a:t>
            </a:r>
          </a:p>
        </p:txBody>
      </p:sp>
    </p:spTree>
    <p:extLst>
      <p:ext uri="{BB962C8B-B14F-4D97-AF65-F5344CB8AC3E}">
        <p14:creationId xmlns:p14="http://schemas.microsoft.com/office/powerpoint/2010/main" val="420596657"/>
      </p:ext>
    </p:extLst>
  </p:cSld>
  <p:clrMapOvr>
    <a:masterClrMapping/>
  </p:clrMapOvr>
</p:sld>
</file>

<file path=ppt/theme/theme1.xml><?xml version="1.0" encoding="utf-8"?>
<a:theme xmlns:a="http://schemas.openxmlformats.org/drawingml/2006/main" name="Office Theme">
  <a:themeElements>
    <a:clrScheme name="Red and Gray">
      <a:dk1>
        <a:srgbClr val="708E99"/>
      </a:dk1>
      <a:lt1>
        <a:srgbClr val="FFFFFF"/>
      </a:lt1>
      <a:dk2>
        <a:srgbClr val="708E99"/>
      </a:dk2>
      <a:lt2>
        <a:srgbClr val="E2E6E6"/>
      </a:lt2>
      <a:accent1>
        <a:srgbClr val="BE0000"/>
      </a:accent1>
      <a:accent2>
        <a:srgbClr val="A9A9A9"/>
      </a:accent2>
      <a:accent3>
        <a:srgbClr val="919191"/>
      </a:accent3>
      <a:accent4>
        <a:srgbClr val="797979"/>
      </a:accent4>
      <a:accent5>
        <a:srgbClr val="5F5F5F"/>
      </a:accent5>
      <a:accent6>
        <a:srgbClr val="424242"/>
      </a:accent6>
      <a:hlink>
        <a:srgbClr val="BE0000"/>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Red and Gray">
      <a:dk1>
        <a:srgbClr val="708E99"/>
      </a:dk1>
      <a:lt1>
        <a:srgbClr val="FFFFFF"/>
      </a:lt1>
      <a:dk2>
        <a:srgbClr val="708E99"/>
      </a:dk2>
      <a:lt2>
        <a:srgbClr val="E2E6E6"/>
      </a:lt2>
      <a:accent1>
        <a:srgbClr val="BE0000"/>
      </a:accent1>
      <a:accent2>
        <a:srgbClr val="A9A9A9"/>
      </a:accent2>
      <a:accent3>
        <a:srgbClr val="919191"/>
      </a:accent3>
      <a:accent4>
        <a:srgbClr val="797979"/>
      </a:accent4>
      <a:accent5>
        <a:srgbClr val="5F5F5F"/>
      </a:accent5>
      <a:accent6>
        <a:srgbClr val="424242"/>
      </a:accent6>
      <a:hlink>
        <a:srgbClr val="BE0000"/>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1871</TotalTime>
  <Words>1139</Words>
  <Application>Microsoft Office PowerPoint</Application>
  <PresentationFormat>Widescreen</PresentationFormat>
  <Paragraphs>233</Paragraphs>
  <Slides>34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3" baseType="lpstr">
      <vt:lpstr>Arial</vt:lpstr>
      <vt:lpstr>Calibri</vt:lpstr>
      <vt:lpstr>Cambria Math</vt:lpstr>
      <vt:lpstr>Colonna MT</vt:lpstr>
      <vt:lpstr>Factoria Ultra</vt:lpstr>
      <vt:lpstr>Times New Roman</vt:lpstr>
      <vt:lpstr>Office Theme</vt:lpstr>
      <vt:lpstr>1_Office Theme</vt:lpstr>
      <vt:lpstr>Document</vt:lpstr>
      <vt:lpstr>Do Accountants Increase Economic Activity?  By: Elizabeth Blankespoor, Suresh Nallareddy, and Kevin Standridge</vt:lpstr>
      <vt:lpstr>Motivating Question</vt:lpstr>
      <vt:lpstr>Accountants and Social Welfare</vt:lpstr>
      <vt:lpstr>Research Question</vt:lpstr>
      <vt:lpstr>This Paper</vt:lpstr>
      <vt:lpstr>Why Might Accountants Be Good?</vt:lpstr>
      <vt:lpstr>Why Might Accountants Be Bad</vt:lpstr>
      <vt:lpstr>Endogeneity</vt:lpstr>
      <vt:lpstr>Solution 1: Bartik Instrument</vt:lpstr>
      <vt:lpstr>Solution 1: Bartik Instrument</vt:lpstr>
      <vt:lpstr>Solution 1: Bartik Instrument</vt:lpstr>
      <vt:lpstr>Solution 2: Model</vt:lpstr>
      <vt:lpstr>Solution 2: Model</vt:lpstr>
      <vt:lpstr>Lingering Threats</vt:lpstr>
      <vt:lpstr>Preview of Results</vt:lpstr>
      <vt:lpstr>Data</vt:lpstr>
      <vt:lpstr>Accountants Definition</vt:lpstr>
      <vt:lpstr>Accountants and GDP</vt:lpstr>
      <vt:lpstr>Accountants and Employment</vt:lpstr>
      <vt:lpstr>Accountants and Establishments</vt:lpstr>
      <vt:lpstr>Accountants and Wages</vt:lpstr>
      <vt:lpstr>Accountants and Business Dynamics</vt:lpstr>
      <vt:lpstr>Accountants and Small Business Loans</vt:lpstr>
      <vt:lpstr>Accountants and Investment Efficiency</vt:lpstr>
      <vt:lpstr>Exclusion Restriction: Parallel Trends </vt:lpstr>
      <vt:lpstr>Relevance Condition</vt:lpstr>
      <vt:lpstr>Descriptive Stats and Trends</vt:lpstr>
      <vt:lpstr>% change in Fraction of US Employees Working as Accountants</vt:lpstr>
      <vt:lpstr>% change in Fraction of US Employees Working as Accountants </vt:lpstr>
      <vt:lpstr>PowerPoint Presentation</vt:lpstr>
      <vt:lpstr>% Change in Accountants Relative Wages</vt:lpstr>
      <vt:lpstr>% Change in Accountants Relative Wages</vt:lpstr>
      <vt:lpstr>Conclusions</vt:lpstr>
      <vt:lpstr>BLS Official Projections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Titensor</dc:creator>
  <cp:lastModifiedBy>Kevin Standridge</cp:lastModifiedBy>
  <cp:revision>32</cp:revision>
  <dcterms:created xsi:type="dcterms:W3CDTF">2019-01-03T16:39:32Z</dcterms:created>
  <dcterms:modified xsi:type="dcterms:W3CDTF">2024-09-12T13:57:32Z</dcterms:modified>
</cp:coreProperties>
</file>