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1B873-8CCB-4112-A5A8-C6CFD38F0AB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5448C3-C810-4115-B679-616CE5F8B58F}">
      <dgm:prSet/>
      <dgm:spPr/>
      <dgm:t>
        <a:bodyPr/>
        <a:lstStyle/>
        <a:p>
          <a:r>
            <a:rPr lang="pl-PL"/>
            <a:t>Statsistical analysis -&gt; Shapley values</a:t>
          </a:r>
          <a:endParaRPr lang="en-US"/>
        </a:p>
      </dgm:t>
    </dgm:pt>
    <dgm:pt modelId="{2B102935-9E4C-410F-8298-342732879BFB}" type="parTrans" cxnId="{F485383F-838C-48C8-9392-ACB5AED5ED0D}">
      <dgm:prSet/>
      <dgm:spPr/>
      <dgm:t>
        <a:bodyPr/>
        <a:lstStyle/>
        <a:p>
          <a:endParaRPr lang="en-US"/>
        </a:p>
      </dgm:t>
    </dgm:pt>
    <dgm:pt modelId="{AA2768FE-D32A-4F3D-99AA-2E3DB91B9804}" type="sibTrans" cxnId="{F485383F-838C-48C8-9392-ACB5AED5ED0D}">
      <dgm:prSet/>
      <dgm:spPr/>
      <dgm:t>
        <a:bodyPr/>
        <a:lstStyle/>
        <a:p>
          <a:endParaRPr lang="en-US"/>
        </a:p>
      </dgm:t>
    </dgm:pt>
    <dgm:pt modelId="{EECD11C7-EEDE-4BB9-A8F7-04DAF59516F2}">
      <dgm:prSet/>
      <dgm:spPr/>
      <dgm:t>
        <a:bodyPr/>
        <a:lstStyle/>
        <a:p>
          <a:r>
            <a:rPr lang="pl-PL"/>
            <a:t>Input data: prompt; nominal -&gt; one-hot; binary -&gt; drop one category; drop: Question, Pronoun and Belief</a:t>
          </a:r>
          <a:endParaRPr lang="en-US"/>
        </a:p>
      </dgm:t>
    </dgm:pt>
    <dgm:pt modelId="{D94B42F9-67A9-4B0D-9DFA-BE8CCFD1EA5C}" type="parTrans" cxnId="{DA153A8D-C887-412A-B4EF-4021E10DC633}">
      <dgm:prSet/>
      <dgm:spPr/>
      <dgm:t>
        <a:bodyPr/>
        <a:lstStyle/>
        <a:p>
          <a:endParaRPr lang="en-US"/>
        </a:p>
      </dgm:t>
    </dgm:pt>
    <dgm:pt modelId="{67CB699E-2D2D-44AD-A212-56A4976D30BA}" type="sibTrans" cxnId="{DA153A8D-C887-412A-B4EF-4021E10DC633}">
      <dgm:prSet/>
      <dgm:spPr/>
      <dgm:t>
        <a:bodyPr/>
        <a:lstStyle/>
        <a:p>
          <a:endParaRPr lang="en-US"/>
        </a:p>
      </dgm:t>
    </dgm:pt>
    <dgm:pt modelId="{1F330FD1-6B4B-41A6-8967-B038B433AFF1}">
      <dgm:prSet/>
      <dgm:spPr/>
      <dgm:t>
        <a:bodyPr/>
        <a:lstStyle/>
        <a:p>
          <a:r>
            <a:rPr lang="pl-PL"/>
            <a:t>Predicted value: linguistic feature</a:t>
          </a:r>
          <a:endParaRPr lang="en-US"/>
        </a:p>
      </dgm:t>
    </dgm:pt>
    <dgm:pt modelId="{D5218A88-EB9C-4101-A8BC-7A0D635899A8}" type="parTrans" cxnId="{3BD3CB8C-618E-490E-88ED-D9B1A0DC5A9C}">
      <dgm:prSet/>
      <dgm:spPr/>
      <dgm:t>
        <a:bodyPr/>
        <a:lstStyle/>
        <a:p>
          <a:endParaRPr lang="en-US"/>
        </a:p>
      </dgm:t>
    </dgm:pt>
    <dgm:pt modelId="{B030D5EF-CC2F-4D76-8B62-717ACAB47F07}" type="sibTrans" cxnId="{3BD3CB8C-618E-490E-88ED-D9B1A0DC5A9C}">
      <dgm:prSet/>
      <dgm:spPr/>
      <dgm:t>
        <a:bodyPr/>
        <a:lstStyle/>
        <a:p>
          <a:endParaRPr lang="en-US"/>
        </a:p>
      </dgm:t>
    </dgm:pt>
    <dgm:pt modelId="{4185AA8B-5024-4BA2-8E99-5734832BC5E9}">
      <dgm:prSet/>
      <dgm:spPr/>
      <dgm:t>
        <a:bodyPr/>
        <a:lstStyle/>
        <a:p>
          <a:r>
            <a:rPr lang="pl-PL"/>
            <a:t>Model: random forest(trees = 100, max_depth = 5)</a:t>
          </a:r>
          <a:endParaRPr lang="en-US"/>
        </a:p>
      </dgm:t>
    </dgm:pt>
    <dgm:pt modelId="{79DB9B10-01D9-4642-90D3-34CDDC6F6A80}" type="parTrans" cxnId="{A2F882D2-6A90-4CF3-838F-27A9A90A6035}">
      <dgm:prSet/>
      <dgm:spPr/>
      <dgm:t>
        <a:bodyPr/>
        <a:lstStyle/>
        <a:p>
          <a:endParaRPr lang="en-US"/>
        </a:p>
      </dgm:t>
    </dgm:pt>
    <dgm:pt modelId="{626A261D-BC9B-4247-AD1D-EEA5F2E2A2B1}" type="sibTrans" cxnId="{A2F882D2-6A90-4CF3-838F-27A9A90A6035}">
      <dgm:prSet/>
      <dgm:spPr/>
      <dgm:t>
        <a:bodyPr/>
        <a:lstStyle/>
        <a:p>
          <a:endParaRPr lang="en-US"/>
        </a:p>
      </dgm:t>
    </dgm:pt>
    <dgm:pt modelId="{AEBEE8DC-373D-4989-A916-34647C7DC873}">
      <dgm:prSet/>
      <dgm:spPr/>
      <dgm:t>
        <a:bodyPr/>
        <a:lstStyle/>
        <a:p>
          <a:r>
            <a:rPr lang="pl-PL"/>
            <a:t>SHAP values – importance of features</a:t>
          </a:r>
          <a:endParaRPr lang="en-US"/>
        </a:p>
      </dgm:t>
    </dgm:pt>
    <dgm:pt modelId="{5D491FC9-F100-4556-8393-FA95438D5570}" type="parTrans" cxnId="{6E5E03EA-F8F6-450E-9348-8535C73F00E3}">
      <dgm:prSet/>
      <dgm:spPr/>
      <dgm:t>
        <a:bodyPr/>
        <a:lstStyle/>
        <a:p>
          <a:endParaRPr lang="en-US"/>
        </a:p>
      </dgm:t>
    </dgm:pt>
    <dgm:pt modelId="{CEE3E354-D2C8-448B-8A0D-C6657D43F0D8}" type="sibTrans" cxnId="{6E5E03EA-F8F6-450E-9348-8535C73F00E3}">
      <dgm:prSet/>
      <dgm:spPr/>
      <dgm:t>
        <a:bodyPr/>
        <a:lstStyle/>
        <a:p>
          <a:endParaRPr lang="en-US"/>
        </a:p>
      </dgm:t>
    </dgm:pt>
    <dgm:pt modelId="{006C30D1-2073-4729-A4B5-550134BC58ED}" type="pres">
      <dgm:prSet presAssocID="{B301B873-8CCB-4112-A5A8-C6CFD38F0AB8}" presName="vert0" presStyleCnt="0">
        <dgm:presLayoutVars>
          <dgm:dir/>
          <dgm:animOne val="branch"/>
          <dgm:animLvl val="lvl"/>
        </dgm:presLayoutVars>
      </dgm:prSet>
      <dgm:spPr/>
    </dgm:pt>
    <dgm:pt modelId="{02D7A2E2-DCB6-434B-A4AE-440C692A024F}" type="pres">
      <dgm:prSet presAssocID="{7A5448C3-C810-4115-B679-616CE5F8B58F}" presName="thickLine" presStyleLbl="alignNode1" presStyleIdx="0" presStyleCnt="5"/>
      <dgm:spPr/>
    </dgm:pt>
    <dgm:pt modelId="{DAF322C4-9921-4C47-953C-69F7950E306D}" type="pres">
      <dgm:prSet presAssocID="{7A5448C3-C810-4115-B679-616CE5F8B58F}" presName="horz1" presStyleCnt="0"/>
      <dgm:spPr/>
    </dgm:pt>
    <dgm:pt modelId="{8EEA49CB-B076-4C17-AF38-69EFFBB92A49}" type="pres">
      <dgm:prSet presAssocID="{7A5448C3-C810-4115-B679-616CE5F8B58F}" presName="tx1" presStyleLbl="revTx" presStyleIdx="0" presStyleCnt="5"/>
      <dgm:spPr/>
    </dgm:pt>
    <dgm:pt modelId="{A6E55C80-7AE8-4722-9EFB-BE5C9E9F7B54}" type="pres">
      <dgm:prSet presAssocID="{7A5448C3-C810-4115-B679-616CE5F8B58F}" presName="vert1" presStyleCnt="0"/>
      <dgm:spPr/>
    </dgm:pt>
    <dgm:pt modelId="{2B75598F-337F-4248-AE72-EC0C95C451C2}" type="pres">
      <dgm:prSet presAssocID="{EECD11C7-EEDE-4BB9-A8F7-04DAF59516F2}" presName="thickLine" presStyleLbl="alignNode1" presStyleIdx="1" presStyleCnt="5"/>
      <dgm:spPr/>
    </dgm:pt>
    <dgm:pt modelId="{5A8DC07A-E82C-4CED-85EE-43386632314C}" type="pres">
      <dgm:prSet presAssocID="{EECD11C7-EEDE-4BB9-A8F7-04DAF59516F2}" presName="horz1" presStyleCnt="0"/>
      <dgm:spPr/>
    </dgm:pt>
    <dgm:pt modelId="{B81DDF9D-CB8E-46AD-9FAC-34ECBAA71924}" type="pres">
      <dgm:prSet presAssocID="{EECD11C7-EEDE-4BB9-A8F7-04DAF59516F2}" presName="tx1" presStyleLbl="revTx" presStyleIdx="1" presStyleCnt="5"/>
      <dgm:spPr/>
    </dgm:pt>
    <dgm:pt modelId="{DC5CF6AD-AAC0-49F1-BA91-C7A6A81C8A51}" type="pres">
      <dgm:prSet presAssocID="{EECD11C7-EEDE-4BB9-A8F7-04DAF59516F2}" presName="vert1" presStyleCnt="0"/>
      <dgm:spPr/>
    </dgm:pt>
    <dgm:pt modelId="{60ECFD8A-34D3-4D2F-9941-3EDE5EA73DC3}" type="pres">
      <dgm:prSet presAssocID="{1F330FD1-6B4B-41A6-8967-B038B433AFF1}" presName="thickLine" presStyleLbl="alignNode1" presStyleIdx="2" presStyleCnt="5"/>
      <dgm:spPr/>
    </dgm:pt>
    <dgm:pt modelId="{2A9C1A03-0C4A-46B9-8BF0-281197A9FA3E}" type="pres">
      <dgm:prSet presAssocID="{1F330FD1-6B4B-41A6-8967-B038B433AFF1}" presName="horz1" presStyleCnt="0"/>
      <dgm:spPr/>
    </dgm:pt>
    <dgm:pt modelId="{7B296206-9470-46B4-B7F5-3858ABC53638}" type="pres">
      <dgm:prSet presAssocID="{1F330FD1-6B4B-41A6-8967-B038B433AFF1}" presName="tx1" presStyleLbl="revTx" presStyleIdx="2" presStyleCnt="5"/>
      <dgm:spPr/>
    </dgm:pt>
    <dgm:pt modelId="{A33A705C-0EC8-4140-8C59-0A5FBBA9B9A3}" type="pres">
      <dgm:prSet presAssocID="{1F330FD1-6B4B-41A6-8967-B038B433AFF1}" presName="vert1" presStyleCnt="0"/>
      <dgm:spPr/>
    </dgm:pt>
    <dgm:pt modelId="{BCF1DE2E-9E9C-4869-A54A-266AAF36D1BC}" type="pres">
      <dgm:prSet presAssocID="{4185AA8B-5024-4BA2-8E99-5734832BC5E9}" presName="thickLine" presStyleLbl="alignNode1" presStyleIdx="3" presStyleCnt="5"/>
      <dgm:spPr/>
    </dgm:pt>
    <dgm:pt modelId="{6C8FA706-BEEE-4894-9808-6813D213BFDE}" type="pres">
      <dgm:prSet presAssocID="{4185AA8B-5024-4BA2-8E99-5734832BC5E9}" presName="horz1" presStyleCnt="0"/>
      <dgm:spPr/>
    </dgm:pt>
    <dgm:pt modelId="{379150B1-5F0C-43A7-BF5D-E4F1CBFE6FF5}" type="pres">
      <dgm:prSet presAssocID="{4185AA8B-5024-4BA2-8E99-5734832BC5E9}" presName="tx1" presStyleLbl="revTx" presStyleIdx="3" presStyleCnt="5"/>
      <dgm:spPr/>
    </dgm:pt>
    <dgm:pt modelId="{2C5B9A84-93E6-45C4-A52B-9E928F9C3114}" type="pres">
      <dgm:prSet presAssocID="{4185AA8B-5024-4BA2-8E99-5734832BC5E9}" presName="vert1" presStyleCnt="0"/>
      <dgm:spPr/>
    </dgm:pt>
    <dgm:pt modelId="{39662EF5-5B92-4179-8F0A-04452802EA64}" type="pres">
      <dgm:prSet presAssocID="{AEBEE8DC-373D-4989-A916-34647C7DC873}" presName="thickLine" presStyleLbl="alignNode1" presStyleIdx="4" presStyleCnt="5"/>
      <dgm:spPr/>
    </dgm:pt>
    <dgm:pt modelId="{D3E1D01B-5E26-4E36-9FBB-343CDF491BB9}" type="pres">
      <dgm:prSet presAssocID="{AEBEE8DC-373D-4989-A916-34647C7DC873}" presName="horz1" presStyleCnt="0"/>
      <dgm:spPr/>
    </dgm:pt>
    <dgm:pt modelId="{25974541-DFA5-4D3B-A3BE-181F5B31DE26}" type="pres">
      <dgm:prSet presAssocID="{AEBEE8DC-373D-4989-A916-34647C7DC873}" presName="tx1" presStyleLbl="revTx" presStyleIdx="4" presStyleCnt="5"/>
      <dgm:spPr/>
    </dgm:pt>
    <dgm:pt modelId="{EF93DB06-FC44-47B0-A41B-DE388D167DE1}" type="pres">
      <dgm:prSet presAssocID="{AEBEE8DC-373D-4989-A916-34647C7DC873}" presName="vert1" presStyleCnt="0"/>
      <dgm:spPr/>
    </dgm:pt>
  </dgm:ptLst>
  <dgm:cxnLst>
    <dgm:cxn modelId="{EC52691F-E2D3-4040-A591-380BB39B2DD7}" type="presOf" srcId="{B301B873-8CCB-4112-A5A8-C6CFD38F0AB8}" destId="{006C30D1-2073-4729-A4B5-550134BC58ED}" srcOrd="0" destOrd="0" presId="urn:microsoft.com/office/officeart/2008/layout/LinedList"/>
    <dgm:cxn modelId="{F485383F-838C-48C8-9392-ACB5AED5ED0D}" srcId="{B301B873-8CCB-4112-A5A8-C6CFD38F0AB8}" destId="{7A5448C3-C810-4115-B679-616CE5F8B58F}" srcOrd="0" destOrd="0" parTransId="{2B102935-9E4C-410F-8298-342732879BFB}" sibTransId="{AA2768FE-D32A-4F3D-99AA-2E3DB91B9804}"/>
    <dgm:cxn modelId="{3BD3CB8C-618E-490E-88ED-D9B1A0DC5A9C}" srcId="{B301B873-8CCB-4112-A5A8-C6CFD38F0AB8}" destId="{1F330FD1-6B4B-41A6-8967-B038B433AFF1}" srcOrd="2" destOrd="0" parTransId="{D5218A88-EB9C-4101-A8BC-7A0D635899A8}" sibTransId="{B030D5EF-CC2F-4D76-8B62-717ACAB47F07}"/>
    <dgm:cxn modelId="{DA153A8D-C887-412A-B4EF-4021E10DC633}" srcId="{B301B873-8CCB-4112-A5A8-C6CFD38F0AB8}" destId="{EECD11C7-EEDE-4BB9-A8F7-04DAF59516F2}" srcOrd="1" destOrd="0" parTransId="{D94B42F9-67A9-4B0D-9DFA-BE8CCFD1EA5C}" sibTransId="{67CB699E-2D2D-44AD-A212-56A4976D30BA}"/>
    <dgm:cxn modelId="{3D2BAD97-8254-460B-AD4B-4002B3B12427}" type="presOf" srcId="{EECD11C7-EEDE-4BB9-A8F7-04DAF59516F2}" destId="{B81DDF9D-CB8E-46AD-9FAC-34ECBAA71924}" srcOrd="0" destOrd="0" presId="urn:microsoft.com/office/officeart/2008/layout/LinedList"/>
    <dgm:cxn modelId="{CCA762B4-9054-4694-AD91-A4F2A203F634}" type="presOf" srcId="{1F330FD1-6B4B-41A6-8967-B038B433AFF1}" destId="{7B296206-9470-46B4-B7F5-3858ABC53638}" srcOrd="0" destOrd="0" presId="urn:microsoft.com/office/officeart/2008/layout/LinedList"/>
    <dgm:cxn modelId="{A2F882D2-6A90-4CF3-838F-27A9A90A6035}" srcId="{B301B873-8CCB-4112-A5A8-C6CFD38F0AB8}" destId="{4185AA8B-5024-4BA2-8E99-5734832BC5E9}" srcOrd="3" destOrd="0" parTransId="{79DB9B10-01D9-4642-90D3-34CDDC6F6A80}" sibTransId="{626A261D-BC9B-4247-AD1D-EEA5F2E2A2B1}"/>
    <dgm:cxn modelId="{30885FD3-BD62-4735-90D9-E76A5E6DD48E}" type="presOf" srcId="{4185AA8B-5024-4BA2-8E99-5734832BC5E9}" destId="{379150B1-5F0C-43A7-BF5D-E4F1CBFE6FF5}" srcOrd="0" destOrd="0" presId="urn:microsoft.com/office/officeart/2008/layout/LinedList"/>
    <dgm:cxn modelId="{6E5E03EA-F8F6-450E-9348-8535C73F00E3}" srcId="{B301B873-8CCB-4112-A5A8-C6CFD38F0AB8}" destId="{AEBEE8DC-373D-4989-A916-34647C7DC873}" srcOrd="4" destOrd="0" parTransId="{5D491FC9-F100-4556-8393-FA95438D5570}" sibTransId="{CEE3E354-D2C8-448B-8A0D-C6657D43F0D8}"/>
    <dgm:cxn modelId="{FB64B7EE-3070-4ADE-8C52-6CBB4557C0E2}" type="presOf" srcId="{7A5448C3-C810-4115-B679-616CE5F8B58F}" destId="{8EEA49CB-B076-4C17-AF38-69EFFBB92A49}" srcOrd="0" destOrd="0" presId="urn:microsoft.com/office/officeart/2008/layout/LinedList"/>
    <dgm:cxn modelId="{8A4B33FE-845C-4956-9A50-29FDBC54935A}" type="presOf" srcId="{AEBEE8DC-373D-4989-A916-34647C7DC873}" destId="{25974541-DFA5-4D3B-A3BE-181F5B31DE26}" srcOrd="0" destOrd="0" presId="urn:microsoft.com/office/officeart/2008/layout/LinedList"/>
    <dgm:cxn modelId="{6283A724-55D4-4DF3-89B5-D3791B131F30}" type="presParOf" srcId="{006C30D1-2073-4729-A4B5-550134BC58ED}" destId="{02D7A2E2-DCB6-434B-A4AE-440C692A024F}" srcOrd="0" destOrd="0" presId="urn:microsoft.com/office/officeart/2008/layout/LinedList"/>
    <dgm:cxn modelId="{635B18D9-612D-45D4-B82E-0A52F2F6B1F4}" type="presParOf" srcId="{006C30D1-2073-4729-A4B5-550134BC58ED}" destId="{DAF322C4-9921-4C47-953C-69F7950E306D}" srcOrd="1" destOrd="0" presId="urn:microsoft.com/office/officeart/2008/layout/LinedList"/>
    <dgm:cxn modelId="{17A00A85-F055-4D20-B0D1-8ED5D1001770}" type="presParOf" srcId="{DAF322C4-9921-4C47-953C-69F7950E306D}" destId="{8EEA49CB-B076-4C17-AF38-69EFFBB92A49}" srcOrd="0" destOrd="0" presId="urn:microsoft.com/office/officeart/2008/layout/LinedList"/>
    <dgm:cxn modelId="{ADF647F9-AFAA-4E98-8317-E78666CCF6E8}" type="presParOf" srcId="{DAF322C4-9921-4C47-953C-69F7950E306D}" destId="{A6E55C80-7AE8-4722-9EFB-BE5C9E9F7B54}" srcOrd="1" destOrd="0" presId="urn:microsoft.com/office/officeart/2008/layout/LinedList"/>
    <dgm:cxn modelId="{06DACE18-B15A-4AA3-BABE-C1C644C32EFD}" type="presParOf" srcId="{006C30D1-2073-4729-A4B5-550134BC58ED}" destId="{2B75598F-337F-4248-AE72-EC0C95C451C2}" srcOrd="2" destOrd="0" presId="urn:microsoft.com/office/officeart/2008/layout/LinedList"/>
    <dgm:cxn modelId="{F6F87DDA-0380-4E0F-9E33-E0C398068105}" type="presParOf" srcId="{006C30D1-2073-4729-A4B5-550134BC58ED}" destId="{5A8DC07A-E82C-4CED-85EE-43386632314C}" srcOrd="3" destOrd="0" presId="urn:microsoft.com/office/officeart/2008/layout/LinedList"/>
    <dgm:cxn modelId="{85B70685-3981-4877-8732-147E26F1A63B}" type="presParOf" srcId="{5A8DC07A-E82C-4CED-85EE-43386632314C}" destId="{B81DDF9D-CB8E-46AD-9FAC-34ECBAA71924}" srcOrd="0" destOrd="0" presId="urn:microsoft.com/office/officeart/2008/layout/LinedList"/>
    <dgm:cxn modelId="{CE0EB6BF-9BCF-40DE-85E2-0A5C7F66F067}" type="presParOf" srcId="{5A8DC07A-E82C-4CED-85EE-43386632314C}" destId="{DC5CF6AD-AAC0-49F1-BA91-C7A6A81C8A51}" srcOrd="1" destOrd="0" presId="urn:microsoft.com/office/officeart/2008/layout/LinedList"/>
    <dgm:cxn modelId="{E18B6BC2-D9EF-4507-8D10-A4367CAF2F86}" type="presParOf" srcId="{006C30D1-2073-4729-A4B5-550134BC58ED}" destId="{60ECFD8A-34D3-4D2F-9941-3EDE5EA73DC3}" srcOrd="4" destOrd="0" presId="urn:microsoft.com/office/officeart/2008/layout/LinedList"/>
    <dgm:cxn modelId="{B6473F90-323D-4C4D-B7DE-78CCC7317E73}" type="presParOf" srcId="{006C30D1-2073-4729-A4B5-550134BC58ED}" destId="{2A9C1A03-0C4A-46B9-8BF0-281197A9FA3E}" srcOrd="5" destOrd="0" presId="urn:microsoft.com/office/officeart/2008/layout/LinedList"/>
    <dgm:cxn modelId="{FDF33E15-61B3-4026-94DA-C5994533BB4A}" type="presParOf" srcId="{2A9C1A03-0C4A-46B9-8BF0-281197A9FA3E}" destId="{7B296206-9470-46B4-B7F5-3858ABC53638}" srcOrd="0" destOrd="0" presId="urn:microsoft.com/office/officeart/2008/layout/LinedList"/>
    <dgm:cxn modelId="{8A15D956-16C9-4792-A391-6F2EBF867FBC}" type="presParOf" srcId="{2A9C1A03-0C4A-46B9-8BF0-281197A9FA3E}" destId="{A33A705C-0EC8-4140-8C59-0A5FBBA9B9A3}" srcOrd="1" destOrd="0" presId="urn:microsoft.com/office/officeart/2008/layout/LinedList"/>
    <dgm:cxn modelId="{38EA116D-4FA9-4515-86A0-A4EFB3C87669}" type="presParOf" srcId="{006C30D1-2073-4729-A4B5-550134BC58ED}" destId="{BCF1DE2E-9E9C-4869-A54A-266AAF36D1BC}" srcOrd="6" destOrd="0" presId="urn:microsoft.com/office/officeart/2008/layout/LinedList"/>
    <dgm:cxn modelId="{BF68200E-7987-4EFC-8B60-269B605C702F}" type="presParOf" srcId="{006C30D1-2073-4729-A4B5-550134BC58ED}" destId="{6C8FA706-BEEE-4894-9808-6813D213BFDE}" srcOrd="7" destOrd="0" presId="urn:microsoft.com/office/officeart/2008/layout/LinedList"/>
    <dgm:cxn modelId="{D19A61D0-2DFF-4B04-948D-5410EE14B06C}" type="presParOf" srcId="{6C8FA706-BEEE-4894-9808-6813D213BFDE}" destId="{379150B1-5F0C-43A7-BF5D-E4F1CBFE6FF5}" srcOrd="0" destOrd="0" presId="urn:microsoft.com/office/officeart/2008/layout/LinedList"/>
    <dgm:cxn modelId="{1AA347B1-4AAE-4F3D-B470-9E8B014D5C28}" type="presParOf" srcId="{6C8FA706-BEEE-4894-9808-6813D213BFDE}" destId="{2C5B9A84-93E6-45C4-A52B-9E928F9C3114}" srcOrd="1" destOrd="0" presId="urn:microsoft.com/office/officeart/2008/layout/LinedList"/>
    <dgm:cxn modelId="{EFBADA12-F256-4924-886A-CA2D9D366CBC}" type="presParOf" srcId="{006C30D1-2073-4729-A4B5-550134BC58ED}" destId="{39662EF5-5B92-4179-8F0A-04452802EA64}" srcOrd="8" destOrd="0" presId="urn:microsoft.com/office/officeart/2008/layout/LinedList"/>
    <dgm:cxn modelId="{814892B3-EE71-4D36-B07E-5F0CBF100700}" type="presParOf" srcId="{006C30D1-2073-4729-A4B5-550134BC58ED}" destId="{D3E1D01B-5E26-4E36-9FBB-343CDF491BB9}" srcOrd="9" destOrd="0" presId="urn:microsoft.com/office/officeart/2008/layout/LinedList"/>
    <dgm:cxn modelId="{BF75B74B-1D8B-453A-BB7E-5DD6204359DB}" type="presParOf" srcId="{D3E1D01B-5E26-4E36-9FBB-343CDF491BB9}" destId="{25974541-DFA5-4D3B-A3BE-181F5B31DE26}" srcOrd="0" destOrd="0" presId="urn:microsoft.com/office/officeart/2008/layout/LinedList"/>
    <dgm:cxn modelId="{D91C5600-4EB4-4BE0-8072-454E021EE27B}" type="presParOf" srcId="{D3E1D01B-5E26-4E36-9FBB-343CDF491BB9}" destId="{EF93DB06-FC44-47B0-A41B-DE388D167D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A2E2-DCB6-434B-A4AE-440C692A024F}">
      <dsp:nvSpPr>
        <dsp:cNvPr id="0" name=""/>
        <dsp:cNvSpPr/>
      </dsp:nvSpPr>
      <dsp:spPr>
        <a:xfrm>
          <a:off x="0" y="519"/>
          <a:ext cx="99949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EA49CB-B076-4C17-AF38-69EFFBB92A49}">
      <dsp:nvSpPr>
        <dsp:cNvPr id="0" name=""/>
        <dsp:cNvSpPr/>
      </dsp:nvSpPr>
      <dsp:spPr>
        <a:xfrm>
          <a:off x="0" y="519"/>
          <a:ext cx="9994900" cy="85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Statsistical analysis -&gt; Shapley values</a:t>
          </a:r>
          <a:endParaRPr lang="en-US" sz="2300" kern="1200"/>
        </a:p>
      </dsp:txBody>
      <dsp:txXfrm>
        <a:off x="0" y="519"/>
        <a:ext cx="9994900" cy="850692"/>
      </dsp:txXfrm>
    </dsp:sp>
    <dsp:sp modelId="{2B75598F-337F-4248-AE72-EC0C95C451C2}">
      <dsp:nvSpPr>
        <dsp:cNvPr id="0" name=""/>
        <dsp:cNvSpPr/>
      </dsp:nvSpPr>
      <dsp:spPr>
        <a:xfrm>
          <a:off x="0" y="851211"/>
          <a:ext cx="9994900" cy="0"/>
        </a:xfrm>
        <a:prstGeom prst="line">
          <a:avLst/>
        </a:prstGeom>
        <a:gradFill rotWithShape="0">
          <a:gsLst>
            <a:gs pos="0">
              <a:schemeClr val="accent5">
                <a:hueOff val="589196"/>
                <a:satOff val="-2817"/>
                <a:lumOff val="30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89196"/>
                <a:satOff val="-2817"/>
                <a:lumOff val="30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89196"/>
                <a:satOff val="-2817"/>
                <a:lumOff val="30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589196"/>
              <a:satOff val="-2817"/>
              <a:lumOff val="30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DDF9D-CB8E-46AD-9FAC-34ECBAA71924}">
      <dsp:nvSpPr>
        <dsp:cNvPr id="0" name=""/>
        <dsp:cNvSpPr/>
      </dsp:nvSpPr>
      <dsp:spPr>
        <a:xfrm>
          <a:off x="0" y="851211"/>
          <a:ext cx="9994900" cy="85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Input data: prompt; nominal -&gt; one-hot; binary -&gt; drop one category; drop: Question, Pronoun and Belief</a:t>
          </a:r>
          <a:endParaRPr lang="en-US" sz="2300" kern="1200"/>
        </a:p>
      </dsp:txBody>
      <dsp:txXfrm>
        <a:off x="0" y="851211"/>
        <a:ext cx="9994900" cy="850692"/>
      </dsp:txXfrm>
    </dsp:sp>
    <dsp:sp modelId="{60ECFD8A-34D3-4D2F-9941-3EDE5EA73DC3}">
      <dsp:nvSpPr>
        <dsp:cNvPr id="0" name=""/>
        <dsp:cNvSpPr/>
      </dsp:nvSpPr>
      <dsp:spPr>
        <a:xfrm>
          <a:off x="0" y="1701904"/>
          <a:ext cx="9994900" cy="0"/>
        </a:xfrm>
        <a:prstGeom prst="line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78392"/>
                <a:satOff val="-5635"/>
                <a:lumOff val="6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1178392"/>
              <a:satOff val="-5635"/>
              <a:lumOff val="6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296206-9470-46B4-B7F5-3858ABC53638}">
      <dsp:nvSpPr>
        <dsp:cNvPr id="0" name=""/>
        <dsp:cNvSpPr/>
      </dsp:nvSpPr>
      <dsp:spPr>
        <a:xfrm>
          <a:off x="0" y="1701904"/>
          <a:ext cx="9994900" cy="85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Predicted value: linguistic feature</a:t>
          </a:r>
          <a:endParaRPr lang="en-US" sz="2300" kern="1200"/>
        </a:p>
      </dsp:txBody>
      <dsp:txXfrm>
        <a:off x="0" y="1701904"/>
        <a:ext cx="9994900" cy="850692"/>
      </dsp:txXfrm>
    </dsp:sp>
    <dsp:sp modelId="{BCF1DE2E-9E9C-4869-A54A-266AAF36D1BC}">
      <dsp:nvSpPr>
        <dsp:cNvPr id="0" name=""/>
        <dsp:cNvSpPr/>
      </dsp:nvSpPr>
      <dsp:spPr>
        <a:xfrm>
          <a:off x="0" y="2552596"/>
          <a:ext cx="9994900" cy="0"/>
        </a:xfrm>
        <a:prstGeom prst="line">
          <a:avLst/>
        </a:prstGeom>
        <a:gradFill rotWithShape="0">
          <a:gsLst>
            <a:gs pos="0">
              <a:schemeClr val="accent5">
                <a:hueOff val="1767588"/>
                <a:satOff val="-8452"/>
                <a:lumOff val="9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767588"/>
                <a:satOff val="-8452"/>
                <a:lumOff val="9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767588"/>
                <a:satOff val="-8452"/>
                <a:lumOff val="9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1767588"/>
              <a:satOff val="-8452"/>
              <a:lumOff val="9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9150B1-5F0C-43A7-BF5D-E4F1CBFE6FF5}">
      <dsp:nvSpPr>
        <dsp:cNvPr id="0" name=""/>
        <dsp:cNvSpPr/>
      </dsp:nvSpPr>
      <dsp:spPr>
        <a:xfrm>
          <a:off x="0" y="2552596"/>
          <a:ext cx="9994900" cy="85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Model: random forest(trees = 100, max_depth = 5)</a:t>
          </a:r>
          <a:endParaRPr lang="en-US" sz="2300" kern="1200"/>
        </a:p>
      </dsp:txBody>
      <dsp:txXfrm>
        <a:off x="0" y="2552596"/>
        <a:ext cx="9994900" cy="850692"/>
      </dsp:txXfrm>
    </dsp:sp>
    <dsp:sp modelId="{39662EF5-5B92-4179-8F0A-04452802EA64}">
      <dsp:nvSpPr>
        <dsp:cNvPr id="0" name=""/>
        <dsp:cNvSpPr/>
      </dsp:nvSpPr>
      <dsp:spPr>
        <a:xfrm>
          <a:off x="0" y="3403289"/>
          <a:ext cx="9994900" cy="0"/>
        </a:xfrm>
        <a:prstGeom prst="line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56783"/>
                <a:satOff val="-11270"/>
                <a:lumOff val="1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74541-DFA5-4D3B-A3BE-181F5B31DE26}">
      <dsp:nvSpPr>
        <dsp:cNvPr id="0" name=""/>
        <dsp:cNvSpPr/>
      </dsp:nvSpPr>
      <dsp:spPr>
        <a:xfrm>
          <a:off x="0" y="3403289"/>
          <a:ext cx="9994900" cy="85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SHAP values – importance of features</a:t>
          </a:r>
          <a:endParaRPr lang="en-US" sz="2300" kern="1200"/>
        </a:p>
      </dsp:txBody>
      <dsp:txXfrm>
        <a:off x="0" y="3403289"/>
        <a:ext cx="9994900" cy="850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157AB2-1325-13C5-647C-D5B3E03CA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155F22-B52B-64D4-B59B-798AAD287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2D59EC-1D18-6FB3-4034-553ED981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836C01-B409-DAF2-C1E0-3BEF1BAB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3F9B89-0647-8008-8132-C1546F63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123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012A15-1162-C517-A5A1-8A155764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F7696B7-4C75-74DF-7985-EF6BEA43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B3394-8421-A99F-5ACD-0B39D723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BF9114-CC75-63DE-7ED0-792C9ACA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DE87D8-D3B3-EDC2-A5FA-7E267CC3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08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EF245DE-6552-93B5-4C3C-7D217A05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06A149E-857E-0CA8-2623-882A8A2D2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61A578-C033-7485-3879-4BB58D23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6DCFAF-6B1F-FB00-A9FA-839ED68E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54505E-4833-DABD-7915-62633209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18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599F0A-78E9-D356-4FA4-4E91DFE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4EBA91-FF9F-44BE-3903-C3D0CD17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88B21C-7AAE-5C7A-D7AD-832E1BA1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DF28E5-5C79-B606-A67E-9D339528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B1C9FC-09CF-4FB9-1873-10605A13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0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D45E60-685B-3EFF-ABBA-43E0582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DD59E4-A7D8-0CF1-893B-216DEFDF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C3E3E1-BDEA-E58E-72BA-15715C44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61D0A3-AC2B-4744-2438-1F76526B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FA1BED-AE31-D3F2-2F4A-4813F24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299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3EDF2-5E6F-227C-49A1-E99170D9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9138F-6A6F-3BB8-EA52-F9B7B291F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BF4DBDA-32B9-1123-26E3-8B76BDBB6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B84BBC-278B-AE38-E48E-80953A0F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A92747-DDF5-02E6-36E6-76BC16AA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AB2700-39D0-39A5-A80F-5FCD89B4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3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84DE9-97A9-9B2A-7400-2BAEE07F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D8739A-0500-CDEF-DDEE-D272C546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72BC3B9-8672-DAA1-75EE-902C34F58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FA7FB02-E1FF-C348-1519-06D273940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BF98286-1EFB-2188-38B3-7E615B12E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56AA677-0032-5B45-9217-4A87D2C6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A307A32-231A-7B14-E5F6-84FBE008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3F1F1B-376C-9C25-F8D9-F0D025F7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392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6F72A-206D-4781-DB35-232097C1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8B7E8FA-E594-B97A-97E6-026A1333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1DBFA6-2C1D-84B2-4459-5B8EFC1B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637481E-EE61-0AD1-377B-541D5C76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428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7FF166F-DEE6-3C7C-F1F3-8F2C1BE7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274AF69-9464-9252-B232-77A48C6E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BD3757-D936-BEC2-D26A-A6228B4F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91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9324EE-DD6C-48D9-10E4-7BDB82A2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B2150F-20FE-9809-BDBC-5BA1E5BC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BE7208-5195-6377-7667-6A85312F4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B62534-5596-9829-0B0B-A566F43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1CF62DF-FA22-9601-A75C-02E72247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712B4D-15A3-AFD8-F505-382D7F03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68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802AA-27B4-47EF-B85A-C19FB54B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7D78401-A434-FD1D-8EFF-4886AB117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DC6F05-8A36-1B16-9580-3D040031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32FD2E-35F7-C718-95B0-200F8C9E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012A53-F921-E47F-BFAC-95DA5823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91942E-9B8F-AAD6-7EFE-0EC2808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27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981DDAD-36CD-9F19-65ED-12B3701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D89257-7787-C77A-C0FF-7ABBFEC1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F6519F-A722-1182-D62B-A24C23DB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C0D19-B137-424D-BF47-96AD8C75CAE4}" type="datetimeFigureOut">
              <a:rPr lang="pl-PL" smtClean="0"/>
              <a:t>18.03.2025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6962E4-58CF-0DBC-6BDD-A4C1946B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D3E65C-5212-14E3-7EBC-A45CADCE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AEFEA-8F7F-4027-9B6E-9129D883762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80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55B8F33-54AC-EA8B-4A49-7684D9EBC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The Dark Patterns of Personalized Persuasion in Large Language Models: Exposing Persuasive Linguistic Features for Big Five Personality Traits in LLMs Responses.</a:t>
            </a:r>
            <a:r>
              <a:rPr lang="pl-PL" sz="3800"/>
              <a:t> – omówienie artykułu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09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C2658F-A068-E3CF-71C3-00713EEB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agreeableness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tekst, diagram, zrzut ekranu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CA30D47-A709-7A13-462B-FC94F172A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36" y="640080"/>
            <a:ext cx="704813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FC6B72-98C4-DADE-9CFC-E5E7D60F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conscientiousness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Symbol zastępczy zawartości 6" descr="Obraz zawierający tekst, diagram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8737EC2-29D5-42A7-440E-27C205723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46" y="640080"/>
            <a:ext cx="46207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D10ED2-1E52-8D66-2F9D-AF35BF76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extraversion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az 5" descr="Obraz zawierający tekst, diagram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FE8600A-840E-6359-CF2E-50427B13A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96" y="640080"/>
            <a:ext cx="674821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547CBF-6EC9-004D-0307-A7A61EE0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neuroticism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diagram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7646184-B07A-3DD8-1D16-F40B3C6A8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18" y="640080"/>
            <a:ext cx="470397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4AC70B-CEB7-3953-C90B-320E6228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openness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542DC12-0D37-912E-6AE0-852680D7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94" y="640080"/>
            <a:ext cx="467621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5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CBB4AA-EB46-51AB-D6E1-3707E0B2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- Linguistic feature selection </a:t>
            </a:r>
          </a:p>
        </p:txBody>
      </p:sp>
      <p:pic>
        <p:nvPicPr>
          <p:cNvPr id="5" name="Symbol zastępczy zawartości 4" descr="Obraz zawierający tekst, zrzut ekranu, diagram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6165E14-FA89-C8A9-963D-BD43FCEE4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44" y="1675227"/>
            <a:ext cx="71161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9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3A17C2-9BC0-3E04-CCB4-31DA2922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Examples</a:t>
            </a:r>
          </a:p>
        </p:txBody>
      </p:sp>
      <p:pic>
        <p:nvPicPr>
          <p:cNvPr id="4" name="Obraz 3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90F4C89-C68D-3CFA-FC11-8CC6FC67D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893109"/>
            <a:ext cx="6140038" cy="4098474"/>
          </a:xfrm>
          <a:prstGeom prst="rect">
            <a:avLst/>
          </a:prstGeom>
        </p:spPr>
      </p:pic>
      <p:pic>
        <p:nvPicPr>
          <p:cNvPr id="6" name="Obraz 5" descr="Obraz zawierający tekst, zrzut ekranu, list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0D2CF2D-6C53-42F6-2C09-259AD8B1A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992" y="1928621"/>
            <a:ext cx="4600633" cy="42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82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0859C5-7628-E0C7-0740-B2C274E0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Examples</a:t>
            </a:r>
          </a:p>
        </p:txBody>
      </p:sp>
      <p:pic>
        <p:nvPicPr>
          <p:cNvPr id="4" name="Obraz 3" descr="Obraz zawierający tekst, zrzut ekranu, Czcionka, lis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DC110CF-4472-C497-BDC4-9325FD36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4" y="1784789"/>
            <a:ext cx="4892244" cy="4610941"/>
          </a:xfrm>
          <a:prstGeom prst="rect">
            <a:avLst/>
          </a:prstGeom>
        </p:spPr>
      </p:pic>
      <p:pic>
        <p:nvPicPr>
          <p:cNvPr id="6" name="Obraz 5" descr="Obraz zawierający tekst, zrzut ekranu, list, papi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4D3EEE8-438D-79EE-8C2E-DB7304C73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4" y="1678130"/>
            <a:ext cx="4730174" cy="48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0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FEEB6E-D65B-851E-70CF-A1ACE302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Examination of relationship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8C4DE-AAC8-5C3C-16FA-621805AB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96" y="1721037"/>
            <a:ext cx="4248743" cy="333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BC0636-1D06-C4BE-4519-1011151E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65" y="2386455"/>
            <a:ext cx="2286319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47FBFB-3C7B-9DCD-5D87-C23E18711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994" y="2230090"/>
            <a:ext cx="2676899" cy="552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72BDF1-0578-9588-C734-C8508707F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093" y="2889844"/>
            <a:ext cx="8973802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22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6ED86-F56A-B306-1801-8A313D6D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4A8DC5F-E00F-AA43-B4B2-365DBA34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Personalised persuasion in Large Language Models’ families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65DF1-0211-A92C-71C0-746BE7A1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95" y="0"/>
            <a:ext cx="5589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DE343C-FF49-310D-EB2B-7B231D25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B1E2CD-3473-9947-2FA0-AAA09C92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800" err="1"/>
              <a:t>Research</a:t>
            </a:r>
            <a:r>
              <a:rPr lang="pl-PL" sz="1800"/>
              <a:t> </a:t>
            </a:r>
            <a:r>
              <a:rPr lang="pl-PL" sz="1800" err="1"/>
              <a:t>Questions</a:t>
            </a:r>
            <a:r>
              <a:rPr lang="en-US" sz="1800"/>
              <a:t>:</a:t>
            </a:r>
            <a:endParaRPr lang="pl-PL" sz="1800"/>
          </a:p>
          <a:p>
            <a:r>
              <a:rPr lang="en-US" sz="1800"/>
              <a:t>Which linguistic features are crucial in personalized persuasion? </a:t>
            </a:r>
            <a:endParaRPr lang="pl-PL" sz="1800"/>
          </a:p>
          <a:p>
            <a:r>
              <a:rPr lang="en-US" sz="1800"/>
              <a:t>How do Large Language Models adjust the linguistic features in their responses based on the user’s personality type information? </a:t>
            </a:r>
            <a:endParaRPr lang="pl-PL" sz="1800"/>
          </a:p>
          <a:p>
            <a:r>
              <a:rPr lang="en-US" sz="1800"/>
              <a:t>Which families of Large Language Models are particularly effective in influencing specific personality traits? </a:t>
            </a:r>
            <a:endParaRPr lang="pl-PL" sz="1800"/>
          </a:p>
          <a:p>
            <a:pPr marL="0" indent="0">
              <a:buNone/>
            </a:pPr>
            <a:r>
              <a:rPr lang="en-US" sz="1800"/>
              <a:t>Contribution : </a:t>
            </a:r>
            <a:endParaRPr lang="pl-PL" sz="1800"/>
          </a:p>
          <a:p>
            <a:r>
              <a:rPr lang="pl-PL" sz="1800" err="1"/>
              <a:t>Identification</a:t>
            </a:r>
            <a:r>
              <a:rPr lang="pl-PL" sz="1800"/>
              <a:t> of</a:t>
            </a:r>
            <a:r>
              <a:rPr lang="en-US" sz="1800"/>
              <a:t> 13 linguistic features that are crucial for persuading individuals with varying levels of Big Five personality traits. </a:t>
            </a:r>
            <a:endParaRPr lang="pl-PL" sz="1800"/>
          </a:p>
          <a:p>
            <a:r>
              <a:rPr lang="pl-PL" sz="1800" err="1"/>
              <a:t>Conduction</a:t>
            </a:r>
            <a:r>
              <a:rPr lang="pl-PL" sz="1800"/>
              <a:t> </a:t>
            </a:r>
            <a:r>
              <a:rPr lang="en-US" sz="1800"/>
              <a:t>a comparative analysis of 19 models from 5 Large Language Models families, focusing on the language used in responses to persuasive tasks. </a:t>
            </a:r>
            <a:endParaRPr lang="pl-PL" sz="1800"/>
          </a:p>
          <a:p>
            <a:r>
              <a:rPr lang="pl-PL" sz="1800" err="1"/>
              <a:t>Presenatation</a:t>
            </a:r>
            <a:r>
              <a:rPr lang="pl-PL" sz="1800"/>
              <a:t> </a:t>
            </a:r>
            <a:r>
              <a:rPr lang="en-US" sz="1800"/>
              <a:t>how LLMs adapt their language in persuasive task to different personality types. </a:t>
            </a:r>
            <a:endParaRPr lang="pl-PL" sz="1800"/>
          </a:p>
          <a:p>
            <a:r>
              <a:rPr lang="pl-PL" sz="1800"/>
              <a:t>Presentation of </a:t>
            </a:r>
            <a:r>
              <a:rPr lang="en-US" sz="1800"/>
              <a:t>the dataset with different variances of persuasive task that can be used to validate the personalized persuasiveness of the Large Language Models</a:t>
            </a:r>
            <a:endParaRPr lang="pl-PL" sz="1800"/>
          </a:p>
        </p:txBody>
      </p:sp>
    </p:spTree>
    <p:extLst>
      <p:ext uri="{BB962C8B-B14F-4D97-AF65-F5344CB8AC3E}">
        <p14:creationId xmlns:p14="http://schemas.microsoft.com/office/powerpoint/2010/main" val="320158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DDF803C-C8E6-B087-BEB2-20ABBEFD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DISCUSSION AND IMPLICATIONS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E2FE7-D3CE-188F-B876-99CDAC478766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5.1 Personalized Persuasion by LLMs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LLMs adapt persuasive language based on personality traits, posing risks of </a:t>
            </a:r>
            <a:r>
              <a:rPr lang="en-US" b="1">
                <a:solidFill>
                  <a:schemeClr val="tx2"/>
                </a:solidFill>
              </a:rPr>
              <a:t>manipulation, misinformation, and bias</a:t>
            </a:r>
            <a:r>
              <a:rPr lang="en-US">
                <a:solidFill>
                  <a:schemeClr val="tx2"/>
                </a:solidFill>
              </a:rPr>
              <a:t>. Misuse in education and media could lead to bans or unintended influence. Negative language particularly affects neurotic individuals, increasing stress. Models effectively persuade conscientious users but struggle with open-minded ones, requiring further research.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5.2 Ethics of Persuasion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AI regulations like the </a:t>
            </a:r>
            <a:r>
              <a:rPr lang="en-US" b="1">
                <a:solidFill>
                  <a:schemeClr val="tx2"/>
                </a:solidFill>
              </a:rPr>
              <a:t>AI Act</a:t>
            </a:r>
            <a:r>
              <a:rPr lang="en-US">
                <a:solidFill>
                  <a:schemeClr val="tx2"/>
                </a:solidFill>
              </a:rPr>
              <a:t> aim to limit manipulation, but LLMs still influence opinions. Current evaluation metrics overlook </a:t>
            </a:r>
            <a:r>
              <a:rPr lang="en-US" b="1">
                <a:solidFill>
                  <a:schemeClr val="tx2"/>
                </a:solidFill>
              </a:rPr>
              <a:t>persuasion risks</a:t>
            </a:r>
            <a:r>
              <a:rPr lang="en-US">
                <a:solidFill>
                  <a:schemeClr val="tx2"/>
                </a:solidFill>
              </a:rPr>
              <a:t>, highlighting the need for new measures. Personalization should empower users, not exploit them.</a:t>
            </a:r>
          </a:p>
        </p:txBody>
      </p:sp>
    </p:spTree>
    <p:extLst>
      <p:ext uri="{BB962C8B-B14F-4D97-AF65-F5344CB8AC3E}">
        <p14:creationId xmlns:p14="http://schemas.microsoft.com/office/powerpoint/2010/main" val="267135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A06431-FAB2-B1A3-DB46-B5C91C98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LIMITATIONS AND FUTURE WORK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7C3-2FC0-1889-FF6E-3CEE738EB7E3}"/>
              </a:ext>
            </a:extLst>
          </p:cNvPr>
          <p:cNvSpPr txBox="1"/>
          <p:nvPr/>
        </p:nvSpPr>
        <p:spPr>
          <a:xfrm>
            <a:off x="4666488" y="657111"/>
            <a:ext cx="6894576" cy="2052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Real-world personalities are a combination of multiple traits that interact with each other.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 with different parameter values can help determine the optimal settings for effective and ethical persuasion.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l-PL" sz="22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37F19F-9196-211D-E2B0-996761BB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96447"/>
            <a:ext cx="10917936" cy="35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A00DBCCE-02D7-493F-412A-8DA150E9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 dirty="0" err="1"/>
              <a:t>Authors</a:t>
            </a:r>
            <a:r>
              <a:rPr lang="pl-PL" sz="5400" dirty="0"/>
              <a:t> of </a:t>
            </a:r>
            <a:r>
              <a:rPr lang="pl-PL" sz="5400" dirty="0" err="1"/>
              <a:t>article</a:t>
            </a:r>
            <a:endParaRPr lang="pl-PL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A546BA9-470C-971D-8C25-CD1D19DD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l-PL" sz="2200" dirty="0"/>
              <a:t>WIKTORIA MIELESZCZENKO-KOWSZEWICZ, WUT, Poland </a:t>
            </a:r>
          </a:p>
          <a:p>
            <a:r>
              <a:rPr lang="pl-PL" sz="2200" dirty="0"/>
              <a:t>DAWID PŁUDOWSKI, WUT, Poland</a:t>
            </a:r>
          </a:p>
          <a:p>
            <a:r>
              <a:rPr lang="pl-PL" sz="2200" dirty="0"/>
              <a:t>FILIP KOŁODZIECZYK, WUT, Poland</a:t>
            </a:r>
          </a:p>
          <a:p>
            <a:r>
              <a:rPr lang="pl-PL" sz="2200" dirty="0"/>
              <a:t>JAKUB ŚWISTAK, WUT, Poland </a:t>
            </a:r>
          </a:p>
          <a:p>
            <a:r>
              <a:rPr lang="pl-PL" sz="2200" dirty="0"/>
              <a:t>JULIAN SIENKIEWICZ, WUT, Poland</a:t>
            </a:r>
          </a:p>
          <a:p>
            <a:r>
              <a:rPr lang="pl-PL" sz="2200" dirty="0"/>
              <a:t>PRZEMYSŁAW BIECEK, WUT, UW, Poland </a:t>
            </a:r>
          </a:p>
        </p:txBody>
      </p:sp>
    </p:spTree>
    <p:extLst>
      <p:ext uri="{BB962C8B-B14F-4D97-AF65-F5344CB8AC3E}">
        <p14:creationId xmlns:p14="http://schemas.microsoft.com/office/powerpoint/2010/main" val="16499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76DA2D0D-43FB-201A-0546-D90D2456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5" name="Obraz 4" descr="Obraz zawierający tekst, zrzut ekranu, Czcionka, wizytów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A72440C-4E93-07BB-0A8C-2E42EA8F4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63719"/>
            <a:ext cx="10905066" cy="26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B2620A02-20E2-8AAF-72C2-1C02DBAB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5400"/>
              <a:t>Prompting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A40208-81D7-C948-E452-435A8432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/>
              <a:t>Prompt 1. “You want to convince your {gender} interlocutor with a {level} level of {trait}, and answer "{belief}" to the question: "{question}". Use {type} arguments to change {pronoun} mind.” </a:t>
            </a:r>
          </a:p>
        </p:txBody>
      </p:sp>
      <p:pic>
        <p:nvPicPr>
          <p:cNvPr id="5" name="Obraz 4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1F2C54E-F1F6-4B4D-DC7F-8BC8E5B97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16254"/>
            <a:ext cx="6903720" cy="4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4C23E16E-9207-BE4D-50BC-BB8C0472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l-PL" sz="3200">
                <a:solidFill>
                  <a:schemeClr val="bg1"/>
                </a:solidFill>
              </a:rPr>
              <a:t>Models: MMLU, Chatbot Arena</a:t>
            </a:r>
          </a:p>
        </p:txBody>
      </p:sp>
      <p:pic>
        <p:nvPicPr>
          <p:cNvPr id="5" name="Obraz 4" descr="Obraz zawierający tekst, numer, zrzut ekranu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8DB299E-5E71-32BB-8EF2-76991787D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65" y="1675227"/>
            <a:ext cx="658307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BDE93E0D-C0C2-1B15-74E4-7B06C57B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pl-PL" sz="3200">
                <a:solidFill>
                  <a:schemeClr val="bg1"/>
                </a:solidFill>
              </a:rPr>
              <a:t>Lingustic feature extraction </a:t>
            </a:r>
          </a:p>
        </p:txBody>
      </p:sp>
      <p:pic>
        <p:nvPicPr>
          <p:cNvPr id="5" name="Obraz 4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CC79615-B45A-3494-E6CD-8E66733E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56" y="1675227"/>
            <a:ext cx="74794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38AB76-923E-E8BB-CCC6-FE032DD2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26" y="538956"/>
            <a:ext cx="9905324" cy="842372"/>
          </a:xfrm>
        </p:spPr>
        <p:txBody>
          <a:bodyPr anchor="t">
            <a:normAutofit fontScale="90000"/>
          </a:bodyPr>
          <a:lstStyle/>
          <a:p>
            <a:r>
              <a:rPr lang="pl-PL" sz="3700" dirty="0" err="1"/>
              <a:t>Linguistic</a:t>
            </a:r>
            <a:r>
              <a:rPr lang="pl-PL" sz="3700" dirty="0"/>
              <a:t> </a:t>
            </a:r>
            <a:r>
              <a:rPr lang="pl-PL" sz="3700" dirty="0" err="1"/>
              <a:t>feature</a:t>
            </a:r>
            <a:r>
              <a:rPr lang="pl-PL" sz="3700" dirty="0"/>
              <a:t> </a:t>
            </a:r>
            <a:r>
              <a:rPr lang="pl-PL" sz="3700" dirty="0" err="1"/>
              <a:t>selection</a:t>
            </a:r>
            <a:r>
              <a:rPr lang="pl-PL" sz="4000" dirty="0" err="1"/>
              <a:t>Examination</a:t>
            </a:r>
            <a:r>
              <a:rPr lang="pl-PL" sz="4000" dirty="0"/>
              <a:t> of </a:t>
            </a:r>
            <a:r>
              <a:rPr lang="pl-PL" sz="4000" dirty="0" err="1"/>
              <a:t>relationship</a:t>
            </a:r>
            <a:r>
              <a:rPr lang="pl-PL" sz="3700" dirty="0"/>
              <a:t>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6E8941F-6D34-23DD-717F-5941E78EA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61" y="5804258"/>
            <a:ext cx="2223192" cy="453133"/>
          </a:xfrm>
          <a:prstGeom prst="rect">
            <a:avLst/>
          </a:prstGeom>
        </p:spPr>
      </p:pic>
      <p:graphicFrame>
        <p:nvGraphicFramePr>
          <p:cNvPr id="11" name="Symbol zastępczy zawartości 2">
            <a:extLst>
              <a:ext uri="{FF2B5EF4-FFF2-40B4-BE49-F238E27FC236}">
                <a16:creationId xmlns:a16="http://schemas.microsoft.com/office/drawing/2014/main" id="{9C282CB7-E71B-97B9-2608-7CCB1AB62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454850"/>
              </p:ext>
            </p:extLst>
          </p:nvPr>
        </p:nvGraphicFramePr>
        <p:xfrm>
          <a:off x="1009650" y="1529794"/>
          <a:ext cx="9994900" cy="42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45934555-BD82-FF79-4D4F-5B5C75FBD3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5760852"/>
            <a:ext cx="3365435" cy="49654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3EDCB3FC-BCF6-4A49-0AD0-9C4A22333C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87" y="5804259"/>
            <a:ext cx="2168569" cy="4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5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CB2B3B-DBC7-E02E-A825-BBD74566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5400"/>
              <a:t>Results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F31835-A58A-7E25-BFA7-E1F631F1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l-PL" sz="2200"/>
              <a:t>11 400 total, 9171 completed</a:t>
            </a:r>
          </a:p>
          <a:p>
            <a:r>
              <a:rPr lang="pl-PL" sz="2200"/>
              <a:t>2 groups: Anthropic’s &amp; Meta vs Mistral AI &amp; OpenAI &amp; Alibaba’s</a:t>
            </a:r>
          </a:p>
          <a:p>
            <a:endParaRPr lang="pl-PL" sz="2200"/>
          </a:p>
        </p:txBody>
      </p:sp>
      <p:pic>
        <p:nvPicPr>
          <p:cNvPr id="6" name="Obraz 5" descr="Obraz zawierający tekst, zrzut ekranu, linia, Równolegl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05BD336-7E02-D594-81F8-E939B5CCC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57884"/>
            <a:ext cx="6903720" cy="41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1F44AB-7FF8-1C36-AF00-25271D9F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– feature extraction – merge</a:t>
            </a:r>
          </a:p>
        </p:txBody>
      </p:sp>
      <p:pic>
        <p:nvPicPr>
          <p:cNvPr id="5" name="Symbol zastępczy zawartości 4" descr="Obraz zawierający tekst, diagram, zrzut ekranu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429E6E3-425E-CB5B-4DCF-075FB384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56" y="1675227"/>
            <a:ext cx="6414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527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bieski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510</Words>
  <Application>Microsoft Office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Motyw pakietu Office</vt:lpstr>
      <vt:lpstr>The Dark Patterns of Personalized Persuasion in Large Language Models: Exposing Persuasive Linguistic Features for Big Five Personality Traits in LLMs Responses. – omówienie artykułu </vt:lpstr>
      <vt:lpstr>Introduction</vt:lpstr>
      <vt:lpstr>Methodology</vt:lpstr>
      <vt:lpstr>Prompting</vt:lpstr>
      <vt:lpstr>Models: MMLU, Chatbot Arena</vt:lpstr>
      <vt:lpstr>Lingustic feature extraction </vt:lpstr>
      <vt:lpstr>Linguistic feature selectionExamination of relationship </vt:lpstr>
      <vt:lpstr>Results</vt:lpstr>
      <vt:lpstr>Results – feature extraction – merge</vt:lpstr>
      <vt:lpstr>agreeableness</vt:lpstr>
      <vt:lpstr>conscientiousness</vt:lpstr>
      <vt:lpstr>extraversion</vt:lpstr>
      <vt:lpstr>neuroticism</vt:lpstr>
      <vt:lpstr>openness</vt:lpstr>
      <vt:lpstr>Results - Linguistic feature selection </vt:lpstr>
      <vt:lpstr>Examples</vt:lpstr>
      <vt:lpstr>Examples</vt:lpstr>
      <vt:lpstr>Examination of relationship</vt:lpstr>
      <vt:lpstr>Personalised persuasion in Large Language Models’ families</vt:lpstr>
      <vt:lpstr>DISCUSSION AND IMPLICATIONS </vt:lpstr>
      <vt:lpstr>LIMITATIONS AND FUTURE WORK</vt:lpstr>
      <vt:lpstr>Authors of article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Adamczyk Krzysztof 4 (STUD)</dc:creator>
  <cp:lastModifiedBy>Iwaniuk Michał 2 (STUD)</cp:lastModifiedBy>
  <cp:revision>2</cp:revision>
  <dcterms:created xsi:type="dcterms:W3CDTF">2025-03-17T22:47:04Z</dcterms:created>
  <dcterms:modified xsi:type="dcterms:W3CDTF">2025-03-18T12:39:30Z</dcterms:modified>
</cp:coreProperties>
</file>