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5"/>
  </p:notesMasterIdLst>
  <p:sldIdLst>
    <p:sldId id="256" r:id="rId2"/>
    <p:sldId id="257" r:id="rId3"/>
    <p:sldId id="264" r:id="rId4"/>
    <p:sldId id="259" r:id="rId5"/>
    <p:sldId id="260" r:id="rId6"/>
    <p:sldId id="258" r:id="rId7"/>
    <p:sldId id="262" r:id="rId8"/>
    <p:sldId id="263" r:id="rId9"/>
    <p:sldId id="268" r:id="rId10"/>
    <p:sldId id="261" r:id="rId11"/>
    <p:sldId id="266"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8151"/>
    <a:srgbClr val="8CCF92"/>
    <a:srgbClr val="A985B7"/>
    <a:srgbClr val="7B32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77"/>
    <p:restoredTop sz="91479"/>
  </p:normalViewPr>
  <p:slideViewPr>
    <p:cSldViewPr snapToGrid="0">
      <p:cViewPr varScale="1">
        <p:scale>
          <a:sx n="112" d="100"/>
          <a:sy n="112" d="100"/>
        </p:scale>
        <p:origin x="928"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FCC9A-1472-AA46-9B0A-811F2B520347}" type="datetimeFigureOut">
              <a:rPr lang="en-US" smtClean="0"/>
              <a:t>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44AF7-C9F3-6541-A008-C10EC8B07E69}" type="slidenum">
              <a:rPr lang="en-US" smtClean="0"/>
              <a:t>‹#›</a:t>
            </a:fld>
            <a:endParaRPr lang="en-US"/>
          </a:p>
        </p:txBody>
      </p:sp>
    </p:spTree>
    <p:extLst>
      <p:ext uri="{BB962C8B-B14F-4D97-AF65-F5344CB8AC3E}">
        <p14:creationId xmlns:p14="http://schemas.microsoft.com/office/powerpoint/2010/main" val="324154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33333"/>
                </a:solidFill>
                <a:effectLst/>
                <a:latin typeface="Open Sans" panose="020F0502020204030204" pitchFamily="34" charset="0"/>
              </a:rPr>
              <a:t>Countries are classified each year on July 1, based on the estimate of their GNI per capita for the previous calendar year. Income groupings remain fixed for the entire World Bank fiscal year (i.e., until July 1 of the following year), even if GNI per capita estimates are revised in the meantime.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i="0" dirty="0">
              <a:solidFill>
                <a:srgbClr val="333333"/>
              </a:solidFill>
              <a:effectLst/>
              <a:latin typeface="Open Sans"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33333"/>
                </a:solidFill>
                <a:effectLst/>
                <a:latin typeface="Open Sans" panose="020F0502020204030204" pitchFamily="34" charset="0"/>
              </a:rPr>
              <a:t>It uses gross nation income per capita. US dollars.</a:t>
            </a:r>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C9E44AF7-C9F3-6541-A008-C10EC8B07E69}" type="slidenum">
              <a:rPr lang="en-US" smtClean="0"/>
              <a:t>5</a:t>
            </a:fld>
            <a:endParaRPr lang="en-US"/>
          </a:p>
        </p:txBody>
      </p:sp>
    </p:spTree>
    <p:extLst>
      <p:ext uri="{BB962C8B-B14F-4D97-AF65-F5344CB8AC3E}">
        <p14:creationId xmlns:p14="http://schemas.microsoft.com/office/powerpoint/2010/main" val="374730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cases more per 100k.</a:t>
            </a:r>
          </a:p>
        </p:txBody>
      </p:sp>
      <p:sp>
        <p:nvSpPr>
          <p:cNvPr id="4" name="Slide Number Placeholder 3"/>
          <p:cNvSpPr>
            <a:spLocks noGrp="1"/>
          </p:cNvSpPr>
          <p:nvPr>
            <p:ph type="sldNum" sz="quarter" idx="5"/>
          </p:nvPr>
        </p:nvSpPr>
        <p:spPr/>
        <p:txBody>
          <a:bodyPr/>
          <a:lstStyle/>
          <a:p>
            <a:fld id="{C9E44AF7-C9F3-6541-A008-C10EC8B07E69}" type="slidenum">
              <a:rPr lang="en-US" smtClean="0"/>
              <a:t>8</a:t>
            </a:fld>
            <a:endParaRPr lang="en-US"/>
          </a:p>
        </p:txBody>
      </p:sp>
    </p:spTree>
    <p:extLst>
      <p:ext uri="{BB962C8B-B14F-4D97-AF65-F5344CB8AC3E}">
        <p14:creationId xmlns:p14="http://schemas.microsoft.com/office/powerpoint/2010/main" val="203206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191269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19469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1412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3748248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560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650343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567849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158614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1343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69E536A-7262-154D-8A56-0C32C8566366}" type="datetimeFigureOut">
              <a:rPr lang="en-US" smtClean="0"/>
              <a:t>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259583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69E536A-7262-154D-8A56-0C32C8566366}" type="datetimeFigureOut">
              <a:rPr lang="en-US" smtClean="0"/>
              <a:t>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99573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69E536A-7262-154D-8A56-0C32C8566366}" type="datetimeFigureOut">
              <a:rPr lang="en-US" smtClean="0"/>
              <a:t>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9777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69E536A-7262-154D-8A56-0C32C8566366}" type="datetimeFigureOut">
              <a:rPr lang="en-US" smtClean="0"/>
              <a:t>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278109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E536A-7262-154D-8A56-0C32C8566366}" type="datetimeFigureOut">
              <a:rPr lang="en-US" smtClean="0"/>
              <a:t>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84663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69E536A-7262-154D-8A56-0C32C8566366}" type="datetimeFigureOut">
              <a:rPr lang="en-US" smtClean="0"/>
              <a:t>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304504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9E536A-7262-154D-8A56-0C32C8566366}" type="datetimeFigureOut">
              <a:rPr lang="en-US" smtClean="0"/>
              <a:t>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C5591-B76E-9648-B358-EE2DADCAA0C8}" type="slidenum">
              <a:rPr lang="en-US" smtClean="0"/>
              <a:t>‹#›</a:t>
            </a:fld>
            <a:endParaRPr lang="en-US"/>
          </a:p>
        </p:txBody>
      </p:sp>
    </p:spTree>
    <p:extLst>
      <p:ext uri="{BB962C8B-B14F-4D97-AF65-F5344CB8AC3E}">
        <p14:creationId xmlns:p14="http://schemas.microsoft.com/office/powerpoint/2010/main" val="38917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9E536A-7262-154D-8A56-0C32C8566366}" type="datetimeFigureOut">
              <a:rPr lang="en-US" smtClean="0"/>
              <a:t>2/3/24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8C5591-B76E-9648-B358-EE2DADCAA0C8}" type="slidenum">
              <a:rPr lang="en-US" smtClean="0"/>
              <a:t>‹#›</a:t>
            </a:fld>
            <a:endParaRPr lang="en-US"/>
          </a:p>
        </p:txBody>
      </p:sp>
    </p:spTree>
    <p:extLst>
      <p:ext uri="{BB962C8B-B14F-4D97-AF65-F5344CB8AC3E}">
        <p14:creationId xmlns:p14="http://schemas.microsoft.com/office/powerpoint/2010/main" val="2684805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vizhub.healthdata.org/gbd-resul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FA6A-0800-9AB5-5535-9E857C8509C4}"/>
              </a:ext>
            </a:extLst>
          </p:cNvPr>
          <p:cNvSpPr>
            <a:spLocks noGrp="1"/>
          </p:cNvSpPr>
          <p:nvPr>
            <p:ph type="ctrTitle"/>
          </p:nvPr>
        </p:nvSpPr>
        <p:spPr/>
        <p:txBody>
          <a:bodyPr/>
          <a:lstStyle/>
          <a:p>
            <a:r>
              <a:rPr lang="en-US" dirty="0"/>
              <a:t>The global effect of 2008 financial crisis on the number of mental disorder cases</a:t>
            </a:r>
          </a:p>
        </p:txBody>
      </p:sp>
      <p:sp>
        <p:nvSpPr>
          <p:cNvPr id="3" name="Subtitle 2">
            <a:extLst>
              <a:ext uri="{FF2B5EF4-FFF2-40B4-BE49-F238E27FC236}">
                <a16:creationId xmlns:a16="http://schemas.microsoft.com/office/drawing/2014/main" id="{084BDAC0-F31B-993E-5C61-5603590CC3DD}"/>
              </a:ext>
            </a:extLst>
          </p:cNvPr>
          <p:cNvSpPr>
            <a:spLocks noGrp="1"/>
          </p:cNvSpPr>
          <p:nvPr>
            <p:ph type="subTitle" idx="1"/>
          </p:nvPr>
        </p:nvSpPr>
        <p:spPr/>
        <p:txBody>
          <a:bodyPr>
            <a:normAutofit lnSpcReduction="10000"/>
          </a:bodyPr>
          <a:lstStyle/>
          <a:p>
            <a:r>
              <a:rPr lang="en-US" dirty="0"/>
              <a:t>Mini project 1</a:t>
            </a:r>
          </a:p>
          <a:p>
            <a:r>
              <a:rPr lang="en-US" dirty="0"/>
              <a:t>By Kay </a:t>
            </a:r>
            <a:r>
              <a:rPr lang="en-US" dirty="0" err="1"/>
              <a:t>Anantanawat</a:t>
            </a:r>
            <a:endParaRPr lang="en-US" dirty="0"/>
          </a:p>
          <a:p>
            <a:r>
              <a:rPr lang="en-US" sz="1400" dirty="0"/>
              <a:t>For Data Science class, Institute of Data</a:t>
            </a:r>
            <a:endParaRPr lang="en-US" dirty="0"/>
          </a:p>
        </p:txBody>
      </p:sp>
    </p:spTree>
    <p:extLst>
      <p:ext uri="{BB962C8B-B14F-4D97-AF65-F5344CB8AC3E}">
        <p14:creationId xmlns:p14="http://schemas.microsoft.com/office/powerpoint/2010/main" val="1589119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C0F5-8563-C424-2538-18082ACBCDE7}"/>
              </a:ext>
            </a:extLst>
          </p:cNvPr>
          <p:cNvSpPr>
            <a:spLocks noGrp="1"/>
          </p:cNvSpPr>
          <p:nvPr>
            <p:ph type="title"/>
          </p:nvPr>
        </p:nvSpPr>
        <p:spPr/>
        <p:txBody>
          <a:bodyPr/>
          <a:lstStyle/>
          <a:p>
            <a:r>
              <a:rPr lang="en-US" dirty="0"/>
              <a:t>Conclusion and suggestion</a:t>
            </a:r>
          </a:p>
        </p:txBody>
      </p:sp>
      <p:sp>
        <p:nvSpPr>
          <p:cNvPr id="3" name="Content Placeholder 2">
            <a:extLst>
              <a:ext uri="{FF2B5EF4-FFF2-40B4-BE49-F238E27FC236}">
                <a16:creationId xmlns:a16="http://schemas.microsoft.com/office/drawing/2014/main" id="{5C06A711-6EB0-ECDE-664E-D12995D4E0ED}"/>
              </a:ext>
            </a:extLst>
          </p:cNvPr>
          <p:cNvSpPr>
            <a:spLocks noGrp="1"/>
          </p:cNvSpPr>
          <p:nvPr>
            <p:ph idx="1"/>
          </p:nvPr>
        </p:nvSpPr>
        <p:spPr>
          <a:xfrm>
            <a:off x="677334" y="1569493"/>
            <a:ext cx="8596668" cy="4471869"/>
          </a:xfrm>
        </p:spPr>
        <p:txBody>
          <a:bodyPr>
            <a:normAutofit/>
          </a:bodyPr>
          <a:lstStyle/>
          <a:p>
            <a:r>
              <a:rPr lang="en-US" sz="2800" dirty="0"/>
              <a:t>Global financial crisis affects every country regardless of the country’s wealth, and slightly more in low income countries.</a:t>
            </a:r>
          </a:p>
          <a:p>
            <a:pPr marL="0" indent="0">
              <a:buNone/>
            </a:pPr>
            <a:endParaRPr lang="en-US" sz="2600" dirty="0"/>
          </a:p>
          <a:p>
            <a:r>
              <a:rPr lang="en-US" sz="2800" dirty="0"/>
              <a:t>Further research: </a:t>
            </a:r>
          </a:p>
          <a:p>
            <a:pPr lvl="1"/>
            <a:r>
              <a:rPr lang="en-US" sz="2600" dirty="0"/>
              <a:t>Investigating effects of living costs and government policy on mental disorders cases in countries within the same income group</a:t>
            </a:r>
          </a:p>
          <a:p>
            <a:pPr lvl="1"/>
            <a:endParaRPr lang="en-US" sz="2400" dirty="0"/>
          </a:p>
          <a:p>
            <a:endParaRPr lang="en-US" dirty="0"/>
          </a:p>
          <a:p>
            <a:pPr lvl="1"/>
            <a:endParaRPr lang="en-US" dirty="0"/>
          </a:p>
          <a:p>
            <a:endParaRPr lang="en-US" dirty="0"/>
          </a:p>
        </p:txBody>
      </p:sp>
    </p:spTree>
    <p:extLst>
      <p:ext uri="{BB962C8B-B14F-4D97-AF65-F5344CB8AC3E}">
        <p14:creationId xmlns:p14="http://schemas.microsoft.com/office/powerpoint/2010/main" val="241854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EDACBE-5E44-F20C-D937-3A3DEEBBC3C8}"/>
              </a:ext>
            </a:extLst>
          </p:cNvPr>
          <p:cNvSpPr>
            <a:spLocks noGrp="1"/>
          </p:cNvSpPr>
          <p:nvPr>
            <p:ph type="title"/>
          </p:nvPr>
        </p:nvSpPr>
        <p:spPr/>
        <p:txBody>
          <a:bodyPr/>
          <a:lstStyle/>
          <a:p>
            <a:r>
              <a:rPr lang="en-US" dirty="0"/>
              <a:t>Thank you</a:t>
            </a:r>
            <a:br>
              <a:rPr lang="en-US" dirty="0"/>
            </a:br>
            <a:r>
              <a:rPr lang="en-US" dirty="0"/>
              <a:t>Questions?</a:t>
            </a:r>
          </a:p>
        </p:txBody>
      </p:sp>
      <p:sp>
        <p:nvSpPr>
          <p:cNvPr id="5" name="Text Placeholder 4">
            <a:extLst>
              <a:ext uri="{FF2B5EF4-FFF2-40B4-BE49-F238E27FC236}">
                <a16:creationId xmlns:a16="http://schemas.microsoft.com/office/drawing/2014/main" id="{9F04C8D3-E78D-1CB2-C423-F38D82914B0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786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95E0-F983-0345-F14A-5CF393FBB4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1B4765-FDB4-CE79-34B4-3C8BCC7CE4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55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1DE0-BAD1-4EA5-27F8-11FE9311D877}"/>
              </a:ext>
            </a:extLst>
          </p:cNvPr>
          <p:cNvSpPr>
            <a:spLocks noGrp="1"/>
          </p:cNvSpPr>
          <p:nvPr>
            <p:ph type="title"/>
          </p:nvPr>
        </p:nvSpPr>
        <p:spPr/>
        <p:txBody>
          <a:bodyPr/>
          <a:lstStyle/>
          <a:p>
            <a:r>
              <a:rPr lang="en-US" dirty="0"/>
              <a:t>EDA – Mental disorder cases per 100k in different age groups</a:t>
            </a:r>
          </a:p>
        </p:txBody>
      </p:sp>
      <p:pic>
        <p:nvPicPr>
          <p:cNvPr id="7" name="Picture 6" descr="A graph of a number of people with blue squares&#10;&#10;Description automatically generated with medium confidence">
            <a:extLst>
              <a:ext uri="{FF2B5EF4-FFF2-40B4-BE49-F238E27FC236}">
                <a16:creationId xmlns:a16="http://schemas.microsoft.com/office/drawing/2014/main" id="{8277D5E7-58DB-2334-A7A3-629C4881393D}"/>
              </a:ext>
            </a:extLst>
          </p:cNvPr>
          <p:cNvPicPr>
            <a:picLocks noChangeAspect="1"/>
          </p:cNvPicPr>
          <p:nvPr/>
        </p:nvPicPr>
        <p:blipFill>
          <a:blip r:embed="rId2"/>
          <a:stretch>
            <a:fillRect/>
          </a:stretch>
        </p:blipFill>
        <p:spPr>
          <a:xfrm>
            <a:off x="441960" y="1798320"/>
            <a:ext cx="9296400" cy="4648200"/>
          </a:xfrm>
          <a:prstGeom prst="rect">
            <a:avLst/>
          </a:prstGeom>
        </p:spPr>
      </p:pic>
    </p:spTree>
    <p:extLst>
      <p:ext uri="{BB962C8B-B14F-4D97-AF65-F5344CB8AC3E}">
        <p14:creationId xmlns:p14="http://schemas.microsoft.com/office/powerpoint/2010/main" val="218363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78C2-8E61-B555-F702-362AB799CBCC}"/>
              </a:ext>
            </a:extLst>
          </p:cNvPr>
          <p:cNvSpPr>
            <a:spLocks noGrp="1"/>
          </p:cNvSpPr>
          <p:nvPr>
            <p:ph type="title"/>
          </p:nvPr>
        </p:nvSpPr>
        <p:spPr/>
        <p:txBody>
          <a:bodyPr>
            <a:normAutofit fontScale="90000"/>
          </a:bodyPr>
          <a:lstStyle/>
          <a:p>
            <a:r>
              <a:rPr lang="en-US" dirty="0"/>
              <a:t>Investigate the mental disorder cases between different income countries in 2009 </a:t>
            </a:r>
          </a:p>
        </p:txBody>
      </p:sp>
      <p:sp>
        <p:nvSpPr>
          <p:cNvPr id="3" name="Content Placeholder 2">
            <a:extLst>
              <a:ext uri="{FF2B5EF4-FFF2-40B4-BE49-F238E27FC236}">
                <a16:creationId xmlns:a16="http://schemas.microsoft.com/office/drawing/2014/main" id="{077C7C51-D7FB-C966-4EFA-3F870B0D3957}"/>
              </a:ext>
            </a:extLst>
          </p:cNvPr>
          <p:cNvSpPr>
            <a:spLocks noGrp="1"/>
          </p:cNvSpPr>
          <p:nvPr>
            <p:ph idx="1"/>
          </p:nvPr>
        </p:nvSpPr>
        <p:spPr>
          <a:xfrm>
            <a:off x="677333" y="2160589"/>
            <a:ext cx="9425671" cy="3880773"/>
          </a:xfrm>
        </p:spPr>
        <p:txBody>
          <a:bodyPr>
            <a:normAutofit/>
          </a:bodyPr>
          <a:lstStyle/>
          <a:p>
            <a:r>
              <a:rPr lang="en-AU" sz="2000" dirty="0"/>
              <a:t>Studies have demonstrated a </a:t>
            </a:r>
            <a:r>
              <a:rPr lang="en-AU" sz="2000" u="sng" dirty="0"/>
              <a:t>cyclical link</a:t>
            </a:r>
            <a:r>
              <a:rPr lang="en-AU" sz="2000" dirty="0"/>
              <a:t> between financial worries and mental health problems such as depression and anxiety. </a:t>
            </a:r>
            <a:endParaRPr lang="en-US" sz="2000" dirty="0"/>
          </a:p>
          <a:p>
            <a:r>
              <a:rPr lang="en-US" sz="2000" dirty="0"/>
              <a:t>The global financial crisis in 2008 affected businesses and households.</a:t>
            </a:r>
          </a:p>
          <a:p>
            <a:pPr lvl="1"/>
            <a:r>
              <a:rPr lang="en-US" sz="2000" dirty="0"/>
              <a:t>Low investment, High debts, Job loss</a:t>
            </a:r>
          </a:p>
          <a:p>
            <a:r>
              <a:rPr lang="en-US" sz="2000" dirty="0"/>
              <a:t>The crisis is expected to affect the number of mental disorder cases globally.</a:t>
            </a:r>
          </a:p>
          <a:p>
            <a:r>
              <a:rPr lang="en-US" sz="2000" dirty="0"/>
              <a:t>The impact might be different depending on how wealthy the country is.</a:t>
            </a:r>
          </a:p>
          <a:p>
            <a:pPr marL="0" indent="0">
              <a:buNone/>
            </a:pPr>
            <a:endParaRPr lang="en-US" sz="2000" dirty="0">
              <a:solidFill>
                <a:srgbClr val="002060"/>
              </a:solidFill>
            </a:endParaRPr>
          </a:p>
        </p:txBody>
      </p:sp>
    </p:spTree>
    <p:extLst>
      <p:ext uri="{BB962C8B-B14F-4D97-AF65-F5344CB8AC3E}">
        <p14:creationId xmlns:p14="http://schemas.microsoft.com/office/powerpoint/2010/main" val="98508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4DCFCA-E7C5-E0A6-23DB-35C777D45805}"/>
              </a:ext>
            </a:extLst>
          </p:cNvPr>
          <p:cNvSpPr>
            <a:spLocks noGrp="1"/>
          </p:cNvSpPr>
          <p:nvPr>
            <p:ph type="title"/>
          </p:nvPr>
        </p:nvSpPr>
        <p:spPr>
          <a:xfrm>
            <a:off x="998241" y="587298"/>
            <a:ext cx="8094134" cy="3212915"/>
          </a:xfrm>
        </p:spPr>
        <p:txBody>
          <a:bodyPr>
            <a:normAutofit/>
          </a:bodyPr>
          <a:lstStyle/>
          <a:p>
            <a:r>
              <a:rPr lang="en-US" sz="3600" dirty="0">
                <a:solidFill>
                  <a:srgbClr val="002060"/>
                </a:solidFill>
              </a:rPr>
              <a:t>Does the financial crisis in 2008 affect the number of mental disorder cases in different country differently due to the country’s wealth?</a:t>
            </a:r>
            <a:endParaRPr lang="en-US" sz="3600" dirty="0"/>
          </a:p>
        </p:txBody>
      </p:sp>
    </p:spTree>
    <p:extLst>
      <p:ext uri="{BB962C8B-B14F-4D97-AF65-F5344CB8AC3E}">
        <p14:creationId xmlns:p14="http://schemas.microsoft.com/office/powerpoint/2010/main" val="345582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CFE1-D6F6-CC6D-C3C0-83BE41252AD9}"/>
              </a:ext>
            </a:extLst>
          </p:cNvPr>
          <p:cNvSpPr>
            <a:spLocks noGrp="1"/>
          </p:cNvSpPr>
          <p:nvPr>
            <p:ph type="title"/>
          </p:nvPr>
        </p:nvSpPr>
        <p:spPr>
          <a:xfrm>
            <a:off x="677334" y="609600"/>
            <a:ext cx="8596668" cy="555171"/>
          </a:xfrm>
        </p:spPr>
        <p:txBody>
          <a:bodyPr>
            <a:normAutofit fontScale="90000"/>
          </a:bodyPr>
          <a:lstStyle/>
          <a:p>
            <a:r>
              <a:rPr lang="en-US" dirty="0"/>
              <a:t>Data</a:t>
            </a:r>
          </a:p>
        </p:txBody>
      </p:sp>
      <p:sp>
        <p:nvSpPr>
          <p:cNvPr id="3" name="Content Placeholder 2">
            <a:extLst>
              <a:ext uri="{FF2B5EF4-FFF2-40B4-BE49-F238E27FC236}">
                <a16:creationId xmlns:a16="http://schemas.microsoft.com/office/drawing/2014/main" id="{55B44B55-AAF1-7923-EF34-86CCB6638756}"/>
              </a:ext>
            </a:extLst>
          </p:cNvPr>
          <p:cNvSpPr>
            <a:spLocks noGrp="1"/>
          </p:cNvSpPr>
          <p:nvPr>
            <p:ph idx="1"/>
          </p:nvPr>
        </p:nvSpPr>
        <p:spPr>
          <a:xfrm>
            <a:off x="886873" y="1370785"/>
            <a:ext cx="8957440" cy="2157796"/>
          </a:xfrm>
        </p:spPr>
        <p:txBody>
          <a:bodyPr>
            <a:normAutofit/>
          </a:bodyPr>
          <a:lstStyle/>
          <a:p>
            <a:r>
              <a:rPr lang="en-US" sz="2000" dirty="0"/>
              <a:t>WHO the number mental disorder cases per 100k in 2008 – 2009</a:t>
            </a:r>
          </a:p>
          <a:p>
            <a:pPr lvl="1"/>
            <a:r>
              <a:rPr lang="en-US" sz="2000" dirty="0"/>
              <a:t>Mental disorders: depression, anxiety disorder</a:t>
            </a:r>
          </a:p>
          <a:p>
            <a:pPr lvl="1"/>
            <a:r>
              <a:rPr lang="en-US" sz="2000" dirty="0"/>
              <a:t>Working age group (20 – 60 years old)</a:t>
            </a:r>
          </a:p>
          <a:p>
            <a:r>
              <a:rPr lang="en-US" sz="2000" dirty="0"/>
              <a:t>World Bank classification of the country’s economic status in the financial year July 2008- June 2009</a:t>
            </a:r>
          </a:p>
          <a:p>
            <a:endParaRPr lang="en-US" sz="2000" dirty="0"/>
          </a:p>
        </p:txBody>
      </p:sp>
      <p:sp>
        <p:nvSpPr>
          <p:cNvPr id="5" name="TextBox 4">
            <a:extLst>
              <a:ext uri="{FF2B5EF4-FFF2-40B4-BE49-F238E27FC236}">
                <a16:creationId xmlns:a16="http://schemas.microsoft.com/office/drawing/2014/main" id="{186FDF9D-B11A-5D69-6859-A2D1CE7FF36A}"/>
              </a:ext>
            </a:extLst>
          </p:cNvPr>
          <p:cNvSpPr txBox="1"/>
          <p:nvPr/>
        </p:nvSpPr>
        <p:spPr>
          <a:xfrm>
            <a:off x="316561" y="6150114"/>
            <a:ext cx="8957441" cy="707886"/>
          </a:xfrm>
          <a:prstGeom prst="rect">
            <a:avLst/>
          </a:prstGeom>
          <a:noFill/>
        </p:spPr>
        <p:txBody>
          <a:bodyPr wrap="square">
            <a:spAutoFit/>
          </a:bodyPr>
          <a:lstStyle/>
          <a:p>
            <a:r>
              <a:rPr lang="en-US" sz="800" dirty="0"/>
              <a:t>Global Burden of Disease Collaborative Network.</a:t>
            </a:r>
          </a:p>
          <a:p>
            <a:r>
              <a:rPr lang="en-US" sz="800" dirty="0"/>
              <a:t>Global Burden of Disease Study 2019 (GBD 2019) Results.</a:t>
            </a:r>
          </a:p>
          <a:p>
            <a:r>
              <a:rPr lang="en-US" sz="800" dirty="0"/>
              <a:t>Seattle, United States: Institute for Health Metrics and Evaluation (IHME), 2020.</a:t>
            </a:r>
          </a:p>
          <a:p>
            <a:r>
              <a:rPr lang="en-US" sz="800" dirty="0"/>
              <a:t>Available from </a:t>
            </a:r>
            <a:r>
              <a:rPr lang="en-US" sz="800" dirty="0">
                <a:hlinkClick r:id="rId2"/>
              </a:rPr>
              <a:t>https://vizhub.healthdata.org/gbd-results/</a:t>
            </a:r>
            <a:r>
              <a:rPr lang="en-US" sz="800" dirty="0"/>
              <a:t>.</a:t>
            </a:r>
          </a:p>
          <a:p>
            <a:r>
              <a:rPr lang="en-US" sz="800" dirty="0"/>
              <a:t>USD to AUD conversion rate in 2009  = 0.79</a:t>
            </a:r>
          </a:p>
        </p:txBody>
      </p:sp>
      <p:graphicFrame>
        <p:nvGraphicFramePr>
          <p:cNvPr id="6" name="Table 5">
            <a:extLst>
              <a:ext uri="{FF2B5EF4-FFF2-40B4-BE49-F238E27FC236}">
                <a16:creationId xmlns:a16="http://schemas.microsoft.com/office/drawing/2014/main" id="{91C36A4B-1205-E8AD-3066-71BC636B8943}"/>
              </a:ext>
            </a:extLst>
          </p:cNvPr>
          <p:cNvGraphicFramePr>
            <a:graphicFrameLocks noGrp="1"/>
          </p:cNvGraphicFramePr>
          <p:nvPr>
            <p:extLst>
              <p:ext uri="{D42A27DB-BD31-4B8C-83A1-F6EECF244321}">
                <p14:modId xmlns:p14="http://schemas.microsoft.com/office/powerpoint/2010/main" val="333398148"/>
              </p:ext>
            </p:extLst>
          </p:nvPr>
        </p:nvGraphicFramePr>
        <p:xfrm>
          <a:off x="2395441" y="3650771"/>
          <a:ext cx="5418666"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95629482"/>
                    </a:ext>
                  </a:extLst>
                </a:gridCol>
                <a:gridCol w="2709333">
                  <a:extLst>
                    <a:ext uri="{9D8B030D-6E8A-4147-A177-3AD203B41FA5}">
                      <a16:colId xmlns:a16="http://schemas.microsoft.com/office/drawing/2014/main" val="953424872"/>
                    </a:ext>
                  </a:extLst>
                </a:gridCol>
              </a:tblGrid>
              <a:tr h="370840">
                <a:tc>
                  <a:txBody>
                    <a:bodyPr/>
                    <a:lstStyle/>
                    <a:p>
                      <a:pPr algn="ctr"/>
                      <a:r>
                        <a:rPr lang="en-US" dirty="0"/>
                        <a:t>Income category</a:t>
                      </a:r>
                    </a:p>
                  </a:txBody>
                  <a:tcPr/>
                </a:tc>
                <a:tc>
                  <a:txBody>
                    <a:bodyPr/>
                    <a:lstStyle/>
                    <a:p>
                      <a:pPr algn="ctr"/>
                      <a:r>
                        <a:rPr lang="en-US" dirty="0"/>
                        <a:t>Gross income per capita (AUD)</a:t>
                      </a:r>
                    </a:p>
                  </a:txBody>
                  <a:tcPr/>
                </a:tc>
                <a:extLst>
                  <a:ext uri="{0D108BD9-81ED-4DB2-BD59-A6C34878D82A}">
                    <a16:rowId xmlns:a16="http://schemas.microsoft.com/office/drawing/2014/main" val="507999170"/>
                  </a:ext>
                </a:extLst>
              </a:tr>
              <a:tr h="370840">
                <a:tc>
                  <a:txBody>
                    <a:bodyPr/>
                    <a:lstStyle/>
                    <a:p>
                      <a:r>
                        <a:rPr lang="en-US" dirty="0"/>
                        <a:t>Low income</a:t>
                      </a:r>
                    </a:p>
                  </a:txBody>
                  <a:tcPr/>
                </a:tc>
                <a:tc>
                  <a:txBody>
                    <a:bodyPr/>
                    <a:lstStyle/>
                    <a:p>
                      <a:pPr algn="ctr"/>
                      <a:r>
                        <a:rPr lang="en-US" dirty="0"/>
                        <a:t>&lt;= 1,259</a:t>
                      </a:r>
                    </a:p>
                  </a:txBody>
                  <a:tcPr/>
                </a:tc>
                <a:extLst>
                  <a:ext uri="{0D108BD9-81ED-4DB2-BD59-A6C34878D82A}">
                    <a16:rowId xmlns:a16="http://schemas.microsoft.com/office/drawing/2014/main" val="1038952959"/>
                  </a:ext>
                </a:extLst>
              </a:tr>
              <a:tr h="370840">
                <a:tc>
                  <a:txBody>
                    <a:bodyPr/>
                    <a:lstStyle/>
                    <a:p>
                      <a:r>
                        <a:rPr lang="en-US" dirty="0"/>
                        <a:t>Lower middle income</a:t>
                      </a:r>
                    </a:p>
                  </a:txBody>
                  <a:tcPr/>
                </a:tc>
                <a:tc>
                  <a:txBody>
                    <a:bodyPr/>
                    <a:lstStyle/>
                    <a:p>
                      <a:pPr algn="ctr"/>
                      <a:r>
                        <a:rPr lang="en-US" dirty="0"/>
                        <a:t>1,260 – 4,994</a:t>
                      </a:r>
                    </a:p>
                  </a:txBody>
                  <a:tcPr/>
                </a:tc>
                <a:extLst>
                  <a:ext uri="{0D108BD9-81ED-4DB2-BD59-A6C34878D82A}">
                    <a16:rowId xmlns:a16="http://schemas.microsoft.com/office/drawing/2014/main" val="1970174303"/>
                  </a:ext>
                </a:extLst>
              </a:tr>
              <a:tr h="370840">
                <a:tc>
                  <a:txBody>
                    <a:bodyPr/>
                    <a:lstStyle/>
                    <a:p>
                      <a:r>
                        <a:rPr lang="en-US" dirty="0"/>
                        <a:t>Upper middle income</a:t>
                      </a:r>
                    </a:p>
                  </a:txBody>
                  <a:tcPr/>
                </a:tc>
                <a:tc>
                  <a:txBody>
                    <a:bodyPr/>
                    <a:lstStyle/>
                    <a:p>
                      <a:pPr algn="ctr"/>
                      <a:r>
                        <a:rPr lang="en-US" dirty="0"/>
                        <a:t>4,995 – 15,437</a:t>
                      </a:r>
                    </a:p>
                  </a:txBody>
                  <a:tcPr/>
                </a:tc>
                <a:extLst>
                  <a:ext uri="{0D108BD9-81ED-4DB2-BD59-A6C34878D82A}">
                    <a16:rowId xmlns:a16="http://schemas.microsoft.com/office/drawing/2014/main" val="3686123148"/>
                  </a:ext>
                </a:extLst>
              </a:tr>
              <a:tr h="370840">
                <a:tc>
                  <a:txBody>
                    <a:bodyPr/>
                    <a:lstStyle/>
                    <a:p>
                      <a:r>
                        <a:rPr lang="en-US" dirty="0"/>
                        <a:t>High income</a:t>
                      </a:r>
                    </a:p>
                  </a:txBody>
                  <a:tcPr/>
                </a:tc>
                <a:tc>
                  <a:txBody>
                    <a:bodyPr/>
                    <a:lstStyle/>
                    <a:p>
                      <a:pPr algn="ctr"/>
                      <a:r>
                        <a:rPr lang="en-US" dirty="0"/>
                        <a:t>&gt;15,437</a:t>
                      </a:r>
                    </a:p>
                  </a:txBody>
                  <a:tcPr/>
                </a:tc>
                <a:extLst>
                  <a:ext uri="{0D108BD9-81ED-4DB2-BD59-A6C34878D82A}">
                    <a16:rowId xmlns:a16="http://schemas.microsoft.com/office/drawing/2014/main" val="992674640"/>
                  </a:ext>
                </a:extLst>
              </a:tr>
            </a:tbl>
          </a:graphicData>
        </a:graphic>
      </p:graphicFrame>
    </p:spTree>
    <p:extLst>
      <p:ext uri="{BB962C8B-B14F-4D97-AF65-F5344CB8AC3E}">
        <p14:creationId xmlns:p14="http://schemas.microsoft.com/office/powerpoint/2010/main" val="119519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7AF0-B0DF-2600-157C-470F6B55BD3C}"/>
              </a:ext>
            </a:extLst>
          </p:cNvPr>
          <p:cNvSpPr>
            <a:spLocks noGrp="1"/>
          </p:cNvSpPr>
          <p:nvPr>
            <p:ph type="title"/>
          </p:nvPr>
        </p:nvSpPr>
        <p:spPr/>
        <p:txBody>
          <a:bodyPr>
            <a:normAutofit/>
          </a:bodyPr>
          <a:lstStyle/>
          <a:p>
            <a:r>
              <a:rPr lang="en-US" sz="3200" dirty="0"/>
              <a:t>Classification of countries by income in 2009</a:t>
            </a:r>
          </a:p>
        </p:txBody>
      </p:sp>
      <p:pic>
        <p:nvPicPr>
          <p:cNvPr id="9" name="Picture 8">
            <a:extLst>
              <a:ext uri="{FF2B5EF4-FFF2-40B4-BE49-F238E27FC236}">
                <a16:creationId xmlns:a16="http://schemas.microsoft.com/office/drawing/2014/main" id="{D3EA88D9-753B-2527-B7C1-EB06C7C141D2}"/>
              </a:ext>
            </a:extLst>
          </p:cNvPr>
          <p:cNvPicPr>
            <a:picLocks noChangeAspect="1"/>
          </p:cNvPicPr>
          <p:nvPr/>
        </p:nvPicPr>
        <p:blipFill>
          <a:blip r:embed="rId3"/>
          <a:stretch>
            <a:fillRect/>
          </a:stretch>
        </p:blipFill>
        <p:spPr>
          <a:xfrm>
            <a:off x="1104899" y="1270000"/>
            <a:ext cx="9596052" cy="5129804"/>
          </a:xfrm>
          <a:prstGeom prst="rect">
            <a:avLst/>
          </a:prstGeom>
        </p:spPr>
      </p:pic>
      <p:graphicFrame>
        <p:nvGraphicFramePr>
          <p:cNvPr id="3" name="Table 2">
            <a:extLst>
              <a:ext uri="{FF2B5EF4-FFF2-40B4-BE49-F238E27FC236}">
                <a16:creationId xmlns:a16="http://schemas.microsoft.com/office/drawing/2014/main" id="{BC79A8FC-A822-8BD1-D4E3-16A3E207AC49}"/>
              </a:ext>
            </a:extLst>
          </p:cNvPr>
          <p:cNvGraphicFramePr>
            <a:graphicFrameLocks noGrp="1"/>
          </p:cNvGraphicFramePr>
          <p:nvPr>
            <p:extLst>
              <p:ext uri="{D42A27DB-BD31-4B8C-83A1-F6EECF244321}">
                <p14:modId xmlns:p14="http://schemas.microsoft.com/office/powerpoint/2010/main" val="628446381"/>
              </p:ext>
            </p:extLst>
          </p:nvPr>
        </p:nvGraphicFramePr>
        <p:xfrm>
          <a:off x="408060" y="3596640"/>
          <a:ext cx="2672598" cy="2651760"/>
        </p:xfrm>
        <a:graphic>
          <a:graphicData uri="http://schemas.openxmlformats.org/drawingml/2006/table">
            <a:tbl>
              <a:tblPr firstRow="1" bandRow="1">
                <a:tableStyleId>{5C22544A-7EE6-4342-B048-85BDC9FD1C3A}</a:tableStyleId>
              </a:tblPr>
              <a:tblGrid>
                <a:gridCol w="970683">
                  <a:extLst>
                    <a:ext uri="{9D8B030D-6E8A-4147-A177-3AD203B41FA5}">
                      <a16:colId xmlns:a16="http://schemas.microsoft.com/office/drawing/2014/main" val="1595629482"/>
                    </a:ext>
                  </a:extLst>
                </a:gridCol>
                <a:gridCol w="1701915">
                  <a:extLst>
                    <a:ext uri="{9D8B030D-6E8A-4147-A177-3AD203B41FA5}">
                      <a16:colId xmlns:a16="http://schemas.microsoft.com/office/drawing/2014/main" val="953424872"/>
                    </a:ext>
                  </a:extLst>
                </a:gridCol>
              </a:tblGrid>
              <a:tr h="370840">
                <a:tc>
                  <a:txBody>
                    <a:bodyPr/>
                    <a:lstStyle/>
                    <a:p>
                      <a:pPr algn="ctr"/>
                      <a:r>
                        <a:rPr lang="en-US" sz="1200" dirty="0"/>
                        <a:t>Income category</a:t>
                      </a:r>
                    </a:p>
                  </a:txBody>
                  <a:tcPr>
                    <a:solidFill>
                      <a:srgbClr val="002060"/>
                    </a:solidFill>
                  </a:tcPr>
                </a:tc>
                <a:tc>
                  <a:txBody>
                    <a:bodyPr/>
                    <a:lstStyle/>
                    <a:p>
                      <a:pPr algn="ctr"/>
                      <a:r>
                        <a:rPr lang="en-US" sz="1200" dirty="0"/>
                        <a:t>Gross income per capita (AUD)</a:t>
                      </a:r>
                    </a:p>
                  </a:txBody>
                  <a:tcPr>
                    <a:solidFill>
                      <a:srgbClr val="002060"/>
                    </a:solidFill>
                  </a:tcPr>
                </a:tc>
                <a:extLst>
                  <a:ext uri="{0D108BD9-81ED-4DB2-BD59-A6C34878D82A}">
                    <a16:rowId xmlns:a16="http://schemas.microsoft.com/office/drawing/2014/main" val="507999170"/>
                  </a:ext>
                </a:extLst>
              </a:tr>
              <a:tr h="370840">
                <a:tc>
                  <a:txBody>
                    <a:bodyPr/>
                    <a:lstStyle/>
                    <a:p>
                      <a:r>
                        <a:rPr lang="en-US" sz="1200" dirty="0"/>
                        <a:t>Low income</a:t>
                      </a:r>
                    </a:p>
                  </a:txBody>
                  <a:tcPr>
                    <a:solidFill>
                      <a:srgbClr val="7B3294"/>
                    </a:solidFill>
                  </a:tcPr>
                </a:tc>
                <a:tc>
                  <a:txBody>
                    <a:bodyPr/>
                    <a:lstStyle/>
                    <a:p>
                      <a:pPr algn="ctr"/>
                      <a:r>
                        <a:rPr lang="en-US" sz="1200" dirty="0"/>
                        <a:t>&lt;= 1,259</a:t>
                      </a:r>
                    </a:p>
                  </a:txBody>
                  <a:tcPr>
                    <a:solidFill>
                      <a:srgbClr val="7B3294"/>
                    </a:solidFill>
                  </a:tcPr>
                </a:tc>
                <a:extLst>
                  <a:ext uri="{0D108BD9-81ED-4DB2-BD59-A6C34878D82A}">
                    <a16:rowId xmlns:a16="http://schemas.microsoft.com/office/drawing/2014/main" val="1038952959"/>
                  </a:ext>
                </a:extLst>
              </a:tr>
              <a:tr h="370840">
                <a:tc>
                  <a:txBody>
                    <a:bodyPr/>
                    <a:lstStyle/>
                    <a:p>
                      <a:r>
                        <a:rPr lang="en-US" sz="1200" dirty="0"/>
                        <a:t>Lower middle income</a:t>
                      </a:r>
                    </a:p>
                  </a:txBody>
                  <a:tcPr>
                    <a:solidFill>
                      <a:srgbClr val="A985B7"/>
                    </a:solidFill>
                  </a:tcPr>
                </a:tc>
                <a:tc>
                  <a:txBody>
                    <a:bodyPr/>
                    <a:lstStyle/>
                    <a:p>
                      <a:pPr algn="ctr"/>
                      <a:r>
                        <a:rPr lang="en-US" sz="1200" dirty="0"/>
                        <a:t>1,260 – 4,994</a:t>
                      </a:r>
                    </a:p>
                  </a:txBody>
                  <a:tcPr>
                    <a:solidFill>
                      <a:srgbClr val="A985B7"/>
                    </a:solidFill>
                  </a:tcPr>
                </a:tc>
                <a:extLst>
                  <a:ext uri="{0D108BD9-81ED-4DB2-BD59-A6C34878D82A}">
                    <a16:rowId xmlns:a16="http://schemas.microsoft.com/office/drawing/2014/main" val="1970174303"/>
                  </a:ext>
                </a:extLst>
              </a:tr>
              <a:tr h="370840">
                <a:tc>
                  <a:txBody>
                    <a:bodyPr/>
                    <a:lstStyle/>
                    <a:p>
                      <a:r>
                        <a:rPr lang="en-US" sz="1200" dirty="0"/>
                        <a:t>Upper middle income</a:t>
                      </a:r>
                    </a:p>
                  </a:txBody>
                  <a:tcPr>
                    <a:solidFill>
                      <a:srgbClr val="8CCF92"/>
                    </a:solidFill>
                  </a:tcPr>
                </a:tc>
                <a:tc>
                  <a:txBody>
                    <a:bodyPr/>
                    <a:lstStyle/>
                    <a:p>
                      <a:pPr algn="ctr"/>
                      <a:r>
                        <a:rPr lang="en-US" sz="1200" dirty="0"/>
                        <a:t>4,995 – 15,437</a:t>
                      </a:r>
                    </a:p>
                  </a:txBody>
                  <a:tcPr>
                    <a:solidFill>
                      <a:srgbClr val="8CCF92"/>
                    </a:solidFill>
                  </a:tcPr>
                </a:tc>
                <a:extLst>
                  <a:ext uri="{0D108BD9-81ED-4DB2-BD59-A6C34878D82A}">
                    <a16:rowId xmlns:a16="http://schemas.microsoft.com/office/drawing/2014/main" val="3686123148"/>
                  </a:ext>
                </a:extLst>
              </a:tr>
              <a:tr h="370840">
                <a:tc>
                  <a:txBody>
                    <a:bodyPr/>
                    <a:lstStyle/>
                    <a:p>
                      <a:r>
                        <a:rPr lang="en-US" sz="1200" dirty="0"/>
                        <a:t>High income</a:t>
                      </a:r>
                    </a:p>
                  </a:txBody>
                  <a:tcPr>
                    <a:solidFill>
                      <a:srgbClr val="0A8151"/>
                    </a:solidFill>
                  </a:tcPr>
                </a:tc>
                <a:tc>
                  <a:txBody>
                    <a:bodyPr/>
                    <a:lstStyle/>
                    <a:p>
                      <a:pPr algn="ctr"/>
                      <a:r>
                        <a:rPr lang="en-US" sz="1200" dirty="0"/>
                        <a:t>&gt;15,437</a:t>
                      </a:r>
                    </a:p>
                  </a:txBody>
                  <a:tcPr>
                    <a:solidFill>
                      <a:srgbClr val="0A8151"/>
                    </a:solidFill>
                  </a:tcPr>
                </a:tc>
                <a:extLst>
                  <a:ext uri="{0D108BD9-81ED-4DB2-BD59-A6C34878D82A}">
                    <a16:rowId xmlns:a16="http://schemas.microsoft.com/office/drawing/2014/main" val="992674640"/>
                  </a:ext>
                </a:extLst>
              </a:tr>
            </a:tbl>
          </a:graphicData>
        </a:graphic>
      </p:graphicFrame>
    </p:spTree>
    <p:extLst>
      <p:ext uri="{BB962C8B-B14F-4D97-AF65-F5344CB8AC3E}">
        <p14:creationId xmlns:p14="http://schemas.microsoft.com/office/powerpoint/2010/main" val="322140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1FB4-8BD0-708C-32F5-AF7197E0B260}"/>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55192479-1CE3-0BEE-ECB4-8B7F72FE251E}"/>
              </a:ext>
            </a:extLst>
          </p:cNvPr>
          <p:cNvSpPr>
            <a:spLocks noGrp="1"/>
          </p:cNvSpPr>
          <p:nvPr>
            <p:ph idx="1"/>
          </p:nvPr>
        </p:nvSpPr>
        <p:spPr/>
        <p:txBody>
          <a:bodyPr>
            <a:normAutofit/>
          </a:bodyPr>
          <a:lstStyle/>
          <a:p>
            <a:r>
              <a:rPr lang="en-US" sz="2000" dirty="0"/>
              <a:t>H0: There is </a:t>
            </a:r>
            <a:r>
              <a:rPr lang="en-US" sz="2000" u="sng" dirty="0"/>
              <a:t>no difference</a:t>
            </a:r>
            <a:r>
              <a:rPr lang="en-US" sz="2000" dirty="0"/>
              <a:t> in the mean number of mental disorder rate among countries in different income groups.</a:t>
            </a:r>
          </a:p>
          <a:p>
            <a:r>
              <a:rPr lang="en-US" sz="2000" dirty="0"/>
              <a:t>Ha: There </a:t>
            </a:r>
            <a:r>
              <a:rPr lang="en-US" sz="2000" u="sng" dirty="0"/>
              <a:t>are differences</a:t>
            </a:r>
            <a:r>
              <a:rPr lang="en-US" sz="2000" dirty="0"/>
              <a:t> in the mean number of mental disorder rate among countries in different income groups.</a:t>
            </a:r>
          </a:p>
          <a:p>
            <a:pPr marL="0" indent="0">
              <a:buNone/>
            </a:pPr>
            <a:endParaRPr lang="en-US" sz="2000" dirty="0"/>
          </a:p>
        </p:txBody>
      </p:sp>
    </p:spTree>
    <p:extLst>
      <p:ext uri="{BB962C8B-B14F-4D97-AF65-F5344CB8AC3E}">
        <p14:creationId xmlns:p14="http://schemas.microsoft.com/office/powerpoint/2010/main" val="370072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DD18-5483-DF85-2E3E-D343605952AC}"/>
              </a:ext>
            </a:extLst>
          </p:cNvPr>
          <p:cNvSpPr>
            <a:spLocks noGrp="1"/>
          </p:cNvSpPr>
          <p:nvPr>
            <p:ph type="title"/>
          </p:nvPr>
        </p:nvSpPr>
        <p:spPr/>
        <p:txBody>
          <a:bodyPr/>
          <a:lstStyle/>
          <a:p>
            <a:r>
              <a:rPr lang="en-US" dirty="0"/>
              <a:t>EDA – Mental disorder cases per 100k</a:t>
            </a:r>
          </a:p>
        </p:txBody>
      </p:sp>
      <p:pic>
        <p:nvPicPr>
          <p:cNvPr id="4" name="Picture 3" descr="A graph of different colored lines&#10;&#10;Description automatically generated with medium confidence">
            <a:extLst>
              <a:ext uri="{FF2B5EF4-FFF2-40B4-BE49-F238E27FC236}">
                <a16:creationId xmlns:a16="http://schemas.microsoft.com/office/drawing/2014/main" id="{0C07DA18-61D5-A69C-6675-767C85500283}"/>
              </a:ext>
            </a:extLst>
          </p:cNvPr>
          <p:cNvPicPr>
            <a:picLocks noChangeAspect="1"/>
          </p:cNvPicPr>
          <p:nvPr/>
        </p:nvPicPr>
        <p:blipFill>
          <a:blip r:embed="rId2"/>
          <a:stretch>
            <a:fillRect/>
          </a:stretch>
        </p:blipFill>
        <p:spPr>
          <a:xfrm>
            <a:off x="446106" y="1773243"/>
            <a:ext cx="9755658" cy="4877829"/>
          </a:xfrm>
          <a:prstGeom prst="rect">
            <a:avLst/>
          </a:prstGeom>
        </p:spPr>
      </p:pic>
      <p:sp>
        <p:nvSpPr>
          <p:cNvPr id="3" name="TextBox 2">
            <a:extLst>
              <a:ext uri="{FF2B5EF4-FFF2-40B4-BE49-F238E27FC236}">
                <a16:creationId xmlns:a16="http://schemas.microsoft.com/office/drawing/2014/main" id="{E404AEE3-96A4-6FE0-ABD5-E62065764E72}"/>
              </a:ext>
            </a:extLst>
          </p:cNvPr>
          <p:cNvSpPr txBox="1"/>
          <p:nvPr/>
        </p:nvSpPr>
        <p:spPr>
          <a:xfrm>
            <a:off x="677334" y="1270000"/>
            <a:ext cx="3331361" cy="646331"/>
          </a:xfrm>
          <a:prstGeom prst="rect">
            <a:avLst/>
          </a:prstGeom>
          <a:noFill/>
        </p:spPr>
        <p:txBody>
          <a:bodyPr wrap="none" rtlCol="0">
            <a:spAutoFit/>
          </a:bodyPr>
          <a:lstStyle/>
          <a:p>
            <a:r>
              <a:rPr lang="en-US" dirty="0"/>
              <a:t>N=199</a:t>
            </a:r>
          </a:p>
          <a:p>
            <a:r>
              <a:rPr lang="en-US" dirty="0"/>
              <a:t>Median = 6,228 cases per 100k</a:t>
            </a:r>
          </a:p>
        </p:txBody>
      </p:sp>
    </p:spTree>
    <p:extLst>
      <p:ext uri="{BB962C8B-B14F-4D97-AF65-F5344CB8AC3E}">
        <p14:creationId xmlns:p14="http://schemas.microsoft.com/office/powerpoint/2010/main" val="9709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rt of different colored squares&#10;&#10;Description automatically generated">
            <a:extLst>
              <a:ext uri="{FF2B5EF4-FFF2-40B4-BE49-F238E27FC236}">
                <a16:creationId xmlns:a16="http://schemas.microsoft.com/office/drawing/2014/main" id="{93837E61-1F7D-8F96-7221-5FCFE27881A3}"/>
              </a:ext>
            </a:extLst>
          </p:cNvPr>
          <p:cNvPicPr>
            <a:picLocks noChangeAspect="1"/>
          </p:cNvPicPr>
          <p:nvPr/>
        </p:nvPicPr>
        <p:blipFill rotWithShape="1">
          <a:blip r:embed="rId3"/>
          <a:srcRect t="10897"/>
          <a:stretch/>
        </p:blipFill>
        <p:spPr>
          <a:xfrm>
            <a:off x="2069123" y="1956916"/>
            <a:ext cx="6758354" cy="4516400"/>
          </a:xfrm>
          <a:prstGeom prst="rect">
            <a:avLst/>
          </a:prstGeom>
        </p:spPr>
      </p:pic>
      <p:sp>
        <p:nvSpPr>
          <p:cNvPr id="2" name="Title 1">
            <a:extLst>
              <a:ext uri="{FF2B5EF4-FFF2-40B4-BE49-F238E27FC236}">
                <a16:creationId xmlns:a16="http://schemas.microsoft.com/office/drawing/2014/main" id="{ED12C6F5-F957-1837-0C8F-1041A509FC47}"/>
              </a:ext>
            </a:extLst>
          </p:cNvPr>
          <p:cNvSpPr>
            <a:spLocks noGrp="1"/>
          </p:cNvSpPr>
          <p:nvPr>
            <p:ph type="title"/>
          </p:nvPr>
        </p:nvSpPr>
        <p:spPr>
          <a:xfrm>
            <a:off x="363415" y="283552"/>
            <a:ext cx="8991600" cy="1673364"/>
          </a:xfrm>
        </p:spPr>
        <p:txBody>
          <a:bodyPr>
            <a:noAutofit/>
          </a:bodyPr>
          <a:lstStyle/>
          <a:p>
            <a:r>
              <a:rPr lang="en-US" sz="2800" dirty="0"/>
              <a:t>Significant higher number of mental disorder cases in </a:t>
            </a:r>
            <a:r>
              <a:rPr lang="en-US" sz="3200" i="1" dirty="0"/>
              <a:t>low income</a:t>
            </a:r>
            <a:r>
              <a:rPr lang="en-US" sz="2800" dirty="0"/>
              <a:t> countries compare to </a:t>
            </a:r>
            <a:r>
              <a:rPr lang="en-US" sz="3200" i="1" dirty="0"/>
              <a:t>upper medium</a:t>
            </a:r>
            <a:r>
              <a:rPr lang="en-US" sz="2800" dirty="0"/>
              <a:t> </a:t>
            </a:r>
            <a:r>
              <a:rPr lang="en-US" sz="3200" i="1" dirty="0"/>
              <a:t>income</a:t>
            </a:r>
            <a:r>
              <a:rPr lang="en-US" sz="2800" dirty="0"/>
              <a:t> countries.</a:t>
            </a:r>
          </a:p>
        </p:txBody>
      </p:sp>
      <p:sp>
        <p:nvSpPr>
          <p:cNvPr id="7" name="TextBox 6">
            <a:extLst>
              <a:ext uri="{FF2B5EF4-FFF2-40B4-BE49-F238E27FC236}">
                <a16:creationId xmlns:a16="http://schemas.microsoft.com/office/drawing/2014/main" id="{295106A5-8F78-8DFE-1ACF-F8AEFE01DFFB}"/>
              </a:ext>
            </a:extLst>
          </p:cNvPr>
          <p:cNvSpPr txBox="1"/>
          <p:nvPr/>
        </p:nvSpPr>
        <p:spPr>
          <a:xfrm>
            <a:off x="373465" y="6407367"/>
            <a:ext cx="6074805" cy="307777"/>
          </a:xfrm>
          <a:prstGeom prst="rect">
            <a:avLst/>
          </a:prstGeom>
          <a:noFill/>
        </p:spPr>
        <p:txBody>
          <a:bodyPr wrap="none" rtlCol="0">
            <a:spAutoFit/>
          </a:bodyPr>
          <a:lstStyle/>
          <a:p>
            <a:r>
              <a:rPr lang="en-US" sz="1400" dirty="0"/>
              <a:t>One-way ANOVA : F=2.78, P-value = 0.042; * </a:t>
            </a:r>
            <a:r>
              <a:rPr lang="en-US" sz="1400" dirty="0" err="1"/>
              <a:t>Posthoc</a:t>
            </a:r>
            <a:r>
              <a:rPr lang="en-US" sz="1400" dirty="0"/>
              <a:t> Tukey test - P &lt; 0.05</a:t>
            </a:r>
          </a:p>
        </p:txBody>
      </p:sp>
      <p:sp>
        <p:nvSpPr>
          <p:cNvPr id="3" name="Left Bracket 2">
            <a:extLst>
              <a:ext uri="{FF2B5EF4-FFF2-40B4-BE49-F238E27FC236}">
                <a16:creationId xmlns:a16="http://schemas.microsoft.com/office/drawing/2014/main" id="{DBE24610-8D3B-6216-9A1A-FFDC9DEF5C5C}"/>
              </a:ext>
            </a:extLst>
          </p:cNvPr>
          <p:cNvSpPr/>
          <p:nvPr/>
        </p:nvSpPr>
        <p:spPr>
          <a:xfrm rot="5400000">
            <a:off x="4773505" y="750551"/>
            <a:ext cx="171417" cy="2565947"/>
          </a:xfrm>
          <a:prstGeom prst="leftBracket">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66CD1B9-21F8-D004-77FA-05E5D80BAF0C}"/>
              </a:ext>
            </a:extLst>
          </p:cNvPr>
          <p:cNvSpPr txBox="1"/>
          <p:nvPr/>
        </p:nvSpPr>
        <p:spPr>
          <a:xfrm>
            <a:off x="4701158" y="1631181"/>
            <a:ext cx="316112" cy="523220"/>
          </a:xfrm>
          <a:prstGeom prst="rect">
            <a:avLst/>
          </a:prstGeom>
          <a:noFill/>
        </p:spPr>
        <p:txBody>
          <a:bodyPr wrap="none" rtlCol="0">
            <a:spAutoFit/>
          </a:bodyPr>
          <a:lstStyle/>
          <a:p>
            <a:r>
              <a:rPr lang="en-US" sz="2800" dirty="0"/>
              <a:t>*</a:t>
            </a:r>
          </a:p>
        </p:txBody>
      </p:sp>
    </p:spTree>
    <p:extLst>
      <p:ext uri="{BB962C8B-B14F-4D97-AF65-F5344CB8AC3E}">
        <p14:creationId xmlns:p14="http://schemas.microsoft.com/office/powerpoint/2010/main" val="236735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3BBF-626F-89F5-5B72-88DA7ED0B812}"/>
              </a:ext>
            </a:extLst>
          </p:cNvPr>
          <p:cNvSpPr>
            <a:spLocks noGrp="1"/>
          </p:cNvSpPr>
          <p:nvPr>
            <p:ph type="title"/>
          </p:nvPr>
        </p:nvSpPr>
        <p:spPr/>
        <p:txBody>
          <a:bodyPr>
            <a:normAutofit fontScale="90000"/>
          </a:bodyPr>
          <a:lstStyle/>
          <a:p>
            <a:r>
              <a:rPr lang="en-US" dirty="0"/>
              <a:t>Does the global financial crisis affect the country with low income more than others?</a:t>
            </a:r>
          </a:p>
        </p:txBody>
      </p:sp>
      <p:sp>
        <p:nvSpPr>
          <p:cNvPr id="3" name="Content Placeholder 2">
            <a:extLst>
              <a:ext uri="{FF2B5EF4-FFF2-40B4-BE49-F238E27FC236}">
                <a16:creationId xmlns:a16="http://schemas.microsoft.com/office/drawing/2014/main" id="{0A07F8A5-9D5F-C187-AEEA-5318CE540BB4}"/>
              </a:ext>
            </a:extLst>
          </p:cNvPr>
          <p:cNvSpPr>
            <a:spLocks noGrp="1"/>
          </p:cNvSpPr>
          <p:nvPr>
            <p:ph idx="1"/>
          </p:nvPr>
        </p:nvSpPr>
        <p:spPr/>
        <p:txBody>
          <a:bodyPr>
            <a:normAutofit/>
          </a:bodyPr>
          <a:lstStyle/>
          <a:p>
            <a:r>
              <a:rPr lang="en-US" sz="2000" dirty="0"/>
              <a:t>Yes, but only slightly.</a:t>
            </a:r>
          </a:p>
          <a:p>
            <a:r>
              <a:rPr lang="en-US" sz="2000" dirty="0"/>
              <a:t>Possible different underlying cause for mental disorder in high income country VS low income country</a:t>
            </a:r>
          </a:p>
          <a:p>
            <a:pPr lvl="1"/>
            <a:r>
              <a:rPr lang="en-US" sz="2000" dirty="0"/>
              <a:t>Cost of living</a:t>
            </a:r>
          </a:p>
          <a:p>
            <a:pPr lvl="1"/>
            <a:r>
              <a:rPr lang="en-US" sz="2000" dirty="0"/>
              <a:t>Government policy </a:t>
            </a:r>
          </a:p>
        </p:txBody>
      </p:sp>
    </p:spTree>
    <p:extLst>
      <p:ext uri="{BB962C8B-B14F-4D97-AF65-F5344CB8AC3E}">
        <p14:creationId xmlns:p14="http://schemas.microsoft.com/office/powerpoint/2010/main" val="29983441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{3A919087-3A31-6647-B09D-4399D89E516C}tf10001060</Template>
  <TotalTime>9647</TotalTime>
  <Words>572</Words>
  <Application>Microsoft Macintosh PowerPoint</Application>
  <PresentationFormat>Widescreen</PresentationFormat>
  <Paragraphs>71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Open Sans</vt:lpstr>
      <vt:lpstr>Trebuchet MS</vt:lpstr>
      <vt:lpstr>Wingdings 3</vt:lpstr>
      <vt:lpstr>Facet</vt:lpstr>
      <vt:lpstr>The global effect of 2008 financial crisis on the number of mental disorder cases</vt:lpstr>
      <vt:lpstr>Investigate the mental disorder cases between different income countries in 2009 </vt:lpstr>
      <vt:lpstr>Does the financial crisis in 2008 affect the number of mental disorder cases in different country differently due to the country’s wealth?</vt:lpstr>
      <vt:lpstr>Data</vt:lpstr>
      <vt:lpstr>Classification of countries by income in 2009</vt:lpstr>
      <vt:lpstr>Hypothesis testing</vt:lpstr>
      <vt:lpstr>EDA – Mental disorder cases per 100k</vt:lpstr>
      <vt:lpstr>Significant higher number of mental disorder cases in low income countries compare to upper medium income countries.</vt:lpstr>
      <vt:lpstr>Does the global financial crisis affect the country with low income more than others?</vt:lpstr>
      <vt:lpstr>Conclusion and suggestion</vt:lpstr>
      <vt:lpstr>Thank you Questions?</vt:lpstr>
      <vt:lpstr>PowerPoint Presentation</vt:lpstr>
      <vt:lpstr>EDA – Mental disorder cases per 100k in different age 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dc:title>
  <dc:creator>Kay Anantanawat</dc:creator>
  <cp:lastModifiedBy>Kay Anantanawat</cp:lastModifiedBy>
  <cp:revision>36</cp:revision>
  <dcterms:created xsi:type="dcterms:W3CDTF">2024-01-22T06:22:41Z</dcterms:created>
  <dcterms:modified xsi:type="dcterms:W3CDTF">2024-02-03T02:03:17Z</dcterms:modified>
</cp:coreProperties>
</file>