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85" r:id="rId4"/>
    <p:sldId id="258" r:id="rId5"/>
    <p:sldId id="259" r:id="rId6"/>
    <p:sldId id="261" r:id="rId7"/>
    <p:sldId id="262" r:id="rId8"/>
    <p:sldId id="274" r:id="rId9"/>
    <p:sldId id="264" r:id="rId10"/>
    <p:sldId id="279" r:id="rId11"/>
    <p:sldId id="268" r:id="rId12"/>
    <p:sldId id="286" r:id="rId13"/>
    <p:sldId id="269" r:id="rId14"/>
    <p:sldId id="283" r:id="rId15"/>
    <p:sldId id="270" r:id="rId16"/>
    <p:sldId id="271" r:id="rId17"/>
    <p:sldId id="272" r:id="rId18"/>
    <p:sldId id="275" r:id="rId19"/>
    <p:sldId id="27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6"/>
    <p:restoredTop sz="94684"/>
  </p:normalViewPr>
  <p:slideViewPr>
    <p:cSldViewPr snapToGrid="0">
      <p:cViewPr varScale="1">
        <p:scale>
          <a:sx n="53" d="100"/>
          <a:sy n="53" d="100"/>
        </p:scale>
        <p:origin x="168" y="1856"/>
      </p:cViewPr>
      <p:guideLst/>
    </p:cSldViewPr>
  </p:slideViewPr>
  <p:outlineViewPr>
    <p:cViewPr>
      <p:scale>
        <a:sx n="33" d="100"/>
        <a:sy n="33" d="100"/>
      </p:scale>
      <p:origin x="0" y="-11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2C92A-EE4C-E948-A149-9CC19A92820D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6BDAE2B-C69F-9145-9E30-7BAAB5D924DC}">
      <dgm:prSet phldrT="[Text]"/>
      <dgm:spPr/>
      <dgm:t>
        <a:bodyPr/>
        <a:lstStyle/>
        <a:p>
          <a:r>
            <a:rPr lang="en-GB" dirty="0"/>
            <a:t>Raw data</a:t>
          </a:r>
        </a:p>
      </dgm:t>
    </dgm:pt>
    <dgm:pt modelId="{E16FA400-ADB9-5D45-B02A-192DE1017A7D}" type="parTrans" cxnId="{D62D7B92-BCD0-9347-AE8B-CE67B9B5FACD}">
      <dgm:prSet/>
      <dgm:spPr/>
      <dgm:t>
        <a:bodyPr/>
        <a:lstStyle/>
        <a:p>
          <a:endParaRPr lang="en-GB"/>
        </a:p>
      </dgm:t>
    </dgm:pt>
    <dgm:pt modelId="{EE07F8CB-52CB-D140-BD62-4FD4A4C34F54}" type="sibTrans" cxnId="{D62D7B92-BCD0-9347-AE8B-CE67B9B5FACD}">
      <dgm:prSet/>
      <dgm:spPr/>
      <dgm:t>
        <a:bodyPr/>
        <a:lstStyle/>
        <a:p>
          <a:endParaRPr lang="en-GB"/>
        </a:p>
      </dgm:t>
    </dgm:pt>
    <dgm:pt modelId="{CA311244-46D3-3949-B35A-F247967EE308}">
      <dgm:prSet phldrT="[Text]"/>
      <dgm:spPr/>
      <dgm:t>
        <a:bodyPr/>
        <a:lstStyle/>
        <a:p>
          <a:r>
            <a:rPr lang="en-GB" dirty="0"/>
            <a:t>Clean data</a:t>
          </a:r>
        </a:p>
      </dgm:t>
    </dgm:pt>
    <dgm:pt modelId="{3B643F55-B834-9F4D-B401-6C016ECB97AE}" type="parTrans" cxnId="{FA2A7147-7977-8D4F-B976-9CC89C7E5F30}">
      <dgm:prSet/>
      <dgm:spPr/>
      <dgm:t>
        <a:bodyPr/>
        <a:lstStyle/>
        <a:p>
          <a:endParaRPr lang="en-GB"/>
        </a:p>
      </dgm:t>
    </dgm:pt>
    <dgm:pt modelId="{D4D38D93-CFE9-624F-B72D-A766CE661EDE}" type="sibTrans" cxnId="{FA2A7147-7977-8D4F-B976-9CC89C7E5F30}">
      <dgm:prSet/>
      <dgm:spPr/>
      <dgm:t>
        <a:bodyPr/>
        <a:lstStyle/>
        <a:p>
          <a:endParaRPr lang="en-GB"/>
        </a:p>
      </dgm:t>
    </dgm:pt>
    <dgm:pt modelId="{B543D2FC-C57B-1547-B9A5-909CF96371A8}">
      <dgm:prSet phldrT="[Text]"/>
      <dgm:spPr/>
      <dgm:t>
        <a:bodyPr/>
        <a:lstStyle/>
        <a:p>
          <a:r>
            <a:rPr lang="en-GB" dirty="0"/>
            <a:t>EDA</a:t>
          </a:r>
        </a:p>
      </dgm:t>
    </dgm:pt>
    <dgm:pt modelId="{FF678DA7-EFB6-4E49-878D-DF8A33B82B13}" type="parTrans" cxnId="{6B29D655-380A-EE48-9523-ECA0338C0DB1}">
      <dgm:prSet/>
      <dgm:spPr/>
      <dgm:t>
        <a:bodyPr/>
        <a:lstStyle/>
        <a:p>
          <a:endParaRPr lang="en-GB"/>
        </a:p>
      </dgm:t>
    </dgm:pt>
    <dgm:pt modelId="{F338C4B3-828C-DB4B-8967-0215F965CF4D}" type="sibTrans" cxnId="{6B29D655-380A-EE48-9523-ECA0338C0DB1}">
      <dgm:prSet/>
      <dgm:spPr/>
      <dgm:t>
        <a:bodyPr/>
        <a:lstStyle/>
        <a:p>
          <a:endParaRPr lang="en-GB"/>
        </a:p>
      </dgm:t>
    </dgm:pt>
    <dgm:pt modelId="{21D2C0EA-5A40-4B44-AFBF-E6B3D5DA9527}">
      <dgm:prSet phldrT="[Text]"/>
      <dgm:spPr/>
      <dgm:t>
        <a:bodyPr/>
        <a:lstStyle/>
        <a:p>
          <a:r>
            <a:rPr lang="en-GB" dirty="0"/>
            <a:t>Building Model</a:t>
          </a:r>
        </a:p>
      </dgm:t>
    </dgm:pt>
    <dgm:pt modelId="{863568B3-498E-C243-9A17-2C45E2C15AE8}" type="parTrans" cxnId="{92D7626A-8FBD-724D-B22F-FD8EB58AB512}">
      <dgm:prSet/>
      <dgm:spPr/>
      <dgm:t>
        <a:bodyPr/>
        <a:lstStyle/>
        <a:p>
          <a:endParaRPr lang="en-GB"/>
        </a:p>
      </dgm:t>
    </dgm:pt>
    <dgm:pt modelId="{E70144E9-7A33-F741-8113-9317C816595A}" type="sibTrans" cxnId="{92D7626A-8FBD-724D-B22F-FD8EB58AB512}">
      <dgm:prSet/>
      <dgm:spPr/>
      <dgm:t>
        <a:bodyPr/>
        <a:lstStyle/>
        <a:p>
          <a:endParaRPr lang="en-GB"/>
        </a:p>
      </dgm:t>
    </dgm:pt>
    <dgm:pt modelId="{3B352FAB-C2D6-9D4C-9B15-97C22468E353}">
      <dgm:prSet phldrT="[Text]"/>
      <dgm:spPr/>
      <dgm:t>
        <a:bodyPr/>
        <a:lstStyle/>
        <a:p>
          <a:r>
            <a:rPr lang="en-GB" dirty="0"/>
            <a:t>Test model on unseen data</a:t>
          </a:r>
        </a:p>
      </dgm:t>
    </dgm:pt>
    <dgm:pt modelId="{3EF604D4-833D-4043-9B13-157775F52DE5}" type="parTrans" cxnId="{4E438719-D3CF-2D43-BEEC-945A4BC0D862}">
      <dgm:prSet/>
      <dgm:spPr/>
      <dgm:t>
        <a:bodyPr/>
        <a:lstStyle/>
        <a:p>
          <a:endParaRPr lang="en-GB"/>
        </a:p>
      </dgm:t>
    </dgm:pt>
    <dgm:pt modelId="{0EA4A12D-3A06-A249-8B34-780DFAE8F0D6}" type="sibTrans" cxnId="{4E438719-D3CF-2D43-BEEC-945A4BC0D862}">
      <dgm:prSet/>
      <dgm:spPr/>
      <dgm:t>
        <a:bodyPr/>
        <a:lstStyle/>
        <a:p>
          <a:endParaRPr lang="en-GB"/>
        </a:p>
      </dgm:t>
    </dgm:pt>
    <dgm:pt modelId="{202411EC-0465-9449-A05B-36C4F33CF251}" type="pres">
      <dgm:prSet presAssocID="{67B2C92A-EE4C-E948-A149-9CC19A92820D}" presName="Name0" presStyleCnt="0">
        <dgm:presLayoutVars>
          <dgm:dir/>
          <dgm:resizeHandles val="exact"/>
        </dgm:presLayoutVars>
      </dgm:prSet>
      <dgm:spPr/>
    </dgm:pt>
    <dgm:pt modelId="{DAC9D6D2-604B-384E-9B8C-E119E286EA93}" type="pres">
      <dgm:prSet presAssocID="{66BDAE2B-C69F-9145-9E30-7BAAB5D924DC}" presName="parTxOnly" presStyleLbl="node1" presStyleIdx="0" presStyleCnt="5">
        <dgm:presLayoutVars>
          <dgm:bulletEnabled val="1"/>
        </dgm:presLayoutVars>
      </dgm:prSet>
      <dgm:spPr/>
    </dgm:pt>
    <dgm:pt modelId="{49951078-A727-E54C-ABAF-831F2DF5FA24}" type="pres">
      <dgm:prSet presAssocID="{EE07F8CB-52CB-D140-BD62-4FD4A4C34F54}" presName="parSpace" presStyleCnt="0"/>
      <dgm:spPr/>
    </dgm:pt>
    <dgm:pt modelId="{B34BB444-C54A-7247-BB1B-90E36329FE9D}" type="pres">
      <dgm:prSet presAssocID="{CA311244-46D3-3949-B35A-F247967EE308}" presName="parTxOnly" presStyleLbl="node1" presStyleIdx="1" presStyleCnt="5">
        <dgm:presLayoutVars>
          <dgm:bulletEnabled val="1"/>
        </dgm:presLayoutVars>
      </dgm:prSet>
      <dgm:spPr/>
    </dgm:pt>
    <dgm:pt modelId="{C017D54B-2E4E-7A4E-AD54-E98479A38C52}" type="pres">
      <dgm:prSet presAssocID="{D4D38D93-CFE9-624F-B72D-A766CE661EDE}" presName="parSpace" presStyleCnt="0"/>
      <dgm:spPr/>
    </dgm:pt>
    <dgm:pt modelId="{79B9E879-3F94-FC4A-83B3-CF5F7730EE11}" type="pres">
      <dgm:prSet presAssocID="{B543D2FC-C57B-1547-B9A5-909CF96371A8}" presName="parTxOnly" presStyleLbl="node1" presStyleIdx="2" presStyleCnt="5">
        <dgm:presLayoutVars>
          <dgm:bulletEnabled val="1"/>
        </dgm:presLayoutVars>
      </dgm:prSet>
      <dgm:spPr/>
    </dgm:pt>
    <dgm:pt modelId="{C1FCF0A6-3753-1D49-A015-4A90AE9A85D3}" type="pres">
      <dgm:prSet presAssocID="{F338C4B3-828C-DB4B-8967-0215F965CF4D}" presName="parSpace" presStyleCnt="0"/>
      <dgm:spPr/>
    </dgm:pt>
    <dgm:pt modelId="{16114DF1-F392-4C4B-8B74-D37719A91D68}" type="pres">
      <dgm:prSet presAssocID="{21D2C0EA-5A40-4B44-AFBF-E6B3D5DA9527}" presName="parTxOnly" presStyleLbl="node1" presStyleIdx="3" presStyleCnt="5">
        <dgm:presLayoutVars>
          <dgm:bulletEnabled val="1"/>
        </dgm:presLayoutVars>
      </dgm:prSet>
      <dgm:spPr/>
    </dgm:pt>
    <dgm:pt modelId="{A0BA7517-73FF-E043-9E57-E8A6BD002401}" type="pres">
      <dgm:prSet presAssocID="{E70144E9-7A33-F741-8113-9317C816595A}" presName="parSpace" presStyleCnt="0"/>
      <dgm:spPr/>
    </dgm:pt>
    <dgm:pt modelId="{459605E4-B917-DD46-9BF8-2EE85433B9E9}" type="pres">
      <dgm:prSet presAssocID="{3B352FAB-C2D6-9D4C-9B15-97C22468E35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E438719-D3CF-2D43-BEEC-945A4BC0D862}" srcId="{67B2C92A-EE4C-E948-A149-9CC19A92820D}" destId="{3B352FAB-C2D6-9D4C-9B15-97C22468E353}" srcOrd="4" destOrd="0" parTransId="{3EF604D4-833D-4043-9B13-157775F52DE5}" sibTransId="{0EA4A12D-3A06-A249-8B34-780DFAE8F0D6}"/>
    <dgm:cxn modelId="{5054E61C-CEDB-E145-B5A6-D3BBB70003DC}" type="presOf" srcId="{21D2C0EA-5A40-4B44-AFBF-E6B3D5DA9527}" destId="{16114DF1-F392-4C4B-8B74-D37719A91D68}" srcOrd="0" destOrd="0" presId="urn:microsoft.com/office/officeart/2005/8/layout/hChevron3"/>
    <dgm:cxn modelId="{2E511C22-A2B8-1A45-969D-870C9D723C95}" type="presOf" srcId="{66BDAE2B-C69F-9145-9E30-7BAAB5D924DC}" destId="{DAC9D6D2-604B-384E-9B8C-E119E286EA93}" srcOrd="0" destOrd="0" presId="urn:microsoft.com/office/officeart/2005/8/layout/hChevron3"/>
    <dgm:cxn modelId="{0C903432-6405-CF43-B4B9-1B776A3C9B3B}" type="presOf" srcId="{B543D2FC-C57B-1547-B9A5-909CF96371A8}" destId="{79B9E879-3F94-FC4A-83B3-CF5F7730EE11}" srcOrd="0" destOrd="0" presId="urn:microsoft.com/office/officeart/2005/8/layout/hChevron3"/>
    <dgm:cxn modelId="{FA2A7147-7977-8D4F-B976-9CC89C7E5F30}" srcId="{67B2C92A-EE4C-E948-A149-9CC19A92820D}" destId="{CA311244-46D3-3949-B35A-F247967EE308}" srcOrd="1" destOrd="0" parTransId="{3B643F55-B834-9F4D-B401-6C016ECB97AE}" sibTransId="{D4D38D93-CFE9-624F-B72D-A766CE661EDE}"/>
    <dgm:cxn modelId="{6B29D655-380A-EE48-9523-ECA0338C0DB1}" srcId="{67B2C92A-EE4C-E948-A149-9CC19A92820D}" destId="{B543D2FC-C57B-1547-B9A5-909CF96371A8}" srcOrd="2" destOrd="0" parTransId="{FF678DA7-EFB6-4E49-878D-DF8A33B82B13}" sibTransId="{F338C4B3-828C-DB4B-8967-0215F965CF4D}"/>
    <dgm:cxn modelId="{92AB0857-54A5-2C46-A5F4-2F76C5CCD59B}" type="presOf" srcId="{CA311244-46D3-3949-B35A-F247967EE308}" destId="{B34BB444-C54A-7247-BB1B-90E36329FE9D}" srcOrd="0" destOrd="0" presId="urn:microsoft.com/office/officeart/2005/8/layout/hChevron3"/>
    <dgm:cxn modelId="{92D7626A-8FBD-724D-B22F-FD8EB58AB512}" srcId="{67B2C92A-EE4C-E948-A149-9CC19A92820D}" destId="{21D2C0EA-5A40-4B44-AFBF-E6B3D5DA9527}" srcOrd="3" destOrd="0" parTransId="{863568B3-498E-C243-9A17-2C45E2C15AE8}" sibTransId="{E70144E9-7A33-F741-8113-9317C816595A}"/>
    <dgm:cxn modelId="{D62D7B92-BCD0-9347-AE8B-CE67B9B5FACD}" srcId="{67B2C92A-EE4C-E948-A149-9CC19A92820D}" destId="{66BDAE2B-C69F-9145-9E30-7BAAB5D924DC}" srcOrd="0" destOrd="0" parTransId="{E16FA400-ADB9-5D45-B02A-192DE1017A7D}" sibTransId="{EE07F8CB-52CB-D140-BD62-4FD4A4C34F54}"/>
    <dgm:cxn modelId="{47E576A4-B96A-7D47-9ECA-BF5186A7CF74}" type="presOf" srcId="{3B352FAB-C2D6-9D4C-9B15-97C22468E353}" destId="{459605E4-B917-DD46-9BF8-2EE85433B9E9}" srcOrd="0" destOrd="0" presId="urn:microsoft.com/office/officeart/2005/8/layout/hChevron3"/>
    <dgm:cxn modelId="{E39F00FF-E120-8547-B4E6-03DCE7965489}" type="presOf" srcId="{67B2C92A-EE4C-E948-A149-9CC19A92820D}" destId="{202411EC-0465-9449-A05B-36C4F33CF251}" srcOrd="0" destOrd="0" presId="urn:microsoft.com/office/officeart/2005/8/layout/hChevron3"/>
    <dgm:cxn modelId="{1135AE35-5A0C-8A4F-9FD0-E1EF6F339C63}" type="presParOf" srcId="{202411EC-0465-9449-A05B-36C4F33CF251}" destId="{DAC9D6D2-604B-384E-9B8C-E119E286EA93}" srcOrd="0" destOrd="0" presId="urn:microsoft.com/office/officeart/2005/8/layout/hChevron3"/>
    <dgm:cxn modelId="{37DBE46F-155B-4A40-A047-D9CDB119675F}" type="presParOf" srcId="{202411EC-0465-9449-A05B-36C4F33CF251}" destId="{49951078-A727-E54C-ABAF-831F2DF5FA24}" srcOrd="1" destOrd="0" presId="urn:microsoft.com/office/officeart/2005/8/layout/hChevron3"/>
    <dgm:cxn modelId="{1766577C-EF12-8C47-86DF-894E16B65A3C}" type="presParOf" srcId="{202411EC-0465-9449-A05B-36C4F33CF251}" destId="{B34BB444-C54A-7247-BB1B-90E36329FE9D}" srcOrd="2" destOrd="0" presId="urn:microsoft.com/office/officeart/2005/8/layout/hChevron3"/>
    <dgm:cxn modelId="{D16195C5-772A-FB41-81EE-8B3E68D8924B}" type="presParOf" srcId="{202411EC-0465-9449-A05B-36C4F33CF251}" destId="{C017D54B-2E4E-7A4E-AD54-E98479A38C52}" srcOrd="3" destOrd="0" presId="urn:microsoft.com/office/officeart/2005/8/layout/hChevron3"/>
    <dgm:cxn modelId="{E138E738-26A7-9548-BE85-3316B90C515B}" type="presParOf" srcId="{202411EC-0465-9449-A05B-36C4F33CF251}" destId="{79B9E879-3F94-FC4A-83B3-CF5F7730EE11}" srcOrd="4" destOrd="0" presId="urn:microsoft.com/office/officeart/2005/8/layout/hChevron3"/>
    <dgm:cxn modelId="{EDD3083C-6F11-FA43-80BF-34734BCB70C9}" type="presParOf" srcId="{202411EC-0465-9449-A05B-36C4F33CF251}" destId="{C1FCF0A6-3753-1D49-A015-4A90AE9A85D3}" srcOrd="5" destOrd="0" presId="urn:microsoft.com/office/officeart/2005/8/layout/hChevron3"/>
    <dgm:cxn modelId="{A204E77C-C33A-A941-A646-47C838762E51}" type="presParOf" srcId="{202411EC-0465-9449-A05B-36C4F33CF251}" destId="{16114DF1-F392-4C4B-8B74-D37719A91D68}" srcOrd="6" destOrd="0" presId="urn:microsoft.com/office/officeart/2005/8/layout/hChevron3"/>
    <dgm:cxn modelId="{01D6CBC8-9AE6-0143-8E0F-660F8F63FE66}" type="presParOf" srcId="{202411EC-0465-9449-A05B-36C4F33CF251}" destId="{A0BA7517-73FF-E043-9E57-E8A6BD002401}" srcOrd="7" destOrd="0" presId="urn:microsoft.com/office/officeart/2005/8/layout/hChevron3"/>
    <dgm:cxn modelId="{818C80A5-6064-7E46-BEF1-D648DD2D00D5}" type="presParOf" srcId="{202411EC-0465-9449-A05B-36C4F33CF251}" destId="{459605E4-B917-DD46-9BF8-2EE85433B9E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9D6D2-604B-384E-9B8C-E119E286EA93}">
      <dsp:nvSpPr>
        <dsp:cNvPr id="0" name=""/>
        <dsp:cNvSpPr/>
      </dsp:nvSpPr>
      <dsp:spPr>
        <a:xfrm>
          <a:off x="1081" y="210752"/>
          <a:ext cx="2109036" cy="8436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Raw data</a:t>
          </a:r>
        </a:p>
      </dsp:txBody>
      <dsp:txXfrm>
        <a:off x="1081" y="210752"/>
        <a:ext cx="1898133" cy="843614"/>
      </dsp:txXfrm>
    </dsp:sp>
    <dsp:sp modelId="{B34BB444-C54A-7247-BB1B-90E36329FE9D}">
      <dsp:nvSpPr>
        <dsp:cNvPr id="0" name=""/>
        <dsp:cNvSpPr/>
      </dsp:nvSpPr>
      <dsp:spPr>
        <a:xfrm>
          <a:off x="1688311" y="210752"/>
          <a:ext cx="2109036" cy="843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Clean data</a:t>
          </a:r>
        </a:p>
      </dsp:txBody>
      <dsp:txXfrm>
        <a:off x="2110118" y="210752"/>
        <a:ext cx="1265422" cy="843614"/>
      </dsp:txXfrm>
    </dsp:sp>
    <dsp:sp modelId="{79B9E879-3F94-FC4A-83B3-CF5F7730EE11}">
      <dsp:nvSpPr>
        <dsp:cNvPr id="0" name=""/>
        <dsp:cNvSpPr/>
      </dsp:nvSpPr>
      <dsp:spPr>
        <a:xfrm>
          <a:off x="3375540" y="210752"/>
          <a:ext cx="2109036" cy="843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EDA</a:t>
          </a:r>
        </a:p>
      </dsp:txBody>
      <dsp:txXfrm>
        <a:off x="3797347" y="210752"/>
        <a:ext cx="1265422" cy="843614"/>
      </dsp:txXfrm>
    </dsp:sp>
    <dsp:sp modelId="{16114DF1-F392-4C4B-8B74-D37719A91D68}">
      <dsp:nvSpPr>
        <dsp:cNvPr id="0" name=""/>
        <dsp:cNvSpPr/>
      </dsp:nvSpPr>
      <dsp:spPr>
        <a:xfrm>
          <a:off x="5062770" y="210752"/>
          <a:ext cx="2109036" cy="843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Building Model</a:t>
          </a:r>
        </a:p>
      </dsp:txBody>
      <dsp:txXfrm>
        <a:off x="5484577" y="210752"/>
        <a:ext cx="1265422" cy="843614"/>
      </dsp:txXfrm>
    </dsp:sp>
    <dsp:sp modelId="{459605E4-B917-DD46-9BF8-2EE85433B9E9}">
      <dsp:nvSpPr>
        <dsp:cNvPr id="0" name=""/>
        <dsp:cNvSpPr/>
      </dsp:nvSpPr>
      <dsp:spPr>
        <a:xfrm>
          <a:off x="6749999" y="210752"/>
          <a:ext cx="2109036" cy="843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 model on unseen data</a:t>
          </a:r>
        </a:p>
      </dsp:txBody>
      <dsp:txXfrm>
        <a:off x="7171806" y="210752"/>
        <a:ext cx="1265422" cy="84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EB83BC-A481-674D-BCE9-4DD0B696AC3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B83454-DB7A-8C47-B2AB-08D905C69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4DA-7C20-5226-FE89-3A0F7B013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Diagnostic markers for hypothyroidism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76C60-7EC1-C5ED-64B8-51B40D3C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08998"/>
            <a:ext cx="7891272" cy="1069848"/>
          </a:xfrm>
        </p:spPr>
        <p:txBody>
          <a:bodyPr/>
          <a:lstStyle/>
          <a:p>
            <a:r>
              <a:rPr lang="en-US" dirty="0"/>
              <a:t>IOD – Data Science - Mini project 2</a:t>
            </a:r>
          </a:p>
          <a:p>
            <a:r>
              <a:rPr lang="en-US" dirty="0"/>
              <a:t>Kay </a:t>
            </a:r>
            <a:r>
              <a:rPr lang="en-US" dirty="0" err="1"/>
              <a:t>Anantanawat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D4BF-D8CC-1698-6F7B-B71BA08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Hormone levels seems to be different between people with and without hypothyroidism.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4414C-A79C-1923-A77D-A25D9A2D4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52" y="474800"/>
            <a:ext cx="4601337" cy="3451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C170D-6318-ACF8-F7D3-DBE2484E0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129" y="474800"/>
            <a:ext cx="4601337" cy="34510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CD7C3E-C197-97E1-FF39-2AE68538375C}"/>
              </a:ext>
            </a:extLst>
          </p:cNvPr>
          <p:cNvSpPr txBox="1"/>
          <p:nvPr/>
        </p:nvSpPr>
        <p:spPr>
          <a:xfrm>
            <a:off x="2723726" y="3754770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F9C6B-119B-C878-716E-407D41947899}"/>
              </a:ext>
            </a:extLst>
          </p:cNvPr>
          <p:cNvSpPr txBox="1"/>
          <p:nvPr/>
        </p:nvSpPr>
        <p:spPr>
          <a:xfrm>
            <a:off x="8593421" y="3778788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160757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E2DB-1186-28C1-29FE-03CFA688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09" y="583786"/>
            <a:ext cx="5257800" cy="4326144"/>
          </a:xfrm>
        </p:spPr>
        <p:txBody>
          <a:bodyPr>
            <a:normAutofit fontScale="90000"/>
          </a:bodyPr>
          <a:lstStyle/>
          <a:p>
            <a:r>
              <a:rPr lang="en-US" dirty="0"/>
              <a:t>Strong correlation amongst hormones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T3 VS FTI</a:t>
            </a:r>
            <a:br>
              <a:rPr lang="en-US" dirty="0"/>
            </a:br>
            <a:r>
              <a:rPr lang="en-US" dirty="0"/>
              <a:t>- TT4 Vs FTI</a:t>
            </a:r>
            <a:br>
              <a:rPr lang="en-US" dirty="0"/>
            </a:br>
            <a:r>
              <a:rPr lang="en-US" dirty="0"/>
              <a:t>- T3 VS TT4</a:t>
            </a:r>
            <a:br>
              <a:rPr lang="en-US" dirty="0"/>
            </a:br>
            <a:r>
              <a:rPr lang="en-US" dirty="0"/>
              <a:t>- T3 VS TAU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A97CEA-71D1-3A5A-A6F2-71E19184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CB05-7109-D5F0-C8C3-D02A70DA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551ABD-F6B0-17E0-84E2-662BC8847243}"/>
              </a:ext>
            </a:extLst>
          </p:cNvPr>
          <p:cNvSpPr txBox="1">
            <a:spLocks/>
          </p:cNvSpPr>
          <p:nvPr/>
        </p:nvSpPr>
        <p:spPr>
          <a:xfrm>
            <a:off x="1069848" y="2163209"/>
            <a:ext cx="9456903" cy="2670049"/>
          </a:xfrm>
          <a:prstGeom prst="rect">
            <a:avLst/>
          </a:prstGeom>
        </p:spPr>
        <p:txBody>
          <a:bodyPr vert="horz" lIns="91440" tIns="45720" rIns="91440" bIns="45720" numCol="3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Continuous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Age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TSH levels 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T3 levels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TT4 level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T4U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FTI</a:t>
            </a:r>
          </a:p>
          <a:p>
            <a:pPr marL="274320" lvl="1" indent="0">
              <a:buNone/>
            </a:pPr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Categorical data</a:t>
            </a:r>
          </a:p>
          <a:p>
            <a:pPr marL="274320" lvl="1" indent="0">
              <a:buNone/>
            </a:pPr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(converted to 0 and 1)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Sex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On thyroxine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On antithyroid medication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Thyroid surgery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Query on thyroxine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Query on hypothyroid</a:t>
            </a:r>
          </a:p>
          <a:p>
            <a:pPr marL="274320" lvl="1" indent="0">
              <a:buNone/>
            </a:pPr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AU" dirty="0" err="1">
                <a:solidFill>
                  <a:schemeClr val="tx2">
                    <a:lumMod val="50000"/>
                  </a:schemeClr>
                </a:solidFill>
              </a:rPr>
              <a:t>Query_on</a:t>
            </a:r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 hyperthyroid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Pregnant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Sick</a:t>
            </a:r>
          </a:p>
          <a:p>
            <a:pPr lvl="1"/>
            <a:r>
              <a:rPr lang="en-AU" dirty="0" err="1">
                <a:solidFill>
                  <a:schemeClr val="tx2">
                    <a:lumMod val="50000"/>
                  </a:schemeClr>
                </a:solidFill>
              </a:rPr>
              <a:t>Tumor</a:t>
            </a:r>
            <a:endParaRPr lang="en-AU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Lithium</a:t>
            </a:r>
          </a:p>
          <a:p>
            <a:pPr lvl="1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Goitre</a:t>
            </a:r>
          </a:p>
          <a:p>
            <a:pPr lvl="1"/>
            <a:endParaRPr lang="en-A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38019-F7D7-499C-21B9-CE3AD2242AC8}"/>
              </a:ext>
            </a:extLst>
          </p:cNvPr>
          <p:cNvSpPr txBox="1"/>
          <p:nvPr/>
        </p:nvSpPr>
        <p:spPr>
          <a:xfrm>
            <a:off x="1136326" y="1724644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56D77-5664-5109-7E9A-237419D3CB2A}"/>
              </a:ext>
            </a:extLst>
          </p:cNvPr>
          <p:cNvSpPr txBox="1"/>
          <p:nvPr/>
        </p:nvSpPr>
        <p:spPr>
          <a:xfrm>
            <a:off x="1130230" y="4717825"/>
            <a:ext cx="5940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Target: hypothyroidism (1) and negative (0)</a:t>
            </a:r>
          </a:p>
          <a:p>
            <a:r>
              <a:rPr lang="en-US" dirty="0"/>
              <a:t>Model: Random Forest Classification</a:t>
            </a:r>
          </a:p>
          <a:p>
            <a:endParaRPr lang="en-US" dirty="0"/>
          </a:p>
          <a:p>
            <a:r>
              <a:rPr lang="en-US" dirty="0"/>
              <a:t>Dataset </a:t>
            </a:r>
            <a:r>
              <a:rPr lang="en-US" dirty="0" err="1"/>
              <a:t>splitted</a:t>
            </a:r>
            <a:r>
              <a:rPr lang="en-US" dirty="0"/>
              <a:t> proportionally to the diagnosis group. </a:t>
            </a:r>
          </a:p>
        </p:txBody>
      </p:sp>
    </p:spTree>
    <p:extLst>
      <p:ext uri="{BB962C8B-B14F-4D97-AF65-F5344CB8AC3E}">
        <p14:creationId xmlns:p14="http://schemas.microsoft.com/office/powerpoint/2010/main" val="333787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C645-BA2E-2753-1B11-86493D0A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 classifier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FC8B7-F3CE-74D9-9FA1-2871FB179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765446"/>
              </p:ext>
            </p:extLst>
          </p:nvPr>
        </p:nvGraphicFramePr>
        <p:xfrm>
          <a:off x="1063752" y="2093976"/>
          <a:ext cx="9541058" cy="24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26">
                  <a:extLst>
                    <a:ext uri="{9D8B030D-6E8A-4147-A177-3AD203B41FA5}">
                      <a16:colId xmlns:a16="http://schemas.microsoft.com/office/drawing/2014/main" val="1271226094"/>
                    </a:ext>
                  </a:extLst>
                </a:gridCol>
                <a:gridCol w="3594747">
                  <a:extLst>
                    <a:ext uri="{9D8B030D-6E8A-4147-A177-3AD203B41FA5}">
                      <a16:colId xmlns:a16="http://schemas.microsoft.com/office/drawing/2014/main" val="2564207534"/>
                    </a:ext>
                  </a:extLst>
                </a:gridCol>
                <a:gridCol w="3894185">
                  <a:extLst>
                    <a:ext uri="{9D8B030D-6E8A-4147-A177-3AD203B41FA5}">
                      <a16:colId xmlns:a16="http://schemas.microsoft.com/office/drawing/2014/main" val="2242750793"/>
                    </a:ext>
                  </a:extLst>
                </a:gridCol>
              </a:tblGrid>
              <a:tr h="488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dataset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dataset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618215020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22535386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0.9355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24082523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0.8529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770625156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0.9969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636021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F6B1D-92EA-6CE4-E6D6-22CB6A36D2C3}"/>
              </a:ext>
            </a:extLst>
          </p:cNvPr>
          <p:cNvSpPr txBox="1"/>
          <p:nvPr/>
        </p:nvSpPr>
        <p:spPr>
          <a:xfrm>
            <a:off x="899531" y="4708269"/>
            <a:ext cx="372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might be overfit. </a:t>
            </a:r>
          </a:p>
        </p:txBody>
      </p:sp>
    </p:spTree>
    <p:extLst>
      <p:ext uri="{BB962C8B-B14F-4D97-AF65-F5344CB8AC3E}">
        <p14:creationId xmlns:p14="http://schemas.microsoft.com/office/powerpoint/2010/main" val="299534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C645-BA2E-2753-1B11-86493D0A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Logistic regression </a:t>
            </a:r>
            <a:br>
              <a:rPr lang="en-US" dirty="0"/>
            </a:br>
            <a:r>
              <a:rPr lang="en-US" sz="3200" dirty="0"/>
              <a:t>(quick check)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FC8B7-F3CE-74D9-9FA1-2871FB179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14092"/>
              </p:ext>
            </p:extLst>
          </p:nvPr>
        </p:nvGraphicFramePr>
        <p:xfrm>
          <a:off x="1069975" y="21209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27122609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6420753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4275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dataset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dataset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6182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0.9800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0.9778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2253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0.8837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0.9565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240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0.6471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77062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0.9935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636021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F6B1D-92EA-6CE4-E6D6-22CB6A36D2C3}"/>
              </a:ext>
            </a:extLst>
          </p:cNvPr>
          <p:cNvSpPr txBox="1"/>
          <p:nvPr/>
        </p:nvSpPr>
        <p:spPr>
          <a:xfrm>
            <a:off x="838200" y="4075043"/>
            <a:ext cx="9883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data is ok. </a:t>
            </a:r>
          </a:p>
          <a:p>
            <a:r>
              <a:rPr lang="en-US" sz="2400" dirty="0"/>
              <a:t>Logistic regression performs poorer compared to Random Forest.</a:t>
            </a:r>
          </a:p>
          <a:p>
            <a:r>
              <a:rPr lang="en-US" sz="2400" dirty="0"/>
              <a:t>Random Forest is overfitted and the parameter needs to be adjusted. </a:t>
            </a:r>
          </a:p>
        </p:txBody>
      </p:sp>
    </p:spTree>
    <p:extLst>
      <p:ext uri="{BB962C8B-B14F-4D97-AF65-F5344CB8AC3E}">
        <p14:creationId xmlns:p14="http://schemas.microsoft.com/office/powerpoint/2010/main" val="78444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A98FD-77E9-9EF9-FB47-7C88C57C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1434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Features Importance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D6C02C-5510-1B75-A99C-7509AC616EB2}"/>
              </a:ext>
            </a:extLst>
          </p:cNvPr>
          <p:cNvSpPr txBox="1"/>
          <p:nvPr/>
        </p:nvSpPr>
        <p:spPr>
          <a:xfrm>
            <a:off x="8200102" y="3047714"/>
            <a:ext cx="2764820" cy="1434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solidFill>
                  <a:srgbClr val="000000"/>
                </a:solidFill>
              </a:rPr>
              <a:t>Hormone levels seem to be the main predicters whether the patient has hypothyroidism or not.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914C2D-0100-5F6B-29C0-1BD678B8E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01" y="1257767"/>
            <a:ext cx="6944116" cy="43424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4D7B51-4021-B034-155C-BA61DDB2BC2F}"/>
              </a:ext>
            </a:extLst>
          </p:cNvPr>
          <p:cNvSpPr txBox="1"/>
          <p:nvPr/>
        </p:nvSpPr>
        <p:spPr>
          <a:xfrm>
            <a:off x="3251917" y="1189134"/>
            <a:ext cx="30105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 10 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E93745-7A99-C609-A8D0-892851BDE9B3}"/>
              </a:ext>
            </a:extLst>
          </p:cNvPr>
          <p:cNvSpPr txBox="1"/>
          <p:nvPr/>
        </p:nvSpPr>
        <p:spPr>
          <a:xfrm rot="16200000">
            <a:off x="-155943" y="3286737"/>
            <a:ext cx="14112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97985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C645-BA2E-2753-1B11-86493D0A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– Random Forest classifier - </a:t>
            </a:r>
            <a:r>
              <a:rPr lang="en-US" dirty="0" err="1"/>
              <a:t>GridSearch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FC8B7-F3CE-74D9-9FA1-2871FB179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88470"/>
              </p:ext>
            </p:extLst>
          </p:nvPr>
        </p:nvGraphicFramePr>
        <p:xfrm>
          <a:off x="1069975" y="21209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27122609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6420753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4275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dataset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dataset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6182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2253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240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77062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636021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66FA3A-98C2-51C6-C01C-1CFDDEF4469D}"/>
              </a:ext>
            </a:extLst>
          </p:cNvPr>
          <p:cNvSpPr txBox="1"/>
          <p:nvPr/>
        </p:nvSpPr>
        <p:spPr>
          <a:xfrm>
            <a:off x="1069848" y="4191000"/>
            <a:ext cx="416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features = 3, </a:t>
            </a:r>
            <a:r>
              <a:rPr lang="en-US" dirty="0" err="1"/>
              <a:t>n_estimators</a:t>
            </a:r>
            <a:r>
              <a:rPr lang="en-US" dirty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429068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F246-C2CC-0771-9D6E-C652128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3086-C67E-F54E-12B3-C0A6E076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/>
          </a:bodyPr>
          <a:lstStyle/>
          <a:p>
            <a:r>
              <a:rPr lang="en-US" dirty="0"/>
              <a:t>Test the model with the new dataset collected from a different group of patients.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1A499-8F09-D51F-2A64-C8E58D325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83687"/>
              </p:ext>
            </p:extLst>
          </p:nvPr>
        </p:nvGraphicFramePr>
        <p:xfrm>
          <a:off x="2171634" y="268356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712260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42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3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0214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5010DC-D9C6-EEE6-B6BB-525A8130E240}"/>
              </a:ext>
            </a:extLst>
          </p:cNvPr>
          <p:cNvSpPr txBox="1">
            <a:spLocks/>
          </p:cNvSpPr>
          <p:nvPr/>
        </p:nvSpPr>
        <p:spPr>
          <a:xfrm>
            <a:off x="838200" y="5430837"/>
            <a:ext cx="10515600" cy="857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poor recall =&gt; Many patients with hypothyroidism being diagnose as negative.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9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3603-5E62-5D89-3E5B-69ACCEE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from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A104-2FBA-8DA6-04A6-0DE8F3D8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92% of patients that have hypothyroidism but got misclassed to negative.</a:t>
            </a:r>
          </a:p>
          <a:p>
            <a:r>
              <a:rPr lang="en-US" sz="2400" dirty="0"/>
              <a:t>They have normal hormone levels for FTI, TSH, TT4 and T3 which are the main factors used in this Random Forest model to classify the patients. </a:t>
            </a:r>
          </a:p>
          <a:p>
            <a:r>
              <a:rPr lang="en-US" sz="2400" dirty="0"/>
              <a:t>This group of patients has compensated hypothyroid, a sub-group of hypothyroidism.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70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D82D-83DF-BD6E-FCF4-6999DFE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35A3-95B6-1623-12C6-27BD185C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datasets were used to create and test a Random Forest Classification model to predict hypothyroidism. </a:t>
            </a:r>
          </a:p>
          <a:p>
            <a:r>
              <a:rPr lang="en-US" sz="2400" dirty="0"/>
              <a:t>The model built from the first dataset can predict whether the person has hypothyroidism or not probably based on the hormone level. </a:t>
            </a:r>
          </a:p>
          <a:p>
            <a:r>
              <a:rPr lang="en-US" sz="2400" dirty="0"/>
              <a:t>The model built from the first dataset performed poorly in the second dataset because the second dataset has a different population.</a:t>
            </a:r>
          </a:p>
          <a:p>
            <a:r>
              <a:rPr lang="en-US" sz="2400" dirty="0"/>
              <a:t>Future work should include the second dataset in the training dataset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0439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person's body&#10;&#10;Description automatically generated">
            <a:extLst>
              <a:ext uri="{FF2B5EF4-FFF2-40B4-BE49-F238E27FC236}">
                <a16:creationId xmlns:a16="http://schemas.microsoft.com/office/drawing/2014/main" id="{BA798FA8-6BBB-7063-9EEC-D2A3718D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22" y="546649"/>
            <a:ext cx="5515725" cy="5864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D945E-BC4C-15BC-C521-A0BFDD63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Hypothyroidism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A72D-001D-89CE-6B48-8CD97D65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68574" cy="4050792"/>
          </a:xfrm>
        </p:spPr>
        <p:txBody>
          <a:bodyPr>
            <a:normAutofit/>
          </a:bodyPr>
          <a:lstStyle/>
          <a:p>
            <a:r>
              <a:rPr lang="en-US" dirty="0"/>
              <a:t>Thyroid gland does not produce enough hormones</a:t>
            </a:r>
          </a:p>
          <a:p>
            <a:r>
              <a:rPr lang="en-US" dirty="0"/>
              <a:t>Affecting 1 in 33 Australians</a:t>
            </a:r>
          </a:p>
          <a:p>
            <a:r>
              <a:rPr lang="en-US" dirty="0"/>
              <a:t>Hard to notice the symptoms such as fatigue and weight gain.</a:t>
            </a:r>
          </a:p>
        </p:txBody>
      </p:sp>
    </p:spTree>
    <p:extLst>
      <p:ext uri="{BB962C8B-B14F-4D97-AF65-F5344CB8AC3E}">
        <p14:creationId xmlns:p14="http://schemas.microsoft.com/office/powerpoint/2010/main" val="204167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8334-DA64-319C-C7AE-F73D90A5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F4F0-EB53-4639-386B-728CC00B4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person's body&#10;&#10;Description automatically generated">
            <a:extLst>
              <a:ext uri="{FF2B5EF4-FFF2-40B4-BE49-F238E27FC236}">
                <a16:creationId xmlns:a16="http://schemas.microsoft.com/office/drawing/2014/main" id="{BA798FA8-6BBB-7063-9EEC-D2A3718D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22" y="546649"/>
            <a:ext cx="5515725" cy="5864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D945E-BC4C-15BC-C521-A0BFDD63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Hypothyroidism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A72D-001D-89CE-6B48-8CD97D65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68574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Associated with:</a:t>
            </a:r>
          </a:p>
          <a:p>
            <a:pPr lvl="1"/>
            <a:r>
              <a:rPr lang="en-US" sz="2000" dirty="0"/>
              <a:t>Goiter</a:t>
            </a:r>
          </a:p>
          <a:p>
            <a:pPr lvl="1"/>
            <a:r>
              <a:rPr lang="en-US" sz="2000" dirty="0"/>
              <a:t>Lithium treatment</a:t>
            </a:r>
          </a:p>
          <a:p>
            <a:pPr lvl="1"/>
            <a:r>
              <a:rPr lang="en-US" sz="2000" dirty="0"/>
              <a:t>Tumor</a:t>
            </a:r>
          </a:p>
        </p:txBody>
      </p:sp>
    </p:spTree>
    <p:extLst>
      <p:ext uri="{BB962C8B-B14F-4D97-AF65-F5344CB8AC3E}">
        <p14:creationId xmlns:p14="http://schemas.microsoft.com/office/powerpoint/2010/main" val="315195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67DC-7607-E140-99B1-60EFBC7C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615" y="1165661"/>
            <a:ext cx="9281160" cy="352044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Can we predict whether the person has hyperthyroidism based on patient history and the level of hormones? </a:t>
            </a:r>
          </a:p>
        </p:txBody>
      </p:sp>
    </p:spTree>
    <p:extLst>
      <p:ext uri="{BB962C8B-B14F-4D97-AF65-F5344CB8AC3E}">
        <p14:creationId xmlns:p14="http://schemas.microsoft.com/office/powerpoint/2010/main" val="252296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1558-999E-2B8B-A061-7728AE18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593F-6FC3-9501-AF44-0C2AC4FE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dataset collected in 1987 by </a:t>
            </a:r>
            <a:r>
              <a:rPr lang="en-US" sz="2400" dirty="0" err="1"/>
              <a:t>Garvan</a:t>
            </a:r>
            <a:r>
              <a:rPr lang="en-US" sz="2400" dirty="0"/>
              <a:t> Institute, Sydney Australia, published in UC Irvine Machine Learning Repository</a:t>
            </a:r>
          </a:p>
          <a:p>
            <a:pPr lvl="1"/>
            <a:r>
              <a:rPr lang="en-US" sz="2000" dirty="0"/>
              <a:t>26 features, 3163 entries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7E8FCF1-4F78-5831-BDB0-51A2E0517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936671"/>
              </p:ext>
            </p:extLst>
          </p:nvPr>
        </p:nvGraphicFramePr>
        <p:xfrm>
          <a:off x="1069848" y="5053709"/>
          <a:ext cx="8860118" cy="12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69A70F-1969-78A1-2D9C-1F2BDDBCECA6}"/>
              </a:ext>
            </a:extLst>
          </p:cNvPr>
          <p:cNvSpPr txBox="1">
            <a:spLocks/>
          </p:cNvSpPr>
          <p:nvPr/>
        </p:nvSpPr>
        <p:spPr>
          <a:xfrm>
            <a:off x="1069848" y="2895124"/>
            <a:ext cx="9456903" cy="2863187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Continuous data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Age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TSH levels 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T3 levels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TT4 level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T4U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FTI</a:t>
            </a:r>
          </a:p>
          <a:p>
            <a:pPr marL="274320" lvl="1" indent="0">
              <a:buNone/>
            </a:pPr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Categorical data - binary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Sex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On thyroxine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On antithyroid medication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Thyroid surgery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Query on thyroxine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Query on hypothyroid</a:t>
            </a:r>
          </a:p>
          <a:p>
            <a:pPr marL="274320" lvl="1" indent="0">
              <a:buNone/>
            </a:pPr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Query on hyperthyroid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Pregnant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Sick</a:t>
            </a:r>
          </a:p>
          <a:p>
            <a:pPr lvl="1"/>
            <a:r>
              <a:rPr lang="en-AU" sz="1600" dirty="0" err="1">
                <a:solidFill>
                  <a:schemeClr val="tx2">
                    <a:lumMod val="50000"/>
                  </a:schemeClr>
                </a:solidFill>
              </a:rPr>
              <a:t>Tumor</a:t>
            </a:r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Lithium</a:t>
            </a:r>
          </a:p>
          <a:p>
            <a:pPr lvl="1"/>
            <a:r>
              <a:rPr lang="en-AU" sz="1600" dirty="0">
                <a:solidFill>
                  <a:schemeClr val="tx2">
                    <a:lumMod val="50000"/>
                  </a:schemeClr>
                </a:solidFill>
              </a:rPr>
              <a:t>Goitre</a:t>
            </a:r>
          </a:p>
          <a:p>
            <a:pPr lvl="1"/>
            <a:endParaRPr lang="en-AU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8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71448-1CD6-5AD0-89B7-36409F8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Cleaning data</a:t>
            </a:r>
          </a:p>
        </p:txBody>
      </p:sp>
      <p:pic>
        <p:nvPicPr>
          <p:cNvPr id="10" name="Picture 9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B1D16152-A00B-174A-63BB-B8597344B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D3DD4-CF6D-C4D2-1928-35AD18AF5731}"/>
              </a:ext>
            </a:extLst>
          </p:cNvPr>
          <p:cNvSpPr txBox="1"/>
          <p:nvPr/>
        </p:nvSpPr>
        <p:spPr>
          <a:xfrm>
            <a:off x="8156351" y="2121408"/>
            <a:ext cx="367338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Remove TBG features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Remove the rows that do not have the hormone level measured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Remove the row with missing value in sex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Convert the categorical data such as medical history to 0 and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89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FB4D-EA10-895C-2622-FB52871C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9B68-F8C0-A46C-B08B-770846C1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430"/>
            <a:ext cx="10515600" cy="4351338"/>
          </a:xfrm>
        </p:spPr>
        <p:txBody>
          <a:bodyPr/>
          <a:lstStyle/>
          <a:p>
            <a:r>
              <a:rPr lang="en-US" dirty="0"/>
              <a:t>Impute the age using the median age of each group</a:t>
            </a:r>
          </a:p>
          <a:p>
            <a:r>
              <a:rPr lang="en-US" dirty="0"/>
              <a:t>After cleaning, there are 2338 records left (74% of the original data).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754E268-2079-CC33-8572-521CE86F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60940"/>
            <a:ext cx="4473978" cy="3355484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281050-E9DF-7170-FEC9-5705DD9F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09" y="2660940"/>
            <a:ext cx="4473978" cy="33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18083-150F-6D62-BCA6-335B057C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EDA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16F1-7B87-76A2-4AD5-1A7B5A9B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Diagnosis:</a:t>
            </a:r>
          </a:p>
          <a:p>
            <a:pPr lvl="1"/>
            <a:r>
              <a:rPr lang="en-US" dirty="0"/>
              <a:t>94% of the data is negative for hypothyroidism</a:t>
            </a:r>
          </a:p>
          <a:p>
            <a:pPr lvl="1"/>
            <a:r>
              <a:rPr lang="en-US" dirty="0"/>
              <a:t>Only 6% has hypothyroidism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Imbalance data</a:t>
            </a:r>
          </a:p>
          <a:p>
            <a:r>
              <a:rPr lang="en-US" sz="1800" dirty="0"/>
              <a:t>74% of people with hypothyroidism are females.</a:t>
            </a:r>
          </a:p>
          <a:p>
            <a:r>
              <a:rPr lang="en-US" sz="1800" dirty="0"/>
              <a:t>Medical history whether the patient takes thyroid medications or not is not correlated whether the patient has hypothyroidism.</a:t>
            </a: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C5D58CCE-6EB7-D672-6A76-50FD01F80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51" r="24699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0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89592C-293C-4B0D-BEFA-961C99F8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DFD6BF-06C6-46CB-92F8-914A50D20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D4BF-D8CC-1698-6F7B-B71BA08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Hormone levels seems to be different between people with and without hypothyroidism.</a:t>
            </a:r>
          </a:p>
        </p:txBody>
      </p:sp>
      <p:pic>
        <p:nvPicPr>
          <p:cNvPr id="25" name="Picture 24" descr="A diagram of a negative diagnosis&#10;&#10;Description automatically generated with medium confidence">
            <a:extLst>
              <a:ext uri="{FF2B5EF4-FFF2-40B4-BE49-F238E27FC236}">
                <a16:creationId xmlns:a16="http://schemas.microsoft.com/office/drawing/2014/main" id="{38311FFA-641C-A1AA-22F1-2F7EACAACA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79" t="-1" r="9980" b="-1"/>
          <a:stretch/>
        </p:blipFill>
        <p:spPr>
          <a:xfrm>
            <a:off x="360341" y="484632"/>
            <a:ext cx="3658903" cy="3471937"/>
          </a:xfrm>
          <a:prstGeom prst="rect">
            <a:avLst/>
          </a:prstGeom>
        </p:spPr>
      </p:pic>
      <p:pic>
        <p:nvPicPr>
          <p:cNvPr id="29" name="Picture 28" descr="A diagram of a negative diagnosis&#10;&#10;Description automatically generated with medium confidence">
            <a:extLst>
              <a:ext uri="{FF2B5EF4-FFF2-40B4-BE49-F238E27FC236}">
                <a16:creationId xmlns:a16="http://schemas.microsoft.com/office/drawing/2014/main" id="{C2720C19-A671-7D9A-0367-B3F8B74815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85" r="10994" b="-1"/>
          <a:stretch/>
        </p:blipFill>
        <p:spPr>
          <a:xfrm>
            <a:off x="4333312" y="484632"/>
            <a:ext cx="3537658" cy="347193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0E2BE6F-9BFB-4B18-840B-40BF0BD5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9F8B2B-2B2A-491E-AA25-75099E92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CA9C39-5272-4D07-A5D8-4F6DB11E2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Picture 26" descr="A graph showing a negative and a negative diagnosis&#10;&#10;Description automatically generated with medium confidence">
            <a:extLst>
              <a:ext uri="{FF2B5EF4-FFF2-40B4-BE49-F238E27FC236}">
                <a16:creationId xmlns:a16="http://schemas.microsoft.com/office/drawing/2014/main" id="{5D4B7927-DA31-3EFD-F37D-E6B6A2E2D6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784" t="-1222" r="10191" b="1220"/>
          <a:stretch/>
        </p:blipFill>
        <p:spPr>
          <a:xfrm>
            <a:off x="8185038" y="484632"/>
            <a:ext cx="3519281" cy="347193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D7BEAE6-5B5E-B1D1-F55B-B19E9082EB58}"/>
              </a:ext>
            </a:extLst>
          </p:cNvPr>
          <p:cNvSpPr txBox="1"/>
          <p:nvPr/>
        </p:nvSpPr>
        <p:spPr>
          <a:xfrm>
            <a:off x="1643052" y="3805551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46BB2-286F-52AA-E666-700A9C1465D8}"/>
              </a:ext>
            </a:extLst>
          </p:cNvPr>
          <p:cNvSpPr txBox="1"/>
          <p:nvPr/>
        </p:nvSpPr>
        <p:spPr>
          <a:xfrm>
            <a:off x="5550722" y="3792207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A5D583-D958-9D76-0A52-B51DA7EEBFEC}"/>
              </a:ext>
            </a:extLst>
          </p:cNvPr>
          <p:cNvSpPr txBox="1"/>
          <p:nvPr/>
        </p:nvSpPr>
        <p:spPr>
          <a:xfrm>
            <a:off x="9402448" y="3798698"/>
            <a:ext cx="1112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92278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9141</TotalTime>
  <Words>695</Words>
  <Application>Microsoft Macintosh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Symbol</vt:lpstr>
      <vt:lpstr>Wingdings</vt:lpstr>
      <vt:lpstr>Wood Type</vt:lpstr>
      <vt:lpstr>Diagnostic markers for hypothyroidism</vt:lpstr>
      <vt:lpstr>Hypothyroidism</vt:lpstr>
      <vt:lpstr>Hypothyroidism</vt:lpstr>
      <vt:lpstr>Can we predict whether the person has hyperthyroidism based on patient history and the level of hormones? </vt:lpstr>
      <vt:lpstr>Data</vt:lpstr>
      <vt:lpstr>Cleaning data</vt:lpstr>
      <vt:lpstr>Cleaning data</vt:lpstr>
      <vt:lpstr>EDA - summary</vt:lpstr>
      <vt:lpstr>Hormone levels seems to be different between people with and without hypothyroidism.</vt:lpstr>
      <vt:lpstr>Hormone levels seems to be different between people with and without hypothyroidism.</vt:lpstr>
      <vt:lpstr>Strong correlation amongst hormones  - T3 VS FTI - TT4 Vs FTI - T3 VS TT4 - T3 VS TAU</vt:lpstr>
      <vt:lpstr>Model fitting</vt:lpstr>
      <vt:lpstr>Model – Random Forest classifier</vt:lpstr>
      <vt:lpstr>Model – Logistic regression  (quick check)</vt:lpstr>
      <vt:lpstr>Features Importance</vt:lpstr>
      <vt:lpstr>Model – Random Forest classifier - GridSearch</vt:lpstr>
      <vt:lpstr>Testing with new data</vt:lpstr>
      <vt:lpstr>Insight from new data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Hypothyroidism</dc:title>
  <dc:creator>Kay Anantanawat</dc:creator>
  <cp:lastModifiedBy>Kay Anantanawat</cp:lastModifiedBy>
  <cp:revision>28</cp:revision>
  <dcterms:created xsi:type="dcterms:W3CDTF">2024-03-09T09:12:06Z</dcterms:created>
  <dcterms:modified xsi:type="dcterms:W3CDTF">2024-03-15T23:25:01Z</dcterms:modified>
</cp:coreProperties>
</file>