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7"/>
  </p:notesMasterIdLst>
  <p:handoutMasterIdLst>
    <p:handoutMasterId r:id="rId18"/>
  </p:handoutMasterIdLst>
  <p:sldIdLst>
    <p:sldId id="256" r:id="rId2"/>
    <p:sldId id="319" r:id="rId3"/>
    <p:sldId id="298" r:id="rId4"/>
    <p:sldId id="321" r:id="rId5"/>
    <p:sldId id="322" r:id="rId6"/>
    <p:sldId id="328" r:id="rId7"/>
    <p:sldId id="329" r:id="rId8"/>
    <p:sldId id="324" r:id="rId9"/>
    <p:sldId id="323" r:id="rId10"/>
    <p:sldId id="325" r:id="rId11"/>
    <p:sldId id="326" r:id="rId12"/>
    <p:sldId id="327" r:id="rId13"/>
    <p:sldId id="320" r:id="rId14"/>
    <p:sldId id="331" r:id="rId15"/>
    <p:sldId id="297" r:id="rId1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13" autoAdjust="0"/>
  </p:normalViewPr>
  <p:slideViewPr>
    <p:cSldViewPr snapToGrid="0">
      <p:cViewPr varScale="1">
        <p:scale>
          <a:sx n="60" d="100"/>
          <a:sy n="60" d="100"/>
        </p:scale>
        <p:origin x="8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ADEE526E-AA95-4903-8136-AB026CB4839F}" type="datetimeFigureOut">
              <a:rPr lang="zh-CN" altLang="en-US" smtClean="0"/>
              <a:t>2017/4/23</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8E03A04-4902-48BC-8EC1-1CCF6BA907BB}" type="slidenum">
              <a:rPr lang="zh-CN" altLang="en-US" smtClean="0"/>
              <a:t>‹#›</a:t>
            </a:fld>
            <a:endParaRPr lang="zh-CN" altLang="en-US"/>
          </a:p>
        </p:txBody>
      </p:sp>
    </p:spTree>
    <p:extLst>
      <p:ext uri="{BB962C8B-B14F-4D97-AF65-F5344CB8AC3E}">
        <p14:creationId xmlns:p14="http://schemas.microsoft.com/office/powerpoint/2010/main" val="2987544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916D26F-978C-4588-A521-53B8016A44C7}" type="datetimeFigureOut">
              <a:rPr lang="zh-CN" altLang="en-US" smtClean="0"/>
              <a:t>2017/4/23</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5FC39A73-EBEA-4EB9-A1CD-4E416B839EF2}" type="slidenum">
              <a:rPr lang="zh-CN" altLang="en-US" smtClean="0"/>
              <a:t>‹#›</a:t>
            </a:fld>
            <a:endParaRPr lang="zh-CN" altLang="en-US"/>
          </a:p>
        </p:txBody>
      </p:sp>
    </p:spTree>
    <p:extLst>
      <p:ext uri="{BB962C8B-B14F-4D97-AF65-F5344CB8AC3E}">
        <p14:creationId xmlns:p14="http://schemas.microsoft.com/office/powerpoint/2010/main" val="333662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6000" b="1"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8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7" name="Date Placeholder 6"/>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23171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1241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90930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2221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9539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34961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32351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3410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6669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lvl1pPr>
              <a:defRPr b="1"/>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lvl1pPr>
              <a:defRPr sz="2800" b="1"/>
            </a:lvl1pPr>
            <a:lvl2pPr>
              <a:defRPr sz="2400" b="1"/>
            </a:lvl2pPr>
            <a:lvl3pPr>
              <a:defRPr sz="1800" b="1"/>
            </a:lvl3pPr>
            <a:lvl4pPr>
              <a:defRPr sz="1600" b="1"/>
            </a:lvl4pPr>
            <a:lvl5pPr>
              <a:defRPr sz="1600" b="1"/>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2017/4/23</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410675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4800" b="1"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2017/4/23</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208590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28650" y="1825625"/>
            <a:ext cx="3980262"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27588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b="1" i="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681163"/>
            <a:ext cx="3980262" cy="823912"/>
          </a:xfrm>
        </p:spPr>
        <p:txBody>
          <a:bodyPr anchor="b">
            <a:normAutofit/>
          </a:bodyPr>
          <a:lstStyle>
            <a:lvl1pPr marL="0" indent="0">
              <a:buNone/>
              <a:defRPr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8650" y="2505075"/>
            <a:ext cx="3980262"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lvl1pPr>
              <a:defRPr b="1" i="0"/>
            </a:lvl1pPr>
          </a:lstStyle>
          <a:p>
            <a:fld id="{5A2FF7FA-16CC-4FA5-9638-AD3B9DC98548}" type="datetimeFigureOut">
              <a:rPr lang="zh-CN" altLang="en-US" smtClean="0"/>
              <a:pPr/>
              <a:t>2017/4/23</a:t>
            </a:fld>
            <a:endParaRPr lang="zh-CN" altLang="en-US"/>
          </a:p>
        </p:txBody>
      </p:sp>
      <p:sp>
        <p:nvSpPr>
          <p:cNvPr id="8" name="Footer Placeholder 7"/>
          <p:cNvSpPr>
            <a:spLocks noGrp="1"/>
          </p:cNvSpPr>
          <p:nvPr>
            <p:ph type="ftr" sz="quarter" idx="11"/>
          </p:nvPr>
        </p:nvSpPr>
        <p:spPr/>
        <p:txBody>
          <a:bodyPr/>
          <a:lstStyle>
            <a:lvl1pPr>
              <a:defRPr b="1" i="0"/>
            </a:lvl1pPr>
          </a:lstStyle>
          <a:p>
            <a:endParaRPr lang="zh-CN" altLang="en-US"/>
          </a:p>
        </p:txBody>
      </p:sp>
      <p:sp>
        <p:nvSpPr>
          <p:cNvPr id="9" name="Slide Number Placeholder 8"/>
          <p:cNvSpPr>
            <a:spLocks noGrp="1"/>
          </p:cNvSpPr>
          <p:nvPr>
            <p:ph type="sldNum" sz="quarter" idx="12"/>
          </p:nvPr>
        </p:nvSpPr>
        <p:spPr/>
        <p:txBody>
          <a:bodyPr/>
          <a:lstStyle>
            <a:lvl1pPr>
              <a:defRPr b="1" i="0"/>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841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lvl1pPr>
              <a:defRPr b="1"/>
            </a:lvl1pPr>
          </a:lstStyle>
          <a:p>
            <a:fld id="{5A2FF7FA-16CC-4FA5-9638-AD3B9DC98548}" type="datetimeFigureOut">
              <a:rPr lang="zh-CN" altLang="en-US" smtClean="0"/>
              <a:pPr/>
              <a:t>2017/4/23</a:t>
            </a:fld>
            <a:endParaRPr lang="zh-CN" altLang="en-US"/>
          </a:p>
        </p:txBody>
      </p:sp>
      <p:sp>
        <p:nvSpPr>
          <p:cNvPr id="4" name="Footer Placeholder 3"/>
          <p:cNvSpPr>
            <a:spLocks noGrp="1"/>
          </p:cNvSpPr>
          <p:nvPr>
            <p:ph type="ftr" sz="quarter" idx="11"/>
          </p:nvPr>
        </p:nvSpPr>
        <p:spPr/>
        <p:txBody>
          <a:bodyPr/>
          <a:lstStyle>
            <a:lvl1pPr>
              <a:defRPr b="1"/>
            </a:lvl1pPr>
          </a:lstStyle>
          <a:p>
            <a:endParaRPr lang="zh-CN" altLang="en-US"/>
          </a:p>
        </p:txBody>
      </p:sp>
      <p:sp>
        <p:nvSpPr>
          <p:cNvPr id="5" name="Slide Number Placeholder 4"/>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104239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96952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12758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2017/4/23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829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A2FF7FA-16CC-4FA5-9638-AD3B9DC98548}" type="datetimeFigureOut">
              <a:rPr lang="zh-CN" altLang="en-US" smtClean="0"/>
              <a:t>2017/4/23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63957210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685800" rtl="0" eaLnBrk="1" latinLnBrk="0" hangingPunct="1">
        <a:lnSpc>
          <a:spcPct val="90000"/>
        </a:lnSpc>
        <a:spcBef>
          <a:spcPct val="0"/>
        </a:spcBef>
        <a:buNone/>
        <a:defRPr sz="4400" b="1"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th.hws.edu/javanotes/" TargetMode="External"/><Relationship Id="rId2" Type="http://schemas.openxmlformats.org/officeDocument/2006/relationships/hyperlink" Target="http://greenteapress.com/wp/think-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oracle.com/javase/tutorial/index.html" TargetMode="External"/><Relationship Id="rId2" Type="http://schemas.openxmlformats.org/officeDocument/2006/relationships/hyperlink" Target="http://www3.ntu.edu.sg/home/ehchua/programming/" TargetMode="External"/><Relationship Id="rId1" Type="http://schemas.openxmlformats.org/officeDocument/2006/relationships/slideLayout" Target="../slideLayouts/slideLayout2.xml"/><Relationship Id="rId5" Type="http://schemas.openxmlformats.org/officeDocument/2006/relationships/hyperlink" Target="http://v.163.com/special/programming/" TargetMode="External"/><Relationship Id="rId4" Type="http://schemas.openxmlformats.org/officeDocument/2006/relationships/hyperlink" Target="https://ocw.mit.edu/courses/electrical-engineering-and-computer-science/6-092-introduction-to-programming-in-java-january-iap-2010/lecture-not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Java Programming</a:t>
            </a:r>
            <a:endParaRPr lang="zh-CN" altLang="en-US" dirty="0"/>
          </a:p>
        </p:txBody>
      </p:sp>
      <p:sp>
        <p:nvSpPr>
          <p:cNvPr id="3" name="Subtitle 2"/>
          <p:cNvSpPr>
            <a:spLocks noGrp="1"/>
          </p:cNvSpPr>
          <p:nvPr>
            <p:ph type="subTitle" idx="1"/>
          </p:nvPr>
        </p:nvSpPr>
        <p:spPr/>
        <p:txBody>
          <a:bodyPr/>
          <a:lstStyle/>
          <a:p>
            <a:r>
              <a:rPr lang="en-US" altLang="zh-CN" dirty="0" smtClean="0"/>
              <a:t>About</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812" y="1077153"/>
            <a:ext cx="1476375" cy="2752725"/>
          </a:xfrm>
          <a:prstGeom prst="rect">
            <a:avLst/>
          </a:prstGeom>
        </p:spPr>
      </p:pic>
    </p:spTree>
    <p:extLst>
      <p:ext uri="{BB962C8B-B14F-4D97-AF65-F5344CB8AC3E}">
        <p14:creationId xmlns:p14="http://schemas.microsoft.com/office/powerpoint/2010/main" val="307988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Labs</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are 8 labs about the case study </a:t>
            </a:r>
            <a:r>
              <a:rPr lang="en-US" altLang="zh-CN" dirty="0"/>
              <a:t>application taught </a:t>
            </a:r>
            <a:r>
              <a:rPr lang="en-US" altLang="zh-CN" dirty="0" smtClean="0"/>
              <a:t>in the classes.</a:t>
            </a:r>
          </a:p>
          <a:p>
            <a:pPr lvl="1"/>
            <a:r>
              <a:rPr lang="en-US" altLang="zh-CN" dirty="0" smtClean="0"/>
              <a:t>BMI statistics</a:t>
            </a:r>
          </a:p>
          <a:p>
            <a:r>
              <a:rPr lang="en-US" altLang="zh-CN" dirty="0" smtClean="0"/>
              <a:t>In each lab, you will be asked to complete part of the application .</a:t>
            </a:r>
          </a:p>
          <a:p>
            <a:r>
              <a:rPr lang="en-US" altLang="zh-CN" dirty="0" smtClean="0"/>
              <a:t>The </a:t>
            </a:r>
            <a:r>
              <a:rPr lang="en-US" altLang="zh-CN" dirty="0"/>
              <a:t>difficulty of the labs will increase step by step.</a:t>
            </a:r>
          </a:p>
          <a:p>
            <a:r>
              <a:rPr lang="en-US" altLang="zh-CN" dirty="0" smtClean="0"/>
              <a:t>At the end of the course, you should complete the BMI statistic program.</a:t>
            </a:r>
          </a:p>
          <a:p>
            <a:endParaRPr lang="zh-CN" altLang="en-US" dirty="0"/>
          </a:p>
        </p:txBody>
      </p:sp>
    </p:spTree>
    <p:extLst>
      <p:ext uri="{BB962C8B-B14F-4D97-AF65-F5344CB8AC3E}">
        <p14:creationId xmlns:p14="http://schemas.microsoft.com/office/powerpoint/2010/main" val="339344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a:t>
            </a:r>
            <a:endParaRPr lang="zh-CN" altLang="en-US" dirty="0"/>
          </a:p>
        </p:txBody>
      </p:sp>
      <p:sp>
        <p:nvSpPr>
          <p:cNvPr id="3" name="Content Placeholder 2"/>
          <p:cNvSpPr>
            <a:spLocks noGrp="1"/>
          </p:cNvSpPr>
          <p:nvPr>
            <p:ph idx="1"/>
          </p:nvPr>
        </p:nvSpPr>
        <p:spPr/>
        <p:txBody>
          <a:bodyPr/>
          <a:lstStyle/>
          <a:p>
            <a:r>
              <a:rPr lang="en-US" altLang="zh-CN" dirty="0"/>
              <a:t>Team work (the same team of flipped classroom)</a:t>
            </a:r>
          </a:p>
          <a:p>
            <a:r>
              <a:rPr lang="en-US" altLang="zh-CN" dirty="0" smtClean="0"/>
              <a:t>Design and implement a small game, such as Sudoku, etc.</a:t>
            </a:r>
          </a:p>
          <a:p>
            <a:r>
              <a:rPr lang="en-US" altLang="zh-CN" dirty="0" smtClean="0"/>
              <a:t>submission includes the source code and word report in a zip file named after your team name.</a:t>
            </a:r>
          </a:p>
          <a:p>
            <a:r>
              <a:rPr lang="en-US" altLang="zh-CN" dirty="0" smtClean="0"/>
              <a:t>In the flipped classroom, you should talk about the core algorithm design in your project.</a:t>
            </a:r>
          </a:p>
        </p:txBody>
      </p:sp>
    </p:spTree>
    <p:extLst>
      <p:ext uri="{BB962C8B-B14F-4D97-AF65-F5344CB8AC3E}">
        <p14:creationId xmlns:p14="http://schemas.microsoft.com/office/powerpoint/2010/main" val="383488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Final Exam </a:t>
            </a:r>
            <a:endParaRPr lang="zh-CN" altLang="en-US" dirty="0"/>
          </a:p>
        </p:txBody>
      </p:sp>
      <p:sp>
        <p:nvSpPr>
          <p:cNvPr id="3" name="Content Placeholder 2"/>
          <p:cNvSpPr>
            <a:spLocks noGrp="1"/>
          </p:cNvSpPr>
          <p:nvPr>
            <p:ph idx="1"/>
          </p:nvPr>
        </p:nvSpPr>
        <p:spPr/>
        <p:txBody>
          <a:bodyPr/>
          <a:lstStyle/>
          <a:p>
            <a:r>
              <a:rPr lang="en-US" altLang="zh-CN" dirty="0"/>
              <a:t>There will be a standard </a:t>
            </a:r>
            <a:r>
              <a:rPr lang="en-US" altLang="zh-CN" dirty="0" smtClean="0"/>
              <a:t>2-hour </a:t>
            </a:r>
            <a:r>
              <a:rPr lang="en-US" altLang="zh-CN" dirty="0"/>
              <a:t>final exam </a:t>
            </a:r>
            <a:r>
              <a:rPr lang="en-US" altLang="zh-CN" dirty="0" smtClean="0"/>
              <a:t>at </a:t>
            </a:r>
            <a:r>
              <a:rPr lang="en-US" altLang="zh-CN" dirty="0"/>
              <a:t>the end of the semester</a:t>
            </a:r>
            <a:r>
              <a:rPr lang="en-US" altLang="zh-CN" dirty="0" smtClean="0"/>
              <a:t>.</a:t>
            </a:r>
          </a:p>
          <a:p>
            <a:r>
              <a:rPr lang="en-US" altLang="zh-CN" dirty="0" smtClean="0"/>
              <a:t>The final exam is open-book </a:t>
            </a:r>
          </a:p>
          <a:p>
            <a:endParaRPr lang="zh-CN" altLang="en-US" dirty="0"/>
          </a:p>
        </p:txBody>
      </p:sp>
    </p:spTree>
    <p:extLst>
      <p:ext uri="{BB962C8B-B14F-4D97-AF65-F5344CB8AC3E}">
        <p14:creationId xmlns:p14="http://schemas.microsoft.com/office/powerpoint/2010/main" val="19062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Grading</a:t>
            </a:r>
            <a:endParaRPr lang="zh-CN" altLang="en-US" dirty="0"/>
          </a:p>
        </p:txBody>
      </p:sp>
      <p:sp>
        <p:nvSpPr>
          <p:cNvPr id="3" name="Content Placeholder 2"/>
          <p:cNvSpPr>
            <a:spLocks noGrp="1"/>
          </p:cNvSpPr>
          <p:nvPr>
            <p:ph idx="1"/>
          </p:nvPr>
        </p:nvSpPr>
        <p:spPr/>
        <p:txBody>
          <a:bodyPr/>
          <a:lstStyle/>
          <a:p>
            <a:r>
              <a:rPr lang="en-US" altLang="zh-CN" dirty="0"/>
              <a:t>Final Exam	</a:t>
            </a:r>
            <a:r>
              <a:rPr lang="en-US" altLang="zh-CN" dirty="0" smtClean="0"/>
              <a:t>50</a:t>
            </a:r>
            <a:r>
              <a:rPr lang="en-US" altLang="zh-CN" dirty="0"/>
              <a:t>%</a:t>
            </a:r>
          </a:p>
          <a:p>
            <a:r>
              <a:rPr lang="en-US" altLang="zh-CN" dirty="0" smtClean="0"/>
              <a:t>Quizzes</a:t>
            </a:r>
            <a:r>
              <a:rPr lang="en-US" altLang="zh-CN" dirty="0"/>
              <a:t>	</a:t>
            </a:r>
            <a:r>
              <a:rPr lang="en-US" altLang="zh-CN" dirty="0" smtClean="0"/>
              <a:t>10%</a:t>
            </a:r>
            <a:endParaRPr lang="en-US" altLang="zh-CN" dirty="0"/>
          </a:p>
          <a:p>
            <a:r>
              <a:rPr lang="en-US" altLang="zh-CN" dirty="0" smtClean="0"/>
              <a:t>Labs 	</a:t>
            </a:r>
            <a:r>
              <a:rPr lang="en-US" altLang="zh-CN" dirty="0"/>
              <a:t>	</a:t>
            </a:r>
            <a:r>
              <a:rPr lang="en-US" altLang="zh-CN" dirty="0" smtClean="0"/>
              <a:t>20</a:t>
            </a:r>
            <a:r>
              <a:rPr lang="en-US" altLang="zh-CN" dirty="0"/>
              <a:t>%</a:t>
            </a:r>
          </a:p>
          <a:p>
            <a:r>
              <a:rPr lang="en-US" altLang="zh-CN" dirty="0" smtClean="0"/>
              <a:t>Teamwork	20%</a:t>
            </a:r>
          </a:p>
          <a:p>
            <a:pPr lvl="1"/>
            <a:r>
              <a:rPr lang="en-US" altLang="zh-CN" dirty="0" smtClean="0"/>
              <a:t>projects 10%</a:t>
            </a:r>
          </a:p>
          <a:p>
            <a:pPr lvl="1"/>
            <a:r>
              <a:rPr lang="en-US" altLang="zh-CN" dirty="0"/>
              <a:t>Flipped classes 10% </a:t>
            </a:r>
            <a:endParaRPr lang="zh-CN" altLang="en-US" dirty="0"/>
          </a:p>
        </p:txBody>
      </p:sp>
    </p:spTree>
    <p:extLst>
      <p:ext uri="{BB962C8B-B14F-4D97-AF65-F5344CB8AC3E}">
        <p14:creationId xmlns:p14="http://schemas.microsoft.com/office/powerpoint/2010/main" val="337094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Office hours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FF00"/>
                </a:solidFill>
              </a:rPr>
              <a:t>Online, 7:00PM-10:30PM, Monday-Friday</a:t>
            </a:r>
          </a:p>
          <a:p>
            <a:pPr lvl="1"/>
            <a:r>
              <a:rPr lang="en-US" altLang="zh-CN" dirty="0" smtClean="0"/>
              <a:t>There is a WeChat group for communicating with me or with each other, you can ask question in the online community, and I will answer you when I become online.</a:t>
            </a:r>
          </a:p>
          <a:p>
            <a:r>
              <a:rPr lang="en-US" altLang="zh-CN" dirty="0" smtClean="0">
                <a:solidFill>
                  <a:srgbClr val="FFFF00"/>
                </a:solidFill>
              </a:rPr>
              <a:t>Every student should attend the WeChat group</a:t>
            </a:r>
            <a:r>
              <a:rPr lang="en-US" altLang="zh-CN" dirty="0" smtClean="0"/>
              <a:t>, because I may release some important announcements in the </a:t>
            </a:r>
            <a:r>
              <a:rPr lang="en-US" altLang="zh-CN" dirty="0">
                <a:solidFill>
                  <a:schemeClr val="tx1"/>
                </a:solidFill>
              </a:rPr>
              <a:t>WeChat</a:t>
            </a:r>
            <a:r>
              <a:rPr lang="en-US" altLang="zh-CN" dirty="0">
                <a:solidFill>
                  <a:srgbClr val="FFFF00"/>
                </a:solidFill>
              </a:rPr>
              <a:t> </a:t>
            </a:r>
            <a:r>
              <a:rPr lang="en-US" altLang="zh-CN" dirty="0" smtClean="0"/>
              <a:t>group!</a:t>
            </a:r>
          </a:p>
          <a:p>
            <a:endParaRPr lang="zh-CN" altLang="en-US" dirty="0"/>
          </a:p>
        </p:txBody>
      </p:sp>
    </p:spTree>
    <p:extLst>
      <p:ext uri="{BB962C8B-B14F-4D97-AF65-F5344CB8AC3E}">
        <p14:creationId xmlns:p14="http://schemas.microsoft.com/office/powerpoint/2010/main" val="280477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61781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lstStyle/>
          <a:p>
            <a:r>
              <a:rPr lang="en-US" altLang="zh-CN" dirty="0" smtClean="0"/>
              <a:t>Goal</a:t>
            </a:r>
          </a:p>
          <a:p>
            <a:r>
              <a:rPr lang="en-US" altLang="zh-CN" dirty="0" smtClean="0"/>
              <a:t>Textbooks </a:t>
            </a:r>
            <a:r>
              <a:rPr lang="en-US" altLang="zh-CN" dirty="0"/>
              <a:t>and Online </a:t>
            </a:r>
            <a:r>
              <a:rPr lang="en-US" altLang="zh-CN" dirty="0" smtClean="0"/>
              <a:t>Resources</a:t>
            </a:r>
          </a:p>
          <a:p>
            <a:r>
              <a:rPr lang="en-US" altLang="zh-CN" dirty="0" smtClean="0"/>
              <a:t>Schedule</a:t>
            </a:r>
            <a:endParaRPr lang="en-US" altLang="zh-CN" dirty="0"/>
          </a:p>
          <a:p>
            <a:r>
              <a:rPr lang="en-US" altLang="zh-CN" dirty="0" smtClean="0"/>
              <a:t>Quizzes </a:t>
            </a:r>
          </a:p>
          <a:p>
            <a:r>
              <a:rPr lang="en-US" altLang="zh-CN" dirty="0" smtClean="0"/>
              <a:t>Labs </a:t>
            </a:r>
          </a:p>
          <a:p>
            <a:r>
              <a:rPr lang="en-US" altLang="zh-CN" dirty="0" smtClean="0"/>
              <a:t>project</a:t>
            </a:r>
          </a:p>
          <a:p>
            <a:r>
              <a:rPr lang="en-US" altLang="zh-CN" dirty="0" smtClean="0"/>
              <a:t>Exam</a:t>
            </a:r>
          </a:p>
          <a:p>
            <a:r>
              <a:rPr lang="en-US" altLang="zh-CN" dirty="0"/>
              <a:t>Grading</a:t>
            </a:r>
          </a:p>
          <a:p>
            <a:endParaRPr lang="en-US" altLang="zh-CN" dirty="0" smtClean="0"/>
          </a:p>
          <a:p>
            <a:pPr marL="0" indent="0">
              <a:buNone/>
            </a:pP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8804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Goal</a:t>
            </a:r>
            <a:endParaRPr lang="zh-CN" altLang="en-US" b="1" dirty="0"/>
          </a:p>
        </p:txBody>
      </p:sp>
      <p:sp>
        <p:nvSpPr>
          <p:cNvPr id="3" name="Content Placeholder 2"/>
          <p:cNvSpPr>
            <a:spLocks noGrp="1"/>
          </p:cNvSpPr>
          <p:nvPr>
            <p:ph idx="1"/>
          </p:nvPr>
        </p:nvSpPr>
        <p:spPr/>
        <p:txBody>
          <a:bodyPr>
            <a:normAutofit/>
          </a:bodyPr>
          <a:lstStyle/>
          <a:p>
            <a:r>
              <a:rPr lang="en-US" altLang="zh-CN" sz="2800" b="1" dirty="0" smtClean="0"/>
              <a:t>Learn enough Java to </a:t>
            </a:r>
            <a:r>
              <a:rPr lang="en-US" altLang="zh-CN" sz="2800" b="1" dirty="0" smtClean="0">
                <a:solidFill>
                  <a:srgbClr val="FFFF00"/>
                </a:solidFill>
              </a:rPr>
              <a:t>solve some real problems</a:t>
            </a:r>
            <a:r>
              <a:rPr lang="en-US" altLang="zh-CN" sz="2800" b="1" dirty="0" smtClean="0"/>
              <a:t>…</a:t>
            </a:r>
          </a:p>
          <a:p>
            <a:endParaRPr lang="en-US" altLang="zh-CN" sz="2800" b="1" dirty="0"/>
          </a:p>
          <a:p>
            <a:r>
              <a:rPr lang="en-US" altLang="zh-CN" dirty="0" smtClean="0"/>
              <a:t>Case study</a:t>
            </a:r>
            <a:r>
              <a:rPr lang="en-US" altLang="zh-CN" sz="2800" b="1" dirty="0" smtClean="0"/>
              <a:t>:</a:t>
            </a:r>
          </a:p>
          <a:p>
            <a:pPr lvl="1"/>
            <a:r>
              <a:rPr lang="en-US" altLang="zh-CN" sz="2400" b="1" dirty="0" smtClean="0"/>
              <a:t>BMI Statistics </a:t>
            </a:r>
          </a:p>
          <a:p>
            <a:pPr lvl="1"/>
            <a:r>
              <a:rPr lang="en-US" altLang="zh-CN" dirty="0"/>
              <a:t>Tetris </a:t>
            </a:r>
            <a:endParaRPr lang="en-US" altLang="zh-CN" dirty="0" smtClean="0"/>
          </a:p>
          <a:p>
            <a:pPr lvl="1"/>
            <a:r>
              <a:rPr lang="en-US" altLang="zh-CN" sz="2400" b="1" dirty="0" smtClean="0"/>
              <a:t>…</a:t>
            </a:r>
          </a:p>
          <a:p>
            <a:endParaRPr lang="en-US" altLang="zh-CN" sz="2800" dirty="0"/>
          </a:p>
          <a:p>
            <a:r>
              <a:rPr lang="en-US" altLang="zh-CN" b="1" dirty="0" smtClean="0"/>
              <a:t>After this course, you are expected to be able to develop small scale programs (lower than 1000 lines of code).</a:t>
            </a:r>
            <a:endParaRPr lang="zh-CN" altLang="en-US" sz="2400" b="1" dirty="0"/>
          </a:p>
        </p:txBody>
      </p:sp>
    </p:spTree>
    <p:extLst>
      <p:ext uri="{BB962C8B-B14F-4D97-AF65-F5344CB8AC3E}">
        <p14:creationId xmlns:p14="http://schemas.microsoft.com/office/powerpoint/2010/main" val="235246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Textbooks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FF00"/>
                </a:solidFill>
              </a:rPr>
              <a:t>Think </a:t>
            </a:r>
            <a:r>
              <a:rPr lang="en-US" altLang="zh-CN" dirty="0">
                <a:solidFill>
                  <a:srgbClr val="FFFF00"/>
                </a:solidFill>
              </a:rPr>
              <a:t>Java: How to Think Like a Computer Scientist</a:t>
            </a:r>
            <a:r>
              <a:rPr lang="en-US" altLang="zh-CN" dirty="0" smtClean="0">
                <a:solidFill>
                  <a:srgbClr val="FFFF00"/>
                </a:solidFill>
              </a:rPr>
              <a:t>. Version 6.1.2</a:t>
            </a:r>
          </a:p>
          <a:p>
            <a:pPr lvl="1"/>
            <a:r>
              <a:rPr lang="en-US" altLang="zh-CN" dirty="0" smtClean="0"/>
              <a:t>By </a:t>
            </a:r>
            <a:r>
              <a:rPr lang="en-US" altLang="zh-CN" dirty="0"/>
              <a:t>Allen B. Downey and Chris Mayfield. </a:t>
            </a:r>
            <a:endParaRPr lang="en-US" altLang="zh-CN" dirty="0" smtClean="0"/>
          </a:p>
          <a:p>
            <a:pPr lvl="1"/>
            <a:r>
              <a:rPr lang="en-US" altLang="zh-CN" dirty="0" smtClean="0">
                <a:hlinkClick r:id="rId2"/>
              </a:rPr>
              <a:t>http</a:t>
            </a:r>
            <a:r>
              <a:rPr lang="en-US" altLang="zh-CN" dirty="0">
                <a:hlinkClick r:id="rId2"/>
              </a:rPr>
              <a:t>://</a:t>
            </a:r>
            <a:r>
              <a:rPr lang="en-US" altLang="zh-CN" dirty="0" smtClean="0">
                <a:hlinkClick r:id="rId2"/>
              </a:rPr>
              <a:t>greenteapress.com/wp/think-java/</a:t>
            </a:r>
            <a:endParaRPr lang="en-US" altLang="zh-CN" dirty="0" smtClean="0"/>
          </a:p>
          <a:p>
            <a:r>
              <a:rPr lang="en-US" altLang="zh-CN" dirty="0" smtClean="0"/>
              <a:t>Introduction </a:t>
            </a:r>
            <a:r>
              <a:rPr lang="en-US" altLang="zh-CN" dirty="0"/>
              <a:t>to Programming Using Java, Seventh </a:t>
            </a:r>
            <a:r>
              <a:rPr lang="en-US" altLang="zh-CN" dirty="0" err="1"/>
              <a:t>Edition.Version</a:t>
            </a:r>
            <a:r>
              <a:rPr lang="en-US" altLang="zh-CN" dirty="0"/>
              <a:t> 7.0, August </a:t>
            </a:r>
            <a:r>
              <a:rPr lang="en-US" altLang="zh-CN" dirty="0" smtClean="0"/>
              <a:t>2014</a:t>
            </a:r>
          </a:p>
          <a:p>
            <a:pPr lvl="1"/>
            <a:r>
              <a:rPr lang="en-US" altLang="zh-CN" dirty="0" smtClean="0"/>
              <a:t>By </a:t>
            </a:r>
            <a:r>
              <a:rPr lang="en-US" altLang="zh-CN" dirty="0"/>
              <a:t>David J. Eck. </a:t>
            </a:r>
            <a:endParaRPr lang="en-US" altLang="zh-CN" dirty="0" smtClean="0"/>
          </a:p>
          <a:p>
            <a:pPr lvl="1"/>
            <a:r>
              <a:rPr lang="en-US" altLang="zh-CN" dirty="0">
                <a:hlinkClick r:id="rId3"/>
              </a:rPr>
              <a:t>http://math.hws.edu/javanotes</a:t>
            </a:r>
            <a:r>
              <a:rPr lang="en-US" altLang="zh-CN" dirty="0" smtClean="0">
                <a:hlinkClick r:id="rId3"/>
              </a:rPr>
              <a:t>/</a:t>
            </a:r>
            <a:endParaRPr lang="en-US" altLang="zh-CN"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263739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Online </a:t>
            </a:r>
            <a:r>
              <a:rPr lang="en-US" altLang="zh-CN" dirty="0"/>
              <a:t>Resources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FF00"/>
                </a:solidFill>
              </a:rPr>
              <a:t>Programming </a:t>
            </a:r>
            <a:r>
              <a:rPr lang="en-US" altLang="zh-CN" dirty="0" err="1" smtClean="0">
                <a:solidFill>
                  <a:srgbClr val="FFFF00"/>
                </a:solidFill>
              </a:rPr>
              <a:t>notes@NTU</a:t>
            </a:r>
            <a:endParaRPr lang="en-US" altLang="zh-CN" dirty="0">
              <a:solidFill>
                <a:srgbClr val="FFFF00"/>
              </a:solidFill>
            </a:endParaRPr>
          </a:p>
          <a:p>
            <a:pPr lvl="1"/>
            <a:r>
              <a:rPr lang="en-US" altLang="zh-CN" dirty="0" smtClean="0">
                <a:hlinkClick r:id="rId2"/>
              </a:rPr>
              <a:t>http</a:t>
            </a:r>
            <a:r>
              <a:rPr lang="en-US" altLang="zh-CN" dirty="0">
                <a:hlinkClick r:id="rId2"/>
              </a:rPr>
              <a:t>://www3.ntu.edu.sg/home/ehchua/programming</a:t>
            </a:r>
            <a:r>
              <a:rPr lang="en-US" altLang="zh-CN" dirty="0" smtClean="0">
                <a:hlinkClick r:id="rId2"/>
              </a:rPr>
              <a:t>/</a:t>
            </a:r>
            <a:endParaRPr lang="en-US" altLang="zh-CN" dirty="0" smtClean="0"/>
          </a:p>
          <a:p>
            <a:r>
              <a:rPr lang="en-US" altLang="zh-CN" dirty="0"/>
              <a:t>Java Official Docs</a:t>
            </a:r>
          </a:p>
          <a:p>
            <a:pPr lvl="1"/>
            <a:r>
              <a:rPr lang="en-US" altLang="zh-CN" dirty="0">
                <a:hlinkClick r:id="rId3"/>
              </a:rPr>
              <a:t>http://docs.oracle.com/javase/tutorial/index.html</a:t>
            </a:r>
            <a:endParaRPr lang="en-US" altLang="zh-CN" dirty="0"/>
          </a:p>
          <a:p>
            <a:r>
              <a:rPr lang="en-US" altLang="zh-CN" dirty="0" smtClean="0"/>
              <a:t>Java open </a:t>
            </a:r>
            <a:r>
              <a:rPr lang="en-US" altLang="zh-CN" dirty="0" err="1" smtClean="0"/>
              <a:t>course@MIT</a:t>
            </a:r>
            <a:endParaRPr lang="en-US" altLang="zh-CN" dirty="0" smtClean="0"/>
          </a:p>
          <a:p>
            <a:pPr lvl="1"/>
            <a:r>
              <a:rPr lang="en-US" altLang="zh-CN" dirty="0">
                <a:hlinkClick r:id="rId4"/>
              </a:rPr>
              <a:t>https://ocw.mit.edu/courses/electrical-engineering-and-computer-science/6-092-introduction-to-programming-in-java-january-iap-2010/lecture-notes</a:t>
            </a:r>
            <a:r>
              <a:rPr lang="en-US" altLang="zh-CN" dirty="0" smtClean="0">
                <a:hlinkClick r:id="rId4"/>
              </a:rPr>
              <a:t>/</a:t>
            </a:r>
            <a:endParaRPr lang="en-US" altLang="zh-CN" dirty="0" smtClean="0"/>
          </a:p>
          <a:p>
            <a:r>
              <a:rPr lang="en-US" altLang="zh-CN" dirty="0" smtClean="0"/>
              <a:t>Java open </a:t>
            </a:r>
            <a:r>
              <a:rPr lang="en-US" altLang="zh-CN" dirty="0" err="1" smtClean="0"/>
              <a:t>course@Stanford</a:t>
            </a:r>
            <a:endParaRPr lang="en-US" altLang="zh-CN" dirty="0" smtClean="0"/>
          </a:p>
          <a:p>
            <a:pPr lvl="1"/>
            <a:r>
              <a:rPr lang="en-US" altLang="zh-CN" dirty="0" smtClean="0">
                <a:hlinkClick r:id="rId5"/>
              </a:rPr>
              <a:t>http</a:t>
            </a:r>
            <a:r>
              <a:rPr lang="en-US" altLang="zh-CN" dirty="0">
                <a:hlinkClick r:id="rId5"/>
              </a:rPr>
              <a:t>://v.163.com/special/programming</a:t>
            </a:r>
            <a:r>
              <a:rPr lang="en-US" altLang="zh-CN" dirty="0" smtClean="0">
                <a:hlinkClick r:id="rId5"/>
              </a:rPr>
              <a:t>/</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24253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Hybrid learning</a:t>
            </a:r>
            <a:endParaRPr lang="en-US" altLang="zh-CN" dirty="0"/>
          </a:p>
        </p:txBody>
      </p:sp>
      <p:sp>
        <p:nvSpPr>
          <p:cNvPr id="3" name="Content Placeholder 2"/>
          <p:cNvSpPr>
            <a:spLocks noGrp="1"/>
          </p:cNvSpPr>
          <p:nvPr>
            <p:ph idx="1"/>
          </p:nvPr>
        </p:nvSpPr>
        <p:spPr/>
        <p:txBody>
          <a:bodyPr/>
          <a:lstStyle/>
          <a:p>
            <a:r>
              <a:rPr lang="en-US" altLang="zh-CN" dirty="0"/>
              <a:t>Traditional </a:t>
            </a:r>
            <a:r>
              <a:rPr lang="en-US" altLang="zh-CN" dirty="0" smtClean="0"/>
              <a:t>classroom + Flipped classroom </a:t>
            </a:r>
          </a:p>
          <a:p>
            <a:r>
              <a:rPr lang="en-US" altLang="zh-CN" dirty="0" smtClean="0"/>
              <a:t>What’s </a:t>
            </a:r>
            <a:r>
              <a:rPr lang="en-US" altLang="zh-CN" dirty="0"/>
              <a:t>Flipped </a:t>
            </a:r>
            <a:r>
              <a:rPr lang="en-US" altLang="zh-CN" dirty="0" smtClean="0"/>
              <a:t>classroom?</a:t>
            </a:r>
          </a:p>
          <a:p>
            <a:pPr lvl="1"/>
            <a:r>
              <a:rPr lang="en-US" altLang="zh-CN" dirty="0"/>
              <a:t>The flipped classroom describes a reversal of traditional teaching </a:t>
            </a:r>
            <a:r>
              <a:rPr lang="en-US" altLang="zh-CN" dirty="0" smtClean="0"/>
              <a:t>where students gain first exposure to new material outside of class, usually via reading or lecture videos, and then class time is used to do the harder work of assimilating that </a:t>
            </a:r>
            <a:r>
              <a:rPr lang="en-US" altLang="zh-CN" dirty="0"/>
              <a:t>knowledge through strategies such as </a:t>
            </a:r>
            <a:r>
              <a:rPr lang="en-US" altLang="zh-CN" dirty="0" smtClean="0"/>
              <a:t>problem-solving</a:t>
            </a:r>
            <a:r>
              <a:rPr lang="en-US" altLang="zh-CN" dirty="0"/>
              <a:t>, discussion or debates. </a:t>
            </a:r>
            <a:endParaRPr lang="en-US" altLang="zh-CN" dirty="0" smtClean="0"/>
          </a:p>
          <a:p>
            <a:r>
              <a:rPr lang="en-US" altLang="zh-CN" dirty="0"/>
              <a:t>Passive learning </a:t>
            </a:r>
            <a:r>
              <a:rPr lang="en-US" altLang="zh-CN" dirty="0">
                <a:sym typeface="Wingdings" panose="05000000000000000000" pitchFamily="2" charset="2"/>
              </a:rPr>
              <a:t></a:t>
            </a:r>
            <a:r>
              <a:rPr lang="en-US" altLang="zh-CN" dirty="0"/>
              <a:t> proactive </a:t>
            </a:r>
            <a:r>
              <a:rPr lang="en-US" altLang="zh-CN" dirty="0" smtClean="0"/>
              <a:t>learning</a:t>
            </a:r>
          </a:p>
          <a:p>
            <a:pPr lvl="1"/>
            <a:endParaRPr lang="zh-CN" altLang="en-US" dirty="0"/>
          </a:p>
        </p:txBody>
      </p:sp>
    </p:spTree>
    <p:extLst>
      <p:ext uri="{BB962C8B-B14F-4D97-AF65-F5344CB8AC3E}">
        <p14:creationId xmlns:p14="http://schemas.microsoft.com/office/powerpoint/2010/main" val="294557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Flipped </a:t>
            </a:r>
            <a:r>
              <a:rPr lang="en-US" altLang="zh-CN" dirty="0" smtClean="0"/>
              <a:t>classroom arrangement</a:t>
            </a:r>
            <a:endParaRPr lang="zh-CN" altLang="en-US" dirty="0"/>
          </a:p>
        </p:txBody>
      </p:sp>
      <p:sp>
        <p:nvSpPr>
          <p:cNvPr id="3" name="Content Placeholder 2"/>
          <p:cNvSpPr>
            <a:spLocks noGrp="1"/>
          </p:cNvSpPr>
          <p:nvPr>
            <p:ph idx="1"/>
          </p:nvPr>
        </p:nvSpPr>
        <p:spPr/>
        <p:txBody>
          <a:bodyPr/>
          <a:lstStyle/>
          <a:p>
            <a:r>
              <a:rPr lang="en-US" altLang="zh-CN" dirty="0" smtClean="0"/>
              <a:t>Team work </a:t>
            </a:r>
          </a:p>
          <a:p>
            <a:r>
              <a:rPr lang="en-US" altLang="zh-CN" dirty="0" smtClean="0"/>
              <a:t>5 teams, 6-7 students per team</a:t>
            </a:r>
          </a:p>
          <a:p>
            <a:r>
              <a:rPr lang="en-US" altLang="zh-CN" dirty="0" smtClean="0"/>
              <a:t>Each team will conduct following tasks:</a:t>
            </a:r>
          </a:p>
          <a:p>
            <a:pPr lvl="1"/>
            <a:r>
              <a:rPr lang="en-US" altLang="zh-CN" dirty="0" smtClean="0"/>
              <a:t>Organizing, 1 time</a:t>
            </a:r>
          </a:p>
          <a:p>
            <a:pPr lvl="1"/>
            <a:r>
              <a:rPr lang="en-US" altLang="zh-CN" dirty="0" smtClean="0"/>
              <a:t>Speaking, 1 time</a:t>
            </a:r>
          </a:p>
          <a:p>
            <a:pPr lvl="2"/>
            <a:r>
              <a:rPr lang="en-US" altLang="zh-CN" dirty="0" smtClean="0"/>
              <a:t>PPT &amp; Word report required</a:t>
            </a:r>
          </a:p>
          <a:p>
            <a:pPr lvl="2"/>
            <a:r>
              <a:rPr lang="en-US" altLang="zh-CN" dirty="0" smtClean="0"/>
              <a:t>Speaking 30 mins, answering questions 25 mins</a:t>
            </a:r>
          </a:p>
          <a:p>
            <a:pPr lvl="2"/>
            <a:r>
              <a:rPr lang="en-US" altLang="zh-CN" dirty="0" smtClean="0"/>
              <a:t>The speaker will be randomly </a:t>
            </a:r>
            <a:r>
              <a:rPr lang="en-US" altLang="zh-CN" dirty="0"/>
              <a:t>chose by </a:t>
            </a:r>
            <a:r>
              <a:rPr lang="en-US" altLang="zh-CN" dirty="0" smtClean="0"/>
              <a:t>teacher</a:t>
            </a:r>
          </a:p>
          <a:p>
            <a:pPr lvl="1"/>
            <a:r>
              <a:rPr lang="en-US" altLang="zh-CN" dirty="0" smtClean="0"/>
              <a:t>Reviewing, 4 times</a:t>
            </a:r>
          </a:p>
          <a:p>
            <a:pPr lvl="1"/>
            <a:endParaRPr lang="en-US" altLang="zh-CN" dirty="0" smtClean="0"/>
          </a:p>
        </p:txBody>
      </p:sp>
    </p:spTree>
    <p:extLst>
      <p:ext uri="{BB962C8B-B14F-4D97-AF65-F5344CB8AC3E}">
        <p14:creationId xmlns:p14="http://schemas.microsoft.com/office/powerpoint/2010/main" val="418702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Schedule</a:t>
            </a:r>
            <a:endParaRPr lang="zh-CN" altLang="en-US" dirty="0"/>
          </a:p>
        </p:txBody>
      </p:sp>
      <p:sp>
        <p:nvSpPr>
          <p:cNvPr id="3" name="Content Placeholder 2"/>
          <p:cNvSpPr>
            <a:spLocks noGrp="1"/>
          </p:cNvSpPr>
          <p:nvPr>
            <p:ph idx="1"/>
          </p:nvPr>
        </p:nvSpPr>
        <p:spPr/>
        <p:txBody>
          <a:bodyPr/>
          <a:lstStyle/>
          <a:p>
            <a:r>
              <a:rPr lang="en-US" altLang="zh-CN" dirty="0" smtClean="0"/>
              <a:t>lectures</a:t>
            </a:r>
            <a:r>
              <a:rPr lang="en-US" altLang="zh-CN" dirty="0"/>
              <a:t> (week No.9-16)</a:t>
            </a:r>
            <a:endParaRPr lang="en-US" altLang="zh-CN" dirty="0" smtClean="0"/>
          </a:p>
          <a:p>
            <a:pPr lvl="1"/>
            <a:r>
              <a:rPr lang="en-US" altLang="zh-CN" dirty="0" smtClean="0"/>
              <a:t>Monday</a:t>
            </a:r>
            <a:r>
              <a:rPr lang="en-US" altLang="zh-CN" dirty="0"/>
              <a:t>, 3-4 , B512</a:t>
            </a:r>
            <a:endParaRPr lang="en-US" altLang="zh-CN" dirty="0" smtClean="0"/>
          </a:p>
          <a:p>
            <a:pPr lvl="1"/>
            <a:r>
              <a:rPr lang="en-US" altLang="zh-CN" dirty="0" smtClean="0"/>
              <a:t>Wednesday, 5-6, B512</a:t>
            </a:r>
          </a:p>
          <a:p>
            <a:r>
              <a:rPr lang="en-US" altLang="zh-CN" dirty="0" smtClean="0"/>
              <a:t>Labs (week </a:t>
            </a:r>
            <a:r>
              <a:rPr lang="en-US" altLang="zh-CN" dirty="0"/>
              <a:t>No.10-17)</a:t>
            </a:r>
          </a:p>
          <a:p>
            <a:pPr lvl="1"/>
            <a:r>
              <a:rPr lang="en-US" altLang="zh-CN" dirty="0"/>
              <a:t>Monday, </a:t>
            </a:r>
            <a:r>
              <a:rPr lang="en-US" altLang="zh-CN" dirty="0" smtClean="0"/>
              <a:t>5-6, B8501</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9287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Quizzes</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t>
            </a:r>
            <a:r>
              <a:rPr lang="en-US" altLang="zh-CN" dirty="0" smtClean="0"/>
              <a:t>may be </a:t>
            </a:r>
            <a:r>
              <a:rPr lang="en-US" altLang="zh-CN" dirty="0" smtClean="0"/>
              <a:t>a quiz at the end of </a:t>
            </a:r>
            <a:r>
              <a:rPr lang="en-US" altLang="zh-CN" dirty="0" smtClean="0"/>
              <a:t>class</a:t>
            </a:r>
            <a:r>
              <a:rPr lang="en-US" altLang="zh-CN" dirty="0" smtClean="0"/>
              <a:t>.</a:t>
            </a:r>
          </a:p>
          <a:p>
            <a:r>
              <a:rPr lang="en-US" altLang="zh-CN" dirty="0" smtClean="0"/>
              <a:t>In each quiz, we will ask you to write some java code to solve a simple problem.</a:t>
            </a:r>
          </a:p>
          <a:p>
            <a:r>
              <a:rPr lang="en-US" altLang="zh-CN" dirty="0" smtClean="0"/>
              <a:t>Late policy</a:t>
            </a:r>
          </a:p>
          <a:p>
            <a:pPr lvl="1"/>
            <a:r>
              <a:rPr lang="en-US" altLang="zh-CN" dirty="0" smtClean="0"/>
              <a:t>Missed quiz is not allowed, except in </a:t>
            </a:r>
            <a:r>
              <a:rPr lang="en-US" altLang="zh-CN" dirty="0"/>
              <a:t>the case of medical or family emergencies or other university-approved absences</a:t>
            </a:r>
            <a:r>
              <a:rPr lang="en-US" altLang="zh-CN" dirty="0" smtClean="0"/>
              <a:t>.</a:t>
            </a:r>
          </a:p>
          <a:p>
            <a:pPr lvl="1"/>
            <a:r>
              <a:rPr lang="en-US" altLang="zh-CN" dirty="0" smtClean="0"/>
              <a:t>For </a:t>
            </a:r>
            <a:r>
              <a:rPr lang="en-US" altLang="zh-CN" dirty="0"/>
              <a:t>qualifying missed quizzes, students should obtain instructor approval before missing the quiz </a:t>
            </a:r>
            <a:r>
              <a:rPr lang="en-US" altLang="zh-CN" dirty="0" smtClean="0"/>
              <a:t>. </a:t>
            </a:r>
          </a:p>
          <a:p>
            <a:endParaRPr lang="zh-CN" altLang="en-US" dirty="0"/>
          </a:p>
        </p:txBody>
      </p:sp>
    </p:spTree>
    <p:extLst>
      <p:ext uri="{BB962C8B-B14F-4D97-AF65-F5344CB8AC3E}">
        <p14:creationId xmlns:p14="http://schemas.microsoft.com/office/powerpoint/2010/main" val="343180087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1838</TotalTime>
  <Words>549</Words>
  <Application>Microsoft Office PowerPoint</Application>
  <PresentationFormat>On-screen Show (4:3)</PresentationFormat>
  <Paragraphs>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华文楷体</vt:lpstr>
      <vt:lpstr>宋体</vt:lpstr>
      <vt:lpstr>Arial</vt:lpstr>
      <vt:lpstr>Calibri</vt:lpstr>
      <vt:lpstr>Corbel</vt:lpstr>
      <vt:lpstr>Wingdings</vt:lpstr>
      <vt:lpstr>Depth</vt:lpstr>
      <vt:lpstr>Java Programming</vt:lpstr>
      <vt:lpstr>Outline </vt:lpstr>
      <vt:lpstr>Goal</vt:lpstr>
      <vt:lpstr>Textbooks</vt:lpstr>
      <vt:lpstr>Online Resources</vt:lpstr>
      <vt:lpstr>Hybrid learning</vt:lpstr>
      <vt:lpstr>Flipped classroom arrangement</vt:lpstr>
      <vt:lpstr>Schedule</vt:lpstr>
      <vt:lpstr>Quizzes</vt:lpstr>
      <vt:lpstr>Labs</vt:lpstr>
      <vt:lpstr>Projects</vt:lpstr>
      <vt:lpstr>Final Exam </vt:lpstr>
      <vt:lpstr>Grading</vt:lpstr>
      <vt:lpstr>Office hours</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Xudong</dc:creator>
  <cp:lastModifiedBy>刘旭东</cp:lastModifiedBy>
  <cp:revision>517</cp:revision>
  <cp:lastPrinted>2017-01-15T05:27:11Z</cp:lastPrinted>
  <dcterms:created xsi:type="dcterms:W3CDTF">2016-09-02T14:09:24Z</dcterms:created>
  <dcterms:modified xsi:type="dcterms:W3CDTF">2017-04-23T15:26:51Z</dcterms:modified>
</cp:coreProperties>
</file>