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3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52"/>
  </p:notesMasterIdLst>
  <p:handoutMasterIdLst>
    <p:handoutMasterId r:id="rId53"/>
  </p:handoutMasterIdLst>
  <p:sldIdLst>
    <p:sldId id="256" r:id="rId2"/>
    <p:sldId id="319" r:id="rId3"/>
    <p:sldId id="298" r:id="rId4"/>
    <p:sldId id="312" r:id="rId5"/>
    <p:sldId id="314" r:id="rId6"/>
    <p:sldId id="324" r:id="rId7"/>
    <p:sldId id="315" r:id="rId8"/>
    <p:sldId id="332" r:id="rId9"/>
    <p:sldId id="328" r:id="rId10"/>
    <p:sldId id="327" r:id="rId11"/>
    <p:sldId id="326" r:id="rId12"/>
    <p:sldId id="333" r:id="rId13"/>
    <p:sldId id="293" r:id="rId14"/>
    <p:sldId id="318" r:id="rId15"/>
    <p:sldId id="274" r:id="rId16"/>
    <p:sldId id="311" r:id="rId17"/>
    <p:sldId id="303" r:id="rId18"/>
    <p:sldId id="299" r:id="rId19"/>
    <p:sldId id="310" r:id="rId20"/>
    <p:sldId id="330" r:id="rId21"/>
    <p:sldId id="275" r:id="rId22"/>
    <p:sldId id="287" r:id="rId23"/>
    <p:sldId id="284" r:id="rId24"/>
    <p:sldId id="331" r:id="rId25"/>
    <p:sldId id="282" r:id="rId26"/>
    <p:sldId id="307" r:id="rId27"/>
    <p:sldId id="281" r:id="rId28"/>
    <p:sldId id="309" r:id="rId29"/>
    <p:sldId id="317" r:id="rId30"/>
    <p:sldId id="329" r:id="rId31"/>
    <p:sldId id="258" r:id="rId32"/>
    <p:sldId id="279" r:id="rId33"/>
    <p:sldId id="306" r:id="rId34"/>
    <p:sldId id="322" r:id="rId35"/>
    <p:sldId id="320" r:id="rId36"/>
    <p:sldId id="321" r:id="rId37"/>
    <p:sldId id="296" r:id="rId38"/>
    <p:sldId id="301" r:id="rId39"/>
    <p:sldId id="260" r:id="rId40"/>
    <p:sldId id="308" r:id="rId41"/>
    <p:sldId id="300" r:id="rId42"/>
    <p:sldId id="302" r:id="rId43"/>
    <p:sldId id="316" r:id="rId44"/>
    <p:sldId id="280" r:id="rId45"/>
    <p:sldId id="304" r:id="rId46"/>
    <p:sldId id="290" r:id="rId47"/>
    <p:sldId id="295" r:id="rId48"/>
    <p:sldId id="305" r:id="rId49"/>
    <p:sldId id="291" r:id="rId50"/>
    <p:sldId id="297" r:id="rId51"/>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42" autoAdjust="0"/>
  </p:normalViewPr>
  <p:slideViewPr>
    <p:cSldViewPr snapToGrid="0">
      <p:cViewPr varScale="1">
        <p:scale>
          <a:sx n="49" d="100"/>
          <a:sy n="49" d="100"/>
        </p:scale>
        <p:origin x="11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E7F0FBFA-2732-4823-BF49-3BAA0B0250EB}" type="datetimeFigureOut">
              <a:rPr lang="zh-CN" altLang="en-US" smtClean="0"/>
              <a:t>2017/5/22</a:t>
            </a:fld>
            <a:endParaRPr lang="zh-CN" alt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3E45E3A4-9FB5-4CDB-8AAB-133566A65109}" type="slidenum">
              <a:rPr lang="zh-CN" altLang="en-US" smtClean="0"/>
              <a:t>‹#›</a:t>
            </a:fld>
            <a:endParaRPr lang="zh-CN" altLang="en-US"/>
          </a:p>
        </p:txBody>
      </p:sp>
    </p:spTree>
    <p:extLst>
      <p:ext uri="{BB962C8B-B14F-4D97-AF65-F5344CB8AC3E}">
        <p14:creationId xmlns:p14="http://schemas.microsoft.com/office/powerpoint/2010/main" val="1264842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4916D26F-978C-4588-A521-53B8016A44C7}" type="datetimeFigureOut">
              <a:rPr lang="zh-CN" altLang="en-US" smtClean="0"/>
              <a:t>2017/5/22</a:t>
            </a:fld>
            <a:endParaRPr lang="zh-CN" altLang="en-US"/>
          </a:p>
        </p:txBody>
      </p:sp>
      <p:sp>
        <p:nvSpPr>
          <p:cNvPr id="4" name="Slide Image Placeholder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5FC39A73-EBEA-4EB9-A1CD-4E416B839EF2}" type="slidenum">
              <a:rPr lang="zh-CN" altLang="en-US" smtClean="0"/>
              <a:t>‹#›</a:t>
            </a:fld>
            <a:endParaRPr lang="zh-CN" altLang="en-US"/>
          </a:p>
        </p:txBody>
      </p:sp>
    </p:spTree>
    <p:extLst>
      <p:ext uri="{BB962C8B-B14F-4D97-AF65-F5344CB8AC3E}">
        <p14:creationId xmlns:p14="http://schemas.microsoft.com/office/powerpoint/2010/main" val="333662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4</a:t>
            </a:fld>
            <a:endParaRPr lang="zh-CN" altLang="en-US"/>
          </a:p>
        </p:txBody>
      </p:sp>
    </p:spTree>
    <p:extLst>
      <p:ext uri="{BB962C8B-B14F-4D97-AF65-F5344CB8AC3E}">
        <p14:creationId xmlns:p14="http://schemas.microsoft.com/office/powerpoint/2010/main" val="1397379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System.out.println</a:t>
            </a:r>
            <a:r>
              <a:rPr lang="en-US" altLang="zh-CN" dirty="0" smtClean="0"/>
              <a:t>(“Hello World!”) is a statement which print “Hello World!” on the screen! </a:t>
            </a:r>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36</a:t>
            </a:fld>
            <a:endParaRPr lang="zh-CN" altLang="en-US"/>
          </a:p>
        </p:txBody>
      </p:sp>
    </p:spTree>
    <p:extLst>
      <p:ext uri="{BB962C8B-B14F-4D97-AF65-F5344CB8AC3E}">
        <p14:creationId xmlns:p14="http://schemas.microsoft.com/office/powerpoint/2010/main" val="882552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39</a:t>
            </a:fld>
            <a:endParaRPr lang="zh-CN" altLang="en-US"/>
          </a:p>
        </p:txBody>
      </p:sp>
    </p:spTree>
    <p:extLst>
      <p:ext uri="{BB962C8B-B14F-4D97-AF65-F5344CB8AC3E}">
        <p14:creationId xmlns:p14="http://schemas.microsoft.com/office/powerpoint/2010/main" val="1684558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FF00"/>
                </a:solidFill>
              </a:rPr>
              <a:t>Compile-time error:</a:t>
            </a:r>
            <a:r>
              <a:rPr lang="en-US" altLang="zh-CN" baseline="0" dirty="0" smtClean="0">
                <a:solidFill>
                  <a:srgbClr val="FFFF00"/>
                </a:solidFill>
              </a:rPr>
              <a:t> </a:t>
            </a:r>
            <a:r>
              <a:rPr lang="en-US" altLang="zh-CN" dirty="0" smtClean="0"/>
              <a:t>It occurs when you violate the syntax rules of the Java language.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FF00"/>
                </a:solidFill>
              </a:rPr>
              <a:t>run-time error:</a:t>
            </a:r>
            <a:r>
              <a:rPr lang="en-US" altLang="zh-CN" baseline="0" dirty="0" smtClean="0">
                <a:solidFill>
                  <a:srgbClr val="FFFF00"/>
                </a:solidFill>
              </a:rPr>
              <a:t> </a:t>
            </a:r>
            <a:r>
              <a:rPr lang="en-US" altLang="zh-CN" dirty="0" smtClean="0"/>
              <a:t>it does not appear until after the program has started running.</a:t>
            </a:r>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45</a:t>
            </a:fld>
            <a:endParaRPr lang="zh-CN" altLang="en-US"/>
          </a:p>
        </p:txBody>
      </p:sp>
    </p:spTree>
    <p:extLst>
      <p:ext uri="{BB962C8B-B14F-4D97-AF65-F5344CB8AC3E}">
        <p14:creationId xmlns:p14="http://schemas.microsoft.com/office/powerpoint/2010/main" val="2614624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6</a:t>
            </a:fld>
            <a:endParaRPr lang="zh-CN" altLang="en-US"/>
          </a:p>
        </p:txBody>
      </p:sp>
    </p:spTree>
    <p:extLst>
      <p:ext uri="{BB962C8B-B14F-4D97-AF65-F5344CB8AC3E}">
        <p14:creationId xmlns:p14="http://schemas.microsoft.com/office/powerpoint/2010/main" val="2079283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7</a:t>
            </a:fld>
            <a:endParaRPr lang="zh-CN" altLang="en-US"/>
          </a:p>
        </p:txBody>
      </p:sp>
    </p:spTree>
    <p:extLst>
      <p:ext uri="{BB962C8B-B14F-4D97-AF65-F5344CB8AC3E}">
        <p14:creationId xmlns:p14="http://schemas.microsoft.com/office/powerpoint/2010/main" val="25905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9</a:t>
            </a:fld>
            <a:endParaRPr lang="zh-CN" altLang="en-US"/>
          </a:p>
        </p:txBody>
      </p:sp>
    </p:spTree>
    <p:extLst>
      <p:ext uri="{BB962C8B-B14F-4D97-AF65-F5344CB8AC3E}">
        <p14:creationId xmlns:p14="http://schemas.microsoft.com/office/powerpoint/2010/main" val="1805435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10</a:t>
            </a:fld>
            <a:endParaRPr lang="zh-CN" altLang="en-US"/>
          </a:p>
        </p:txBody>
      </p:sp>
    </p:spTree>
    <p:extLst>
      <p:ext uri="{BB962C8B-B14F-4D97-AF65-F5344CB8AC3E}">
        <p14:creationId xmlns:p14="http://schemas.microsoft.com/office/powerpoint/2010/main" val="969847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11</a:t>
            </a:fld>
            <a:endParaRPr lang="zh-CN" altLang="en-US"/>
          </a:p>
        </p:txBody>
      </p:sp>
    </p:spTree>
    <p:extLst>
      <p:ext uri="{BB962C8B-B14F-4D97-AF65-F5344CB8AC3E}">
        <p14:creationId xmlns:p14="http://schemas.microsoft.com/office/powerpoint/2010/main" val="1620306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13</a:t>
            </a:fld>
            <a:endParaRPr lang="zh-CN" altLang="en-US"/>
          </a:p>
        </p:txBody>
      </p:sp>
    </p:spTree>
    <p:extLst>
      <p:ext uri="{BB962C8B-B14F-4D97-AF65-F5344CB8AC3E}">
        <p14:creationId xmlns:p14="http://schemas.microsoft.com/office/powerpoint/2010/main" val="2980466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24</a:t>
            </a:fld>
            <a:endParaRPr lang="zh-CN" altLang="en-US"/>
          </a:p>
        </p:txBody>
      </p:sp>
    </p:spTree>
    <p:extLst>
      <p:ext uri="{BB962C8B-B14F-4D97-AF65-F5344CB8AC3E}">
        <p14:creationId xmlns:p14="http://schemas.microsoft.com/office/powerpoint/2010/main" val="4208888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5FC39A73-EBEA-4EB9-A1CD-4E416B839EF2}" type="slidenum">
              <a:rPr lang="zh-CN" altLang="en-US" smtClean="0"/>
              <a:t>26</a:t>
            </a:fld>
            <a:endParaRPr lang="zh-CN" altLang="en-US"/>
          </a:p>
        </p:txBody>
      </p:sp>
    </p:spTree>
    <p:extLst>
      <p:ext uri="{BB962C8B-B14F-4D97-AF65-F5344CB8AC3E}">
        <p14:creationId xmlns:p14="http://schemas.microsoft.com/office/powerpoint/2010/main" val="3346316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6000" b="1"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ltLang="zh-CN" dirty="0" smtClean="0"/>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800" b="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en-US" dirty="0"/>
          </a:p>
        </p:txBody>
      </p:sp>
      <p:sp>
        <p:nvSpPr>
          <p:cNvPr id="7" name="Date Placeholder 6"/>
          <p:cNvSpPr>
            <a:spLocks noGrp="1"/>
          </p:cNvSpPr>
          <p:nvPr>
            <p:ph type="dt" sz="half" idx="10"/>
          </p:nvPr>
        </p:nvSpPr>
        <p:spPr/>
        <p:txBody>
          <a:bodyPr/>
          <a:lstStyle/>
          <a:p>
            <a:fld id="{5A2FF7FA-16CC-4FA5-9638-AD3B9DC98548}" type="datetimeFigureOut">
              <a:rPr lang="zh-CN" altLang="en-US" smtClean="0"/>
              <a:t>2017/5/22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23171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12419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909309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altLang="zh-CN"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722215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4095397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altLang="zh-CN" smtClean="0"/>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smtClean="0"/>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smtClean="0"/>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3" name="Date Placeholder 2"/>
          <p:cNvSpPr>
            <a:spLocks noGrp="1"/>
          </p:cNvSpPr>
          <p:nvPr>
            <p:ph type="dt" sz="half" idx="10"/>
          </p:nvPr>
        </p:nvSpPr>
        <p:spPr/>
        <p:txBody>
          <a:bodyPr/>
          <a:lstStyle/>
          <a:p>
            <a:fld id="{5A2FF7FA-16CC-4FA5-9638-AD3B9DC98548}" type="datetimeFigureOut">
              <a:rPr lang="zh-CN" altLang="en-US" smtClean="0"/>
              <a:t>2017/5/22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349618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altLang="zh-CN" smtClean="0"/>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ltLang="zh-CN" smtClean="0"/>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ltLang="zh-CN" smtClean="0"/>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ltLang="zh-CN" smtClean="0"/>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zh-CN" smtClean="0"/>
              <a:t>Click to edit Master text styles</a:t>
            </a:r>
          </a:p>
        </p:txBody>
      </p:sp>
      <p:sp>
        <p:nvSpPr>
          <p:cNvPr id="3" name="Date Placeholder 2"/>
          <p:cNvSpPr>
            <a:spLocks noGrp="1"/>
          </p:cNvSpPr>
          <p:nvPr>
            <p:ph type="dt" sz="half" idx="10"/>
          </p:nvPr>
        </p:nvSpPr>
        <p:spPr/>
        <p:txBody>
          <a:bodyPr/>
          <a:lstStyle/>
          <a:p>
            <a:fld id="{5A2FF7FA-16CC-4FA5-9638-AD3B9DC98548}" type="datetimeFigureOut">
              <a:rPr lang="zh-CN" altLang="en-US" smtClean="0"/>
              <a:t>2017/5/22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3323514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A2FF7FA-16CC-4FA5-9638-AD3B9DC98548}"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403410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5A2FF7FA-16CC-4FA5-9638-AD3B9DC98548}"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66698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lvl1pPr>
              <a:defRPr b="1"/>
            </a:lvl1pPr>
          </a:lstStyle>
          <a:p>
            <a:r>
              <a:rPr lang="en-US" altLang="zh-CN" dirty="0" smtClean="0"/>
              <a:t>Click to edit Master title style</a:t>
            </a:r>
            <a:endParaRPr lang="en-US" dirty="0"/>
          </a:p>
        </p:txBody>
      </p:sp>
      <p:sp>
        <p:nvSpPr>
          <p:cNvPr id="3" name="Content Placeholder 2"/>
          <p:cNvSpPr>
            <a:spLocks noGrp="1"/>
          </p:cNvSpPr>
          <p:nvPr>
            <p:ph idx="1"/>
          </p:nvPr>
        </p:nvSpPr>
        <p:spPr>
          <a:xfrm>
            <a:off x="628650" y="1825625"/>
            <a:ext cx="7886700" cy="4351338"/>
          </a:xfrm>
        </p:spPr>
        <p:txBody>
          <a:bodyPr>
            <a:normAutofit/>
          </a:bodyPr>
          <a:lstStyle>
            <a:lvl1pPr>
              <a:defRPr sz="2800" b="1"/>
            </a:lvl1pPr>
            <a:lvl2pPr>
              <a:defRPr sz="2400" b="1"/>
            </a:lvl2pPr>
            <a:lvl3pPr>
              <a:defRPr sz="1800" b="1"/>
            </a:lvl3pPr>
            <a:lvl4pPr>
              <a:defRPr sz="1600" b="1"/>
            </a:lvl4pPr>
            <a:lvl5pPr>
              <a:defRPr sz="1600" b="1"/>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lvl1pPr>
              <a:defRPr b="1"/>
            </a:lvl1pPr>
          </a:lstStyle>
          <a:p>
            <a:fld id="{5A2FF7FA-16CC-4FA5-9638-AD3B9DC98548}" type="datetimeFigureOut">
              <a:rPr lang="zh-CN" altLang="en-US" smtClean="0"/>
              <a:pPr/>
              <a:t>2017/5/22</a:t>
            </a:fld>
            <a:endParaRPr lang="zh-CN" altLang="en-US"/>
          </a:p>
        </p:txBody>
      </p:sp>
      <p:sp>
        <p:nvSpPr>
          <p:cNvPr id="5" name="Footer Placeholder 4"/>
          <p:cNvSpPr>
            <a:spLocks noGrp="1"/>
          </p:cNvSpPr>
          <p:nvPr>
            <p:ph type="ftr" sz="quarter" idx="11"/>
          </p:nvPr>
        </p:nvSpPr>
        <p:spPr/>
        <p:txBody>
          <a:bodyPr/>
          <a:lstStyle>
            <a:lvl1pPr>
              <a:defRPr b="1"/>
            </a:lvl1pPr>
          </a:lstStyle>
          <a:p>
            <a:endParaRPr lang="zh-CN" altLang="en-US"/>
          </a:p>
        </p:txBody>
      </p:sp>
      <p:sp>
        <p:nvSpPr>
          <p:cNvPr id="6" name="Slide Number Placeholder 5"/>
          <p:cNvSpPr>
            <a:spLocks noGrp="1"/>
          </p:cNvSpPr>
          <p:nvPr>
            <p:ph type="sldNum" sz="quarter" idx="12"/>
          </p:nvPr>
        </p:nvSpPr>
        <p:spPr/>
        <p:txBody>
          <a:bodyPr/>
          <a:lstStyle>
            <a:lvl1pPr>
              <a:defRPr b="1"/>
            </a:lvl1pPr>
          </a:lstStyle>
          <a:p>
            <a:fld id="{B59F2FA6-E877-4043-B119-4AAD7E39AA5D}" type="slidenum">
              <a:rPr lang="zh-CN" altLang="en-US" smtClean="0"/>
              <a:pPr/>
              <a:t>‹#›</a:t>
            </a:fld>
            <a:endParaRPr lang="zh-CN" altLang="en-US"/>
          </a:p>
        </p:txBody>
      </p:sp>
    </p:spTree>
    <p:extLst>
      <p:ext uri="{BB962C8B-B14F-4D97-AF65-F5344CB8AC3E}">
        <p14:creationId xmlns:p14="http://schemas.microsoft.com/office/powerpoint/2010/main" val="410675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4800" b="1"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ltLang="zh-CN" dirty="0" smtClean="0"/>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en-US" dirty="0"/>
          </a:p>
        </p:txBody>
      </p:sp>
      <p:sp>
        <p:nvSpPr>
          <p:cNvPr id="4" name="Date Placeholder 3"/>
          <p:cNvSpPr>
            <a:spLocks noGrp="1"/>
          </p:cNvSpPr>
          <p:nvPr>
            <p:ph type="dt" sz="half" idx="10"/>
          </p:nvPr>
        </p:nvSpPr>
        <p:spPr/>
        <p:txBody>
          <a:bodyPr/>
          <a:lstStyle>
            <a:lvl1pPr>
              <a:defRPr b="1"/>
            </a:lvl1pPr>
          </a:lstStyle>
          <a:p>
            <a:fld id="{5A2FF7FA-16CC-4FA5-9638-AD3B9DC98548}" type="datetimeFigureOut">
              <a:rPr lang="zh-CN" altLang="en-US" smtClean="0"/>
              <a:pPr/>
              <a:t>2017/5/22</a:t>
            </a:fld>
            <a:endParaRPr lang="zh-CN" altLang="en-US"/>
          </a:p>
        </p:txBody>
      </p:sp>
      <p:sp>
        <p:nvSpPr>
          <p:cNvPr id="5" name="Footer Placeholder 4"/>
          <p:cNvSpPr>
            <a:spLocks noGrp="1"/>
          </p:cNvSpPr>
          <p:nvPr>
            <p:ph type="ftr" sz="quarter" idx="11"/>
          </p:nvPr>
        </p:nvSpPr>
        <p:spPr/>
        <p:txBody>
          <a:bodyPr/>
          <a:lstStyle>
            <a:lvl1pPr>
              <a:defRPr b="1"/>
            </a:lvl1pPr>
          </a:lstStyle>
          <a:p>
            <a:endParaRPr lang="zh-CN" altLang="en-US"/>
          </a:p>
        </p:txBody>
      </p:sp>
      <p:sp>
        <p:nvSpPr>
          <p:cNvPr id="6" name="Slide Number Placeholder 5"/>
          <p:cNvSpPr>
            <a:spLocks noGrp="1"/>
          </p:cNvSpPr>
          <p:nvPr>
            <p:ph type="sldNum" sz="quarter" idx="12"/>
          </p:nvPr>
        </p:nvSpPr>
        <p:spPr/>
        <p:txBody>
          <a:bodyPr/>
          <a:lstStyle>
            <a:lvl1pPr>
              <a:defRPr b="1"/>
            </a:lvl1pPr>
          </a:lstStyle>
          <a:p>
            <a:fld id="{B59F2FA6-E877-4043-B119-4AAD7E39AA5D}" type="slidenum">
              <a:rPr lang="zh-CN" altLang="en-US" smtClean="0"/>
              <a:pPr/>
              <a:t>‹#›</a:t>
            </a:fld>
            <a:endParaRPr lang="zh-CN" altLang="en-US"/>
          </a:p>
        </p:txBody>
      </p:sp>
    </p:spTree>
    <p:extLst>
      <p:ext uri="{BB962C8B-B14F-4D97-AF65-F5344CB8AC3E}">
        <p14:creationId xmlns:p14="http://schemas.microsoft.com/office/powerpoint/2010/main" val="208590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28650" y="1825625"/>
            <a:ext cx="3980262" cy="435133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5A2FF7FA-16CC-4FA5-9638-AD3B9DC98548}"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427588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b="1" i="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681163"/>
            <a:ext cx="3980262" cy="823912"/>
          </a:xfrm>
        </p:spPr>
        <p:txBody>
          <a:bodyPr anchor="b">
            <a:normAutofit/>
          </a:bodyPr>
          <a:lstStyle>
            <a:lvl1pPr marL="0" indent="0">
              <a:buNone/>
              <a:defRPr sz="2000" b="1" i="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Content Placeholder 3"/>
          <p:cNvSpPr>
            <a:spLocks noGrp="1"/>
          </p:cNvSpPr>
          <p:nvPr>
            <p:ph sz="half" idx="2"/>
          </p:nvPr>
        </p:nvSpPr>
        <p:spPr>
          <a:xfrm>
            <a:off x="628650" y="2505075"/>
            <a:ext cx="3980262" cy="3684588"/>
          </a:xfrm>
        </p:spPr>
        <p:txBody>
          <a:bodyPr/>
          <a:lstStyle>
            <a:lvl1pPr>
              <a:defRPr b="1" i="0"/>
            </a:lvl1pPr>
            <a:lvl2pPr>
              <a:defRPr b="1" i="0"/>
            </a:lvl2pPr>
            <a:lvl3pPr>
              <a:defRPr b="1" i="0"/>
            </a:lvl3pPr>
            <a:lvl4pPr>
              <a:defRPr b="1" i="0"/>
            </a:lvl4pPr>
            <a:lvl5pPr>
              <a:defRPr b="1" i="0"/>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1" i="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ltLang="zh-CN" smtClean="0"/>
              <a:t>Click to edit Master text styles</a:t>
            </a:r>
          </a:p>
        </p:txBody>
      </p:sp>
      <p:sp>
        <p:nvSpPr>
          <p:cNvPr id="6" name="Content Placeholder 5"/>
          <p:cNvSpPr>
            <a:spLocks noGrp="1"/>
          </p:cNvSpPr>
          <p:nvPr>
            <p:ph sz="quarter" idx="4"/>
          </p:nvPr>
        </p:nvSpPr>
        <p:spPr>
          <a:xfrm>
            <a:off x="4739880" y="2505075"/>
            <a:ext cx="3776661" cy="3684588"/>
          </a:xfrm>
        </p:spPr>
        <p:txBody>
          <a:bodyPr/>
          <a:lstStyle>
            <a:lvl1pPr>
              <a:defRPr b="1" i="0"/>
            </a:lvl1pPr>
            <a:lvl2pPr>
              <a:defRPr b="1" i="0"/>
            </a:lvl2pPr>
            <a:lvl3pPr>
              <a:defRPr b="1" i="0"/>
            </a:lvl3pPr>
            <a:lvl4pPr>
              <a:defRPr b="1" i="0"/>
            </a:lvl4pPr>
            <a:lvl5pPr>
              <a:defRPr b="1" i="0"/>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lvl1pPr>
              <a:defRPr b="1" i="0"/>
            </a:lvl1pPr>
          </a:lstStyle>
          <a:p>
            <a:fld id="{5A2FF7FA-16CC-4FA5-9638-AD3B9DC98548}" type="datetimeFigureOut">
              <a:rPr lang="zh-CN" altLang="en-US" smtClean="0"/>
              <a:pPr/>
              <a:t>2017/5/22</a:t>
            </a:fld>
            <a:endParaRPr lang="zh-CN" altLang="en-US"/>
          </a:p>
        </p:txBody>
      </p:sp>
      <p:sp>
        <p:nvSpPr>
          <p:cNvPr id="8" name="Footer Placeholder 7"/>
          <p:cNvSpPr>
            <a:spLocks noGrp="1"/>
          </p:cNvSpPr>
          <p:nvPr>
            <p:ph type="ftr" sz="quarter" idx="11"/>
          </p:nvPr>
        </p:nvSpPr>
        <p:spPr/>
        <p:txBody>
          <a:bodyPr/>
          <a:lstStyle>
            <a:lvl1pPr>
              <a:defRPr b="1" i="0"/>
            </a:lvl1pPr>
          </a:lstStyle>
          <a:p>
            <a:endParaRPr lang="zh-CN" altLang="en-US"/>
          </a:p>
        </p:txBody>
      </p:sp>
      <p:sp>
        <p:nvSpPr>
          <p:cNvPr id="9" name="Slide Number Placeholder 8"/>
          <p:cNvSpPr>
            <a:spLocks noGrp="1"/>
          </p:cNvSpPr>
          <p:nvPr>
            <p:ph type="sldNum" sz="quarter" idx="12"/>
          </p:nvPr>
        </p:nvSpPr>
        <p:spPr/>
        <p:txBody>
          <a:bodyPr/>
          <a:lstStyle>
            <a:lvl1pPr>
              <a:defRPr b="1" i="0"/>
            </a:lvl1pPr>
          </a:lstStyle>
          <a:p>
            <a:fld id="{B59F2FA6-E877-4043-B119-4AAD7E39AA5D}" type="slidenum">
              <a:rPr lang="zh-CN" altLang="en-US" smtClean="0"/>
              <a:pPr/>
              <a:t>‹#›</a:t>
            </a:fld>
            <a:endParaRPr lang="zh-CN" altLang="en-US"/>
          </a:p>
        </p:txBody>
      </p:sp>
    </p:spTree>
    <p:extLst>
      <p:ext uri="{BB962C8B-B14F-4D97-AF65-F5344CB8AC3E}">
        <p14:creationId xmlns:p14="http://schemas.microsoft.com/office/powerpoint/2010/main" val="8417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lvl1pPr>
              <a:defRPr b="1"/>
            </a:lvl1pPr>
          </a:lstStyle>
          <a:p>
            <a:fld id="{5A2FF7FA-16CC-4FA5-9638-AD3B9DC98548}" type="datetimeFigureOut">
              <a:rPr lang="zh-CN" altLang="en-US" smtClean="0"/>
              <a:pPr/>
              <a:t>2017/5/22</a:t>
            </a:fld>
            <a:endParaRPr lang="zh-CN" altLang="en-US"/>
          </a:p>
        </p:txBody>
      </p:sp>
      <p:sp>
        <p:nvSpPr>
          <p:cNvPr id="4" name="Footer Placeholder 3"/>
          <p:cNvSpPr>
            <a:spLocks noGrp="1"/>
          </p:cNvSpPr>
          <p:nvPr>
            <p:ph type="ftr" sz="quarter" idx="11"/>
          </p:nvPr>
        </p:nvSpPr>
        <p:spPr/>
        <p:txBody>
          <a:bodyPr/>
          <a:lstStyle>
            <a:lvl1pPr>
              <a:defRPr b="1"/>
            </a:lvl1pPr>
          </a:lstStyle>
          <a:p>
            <a:endParaRPr lang="zh-CN" altLang="en-US"/>
          </a:p>
        </p:txBody>
      </p:sp>
      <p:sp>
        <p:nvSpPr>
          <p:cNvPr id="5" name="Slide Number Placeholder 4"/>
          <p:cNvSpPr>
            <a:spLocks noGrp="1"/>
          </p:cNvSpPr>
          <p:nvPr>
            <p:ph type="sldNum" sz="quarter" idx="12"/>
          </p:nvPr>
        </p:nvSpPr>
        <p:spPr/>
        <p:txBody>
          <a:bodyPr/>
          <a:lstStyle>
            <a:lvl1pPr>
              <a:defRPr b="1"/>
            </a:lvl1pPr>
          </a:lstStyle>
          <a:p>
            <a:fld id="{B59F2FA6-E877-4043-B119-4AAD7E39AA5D}" type="slidenum">
              <a:rPr lang="zh-CN" altLang="en-US" smtClean="0"/>
              <a:pPr/>
              <a:t>‹#›</a:t>
            </a:fld>
            <a:endParaRPr lang="zh-CN" altLang="en-US"/>
          </a:p>
        </p:txBody>
      </p:sp>
    </p:spTree>
    <p:extLst>
      <p:ext uri="{BB962C8B-B14F-4D97-AF65-F5344CB8AC3E}">
        <p14:creationId xmlns:p14="http://schemas.microsoft.com/office/powerpoint/2010/main" val="104239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FF7FA-16CC-4FA5-9638-AD3B9DC98548}" type="datetimeFigureOut">
              <a:rPr lang="zh-CN" altLang="en-US" smtClean="0"/>
              <a:t>2017/5/22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396952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12758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A2FF7FA-16CC-4FA5-9638-AD3B9DC98548}"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82954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A2FF7FA-16CC-4FA5-9638-AD3B9DC98548}" type="datetimeFigureOut">
              <a:rPr lang="zh-CN" altLang="en-US" smtClean="0"/>
              <a:t>2017/5/22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59F2FA6-E877-4043-B119-4AAD7E39AA5D}" type="slidenum">
              <a:rPr lang="zh-CN" altLang="en-US" smtClean="0"/>
              <a:t>‹#›</a:t>
            </a:fld>
            <a:endParaRPr lang="zh-CN" altLang="en-US"/>
          </a:p>
        </p:txBody>
      </p:sp>
    </p:spTree>
    <p:extLst>
      <p:ext uri="{BB962C8B-B14F-4D97-AF65-F5344CB8AC3E}">
        <p14:creationId xmlns:p14="http://schemas.microsoft.com/office/powerpoint/2010/main" val="2639572109"/>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685800" rtl="0" eaLnBrk="1" latinLnBrk="0" hangingPunct="1">
        <a:lnSpc>
          <a:spcPct val="90000"/>
        </a:lnSpc>
        <a:spcBef>
          <a:spcPct val="0"/>
        </a:spcBef>
        <a:buNone/>
        <a:defRPr sz="4400" b="1"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cs.cmu.edu/~w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Java_version_history" TargetMode="External"/><Relationship Id="rId7" Type="http://schemas.openxmlformats.org/officeDocument/2006/relationships/image" Target="../media/image27.png"/><Relationship Id="rId2" Type="http://schemas.openxmlformats.org/officeDocument/2006/relationships/hyperlink" Target="https://en.wikipedia.org/wiki/Java_(software_platform)"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Java Programming</a:t>
            </a:r>
            <a:endParaRPr lang="zh-CN" altLang="en-US" dirty="0"/>
          </a:p>
        </p:txBody>
      </p:sp>
      <p:sp>
        <p:nvSpPr>
          <p:cNvPr id="3" name="Subtitle 2"/>
          <p:cNvSpPr>
            <a:spLocks noGrp="1"/>
          </p:cNvSpPr>
          <p:nvPr>
            <p:ph type="subTitle" idx="1"/>
          </p:nvPr>
        </p:nvSpPr>
        <p:spPr/>
        <p:txBody>
          <a:bodyPr/>
          <a:lstStyle/>
          <a:p>
            <a:r>
              <a:rPr lang="en-US" altLang="zh-CN" dirty="0" smtClean="0"/>
              <a:t>Introduction</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812" y="1077153"/>
            <a:ext cx="1476375" cy="2752725"/>
          </a:xfrm>
          <a:prstGeom prst="rect">
            <a:avLst/>
          </a:prstGeom>
        </p:spPr>
      </p:pic>
    </p:spTree>
    <p:extLst>
      <p:ext uri="{BB962C8B-B14F-4D97-AF65-F5344CB8AC3E}">
        <p14:creationId xmlns:p14="http://schemas.microsoft.com/office/powerpoint/2010/main" val="3079886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Cube Crash</a:t>
            </a:r>
            <a:endParaRPr lang="zh-CN" altLang="en-US" dirty="0"/>
          </a:p>
        </p:txBody>
      </p:sp>
      <p:sp>
        <p:nvSpPr>
          <p:cNvPr id="3" name="Content Placeholder 2"/>
          <p:cNvSpPr>
            <a:spLocks noGrp="1"/>
          </p:cNvSpPr>
          <p:nvPr>
            <p:ph idx="1"/>
          </p:nvPr>
        </p:nvSpPr>
        <p:spPr/>
        <p:txBody>
          <a:bodyPr/>
          <a:lstStyle/>
          <a:p>
            <a:r>
              <a:rPr lang="en-US" altLang="zh-CN" dirty="0"/>
              <a:t>Click on groups of three or more same colored cubes that are touching on at least one edge. The bigger the group, the more points you get. </a:t>
            </a:r>
            <a:endParaRPr lang="en-US" altLang="zh-CN" dirty="0" smtClean="0"/>
          </a:p>
          <a:p>
            <a:r>
              <a:rPr lang="en-US" altLang="zh-CN" dirty="0"/>
              <a:t>As the game progresses more colors are introduced and you are required to remove more cubes to progress to the next level making the game much more difficult. </a:t>
            </a:r>
            <a:endParaRPr lang="en-US" altLang="zh-CN" dirty="0" smtClean="0"/>
          </a:p>
          <a:p>
            <a:r>
              <a:rPr lang="en-US" altLang="zh-CN" b="0" dirty="0" smtClean="0"/>
              <a:t>SEE: </a:t>
            </a:r>
            <a:r>
              <a:rPr lang="en-US" altLang="zh-CN" dirty="0"/>
              <a:t>http://netpuzzlegames.com/cube-crash</a:t>
            </a:r>
            <a:endParaRPr lang="zh-CN" altLang="en-US" dirty="0"/>
          </a:p>
          <a:p>
            <a:endParaRPr lang="zh-CN" altLang="en-US" dirty="0"/>
          </a:p>
        </p:txBody>
      </p:sp>
      <p:pic>
        <p:nvPicPr>
          <p:cNvPr id="6" name="Picture 5"/>
          <p:cNvPicPr>
            <a:picLocks noChangeAspect="1"/>
          </p:cNvPicPr>
          <p:nvPr/>
        </p:nvPicPr>
        <p:blipFill>
          <a:blip r:embed="rId3"/>
          <a:stretch>
            <a:fillRect/>
          </a:stretch>
        </p:blipFill>
        <p:spPr>
          <a:xfrm>
            <a:off x="3971925" y="5093393"/>
            <a:ext cx="2374009" cy="1745352"/>
          </a:xfrm>
          <a:prstGeom prst="rect">
            <a:avLst/>
          </a:prstGeom>
        </p:spPr>
      </p:pic>
      <p:pic>
        <p:nvPicPr>
          <p:cNvPr id="7" name="Picture 6"/>
          <p:cNvPicPr>
            <a:picLocks noChangeAspect="1"/>
          </p:cNvPicPr>
          <p:nvPr/>
        </p:nvPicPr>
        <p:blipFill>
          <a:blip r:embed="rId4"/>
          <a:stretch>
            <a:fillRect/>
          </a:stretch>
        </p:blipFill>
        <p:spPr>
          <a:xfrm>
            <a:off x="6600825" y="5093393"/>
            <a:ext cx="2328862" cy="1733391"/>
          </a:xfrm>
          <a:prstGeom prst="rect">
            <a:avLst/>
          </a:prstGeom>
        </p:spPr>
      </p:pic>
    </p:spTree>
    <p:extLst>
      <p:ext uri="{BB962C8B-B14F-4D97-AF65-F5344CB8AC3E}">
        <p14:creationId xmlns:p14="http://schemas.microsoft.com/office/powerpoint/2010/main" val="3638198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Bubble Shooter</a:t>
            </a:r>
            <a:endParaRPr lang="zh-CN" altLang="en-US" dirty="0"/>
          </a:p>
        </p:txBody>
      </p:sp>
      <p:sp>
        <p:nvSpPr>
          <p:cNvPr id="3" name="Content Placeholder 2"/>
          <p:cNvSpPr>
            <a:spLocks noGrp="1"/>
          </p:cNvSpPr>
          <p:nvPr>
            <p:ph idx="1"/>
          </p:nvPr>
        </p:nvSpPr>
        <p:spPr/>
        <p:txBody>
          <a:bodyPr>
            <a:normAutofit/>
          </a:bodyPr>
          <a:lstStyle/>
          <a:p>
            <a:r>
              <a:rPr lang="en-US" altLang="zh-CN" b="0" dirty="0"/>
              <a:t> there is a bunch of different colored balls lined up in the screen. On average, there are 17 colored balls per row. Usually, there are 5 to 6 colored balls when the game starts. There are 19 rows of balls and they are randomly colored</a:t>
            </a:r>
            <a:r>
              <a:rPr lang="en-US" altLang="zh-CN" b="0" dirty="0" smtClean="0"/>
              <a:t>. </a:t>
            </a:r>
            <a:r>
              <a:rPr lang="en-US" altLang="zh-CN" b="0" dirty="0"/>
              <a:t>You should clear them off and score as MUCH as you can. You do that by shooting more colored balls into the bunch. When three or more balls of the same color come together, they will </a:t>
            </a:r>
            <a:r>
              <a:rPr lang="en-US" altLang="zh-CN" b="0" dirty="0" smtClean="0"/>
              <a:t>explode</a:t>
            </a:r>
          </a:p>
          <a:p>
            <a:r>
              <a:rPr lang="en-US" altLang="zh-CN" b="0" dirty="0" smtClean="0"/>
              <a:t>SEE: </a:t>
            </a:r>
            <a:r>
              <a:rPr lang="en-US" altLang="zh-CN" dirty="0"/>
              <a:t>http://</a:t>
            </a:r>
            <a:r>
              <a:rPr lang="en-US" altLang="zh-CN" dirty="0" smtClean="0"/>
              <a:t>netpuzzlegames.com/bubble-shooter</a:t>
            </a:r>
            <a:endParaRPr lang="zh-CN" altLang="en-US" dirty="0"/>
          </a:p>
        </p:txBody>
      </p:sp>
      <p:pic>
        <p:nvPicPr>
          <p:cNvPr id="4" name="Picture 3"/>
          <p:cNvPicPr>
            <a:picLocks noChangeAspect="1"/>
          </p:cNvPicPr>
          <p:nvPr/>
        </p:nvPicPr>
        <p:blipFill>
          <a:blip r:embed="rId3"/>
          <a:stretch>
            <a:fillRect/>
          </a:stretch>
        </p:blipFill>
        <p:spPr>
          <a:xfrm>
            <a:off x="6712050" y="82710"/>
            <a:ext cx="1803300" cy="1742915"/>
          </a:xfrm>
          <a:prstGeom prst="rect">
            <a:avLst/>
          </a:prstGeom>
        </p:spPr>
      </p:pic>
    </p:spTree>
    <p:extLst>
      <p:ext uri="{BB962C8B-B14F-4D97-AF65-F5344CB8AC3E}">
        <p14:creationId xmlns:p14="http://schemas.microsoft.com/office/powerpoint/2010/main" val="141946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Maze Game</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Use the arrow key to move the red ball until you arrive at the yellow star. Win the game as soon as possible. You will lose game if you can not reach the yellow star. Record the user and score in a text file, and you can see the ranking list. </a:t>
            </a:r>
          </a:p>
          <a:p>
            <a:endParaRPr lang="en-US" altLang="zh-CN" dirty="0"/>
          </a:p>
          <a:p>
            <a:endParaRPr lang="en-US" altLang="zh-CN" dirty="0" smtClean="0"/>
          </a:p>
          <a:p>
            <a:endParaRPr lang="en-US" altLang="zh-CN" dirty="0"/>
          </a:p>
          <a:p>
            <a:endParaRPr lang="en-US" altLang="zh-CN" dirty="0" smtClean="0"/>
          </a:p>
          <a:p>
            <a:r>
              <a:rPr lang="en-US" altLang="zh-CN" dirty="0" smtClean="0"/>
              <a:t>See: http</a:t>
            </a:r>
            <a:r>
              <a:rPr lang="en-US" altLang="zh-CN" dirty="0"/>
              <a:t>://www.sheppardsoftware.com/braingames/maze/maze.htm</a:t>
            </a:r>
            <a:endParaRPr lang="zh-CN" altLang="en-US" dirty="0"/>
          </a:p>
        </p:txBody>
      </p:sp>
      <p:pic>
        <p:nvPicPr>
          <p:cNvPr id="4" name="Picture 3"/>
          <p:cNvPicPr>
            <a:picLocks noChangeAspect="1"/>
          </p:cNvPicPr>
          <p:nvPr/>
        </p:nvPicPr>
        <p:blipFill>
          <a:blip r:embed="rId2"/>
          <a:stretch>
            <a:fillRect/>
          </a:stretch>
        </p:blipFill>
        <p:spPr>
          <a:xfrm>
            <a:off x="3941379" y="3346614"/>
            <a:ext cx="4991993" cy="3511386"/>
          </a:xfrm>
          <a:prstGeom prst="rect">
            <a:avLst/>
          </a:prstGeom>
        </p:spPr>
      </p:pic>
    </p:spTree>
    <p:extLst>
      <p:ext uri="{BB962C8B-B14F-4D97-AF65-F5344CB8AC3E}">
        <p14:creationId xmlns:p14="http://schemas.microsoft.com/office/powerpoint/2010/main" val="2782049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Solving </a:t>
            </a:r>
            <a:r>
              <a:rPr lang="en-US" altLang="zh-CN" sz="4000" dirty="0" smtClean="0"/>
              <a:t>problems </a:t>
            </a:r>
            <a:r>
              <a:rPr lang="en-US" altLang="zh-CN" sz="4000" dirty="0"/>
              <a:t>by Programming </a:t>
            </a:r>
            <a:endParaRPr lang="zh-CN" altLang="en-US" sz="4000" dirty="0"/>
          </a:p>
        </p:txBody>
      </p:sp>
      <p:sp>
        <p:nvSpPr>
          <p:cNvPr id="4" name="Rectangle 3"/>
          <p:cNvSpPr/>
          <p:nvPr/>
        </p:nvSpPr>
        <p:spPr>
          <a:xfrm>
            <a:off x="2854040" y="3657597"/>
            <a:ext cx="1607127" cy="955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FF00"/>
                </a:solidFill>
              </a:rPr>
              <a:t>Programming</a:t>
            </a:r>
          </a:p>
          <a:p>
            <a:pPr algn="ctr"/>
            <a:r>
              <a:rPr lang="en-US" altLang="zh-CN" b="1" dirty="0" smtClean="0">
                <a:solidFill>
                  <a:srgbClr val="FFFF00"/>
                </a:solidFill>
              </a:rPr>
              <a:t>Language</a:t>
            </a:r>
            <a:endParaRPr lang="zh-CN" altLang="en-US" b="1" dirty="0">
              <a:solidFill>
                <a:srgbClr val="FFFF00"/>
              </a:solidFill>
            </a:endParaRPr>
          </a:p>
        </p:txBody>
      </p:sp>
      <p:sp>
        <p:nvSpPr>
          <p:cNvPr id="5" name="Rectangle 4"/>
          <p:cNvSpPr/>
          <p:nvPr/>
        </p:nvSpPr>
        <p:spPr>
          <a:xfrm>
            <a:off x="5264730" y="3657597"/>
            <a:ext cx="1607127" cy="955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FF00"/>
                </a:solidFill>
              </a:rPr>
              <a:t>Source </a:t>
            </a:r>
          </a:p>
          <a:p>
            <a:pPr algn="ctr"/>
            <a:r>
              <a:rPr lang="en-US" altLang="zh-CN" b="1" dirty="0" smtClean="0">
                <a:solidFill>
                  <a:srgbClr val="FFFF00"/>
                </a:solidFill>
              </a:rPr>
              <a:t>code</a:t>
            </a:r>
            <a:endParaRPr lang="zh-CN" altLang="en-US" b="1" dirty="0">
              <a:solidFill>
                <a:srgbClr val="FFFF00"/>
              </a:solidFill>
            </a:endParaRPr>
          </a:p>
        </p:txBody>
      </p:sp>
      <p:sp>
        <p:nvSpPr>
          <p:cNvPr id="7" name="Oval 6"/>
          <p:cNvSpPr/>
          <p:nvPr/>
        </p:nvSpPr>
        <p:spPr>
          <a:xfrm>
            <a:off x="5354777" y="5035692"/>
            <a:ext cx="1454727" cy="1413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FF00"/>
                </a:solidFill>
              </a:rPr>
              <a:t>translating</a:t>
            </a:r>
            <a:endParaRPr lang="zh-CN" altLang="en-US" b="1" dirty="0">
              <a:solidFill>
                <a:srgbClr val="FFFF00"/>
              </a:solidFill>
            </a:endParaRPr>
          </a:p>
        </p:txBody>
      </p:sp>
      <p:sp>
        <p:nvSpPr>
          <p:cNvPr id="8" name="Rectangle 7"/>
          <p:cNvSpPr/>
          <p:nvPr/>
        </p:nvSpPr>
        <p:spPr>
          <a:xfrm>
            <a:off x="7509156" y="5264291"/>
            <a:ext cx="1200148" cy="955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FF00"/>
                </a:solidFill>
              </a:rPr>
              <a:t>Program</a:t>
            </a:r>
            <a:endParaRPr lang="zh-CN" altLang="en-US" b="1" dirty="0">
              <a:solidFill>
                <a:srgbClr val="FFFF00"/>
              </a:solidFill>
            </a:endParaRPr>
          </a:p>
        </p:txBody>
      </p:sp>
      <p:cxnSp>
        <p:nvCxnSpPr>
          <p:cNvPr id="10" name="Straight Arrow Connector 9"/>
          <p:cNvCxnSpPr>
            <a:stCxn id="4" idx="2"/>
            <a:endCxn id="26" idx="0"/>
          </p:cNvCxnSpPr>
          <p:nvPr/>
        </p:nvCxnSpPr>
        <p:spPr>
          <a:xfrm flipH="1">
            <a:off x="3657603" y="4613561"/>
            <a:ext cx="1" cy="427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7" idx="0"/>
          </p:cNvCxnSpPr>
          <p:nvPr/>
        </p:nvCxnSpPr>
        <p:spPr>
          <a:xfrm>
            <a:off x="6068294" y="4613561"/>
            <a:ext cx="13847" cy="422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6"/>
            <a:endCxn id="8" idx="1"/>
          </p:cNvCxnSpPr>
          <p:nvPr/>
        </p:nvCxnSpPr>
        <p:spPr>
          <a:xfrm flipV="1">
            <a:off x="6809504" y="5742273"/>
            <a:ext cx="6996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07432" y="1822089"/>
            <a:ext cx="1233921" cy="1132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FF00"/>
                </a:solidFill>
              </a:rPr>
              <a:t>Problem</a:t>
            </a:r>
            <a:endParaRPr lang="zh-CN" altLang="en-US" b="1" dirty="0">
              <a:solidFill>
                <a:srgbClr val="FFFF00"/>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46" y="3504332"/>
            <a:ext cx="1262494" cy="1262494"/>
          </a:xfrm>
          <a:prstGeom prst="rect">
            <a:avLst/>
          </a:prstGeom>
        </p:spPr>
      </p:pic>
      <p:cxnSp>
        <p:nvCxnSpPr>
          <p:cNvPr id="24" name="Straight Arrow Connector 23"/>
          <p:cNvCxnSpPr>
            <a:stCxn id="21" idx="2"/>
            <a:endCxn id="22" idx="0"/>
          </p:cNvCxnSpPr>
          <p:nvPr/>
        </p:nvCxnSpPr>
        <p:spPr>
          <a:xfrm>
            <a:off x="1224393" y="2954698"/>
            <a:ext cx="0" cy="549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1"/>
            <a:endCxn id="22" idx="3"/>
          </p:cNvCxnSpPr>
          <p:nvPr/>
        </p:nvCxnSpPr>
        <p:spPr>
          <a:xfrm flipH="1">
            <a:off x="1855640" y="4135579"/>
            <a:ext cx="99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9630" y="3587462"/>
            <a:ext cx="1219200" cy="1219200"/>
          </a:xfrm>
          <a:prstGeom prst="rect">
            <a:avLst/>
          </a:prstGeom>
        </p:spPr>
      </p:pic>
      <p:cxnSp>
        <p:nvCxnSpPr>
          <p:cNvPr id="41" name="Straight Arrow Connector 40"/>
          <p:cNvCxnSpPr>
            <a:stCxn id="8" idx="0"/>
            <a:endCxn id="39" idx="2"/>
          </p:cNvCxnSpPr>
          <p:nvPr/>
        </p:nvCxnSpPr>
        <p:spPr>
          <a:xfrm flipV="1">
            <a:off x="8109230" y="4806662"/>
            <a:ext cx="0" cy="457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7492269" y="1845253"/>
            <a:ext cx="1233921" cy="1132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FF00"/>
                </a:solidFill>
              </a:rPr>
              <a:t>Result</a:t>
            </a:r>
            <a:endParaRPr lang="zh-CN" altLang="en-US" b="1" dirty="0">
              <a:solidFill>
                <a:srgbClr val="FFFF00"/>
              </a:solidFill>
            </a:endParaRPr>
          </a:p>
        </p:txBody>
      </p:sp>
      <p:cxnSp>
        <p:nvCxnSpPr>
          <p:cNvPr id="46" name="Straight Arrow Connector 45"/>
          <p:cNvCxnSpPr>
            <a:stCxn id="39" idx="0"/>
            <a:endCxn id="44" idx="2"/>
          </p:cNvCxnSpPr>
          <p:nvPr/>
        </p:nvCxnSpPr>
        <p:spPr>
          <a:xfrm flipV="1">
            <a:off x="8109230" y="2977862"/>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3146" y="5264291"/>
            <a:ext cx="1248208" cy="955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FF00"/>
                </a:solidFill>
              </a:rPr>
              <a:t>Algorithm</a:t>
            </a:r>
            <a:endParaRPr lang="zh-CN" altLang="en-US" b="1" dirty="0">
              <a:solidFill>
                <a:srgbClr val="FFFF00"/>
              </a:solidFill>
            </a:endParaRPr>
          </a:p>
        </p:txBody>
      </p:sp>
      <p:cxnSp>
        <p:nvCxnSpPr>
          <p:cNvPr id="6" name="Straight Arrow Connector 5"/>
          <p:cNvCxnSpPr>
            <a:stCxn id="22" idx="2"/>
            <a:endCxn id="23" idx="0"/>
          </p:cNvCxnSpPr>
          <p:nvPr/>
        </p:nvCxnSpPr>
        <p:spPr>
          <a:xfrm flipH="1">
            <a:off x="1217250" y="4766826"/>
            <a:ext cx="7143" cy="497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3" idx="3"/>
            <a:endCxn id="26" idx="2"/>
          </p:cNvCxnSpPr>
          <p:nvPr/>
        </p:nvCxnSpPr>
        <p:spPr>
          <a:xfrm>
            <a:off x="1841354" y="5742273"/>
            <a:ext cx="1088885" cy="5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930239" y="5040884"/>
            <a:ext cx="1454727" cy="1413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FF00"/>
                </a:solidFill>
              </a:rPr>
              <a:t>Programming &amp; Debugging</a:t>
            </a:r>
            <a:endParaRPr lang="zh-CN" altLang="en-US" sz="1600" b="1" dirty="0">
              <a:solidFill>
                <a:srgbClr val="FFFF00"/>
              </a:solidFill>
            </a:endParaRPr>
          </a:p>
        </p:txBody>
      </p:sp>
      <p:cxnSp>
        <p:nvCxnSpPr>
          <p:cNvPr id="38" name="Elbow Connector 37"/>
          <p:cNvCxnSpPr>
            <a:stCxn id="26" idx="6"/>
            <a:endCxn id="5" idx="1"/>
          </p:cNvCxnSpPr>
          <p:nvPr/>
        </p:nvCxnSpPr>
        <p:spPr>
          <a:xfrm flipV="1">
            <a:off x="4384966" y="4135579"/>
            <a:ext cx="879764" cy="16118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520233" y="3965201"/>
            <a:ext cx="1019638" cy="369332"/>
          </a:xfrm>
          <a:prstGeom prst="rect">
            <a:avLst/>
          </a:prstGeom>
          <a:noFill/>
        </p:spPr>
        <p:txBody>
          <a:bodyPr wrap="none" rtlCol="0">
            <a:spAutoFit/>
          </a:bodyPr>
          <a:lstStyle/>
          <a:p>
            <a:r>
              <a:rPr lang="en-US" altLang="zh-CN" b="1" dirty="0" smtClean="0">
                <a:solidFill>
                  <a:srgbClr val="FFFF00"/>
                </a:solidFill>
              </a:rPr>
              <a:t>Running</a:t>
            </a:r>
            <a:endParaRPr lang="zh-CN" altLang="en-US" b="1" dirty="0">
              <a:solidFill>
                <a:srgbClr val="FFFF00"/>
              </a:solidFill>
            </a:endParaRPr>
          </a:p>
        </p:txBody>
      </p:sp>
      <p:sp>
        <p:nvSpPr>
          <p:cNvPr id="47" name="TextBox 46"/>
          <p:cNvSpPr txBox="1"/>
          <p:nvPr/>
        </p:nvSpPr>
        <p:spPr>
          <a:xfrm>
            <a:off x="464973" y="3393315"/>
            <a:ext cx="1761294" cy="646331"/>
          </a:xfrm>
          <a:prstGeom prst="rect">
            <a:avLst/>
          </a:prstGeom>
          <a:noFill/>
        </p:spPr>
        <p:txBody>
          <a:bodyPr wrap="square" rtlCol="0">
            <a:spAutoFit/>
          </a:bodyPr>
          <a:lstStyle/>
          <a:p>
            <a:r>
              <a:rPr lang="en-US" altLang="zh-CN" b="1" dirty="0">
                <a:solidFill>
                  <a:srgbClr val="FFFF00"/>
                </a:solidFill>
              </a:rPr>
              <a:t>Computational Thinking</a:t>
            </a:r>
            <a:endParaRPr lang="zh-CN" altLang="en-US" b="1" dirty="0">
              <a:solidFill>
                <a:srgbClr val="FFFF00"/>
              </a:solidFill>
            </a:endParaRPr>
          </a:p>
        </p:txBody>
      </p:sp>
    </p:spTree>
    <p:extLst>
      <p:ext uri="{BB962C8B-B14F-4D97-AF65-F5344CB8AC3E}">
        <p14:creationId xmlns:p14="http://schemas.microsoft.com/office/powerpoint/2010/main" val="1039888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Computational thinking</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a:hlinkClick r:id="rId2"/>
              </a:rPr>
              <a:t>Jeannette M. Wing</a:t>
            </a:r>
            <a:endParaRPr lang="en-US" altLang="zh-CN" dirty="0"/>
          </a:p>
          <a:p>
            <a:pPr lvl="1"/>
            <a:r>
              <a:rPr lang="en-US" altLang="zh-CN" b="0" dirty="0" smtClean="0"/>
              <a:t>Corporate </a:t>
            </a:r>
            <a:r>
              <a:rPr lang="en-US" altLang="zh-CN" b="0" dirty="0"/>
              <a:t>Vice President of Microsoft </a:t>
            </a:r>
            <a:r>
              <a:rPr lang="en-US" altLang="zh-CN" b="0" dirty="0" smtClean="0"/>
              <a:t>Research</a:t>
            </a:r>
          </a:p>
          <a:p>
            <a:pPr lvl="1"/>
            <a:r>
              <a:rPr lang="en-US" altLang="zh-CN" b="0" dirty="0" smtClean="0"/>
              <a:t>Was President's </a:t>
            </a:r>
            <a:r>
              <a:rPr lang="en-US" altLang="zh-CN" b="0" dirty="0"/>
              <a:t>Professor of Computer Science, Computer Science Department, Carnegie Mellon </a:t>
            </a:r>
            <a:r>
              <a:rPr lang="en-US" altLang="zh-CN" b="0" dirty="0" smtClean="0"/>
              <a:t>University</a:t>
            </a:r>
          </a:p>
          <a:p>
            <a:pPr lvl="1"/>
            <a:endParaRPr lang="en-US" altLang="zh-CN" dirty="0" smtClean="0"/>
          </a:p>
          <a:p>
            <a:r>
              <a:rPr lang="en-US" altLang="zh-CN" dirty="0" smtClean="0">
                <a:solidFill>
                  <a:srgbClr val="FFFF00"/>
                </a:solidFill>
              </a:rPr>
              <a:t>Computational </a:t>
            </a:r>
            <a:r>
              <a:rPr lang="en-US" altLang="zh-CN" dirty="0">
                <a:solidFill>
                  <a:srgbClr val="FFFF00"/>
                </a:solidFill>
              </a:rPr>
              <a:t>thinking </a:t>
            </a:r>
            <a:r>
              <a:rPr lang="en-US" altLang="zh-CN" dirty="0"/>
              <a:t>is a fundamental skill for everyone, not just for computer scientists</a:t>
            </a:r>
            <a:r>
              <a:rPr lang="en-US" altLang="zh-CN" dirty="0" smtClean="0"/>
              <a:t>.</a:t>
            </a:r>
          </a:p>
          <a:p>
            <a:r>
              <a:rPr lang="en-US" altLang="zh-CN" dirty="0"/>
              <a:t>Computational thinking involves </a:t>
            </a:r>
            <a:r>
              <a:rPr lang="en-US" altLang="zh-CN" dirty="0">
                <a:solidFill>
                  <a:srgbClr val="FFFF00"/>
                </a:solidFill>
              </a:rPr>
              <a:t>solving problems</a:t>
            </a:r>
            <a:r>
              <a:rPr lang="en-US" altLang="zh-CN" dirty="0"/>
              <a:t>, designing systems, and understanding human behavior, </a:t>
            </a:r>
            <a:r>
              <a:rPr lang="en-US" altLang="zh-CN" dirty="0">
                <a:solidFill>
                  <a:srgbClr val="FFFF00"/>
                </a:solidFill>
              </a:rPr>
              <a:t>by drawing on the concepts fundamental to computer science</a:t>
            </a:r>
            <a:r>
              <a:rPr lang="en-US" altLang="zh-CN" dirty="0" smtClean="0"/>
              <a:t>.</a:t>
            </a:r>
          </a:p>
          <a:p>
            <a:endParaRPr lang="zh-CN" alt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5563" y="250828"/>
            <a:ext cx="1739837" cy="2183823"/>
          </a:xfrm>
          <a:prstGeom prst="rect">
            <a:avLst/>
          </a:prstGeom>
        </p:spPr>
      </p:pic>
    </p:spTree>
    <p:extLst>
      <p:ext uri="{BB962C8B-B14F-4D97-AF65-F5344CB8AC3E}">
        <p14:creationId xmlns:p14="http://schemas.microsoft.com/office/powerpoint/2010/main" val="4234544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Program</a:t>
            </a:r>
            <a:endParaRPr lang="zh-CN" altLang="en-US" dirty="0"/>
          </a:p>
        </p:txBody>
      </p:sp>
      <p:sp>
        <p:nvSpPr>
          <p:cNvPr id="3" name="Content Placeholder 2"/>
          <p:cNvSpPr>
            <a:spLocks noGrp="1"/>
          </p:cNvSpPr>
          <p:nvPr>
            <p:ph idx="1"/>
          </p:nvPr>
        </p:nvSpPr>
        <p:spPr>
          <a:xfrm>
            <a:off x="628650" y="1825625"/>
            <a:ext cx="7642514" cy="4351338"/>
          </a:xfrm>
        </p:spPr>
        <p:txBody>
          <a:bodyPr>
            <a:normAutofit/>
          </a:bodyPr>
          <a:lstStyle/>
          <a:p>
            <a:r>
              <a:rPr lang="en-US" altLang="zh-CN" sz="2800" dirty="0"/>
              <a:t>A </a:t>
            </a:r>
            <a:r>
              <a:rPr lang="en-US" altLang="zh-CN" sz="2800" b="1" dirty="0">
                <a:solidFill>
                  <a:srgbClr val="FFFF00"/>
                </a:solidFill>
              </a:rPr>
              <a:t>program</a:t>
            </a:r>
            <a:r>
              <a:rPr lang="en-US" altLang="zh-CN" sz="2800" b="1" dirty="0"/>
              <a:t> </a:t>
            </a:r>
            <a:r>
              <a:rPr lang="en-US" altLang="zh-CN" sz="2800" dirty="0"/>
              <a:t>is a sequence of instructions that are executed by a </a:t>
            </a:r>
            <a:r>
              <a:rPr lang="en-US" altLang="zh-CN" sz="2800" dirty="0" smtClean="0"/>
              <a:t>CPU.</a:t>
            </a:r>
          </a:p>
          <a:p>
            <a:r>
              <a:rPr lang="en-US" altLang="zh-CN" sz="2800" dirty="0"/>
              <a:t>A</a:t>
            </a:r>
            <a:r>
              <a:rPr lang="en-US" altLang="zh-CN" sz="2800" b="1" dirty="0" smtClean="0">
                <a:solidFill>
                  <a:srgbClr val="FFFF00"/>
                </a:solidFill>
              </a:rPr>
              <a:t> Instruction</a:t>
            </a:r>
            <a:r>
              <a:rPr lang="en-US" altLang="zh-CN" sz="2800" dirty="0" smtClean="0"/>
              <a:t> specify </a:t>
            </a:r>
            <a:r>
              <a:rPr lang="en-US" altLang="zh-CN" sz="2800" dirty="0"/>
              <a:t>how to perform </a:t>
            </a:r>
            <a:r>
              <a:rPr lang="en-US" altLang="zh-CN" sz="2800" dirty="0" smtClean="0"/>
              <a:t>a computation</a:t>
            </a:r>
            <a:r>
              <a:rPr lang="en-US" altLang="zh-CN" sz="2800" dirty="0"/>
              <a:t>. </a:t>
            </a:r>
            <a:endParaRPr lang="en-US" altLang="zh-CN" sz="2800" dirty="0" smtClean="0"/>
          </a:p>
          <a:p>
            <a:pPr lvl="1"/>
            <a:r>
              <a:rPr lang="en-US" altLang="zh-CN" sz="2400" dirty="0" smtClean="0"/>
              <a:t>CPU </a:t>
            </a:r>
            <a:r>
              <a:rPr lang="en-US" altLang="zh-CN" sz="2400" dirty="0"/>
              <a:t>instructions </a:t>
            </a:r>
            <a:r>
              <a:rPr lang="en-US" altLang="zh-CN" sz="2400" dirty="0" smtClean="0"/>
              <a:t>(or Machine Language)</a:t>
            </a:r>
          </a:p>
          <a:p>
            <a:pPr lvl="1"/>
            <a:r>
              <a:rPr lang="en-US" altLang="zh-CN" dirty="0" smtClean="0"/>
              <a:t>They are encoded </a:t>
            </a:r>
            <a:r>
              <a:rPr lang="en-US" altLang="zh-CN" dirty="0"/>
              <a:t>as binary </a:t>
            </a:r>
            <a:r>
              <a:rPr lang="en-US" altLang="zh-CN" dirty="0" smtClean="0"/>
              <a:t>numbers.</a:t>
            </a:r>
            <a:r>
              <a:rPr lang="en-US" altLang="zh-CN" dirty="0"/>
              <a:t/>
            </a:r>
            <a:br>
              <a:rPr lang="en-US" altLang="zh-CN" dirty="0"/>
            </a:br>
            <a:endParaRPr lang="zh-CN" altLang="en-US" sz="2800" dirty="0"/>
          </a:p>
        </p:txBody>
      </p:sp>
    </p:spTree>
    <p:extLst>
      <p:ext uri="{BB962C8B-B14F-4D97-AF65-F5344CB8AC3E}">
        <p14:creationId xmlns:p14="http://schemas.microsoft.com/office/powerpoint/2010/main" val="171246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tx1"/>
                </a:solidFill>
              </a:rPr>
              <a:t>Instruction</a:t>
            </a:r>
            <a:endParaRPr lang="zh-CN" altLang="en-US" dirty="0">
              <a:solidFill>
                <a:schemeClr val="tx1"/>
              </a:solidFill>
            </a:endParaRPr>
          </a:p>
        </p:txBody>
      </p:sp>
      <p:sp>
        <p:nvSpPr>
          <p:cNvPr id="3" name="Content Placeholder 2"/>
          <p:cNvSpPr>
            <a:spLocks noGrp="1"/>
          </p:cNvSpPr>
          <p:nvPr>
            <p:ph idx="1"/>
          </p:nvPr>
        </p:nvSpPr>
        <p:spPr/>
        <p:txBody>
          <a:bodyPr/>
          <a:lstStyle/>
          <a:p>
            <a:r>
              <a:rPr lang="en-US" altLang="zh-CN" dirty="0"/>
              <a:t>Each instruction performs a very specific task, such as a load, a jump, or an ALU operation on a unit of data in a CPU register or memory. </a:t>
            </a:r>
            <a:endParaRPr lang="en-US" altLang="zh-CN" dirty="0" smtClean="0"/>
          </a:p>
          <a:p>
            <a:r>
              <a:rPr lang="en-US" altLang="zh-CN" dirty="0" smtClean="0"/>
              <a:t>Examples:</a:t>
            </a:r>
          </a:p>
          <a:p>
            <a:pPr lvl="1"/>
            <a:r>
              <a:rPr lang="en-US" altLang="zh-CN" dirty="0"/>
              <a:t>adding the registers 1 and 2 and placing the result in register 6 is encoded:</a:t>
            </a:r>
          </a:p>
          <a:p>
            <a:pPr marL="342900" lvl="1" indent="0">
              <a:buNone/>
            </a:pPr>
            <a:r>
              <a:rPr lang="en-US" altLang="zh-CN" dirty="0" smtClean="0"/>
              <a:t>	</a:t>
            </a:r>
            <a:r>
              <a:rPr lang="en-US" altLang="zh-CN" dirty="0" smtClean="0">
                <a:solidFill>
                  <a:srgbClr val="FFFF00"/>
                </a:solidFill>
              </a:rPr>
              <a:t>000000</a:t>
            </a:r>
            <a:r>
              <a:rPr lang="en-US" altLang="zh-CN" dirty="0" smtClean="0"/>
              <a:t> </a:t>
            </a:r>
            <a:r>
              <a:rPr lang="en-US" altLang="zh-CN" dirty="0"/>
              <a:t>00001 00010 00110 00000 </a:t>
            </a:r>
            <a:r>
              <a:rPr lang="en-US" altLang="zh-CN" dirty="0" smtClean="0"/>
              <a:t>100000</a:t>
            </a:r>
          </a:p>
          <a:p>
            <a:pPr lvl="1"/>
            <a:r>
              <a:rPr lang="en-US" altLang="zh-CN" dirty="0" smtClean="0"/>
              <a:t>jumping </a:t>
            </a:r>
            <a:r>
              <a:rPr lang="en-US" altLang="zh-CN" dirty="0"/>
              <a:t>to the address 1024:</a:t>
            </a:r>
          </a:p>
          <a:p>
            <a:pPr marL="342900" lvl="1" indent="0">
              <a:buNone/>
            </a:pPr>
            <a:r>
              <a:rPr lang="en-US" altLang="zh-CN" dirty="0" smtClean="0"/>
              <a:t>	</a:t>
            </a:r>
            <a:r>
              <a:rPr lang="en-US" altLang="zh-CN" dirty="0" smtClean="0">
                <a:solidFill>
                  <a:srgbClr val="FFFF00"/>
                </a:solidFill>
              </a:rPr>
              <a:t>000010</a:t>
            </a:r>
            <a:r>
              <a:rPr lang="en-US" altLang="zh-CN" dirty="0" smtClean="0"/>
              <a:t> </a:t>
            </a:r>
            <a:r>
              <a:rPr lang="en-US" altLang="zh-CN" dirty="0"/>
              <a:t>00000 00000 00000 10000 000000</a:t>
            </a:r>
            <a:endParaRPr lang="zh-CN" altLang="en-US" dirty="0"/>
          </a:p>
        </p:txBody>
      </p:sp>
    </p:spTree>
    <p:extLst>
      <p:ext uri="{BB962C8B-B14F-4D97-AF65-F5344CB8AC3E}">
        <p14:creationId xmlns:p14="http://schemas.microsoft.com/office/powerpoint/2010/main" val="1635763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Program</a:t>
            </a:r>
            <a:endParaRPr lang="zh-CN" altLang="en-US" dirty="0"/>
          </a:p>
        </p:txBody>
      </p:sp>
      <p:sp>
        <p:nvSpPr>
          <p:cNvPr id="3" name="Content Placeholder 2"/>
          <p:cNvSpPr>
            <a:spLocks noGrp="1"/>
          </p:cNvSpPr>
          <p:nvPr>
            <p:ph idx="1"/>
          </p:nvPr>
        </p:nvSpPr>
        <p:spPr>
          <a:xfrm>
            <a:off x="628650" y="1825625"/>
            <a:ext cx="5024005" cy="4351338"/>
          </a:xfrm>
        </p:spPr>
        <p:txBody>
          <a:bodyPr>
            <a:normAutofit fontScale="92500"/>
          </a:bodyPr>
          <a:lstStyle/>
          <a:p>
            <a:r>
              <a:rPr lang="en-US" altLang="zh-CN" dirty="0">
                <a:solidFill>
                  <a:srgbClr val="FFFF00"/>
                </a:solidFill>
              </a:rPr>
              <a:t>Main memory </a:t>
            </a:r>
            <a:r>
              <a:rPr lang="en-US" altLang="zh-CN" dirty="0" smtClean="0"/>
              <a:t>holds machine </a:t>
            </a:r>
            <a:r>
              <a:rPr lang="en-US" altLang="zh-CN" dirty="0"/>
              <a:t>language programs and data. These are encoded as binary numbers</a:t>
            </a:r>
            <a:r>
              <a:rPr lang="en-US" altLang="zh-CN" dirty="0" smtClean="0"/>
              <a:t>.</a:t>
            </a:r>
          </a:p>
          <a:p>
            <a:endParaRPr lang="en-US" altLang="zh-CN" dirty="0" smtClean="0"/>
          </a:p>
          <a:p>
            <a:r>
              <a:rPr lang="en-US" altLang="zh-CN" dirty="0"/>
              <a:t>The </a:t>
            </a:r>
            <a:r>
              <a:rPr lang="en-US" altLang="zh-CN" dirty="0">
                <a:solidFill>
                  <a:srgbClr val="FFFF00"/>
                </a:solidFill>
              </a:rPr>
              <a:t>CPU</a:t>
            </a:r>
            <a:r>
              <a:rPr lang="en-US" altLang="zh-CN" dirty="0"/>
              <a:t> </a:t>
            </a:r>
            <a:r>
              <a:rPr lang="en-US" altLang="zh-CN" dirty="0" smtClean="0"/>
              <a:t>fetches machine </a:t>
            </a:r>
            <a:r>
              <a:rPr lang="en-US" altLang="zh-CN" dirty="0"/>
              <a:t>language instructions from memory one after another and executes </a:t>
            </a:r>
            <a:r>
              <a:rPr lang="en-US" altLang="zh-CN" dirty="0" smtClean="0"/>
              <a:t>them, which is called </a:t>
            </a:r>
            <a:r>
              <a:rPr lang="en-US" altLang="zh-CN" dirty="0">
                <a:solidFill>
                  <a:schemeClr val="tx1"/>
                </a:solidFill>
              </a:rPr>
              <a:t>of </a:t>
            </a:r>
            <a:r>
              <a:rPr lang="en-US" altLang="zh-CN" dirty="0">
                <a:solidFill>
                  <a:srgbClr val="FFFF00"/>
                </a:solidFill>
              </a:rPr>
              <a:t>fetch-and-execute </a:t>
            </a:r>
            <a:r>
              <a:rPr lang="en-US" altLang="zh-CN" dirty="0" smtClean="0">
                <a:solidFill>
                  <a:srgbClr val="FFFF00"/>
                </a:solidFill>
              </a:rPr>
              <a:t>cycle.</a:t>
            </a:r>
            <a:r>
              <a:rPr lang="en-US" altLang="zh-CN" dirty="0"/>
              <a:t/>
            </a:r>
            <a:br>
              <a:rPr lang="en-US" altLang="zh-CN" dirty="0"/>
            </a:b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7257" y="1688211"/>
            <a:ext cx="1989859" cy="4488752"/>
          </a:xfrm>
          <a:prstGeom prst="rect">
            <a:avLst/>
          </a:prstGeom>
        </p:spPr>
      </p:pic>
    </p:spTree>
    <p:extLst>
      <p:ext uri="{BB962C8B-B14F-4D97-AF65-F5344CB8AC3E}">
        <p14:creationId xmlns:p14="http://schemas.microsoft.com/office/powerpoint/2010/main" val="4048741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Algorithm</a:t>
            </a:r>
            <a:endParaRPr lang="zh-CN" altLang="en-US" dirty="0"/>
          </a:p>
        </p:txBody>
      </p:sp>
      <p:sp>
        <p:nvSpPr>
          <p:cNvPr id="3" name="Content Placeholder 2"/>
          <p:cNvSpPr>
            <a:spLocks noGrp="1"/>
          </p:cNvSpPr>
          <p:nvPr>
            <p:ph idx="1"/>
          </p:nvPr>
        </p:nvSpPr>
        <p:spPr>
          <a:xfrm>
            <a:off x="628650" y="1825625"/>
            <a:ext cx="5301095" cy="4351338"/>
          </a:xfrm>
        </p:spPr>
        <p:txBody>
          <a:bodyPr>
            <a:normAutofit/>
          </a:bodyPr>
          <a:lstStyle/>
          <a:p>
            <a:r>
              <a:rPr lang="en-US" altLang="zh-CN" sz="2800" dirty="0"/>
              <a:t>An </a:t>
            </a:r>
            <a:r>
              <a:rPr lang="en-US" altLang="zh-CN" sz="2800" b="1" dirty="0">
                <a:solidFill>
                  <a:srgbClr val="FFFF00"/>
                </a:solidFill>
              </a:rPr>
              <a:t>algorithm</a:t>
            </a:r>
            <a:r>
              <a:rPr lang="en-US" altLang="zh-CN" sz="2800" b="1" dirty="0"/>
              <a:t> </a:t>
            </a:r>
            <a:r>
              <a:rPr lang="en-US" altLang="zh-CN" sz="2800" dirty="0"/>
              <a:t>is a sequence of steps that specifies how to solve </a:t>
            </a:r>
            <a:r>
              <a:rPr lang="en-US" altLang="zh-CN" sz="2800" dirty="0" smtClean="0"/>
              <a:t>a problem.</a:t>
            </a:r>
          </a:p>
          <a:p>
            <a:r>
              <a:rPr lang="en-US" altLang="zh-CN" sz="2800" b="1" dirty="0" smtClean="0">
                <a:solidFill>
                  <a:srgbClr val="FFFF00"/>
                </a:solidFill>
              </a:rPr>
              <a:t>Computer science </a:t>
            </a:r>
            <a:r>
              <a:rPr lang="en-US" altLang="zh-CN" sz="2800" dirty="0" smtClean="0"/>
              <a:t>is the science of algorithms, including their discovery and analysis.</a:t>
            </a:r>
          </a:p>
          <a:p>
            <a:endParaRPr lang="en-US" altLang="zh-CN" dirty="0"/>
          </a:p>
          <a:p>
            <a:r>
              <a:rPr lang="en-US" altLang="zh-CN" sz="2800" dirty="0" smtClean="0"/>
              <a:t>The </a:t>
            </a:r>
            <a:r>
              <a:rPr lang="en-US" altLang="zh-CN" dirty="0" smtClean="0"/>
              <a:t>1</a:t>
            </a:r>
            <a:r>
              <a:rPr lang="en-US" altLang="zh-CN" baseline="30000" dirty="0" smtClean="0"/>
              <a:t>st</a:t>
            </a:r>
            <a:r>
              <a:rPr lang="en-US" altLang="zh-CN" dirty="0" smtClean="0"/>
              <a:t> algorithm (B.C.300)</a:t>
            </a:r>
            <a:r>
              <a:rPr lang="en-US" altLang="zh-CN" dirty="0" smtClean="0">
                <a:sym typeface="Wingdings" panose="05000000000000000000" pitchFamily="2" charset="2"/>
              </a:rPr>
              <a:t></a:t>
            </a:r>
            <a:r>
              <a:rPr lang="en-US" altLang="zh-CN" sz="2800" dirty="0" smtClean="0"/>
              <a:t/>
            </a:r>
            <a:br>
              <a:rPr lang="en-US" altLang="zh-CN" sz="2800" dirty="0" smtClean="0"/>
            </a:br>
            <a:r>
              <a:rPr lang="en-US" altLang="zh-CN" sz="2800" dirty="0" smtClean="0"/>
              <a:t/>
            </a:r>
            <a:br>
              <a:rPr lang="en-US" altLang="zh-CN" sz="2800" dirty="0" smtClean="0"/>
            </a:br>
            <a:endParaRPr lang="zh-CN" alt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1" y="1237457"/>
            <a:ext cx="2266949" cy="5100635"/>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22799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Pseudocode</a:t>
            </a:r>
            <a:endParaRPr lang="zh-CN" altLang="en-US" dirty="0"/>
          </a:p>
        </p:txBody>
      </p:sp>
      <p:sp>
        <p:nvSpPr>
          <p:cNvPr id="3" name="Content Placeholder 2"/>
          <p:cNvSpPr>
            <a:spLocks noGrp="1"/>
          </p:cNvSpPr>
          <p:nvPr>
            <p:ph idx="1"/>
          </p:nvPr>
        </p:nvSpPr>
        <p:spPr/>
        <p:txBody>
          <a:bodyPr>
            <a:normAutofit/>
          </a:bodyPr>
          <a:lstStyle/>
          <a:p>
            <a:r>
              <a:rPr lang="en-US" altLang="zh-CN" dirty="0">
                <a:solidFill>
                  <a:srgbClr val="FFFF00"/>
                </a:solidFill>
              </a:rPr>
              <a:t>Pseudocode</a:t>
            </a:r>
            <a:r>
              <a:rPr lang="en-US" altLang="zh-CN" dirty="0"/>
              <a:t> is an informal high-level description of the operating principle of a computer program or </a:t>
            </a:r>
            <a:r>
              <a:rPr lang="en-US" altLang="zh-CN" dirty="0" smtClean="0"/>
              <a:t>algorithm.</a:t>
            </a:r>
          </a:p>
          <a:p>
            <a:r>
              <a:rPr lang="en-US" altLang="zh-CN" dirty="0"/>
              <a:t>The following </a:t>
            </a:r>
            <a:r>
              <a:rPr lang="en-US" altLang="zh-CN" dirty="0" smtClean="0"/>
              <a:t>pseudocode determines </a:t>
            </a:r>
            <a:r>
              <a:rPr lang="en-US" altLang="zh-CN" dirty="0"/>
              <a:t>whether a year is a leap year or a common year in the Gregorian </a:t>
            </a:r>
            <a:r>
              <a:rPr lang="en-US" altLang="zh-CN" dirty="0" smtClean="0"/>
              <a:t>calendar:</a:t>
            </a:r>
            <a:endParaRPr lang="en-US" altLang="zh-CN" dirty="0"/>
          </a:p>
          <a:p>
            <a:pPr marL="342900" lvl="1" indent="0">
              <a:buNone/>
            </a:pPr>
            <a:r>
              <a:rPr lang="en-US" altLang="zh-CN" dirty="0">
                <a:solidFill>
                  <a:srgbClr val="FFC000"/>
                </a:solidFill>
              </a:rPr>
              <a:t>if (year is not divisible by 4) then (it is a common year)</a:t>
            </a:r>
          </a:p>
          <a:p>
            <a:pPr marL="342900" lvl="1" indent="0">
              <a:buNone/>
            </a:pPr>
            <a:r>
              <a:rPr lang="en-US" altLang="zh-CN" dirty="0">
                <a:solidFill>
                  <a:srgbClr val="FFC000"/>
                </a:solidFill>
              </a:rPr>
              <a:t>else if (year is not divisible by 100) then (it is a leap year)</a:t>
            </a:r>
          </a:p>
          <a:p>
            <a:pPr marL="342900" lvl="1" indent="0">
              <a:buNone/>
            </a:pPr>
            <a:r>
              <a:rPr lang="en-US" altLang="zh-CN" dirty="0">
                <a:solidFill>
                  <a:srgbClr val="FFC000"/>
                </a:solidFill>
              </a:rPr>
              <a:t>else if (year is not divisible by 400) then (it is a common year)</a:t>
            </a:r>
          </a:p>
          <a:p>
            <a:pPr marL="342900" lvl="1" indent="0">
              <a:buNone/>
            </a:pPr>
            <a:r>
              <a:rPr lang="en-US" altLang="zh-CN" dirty="0">
                <a:solidFill>
                  <a:srgbClr val="FFC000"/>
                </a:solidFill>
              </a:rPr>
              <a:t>else (it is a leap year)</a:t>
            </a:r>
            <a:endParaRPr lang="zh-CN" altLang="en-US" dirty="0">
              <a:solidFill>
                <a:srgbClr val="FFC000"/>
              </a:solidFill>
            </a:endParaRPr>
          </a:p>
        </p:txBody>
      </p:sp>
    </p:spTree>
    <p:extLst>
      <p:ext uri="{BB962C8B-B14F-4D97-AF65-F5344CB8AC3E}">
        <p14:creationId xmlns:p14="http://schemas.microsoft.com/office/powerpoint/2010/main" val="314767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 </a:t>
            </a:r>
            <a:endParaRPr lang="zh-CN" altLang="en-US" dirty="0"/>
          </a:p>
        </p:txBody>
      </p:sp>
      <p:sp>
        <p:nvSpPr>
          <p:cNvPr id="3" name="Content Placeholder 2"/>
          <p:cNvSpPr>
            <a:spLocks noGrp="1"/>
          </p:cNvSpPr>
          <p:nvPr>
            <p:ph idx="1"/>
          </p:nvPr>
        </p:nvSpPr>
        <p:spPr/>
        <p:txBody>
          <a:bodyPr/>
          <a:lstStyle/>
          <a:p>
            <a:r>
              <a:rPr lang="en-US" altLang="zh-CN" dirty="0" smtClean="0"/>
              <a:t>Learning goal</a:t>
            </a:r>
          </a:p>
          <a:p>
            <a:r>
              <a:rPr lang="en-US" altLang="zh-CN" dirty="0" smtClean="0"/>
              <a:t>Case study</a:t>
            </a:r>
          </a:p>
          <a:p>
            <a:r>
              <a:rPr lang="en-US" altLang="zh-CN" dirty="0"/>
              <a:t>Programming processes</a:t>
            </a:r>
          </a:p>
          <a:p>
            <a:r>
              <a:rPr lang="en-US" altLang="zh-CN" dirty="0" smtClean="0"/>
              <a:t>What is Java?</a:t>
            </a:r>
          </a:p>
          <a:p>
            <a:r>
              <a:rPr lang="en-US" altLang="zh-CN" dirty="0" smtClean="0"/>
              <a:t>The first java program</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8880438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Pseudocode</a:t>
            </a:r>
            <a:endParaRPr lang="zh-CN" altLang="en-US" dirty="0"/>
          </a:p>
        </p:txBody>
      </p:sp>
      <p:sp>
        <p:nvSpPr>
          <p:cNvPr id="3" name="Content Placeholder 2"/>
          <p:cNvSpPr>
            <a:spLocks noGrp="1"/>
          </p:cNvSpPr>
          <p:nvPr>
            <p:ph idx="1"/>
          </p:nvPr>
        </p:nvSpPr>
        <p:spPr/>
        <p:txBody>
          <a:bodyPr/>
          <a:lstStyle/>
          <a:p>
            <a:r>
              <a:rPr lang="en-US" altLang="zh-CN" dirty="0" smtClean="0"/>
              <a:t>The </a:t>
            </a:r>
            <a:r>
              <a:rPr lang="en-US" altLang="zh-CN" dirty="0"/>
              <a:t>pseudocode </a:t>
            </a:r>
            <a:r>
              <a:rPr lang="en-US" altLang="zh-CN" dirty="0" smtClean="0"/>
              <a:t>for determining whether </a:t>
            </a:r>
            <a:r>
              <a:rPr lang="en-US" altLang="zh-CN" dirty="0"/>
              <a:t>a year is a leap year </a:t>
            </a:r>
            <a:r>
              <a:rPr lang="en-US" altLang="zh-CN" dirty="0" smtClean="0"/>
              <a:t>also can be</a:t>
            </a:r>
          </a:p>
          <a:p>
            <a:pPr marL="342900" lvl="1" indent="0">
              <a:buNone/>
            </a:pPr>
            <a:r>
              <a:rPr lang="en-US" altLang="zh-CN" dirty="0" smtClean="0"/>
              <a:t>If ((</a:t>
            </a:r>
            <a:r>
              <a:rPr lang="en-US" altLang="zh-CN" dirty="0">
                <a:solidFill>
                  <a:srgbClr val="FFC000"/>
                </a:solidFill>
              </a:rPr>
              <a:t>year is </a:t>
            </a:r>
            <a:r>
              <a:rPr lang="en-US" altLang="zh-CN" dirty="0" smtClean="0">
                <a:solidFill>
                  <a:srgbClr val="FFC000"/>
                </a:solidFill>
              </a:rPr>
              <a:t>divisible </a:t>
            </a:r>
            <a:r>
              <a:rPr lang="en-US" altLang="zh-CN" dirty="0">
                <a:solidFill>
                  <a:srgbClr val="FFC000"/>
                </a:solidFill>
              </a:rPr>
              <a:t>by 4</a:t>
            </a:r>
            <a:r>
              <a:rPr lang="en-US" altLang="zh-CN" dirty="0" smtClean="0"/>
              <a:t>) and (</a:t>
            </a:r>
            <a:r>
              <a:rPr lang="en-US" altLang="zh-CN" dirty="0">
                <a:solidFill>
                  <a:srgbClr val="FFC000"/>
                </a:solidFill>
              </a:rPr>
              <a:t>year is </a:t>
            </a:r>
            <a:r>
              <a:rPr lang="en-US" altLang="zh-CN" dirty="0" smtClean="0">
                <a:solidFill>
                  <a:srgbClr val="FFC000"/>
                </a:solidFill>
              </a:rPr>
              <a:t>not divisible </a:t>
            </a:r>
            <a:r>
              <a:rPr lang="en-US" altLang="zh-CN" dirty="0">
                <a:solidFill>
                  <a:srgbClr val="FFC000"/>
                </a:solidFill>
              </a:rPr>
              <a:t>by </a:t>
            </a:r>
            <a:r>
              <a:rPr lang="en-US" altLang="zh-CN" dirty="0" smtClean="0">
                <a:solidFill>
                  <a:srgbClr val="FFC000"/>
                </a:solidFill>
              </a:rPr>
              <a:t>100</a:t>
            </a:r>
            <a:r>
              <a:rPr lang="en-US" altLang="zh-CN" dirty="0" smtClean="0"/>
              <a:t>)) or (</a:t>
            </a:r>
            <a:r>
              <a:rPr lang="en-US" altLang="zh-CN" dirty="0">
                <a:solidFill>
                  <a:srgbClr val="FFC000"/>
                </a:solidFill>
              </a:rPr>
              <a:t>year is </a:t>
            </a:r>
            <a:r>
              <a:rPr lang="en-US" altLang="zh-CN" dirty="0" smtClean="0">
                <a:solidFill>
                  <a:srgbClr val="FFC000"/>
                </a:solidFill>
              </a:rPr>
              <a:t>divisible </a:t>
            </a:r>
            <a:r>
              <a:rPr lang="en-US" altLang="zh-CN" dirty="0">
                <a:solidFill>
                  <a:srgbClr val="FFC000"/>
                </a:solidFill>
              </a:rPr>
              <a:t>by </a:t>
            </a:r>
            <a:r>
              <a:rPr lang="en-US" altLang="zh-CN" dirty="0" smtClean="0">
                <a:solidFill>
                  <a:srgbClr val="FFC000"/>
                </a:solidFill>
              </a:rPr>
              <a:t>400</a:t>
            </a:r>
            <a:r>
              <a:rPr lang="en-US" altLang="zh-CN" dirty="0" smtClean="0"/>
              <a:t>) then </a:t>
            </a:r>
            <a:r>
              <a:rPr lang="en-US" altLang="zh-CN" dirty="0">
                <a:solidFill>
                  <a:srgbClr val="FFC000"/>
                </a:solidFill>
              </a:rPr>
              <a:t>(it is a leap </a:t>
            </a:r>
            <a:r>
              <a:rPr lang="en-US" altLang="zh-CN" dirty="0" smtClean="0">
                <a:solidFill>
                  <a:srgbClr val="FFC000"/>
                </a:solidFill>
              </a:rPr>
              <a:t>year) </a:t>
            </a:r>
          </a:p>
          <a:p>
            <a:pPr marL="342900" lvl="1" indent="0">
              <a:buNone/>
            </a:pPr>
            <a:r>
              <a:rPr lang="en-US" altLang="zh-CN" dirty="0"/>
              <a:t>else</a:t>
            </a:r>
            <a:r>
              <a:rPr lang="en-US" altLang="zh-CN" dirty="0" smtClean="0">
                <a:solidFill>
                  <a:srgbClr val="FFC000"/>
                </a:solidFill>
              </a:rPr>
              <a:t> (it </a:t>
            </a:r>
            <a:r>
              <a:rPr lang="en-US" altLang="zh-CN" dirty="0">
                <a:solidFill>
                  <a:srgbClr val="FFC000"/>
                </a:solidFill>
              </a:rPr>
              <a:t>is a </a:t>
            </a:r>
            <a:r>
              <a:rPr lang="en-US" altLang="zh-CN" dirty="0" smtClean="0">
                <a:solidFill>
                  <a:srgbClr val="FFC000"/>
                </a:solidFill>
              </a:rPr>
              <a:t>common year</a:t>
            </a:r>
            <a:r>
              <a:rPr lang="en-US" altLang="zh-CN" dirty="0">
                <a:solidFill>
                  <a:srgbClr val="FFC000"/>
                </a:solidFill>
              </a:rPr>
              <a:t>)</a:t>
            </a:r>
          </a:p>
          <a:p>
            <a:pPr lvl="1"/>
            <a:endParaRPr lang="zh-CN" altLang="en-US" dirty="0"/>
          </a:p>
        </p:txBody>
      </p:sp>
    </p:spTree>
    <p:extLst>
      <p:ext uri="{BB962C8B-B14F-4D97-AF65-F5344CB8AC3E}">
        <p14:creationId xmlns:p14="http://schemas.microsoft.com/office/powerpoint/2010/main" val="3309997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Programming </a:t>
            </a:r>
            <a:r>
              <a:rPr lang="en-US" altLang="zh-CN" dirty="0" smtClean="0"/>
              <a:t>Language</a:t>
            </a:r>
            <a:endParaRPr lang="zh-CN" altLang="en-US" dirty="0"/>
          </a:p>
        </p:txBody>
      </p:sp>
      <p:sp>
        <p:nvSpPr>
          <p:cNvPr id="3" name="Content Placeholder 2"/>
          <p:cNvSpPr>
            <a:spLocks noGrp="1"/>
          </p:cNvSpPr>
          <p:nvPr>
            <p:ph idx="1"/>
          </p:nvPr>
        </p:nvSpPr>
        <p:spPr/>
        <p:txBody>
          <a:bodyPr>
            <a:normAutofit/>
          </a:bodyPr>
          <a:lstStyle/>
          <a:p>
            <a:r>
              <a:rPr lang="en-US" altLang="zh-CN" dirty="0"/>
              <a:t>A </a:t>
            </a:r>
            <a:r>
              <a:rPr lang="en-US" altLang="zh-CN" dirty="0">
                <a:solidFill>
                  <a:srgbClr val="FFFF00"/>
                </a:solidFill>
              </a:rPr>
              <a:t>programming language </a:t>
            </a:r>
            <a:r>
              <a:rPr lang="en-US" altLang="zh-CN" dirty="0"/>
              <a:t>is a formal computer language or constructed language designed to communicate instructions to a machine, particularly a computer. </a:t>
            </a:r>
            <a:endParaRPr lang="en-US" altLang="zh-CN" dirty="0" smtClean="0"/>
          </a:p>
          <a:p>
            <a:endParaRPr lang="en-US" altLang="zh-CN" sz="2800" dirty="0" smtClean="0"/>
          </a:p>
          <a:p>
            <a:r>
              <a:rPr lang="en-US" altLang="zh-CN" sz="2800" dirty="0" smtClean="0"/>
              <a:t>Easier </a:t>
            </a:r>
            <a:r>
              <a:rPr lang="en-US" altLang="zh-CN" sz="2800" dirty="0"/>
              <a:t>to understand than </a:t>
            </a:r>
            <a:r>
              <a:rPr lang="en-US" altLang="zh-CN" sz="2800" dirty="0" smtClean="0"/>
              <a:t>CPU instructions</a:t>
            </a:r>
          </a:p>
          <a:p>
            <a:r>
              <a:rPr lang="en-US" altLang="zh-CN" dirty="0" smtClean="0">
                <a:solidFill>
                  <a:schemeClr val="tx1"/>
                </a:solidFill>
              </a:rPr>
              <a:t>completely </a:t>
            </a:r>
            <a:r>
              <a:rPr lang="en-US" altLang="zh-CN" dirty="0">
                <a:solidFill>
                  <a:schemeClr val="tx1"/>
                </a:solidFill>
              </a:rPr>
              <a:t>unambiguous and very strict about syntax </a:t>
            </a:r>
            <a:r>
              <a:rPr lang="en-US" altLang="zh-CN" dirty="0" smtClean="0">
                <a:solidFill>
                  <a:schemeClr val="tx1"/>
                </a:solidFill>
              </a:rPr>
              <a:t>rules</a:t>
            </a:r>
          </a:p>
          <a:p>
            <a:r>
              <a:rPr lang="en-US" altLang="zh-CN" dirty="0"/>
              <a:t>Needs to be translated for the CPU to understand </a:t>
            </a:r>
            <a:r>
              <a:rPr lang="en-US" altLang="zh-CN" dirty="0" smtClean="0"/>
              <a:t>it</a:t>
            </a:r>
            <a:endParaRPr lang="zh-CN" altLang="en-US" sz="2800" dirty="0"/>
          </a:p>
        </p:txBody>
      </p:sp>
    </p:spTree>
    <p:extLst>
      <p:ext uri="{BB962C8B-B14F-4D97-AF65-F5344CB8AC3E}">
        <p14:creationId xmlns:p14="http://schemas.microsoft.com/office/powerpoint/2010/main" val="2100933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Programming Languages</a:t>
            </a:r>
            <a:endParaRPr lang="zh-CN" altLang="en-US" dirty="0"/>
          </a:p>
        </p:txBody>
      </p:sp>
      <p:sp>
        <p:nvSpPr>
          <p:cNvPr id="3" name="Content Placeholder 2"/>
          <p:cNvSpPr>
            <a:spLocks noGrp="1"/>
          </p:cNvSpPr>
          <p:nvPr>
            <p:ph idx="1"/>
          </p:nvPr>
        </p:nvSpPr>
        <p:spPr/>
        <p:txBody>
          <a:bodyPr>
            <a:normAutofit/>
          </a:bodyPr>
          <a:lstStyle/>
          <a:p>
            <a:r>
              <a:rPr lang="en-US" altLang="zh-CN" sz="2800" dirty="0" smtClean="0"/>
              <a:t>Some basic </a:t>
            </a:r>
            <a:r>
              <a:rPr lang="en-US" altLang="zh-CN" sz="2800" dirty="0"/>
              <a:t>instructions appear in </a:t>
            </a:r>
            <a:r>
              <a:rPr lang="en-US" altLang="zh-CN" sz="2800" dirty="0" smtClean="0"/>
              <a:t>every </a:t>
            </a:r>
            <a:r>
              <a:rPr lang="en-US" altLang="zh-CN" sz="2800" dirty="0"/>
              <a:t>language.</a:t>
            </a:r>
          </a:p>
          <a:p>
            <a:pPr lvl="1"/>
            <a:r>
              <a:rPr lang="en-US" altLang="zh-CN" sz="2400" b="1" dirty="0">
                <a:solidFill>
                  <a:srgbClr val="FFFF00"/>
                </a:solidFill>
              </a:rPr>
              <a:t>input</a:t>
            </a:r>
            <a:r>
              <a:rPr lang="en-US" altLang="zh-CN" sz="2400" b="1" dirty="0"/>
              <a:t>: </a:t>
            </a:r>
            <a:r>
              <a:rPr lang="en-US" altLang="zh-CN" sz="2400" dirty="0"/>
              <a:t>Get data from the keyboard, a file, a sensor, or some other device.</a:t>
            </a:r>
          </a:p>
          <a:p>
            <a:pPr lvl="1"/>
            <a:r>
              <a:rPr lang="en-US" altLang="zh-CN" sz="2400" b="1" dirty="0">
                <a:solidFill>
                  <a:srgbClr val="FFFF00"/>
                </a:solidFill>
              </a:rPr>
              <a:t>output</a:t>
            </a:r>
            <a:r>
              <a:rPr lang="en-US" altLang="zh-CN" sz="2400" b="1" dirty="0"/>
              <a:t>: </a:t>
            </a:r>
            <a:r>
              <a:rPr lang="en-US" altLang="zh-CN" sz="2400" dirty="0"/>
              <a:t>Display data on the screen, or send data to a file or other device.</a:t>
            </a:r>
          </a:p>
          <a:p>
            <a:pPr lvl="1"/>
            <a:r>
              <a:rPr lang="en-US" altLang="zh-CN" sz="2400" b="1" dirty="0">
                <a:solidFill>
                  <a:srgbClr val="FFFF00"/>
                </a:solidFill>
              </a:rPr>
              <a:t>math</a:t>
            </a:r>
            <a:r>
              <a:rPr lang="en-US" altLang="zh-CN" sz="2400" b="1" dirty="0"/>
              <a:t>: </a:t>
            </a:r>
            <a:r>
              <a:rPr lang="en-US" altLang="zh-CN" sz="2400" dirty="0"/>
              <a:t>Perform basic mathematical operations like addition and division.</a:t>
            </a:r>
          </a:p>
          <a:p>
            <a:pPr lvl="1"/>
            <a:r>
              <a:rPr lang="en-US" altLang="zh-CN" sz="2400" b="1" dirty="0">
                <a:solidFill>
                  <a:srgbClr val="FFFF00"/>
                </a:solidFill>
              </a:rPr>
              <a:t>decisions</a:t>
            </a:r>
            <a:r>
              <a:rPr lang="en-US" altLang="zh-CN" sz="2400" b="1" dirty="0"/>
              <a:t>: </a:t>
            </a:r>
            <a:r>
              <a:rPr lang="en-US" altLang="zh-CN" sz="2400" dirty="0"/>
              <a:t>Check for certain conditions and execute the appropriate code.</a:t>
            </a:r>
          </a:p>
          <a:p>
            <a:pPr lvl="1"/>
            <a:r>
              <a:rPr lang="en-US" altLang="zh-CN" sz="2400" b="1" dirty="0">
                <a:solidFill>
                  <a:srgbClr val="FFFF00"/>
                </a:solidFill>
              </a:rPr>
              <a:t>repetition</a:t>
            </a:r>
            <a:r>
              <a:rPr lang="en-US" altLang="zh-CN" sz="2400" b="1" dirty="0"/>
              <a:t>: </a:t>
            </a:r>
            <a:r>
              <a:rPr lang="en-US" altLang="zh-CN" sz="2400" dirty="0"/>
              <a:t>Perform some action repeatedly, usually with some variation.</a:t>
            </a:r>
            <a:endParaRPr lang="zh-CN" altLang="en-US" sz="1800" dirty="0"/>
          </a:p>
        </p:txBody>
      </p:sp>
    </p:spTree>
    <p:extLst>
      <p:ext uri="{BB962C8B-B14F-4D97-AF65-F5344CB8AC3E}">
        <p14:creationId xmlns:p14="http://schemas.microsoft.com/office/powerpoint/2010/main" val="3640680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Source code</a:t>
            </a:r>
            <a:endParaRPr lang="zh-CN" altLang="en-US" dirty="0"/>
          </a:p>
        </p:txBody>
      </p:sp>
      <p:sp>
        <p:nvSpPr>
          <p:cNvPr id="3" name="Content Placeholder 2"/>
          <p:cNvSpPr>
            <a:spLocks noGrp="1"/>
          </p:cNvSpPr>
          <p:nvPr>
            <p:ph idx="1"/>
          </p:nvPr>
        </p:nvSpPr>
        <p:spPr/>
        <p:txBody>
          <a:bodyPr>
            <a:normAutofit/>
          </a:bodyPr>
          <a:lstStyle/>
          <a:p>
            <a:r>
              <a:rPr lang="en-US" altLang="zh-CN" sz="2800" b="1" dirty="0" smtClean="0">
                <a:solidFill>
                  <a:srgbClr val="FFFF00"/>
                </a:solidFill>
              </a:rPr>
              <a:t>Source </a:t>
            </a:r>
            <a:r>
              <a:rPr lang="en-US" altLang="zh-CN" sz="2800" b="1" dirty="0">
                <a:solidFill>
                  <a:srgbClr val="FFFF00"/>
                </a:solidFill>
              </a:rPr>
              <a:t>code </a:t>
            </a:r>
            <a:r>
              <a:rPr lang="en-US" altLang="zh-CN" sz="2800" dirty="0"/>
              <a:t>is any collection of </a:t>
            </a:r>
            <a:r>
              <a:rPr lang="en-US" altLang="zh-CN" sz="2800" dirty="0" smtClean="0"/>
              <a:t>programming language instructions</a:t>
            </a:r>
            <a:r>
              <a:rPr lang="en-US" altLang="zh-CN" sz="2800" dirty="0"/>
              <a:t>, (possibly with comments), written using a human-readable computer language, usually as ordinary text</a:t>
            </a:r>
            <a:r>
              <a:rPr lang="en-US" altLang="zh-CN" sz="2800" dirty="0" smtClean="0"/>
              <a:t>.</a:t>
            </a:r>
          </a:p>
          <a:p>
            <a:endParaRPr lang="en-US" altLang="zh-CN" dirty="0"/>
          </a:p>
          <a:p>
            <a:r>
              <a:rPr lang="en-US" altLang="zh-CN" dirty="0" smtClean="0">
                <a:solidFill>
                  <a:srgbClr val="FFFF00"/>
                </a:solidFill>
              </a:rPr>
              <a:t>Comment</a:t>
            </a:r>
            <a:r>
              <a:rPr lang="en-US" altLang="zh-CN" dirty="0" smtClean="0"/>
              <a:t> is a </a:t>
            </a:r>
            <a:r>
              <a:rPr lang="en-US" altLang="zh-CN" dirty="0"/>
              <a:t>part of a program that </a:t>
            </a:r>
            <a:r>
              <a:rPr lang="en-US" altLang="zh-CN" dirty="0" smtClean="0"/>
              <a:t>contains information about the program but </a:t>
            </a:r>
            <a:r>
              <a:rPr lang="en-US" altLang="zh-CN" dirty="0"/>
              <a:t>has no effect when the program runs</a:t>
            </a:r>
            <a:r>
              <a:rPr lang="en-US" altLang="zh-CN" dirty="0" smtClean="0"/>
              <a:t>. </a:t>
            </a:r>
            <a:endParaRPr lang="zh-CN" altLang="en-US" sz="2800" dirty="0"/>
          </a:p>
        </p:txBody>
      </p:sp>
    </p:spTree>
    <p:extLst>
      <p:ext uri="{BB962C8B-B14F-4D97-AF65-F5344CB8AC3E}">
        <p14:creationId xmlns:p14="http://schemas.microsoft.com/office/powerpoint/2010/main" val="1339220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Source </a:t>
            </a:r>
            <a:r>
              <a:rPr lang="en-US" altLang="zh-CN" dirty="0" smtClean="0"/>
              <a:t>code: Euclid’s Algorithm</a:t>
            </a:r>
            <a:endParaRPr lang="zh-CN" altLang="en-US" dirty="0"/>
          </a:p>
        </p:txBody>
      </p:sp>
      <p:sp>
        <p:nvSpPr>
          <p:cNvPr id="3" name="Content Placeholder 2"/>
          <p:cNvSpPr>
            <a:spLocks noGrp="1"/>
          </p:cNvSpPr>
          <p:nvPr>
            <p:ph idx="1"/>
          </p:nvPr>
        </p:nvSpPr>
        <p:spPr>
          <a:xfrm>
            <a:off x="628650" y="1825625"/>
            <a:ext cx="7886700" cy="4775200"/>
          </a:xfrm>
        </p:spPr>
        <p:txBody>
          <a:bodyPr>
            <a:normAutofit fontScale="70000" lnSpcReduction="20000"/>
          </a:bodyPr>
          <a:lstStyle/>
          <a:p>
            <a:pPr marL="0" indent="0">
              <a:buNone/>
            </a:pPr>
            <a:r>
              <a:rPr lang="en-US" altLang="zh-CN" dirty="0" err="1"/>
              <a:t>int</a:t>
            </a:r>
            <a:r>
              <a:rPr lang="en-US" altLang="zh-CN" dirty="0"/>
              <a:t> </a:t>
            </a:r>
            <a:r>
              <a:rPr lang="en-US" altLang="zh-CN" dirty="0" err="1"/>
              <a:t>gcd</a:t>
            </a:r>
            <a:r>
              <a:rPr lang="en-US" altLang="zh-CN" dirty="0"/>
              <a:t>(</a:t>
            </a:r>
            <a:r>
              <a:rPr lang="en-US" altLang="zh-CN" dirty="0" err="1"/>
              <a:t>int</a:t>
            </a:r>
            <a:r>
              <a:rPr lang="en-US" altLang="zh-CN" dirty="0"/>
              <a:t> K, </a:t>
            </a:r>
            <a:r>
              <a:rPr lang="en-US" altLang="zh-CN" dirty="0" err="1"/>
              <a:t>int</a:t>
            </a:r>
            <a:r>
              <a:rPr lang="en-US" altLang="zh-CN" dirty="0"/>
              <a:t> M) {</a:t>
            </a:r>
          </a:p>
          <a:p>
            <a:pPr marL="0" indent="0">
              <a:buNone/>
            </a:pPr>
            <a:r>
              <a:rPr lang="en-US" altLang="zh-CN" dirty="0"/>
              <a:t>      </a:t>
            </a:r>
            <a:r>
              <a:rPr lang="en-US" altLang="zh-CN" dirty="0" err="1"/>
              <a:t>int</a:t>
            </a:r>
            <a:r>
              <a:rPr lang="en-US" altLang="zh-CN" dirty="0"/>
              <a:t> k = K;   // In order to state a simple, elegant loop invariant,</a:t>
            </a:r>
          </a:p>
          <a:p>
            <a:pPr marL="0" indent="0">
              <a:buNone/>
            </a:pPr>
            <a:r>
              <a:rPr lang="en-US" altLang="zh-CN" dirty="0"/>
              <a:t>      </a:t>
            </a:r>
            <a:r>
              <a:rPr lang="en-US" altLang="zh-CN" dirty="0" err="1"/>
              <a:t>int</a:t>
            </a:r>
            <a:r>
              <a:rPr lang="en-US" altLang="zh-CN" dirty="0"/>
              <a:t> m = M;   // we keep the formal arguments constant and use </a:t>
            </a:r>
          </a:p>
          <a:p>
            <a:pPr marL="0" indent="0">
              <a:buNone/>
            </a:pPr>
            <a:r>
              <a:rPr lang="en-US" altLang="zh-CN" dirty="0"/>
              <a:t>                   // local variables to do the calculations.</a:t>
            </a:r>
          </a:p>
          <a:p>
            <a:pPr marL="0" indent="0">
              <a:buNone/>
            </a:pPr>
            <a:r>
              <a:rPr lang="en-US" altLang="zh-CN" dirty="0"/>
              <a:t>      // loop invariant: GCD(K,M) = GCD(</a:t>
            </a:r>
            <a:r>
              <a:rPr lang="en-US" altLang="zh-CN" dirty="0" err="1"/>
              <a:t>k,m</a:t>
            </a:r>
            <a:r>
              <a:rPr lang="en-US" altLang="zh-CN" dirty="0"/>
              <a:t>)</a:t>
            </a:r>
          </a:p>
          <a:p>
            <a:pPr marL="0" indent="0">
              <a:buNone/>
            </a:pPr>
            <a:r>
              <a:rPr lang="en-US" altLang="zh-CN" dirty="0"/>
              <a:t>      while (k != m) {</a:t>
            </a:r>
          </a:p>
          <a:p>
            <a:pPr marL="0" indent="0">
              <a:buNone/>
            </a:pPr>
            <a:r>
              <a:rPr lang="en-US" altLang="zh-CN" dirty="0"/>
              <a:t>         if (k &gt; m) </a:t>
            </a:r>
          </a:p>
          <a:p>
            <a:pPr marL="0" indent="0">
              <a:buNone/>
            </a:pPr>
            <a:r>
              <a:rPr lang="en-US" altLang="zh-CN" dirty="0"/>
              <a:t>            { k = k-m; }</a:t>
            </a:r>
          </a:p>
          <a:p>
            <a:pPr marL="0" indent="0">
              <a:buNone/>
            </a:pPr>
            <a:r>
              <a:rPr lang="en-US" altLang="zh-CN" dirty="0"/>
              <a:t>         else </a:t>
            </a:r>
          </a:p>
          <a:p>
            <a:pPr marL="0" indent="0">
              <a:buNone/>
            </a:pPr>
            <a:r>
              <a:rPr lang="en-US" altLang="zh-CN" dirty="0"/>
              <a:t>            { m = m-k; }</a:t>
            </a:r>
          </a:p>
          <a:p>
            <a:pPr marL="0" indent="0">
              <a:buNone/>
            </a:pPr>
            <a:r>
              <a:rPr lang="zh-CN" altLang="en-US" dirty="0"/>
              <a:t>      </a:t>
            </a:r>
            <a:r>
              <a:rPr lang="en-US" altLang="zh-CN" dirty="0"/>
              <a:t>}</a:t>
            </a:r>
          </a:p>
          <a:p>
            <a:pPr marL="0" indent="0">
              <a:buNone/>
            </a:pPr>
            <a:r>
              <a:rPr lang="en-US" altLang="zh-CN" dirty="0"/>
              <a:t>      // At this point, GCD(K,M) = GCD(</a:t>
            </a:r>
            <a:r>
              <a:rPr lang="en-US" altLang="zh-CN" dirty="0" err="1"/>
              <a:t>k,m</a:t>
            </a:r>
            <a:r>
              <a:rPr lang="en-US" altLang="zh-CN" dirty="0"/>
              <a:t>) = GCD(</a:t>
            </a:r>
            <a:r>
              <a:rPr lang="en-US" altLang="zh-CN" dirty="0" err="1"/>
              <a:t>k,k</a:t>
            </a:r>
            <a:r>
              <a:rPr lang="en-US" altLang="zh-CN" dirty="0"/>
              <a:t>) = k</a:t>
            </a:r>
          </a:p>
          <a:p>
            <a:pPr marL="0" indent="0">
              <a:buNone/>
            </a:pPr>
            <a:r>
              <a:rPr lang="en-US" altLang="zh-CN" dirty="0"/>
              <a:t>      return k;</a:t>
            </a:r>
          </a:p>
          <a:p>
            <a:pPr marL="0" indent="0">
              <a:buNone/>
            </a:pPr>
            <a:r>
              <a:rPr lang="zh-CN" altLang="en-US" dirty="0"/>
              <a:t>   </a:t>
            </a:r>
            <a:r>
              <a:rPr lang="en-US" altLang="zh-CN" dirty="0"/>
              <a:t>}</a:t>
            </a:r>
            <a:endParaRPr lang="zh-CN" altLang="en-US" dirty="0"/>
          </a:p>
        </p:txBody>
      </p:sp>
    </p:spTree>
    <p:extLst>
      <p:ext uri="{BB962C8B-B14F-4D97-AF65-F5344CB8AC3E}">
        <p14:creationId xmlns:p14="http://schemas.microsoft.com/office/powerpoint/2010/main" val="1157966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Programming</a:t>
            </a:r>
            <a:endParaRPr lang="zh-CN" altLang="en-US" dirty="0"/>
          </a:p>
        </p:txBody>
      </p:sp>
      <p:sp>
        <p:nvSpPr>
          <p:cNvPr id="3" name="Content Placeholder 2"/>
          <p:cNvSpPr>
            <a:spLocks noGrp="1"/>
          </p:cNvSpPr>
          <p:nvPr>
            <p:ph idx="1"/>
          </p:nvPr>
        </p:nvSpPr>
        <p:spPr/>
        <p:txBody>
          <a:bodyPr>
            <a:normAutofit/>
          </a:bodyPr>
          <a:lstStyle/>
          <a:p>
            <a:r>
              <a:rPr lang="en-US" altLang="zh-CN" sz="2800" b="1" dirty="0">
                <a:solidFill>
                  <a:srgbClr val="FFFF00"/>
                </a:solidFill>
              </a:rPr>
              <a:t>programming</a:t>
            </a:r>
            <a:r>
              <a:rPr lang="en-US" altLang="zh-CN" sz="2800" b="1" dirty="0"/>
              <a:t> </a:t>
            </a:r>
            <a:r>
              <a:rPr lang="en-US" altLang="zh-CN" sz="2800" dirty="0" smtClean="0"/>
              <a:t>is the </a:t>
            </a:r>
            <a:r>
              <a:rPr lang="en-US" altLang="zh-CN" sz="2800" dirty="0"/>
              <a:t>process </a:t>
            </a:r>
            <a:r>
              <a:rPr lang="en-US" altLang="zh-CN" sz="2800" dirty="0" smtClean="0"/>
              <a:t>of breaking </a:t>
            </a:r>
            <a:r>
              <a:rPr lang="en-US" altLang="zh-CN" sz="2800" dirty="0"/>
              <a:t>down a large, complex task into smaller and smaller subtasks. </a:t>
            </a:r>
            <a:r>
              <a:rPr lang="en-US" altLang="zh-CN" sz="2800" dirty="0" smtClean="0"/>
              <a:t>The process </a:t>
            </a:r>
            <a:r>
              <a:rPr lang="en-US" altLang="zh-CN" sz="2800" dirty="0"/>
              <a:t>continues until the subtasks are simple enough to be performed </a:t>
            </a:r>
            <a:r>
              <a:rPr lang="en-US" altLang="zh-CN" sz="2800" dirty="0" smtClean="0"/>
              <a:t>with the </a:t>
            </a:r>
            <a:r>
              <a:rPr lang="en-US" altLang="zh-CN" sz="2800" dirty="0"/>
              <a:t>basic instructions provided by the computer.</a:t>
            </a:r>
            <a:br>
              <a:rPr lang="en-US" altLang="zh-CN" sz="2800" dirty="0"/>
            </a:br>
            <a:endParaRPr lang="zh-CN" altLang="en-US" sz="2800" dirty="0"/>
          </a:p>
        </p:txBody>
      </p:sp>
    </p:spTree>
    <p:extLst>
      <p:ext uri="{BB962C8B-B14F-4D97-AF65-F5344CB8AC3E}">
        <p14:creationId xmlns:p14="http://schemas.microsoft.com/office/powerpoint/2010/main" val="2261237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Translating </a:t>
            </a:r>
            <a:endParaRPr lang="zh-CN" altLang="en-US" dirty="0"/>
          </a:p>
        </p:txBody>
      </p:sp>
      <p:sp>
        <p:nvSpPr>
          <p:cNvPr id="3" name="Content Placeholder 2"/>
          <p:cNvSpPr>
            <a:spLocks noGrp="1"/>
          </p:cNvSpPr>
          <p:nvPr>
            <p:ph idx="1"/>
          </p:nvPr>
        </p:nvSpPr>
        <p:spPr/>
        <p:txBody>
          <a:bodyPr>
            <a:normAutofit/>
          </a:bodyPr>
          <a:lstStyle/>
          <a:p>
            <a:r>
              <a:rPr lang="en-US" altLang="zh-CN" dirty="0" smtClean="0"/>
              <a:t>There are two ways to translate the source </a:t>
            </a:r>
            <a:r>
              <a:rPr lang="en-US" altLang="zh-CN" dirty="0"/>
              <a:t>code </a:t>
            </a:r>
            <a:r>
              <a:rPr lang="en-US" altLang="zh-CN" dirty="0" smtClean="0"/>
              <a:t>to the program that can be executed by computers. </a:t>
            </a:r>
          </a:p>
          <a:p>
            <a:pPr lvl="1"/>
            <a:r>
              <a:rPr lang="en-US" altLang="zh-CN" dirty="0" smtClean="0"/>
              <a:t>Compiling</a:t>
            </a:r>
          </a:p>
          <a:p>
            <a:pPr lvl="2"/>
            <a:r>
              <a:rPr lang="en-US" altLang="zh-CN" dirty="0" smtClean="0"/>
              <a:t>This translation </a:t>
            </a:r>
            <a:r>
              <a:rPr lang="en-US" altLang="zh-CN" dirty="0"/>
              <a:t>can be done by a program called a </a:t>
            </a:r>
            <a:r>
              <a:rPr lang="en-US" altLang="zh-CN" dirty="0" smtClean="0">
                <a:solidFill>
                  <a:srgbClr val="FFFF00"/>
                </a:solidFill>
              </a:rPr>
              <a:t>compiler</a:t>
            </a:r>
            <a:r>
              <a:rPr lang="en-US" altLang="zh-CN" dirty="0" smtClean="0"/>
              <a:t>.</a:t>
            </a:r>
            <a:r>
              <a:rPr lang="en-US" altLang="zh-CN" dirty="0"/>
              <a:t> </a:t>
            </a:r>
            <a:endParaRPr lang="en-US" altLang="zh-CN" dirty="0" smtClean="0"/>
          </a:p>
          <a:p>
            <a:pPr lvl="2"/>
            <a:r>
              <a:rPr lang="en-US" altLang="zh-CN" dirty="0" smtClean="0"/>
              <a:t>compiler translates </a:t>
            </a:r>
            <a:r>
              <a:rPr lang="en-US" altLang="zh-CN" dirty="0"/>
              <a:t>the program all at </a:t>
            </a:r>
            <a:r>
              <a:rPr lang="en-US" altLang="zh-CN" dirty="0" smtClean="0"/>
              <a:t>once.</a:t>
            </a:r>
          </a:p>
          <a:p>
            <a:pPr lvl="1"/>
            <a:r>
              <a:rPr lang="en-US" altLang="zh-CN" dirty="0"/>
              <a:t>Interpreting</a:t>
            </a:r>
          </a:p>
          <a:p>
            <a:pPr lvl="2"/>
            <a:r>
              <a:rPr lang="en-US" altLang="zh-CN" dirty="0" smtClean="0">
                <a:solidFill>
                  <a:srgbClr val="FFFF00"/>
                </a:solidFill>
              </a:rPr>
              <a:t>Interpreter</a:t>
            </a:r>
            <a:r>
              <a:rPr lang="en-US" altLang="zh-CN" dirty="0" smtClean="0"/>
              <a:t> translates the </a:t>
            </a:r>
            <a:r>
              <a:rPr lang="en-US" altLang="zh-CN" dirty="0"/>
              <a:t>programming language </a:t>
            </a:r>
            <a:r>
              <a:rPr lang="en-US" altLang="zh-CN" dirty="0" smtClean="0"/>
              <a:t>source code </a:t>
            </a:r>
            <a:r>
              <a:rPr lang="en-US" altLang="zh-CN" dirty="0"/>
              <a:t>instruction-by-instruction, as necessary</a:t>
            </a:r>
            <a:r>
              <a:rPr lang="en-US" altLang="zh-CN" dirty="0" smtClean="0"/>
              <a:t>. </a:t>
            </a:r>
          </a:p>
          <a:p>
            <a:pPr lvl="2"/>
            <a:r>
              <a:rPr lang="en-US" altLang="zh-CN" dirty="0" smtClean="0"/>
              <a:t>An </a:t>
            </a:r>
            <a:r>
              <a:rPr lang="en-US" altLang="zh-CN" dirty="0"/>
              <a:t>interpreter is a program that acts much like a CPU, with a kind of fetch-and-execute cycle.</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40168917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Debugging</a:t>
            </a:r>
            <a:endParaRPr lang="zh-CN" altLang="en-US" dirty="0"/>
          </a:p>
        </p:txBody>
      </p:sp>
      <p:sp>
        <p:nvSpPr>
          <p:cNvPr id="3" name="Content Placeholder 2"/>
          <p:cNvSpPr>
            <a:spLocks noGrp="1"/>
          </p:cNvSpPr>
          <p:nvPr>
            <p:ph idx="1"/>
          </p:nvPr>
        </p:nvSpPr>
        <p:spPr>
          <a:xfrm>
            <a:off x="628650" y="1825624"/>
            <a:ext cx="7886700" cy="4575175"/>
          </a:xfrm>
        </p:spPr>
        <p:txBody>
          <a:bodyPr>
            <a:normAutofit/>
          </a:bodyPr>
          <a:lstStyle/>
          <a:p>
            <a:r>
              <a:rPr lang="en-US" altLang="zh-CN" sz="2800" dirty="0"/>
              <a:t>Designing algorithms and writing code is difficult and error-prone. For historical reasons, programming errors are called </a:t>
            </a:r>
            <a:r>
              <a:rPr lang="en-US" altLang="zh-CN" sz="2800" b="1" dirty="0" smtClean="0">
                <a:solidFill>
                  <a:srgbClr val="FFFF00"/>
                </a:solidFill>
              </a:rPr>
              <a:t>bugs</a:t>
            </a:r>
            <a:r>
              <a:rPr lang="en-US" altLang="zh-CN" sz="2800" dirty="0" smtClean="0"/>
              <a:t>, and the </a:t>
            </a:r>
            <a:r>
              <a:rPr lang="en-US" altLang="zh-CN" sz="2800" dirty="0"/>
              <a:t>process of </a:t>
            </a:r>
            <a:r>
              <a:rPr lang="en-US" altLang="zh-CN" sz="2800" dirty="0" smtClean="0"/>
              <a:t>tracking </a:t>
            </a:r>
            <a:r>
              <a:rPr lang="en-US" altLang="zh-CN" sz="2800" dirty="0"/>
              <a:t>them down and correcting them is called </a:t>
            </a:r>
            <a:r>
              <a:rPr lang="en-US" altLang="zh-CN" sz="2800" b="1" dirty="0">
                <a:solidFill>
                  <a:srgbClr val="FFFF00"/>
                </a:solidFill>
              </a:rPr>
              <a:t>debugging</a:t>
            </a:r>
            <a:r>
              <a:rPr lang="en-US" altLang="zh-CN" sz="2800" dirty="0" smtClean="0"/>
              <a:t>.</a:t>
            </a:r>
          </a:p>
          <a:p>
            <a:r>
              <a:rPr lang="en-US" altLang="zh-CN" dirty="0"/>
              <a:t>debugging </a:t>
            </a:r>
            <a:r>
              <a:rPr lang="en-US" altLang="zh-CN" dirty="0" smtClean="0"/>
              <a:t>attempts </a:t>
            </a:r>
            <a:r>
              <a:rPr lang="en-US" altLang="zh-CN" dirty="0"/>
              <a:t>to execute a program with the intent of finding bugs. </a:t>
            </a:r>
          </a:p>
          <a:p>
            <a:r>
              <a:rPr lang="en-US" altLang="zh-CN" dirty="0" smtClean="0">
                <a:solidFill>
                  <a:srgbClr val="FFFF00"/>
                </a:solidFill>
              </a:rPr>
              <a:t>Note: </a:t>
            </a:r>
            <a:r>
              <a:rPr lang="en-US" altLang="zh-CN" dirty="0" smtClean="0"/>
              <a:t>The </a:t>
            </a:r>
            <a:r>
              <a:rPr lang="en-US" altLang="zh-CN" dirty="0"/>
              <a:t>job of debugging is an iterative process as when one bug is fixed, it can illuminate other, deeper bugs, or can even create new ones</a:t>
            </a:r>
            <a:r>
              <a:rPr lang="en-US" altLang="zh-CN" dirty="0" smtClean="0"/>
              <a:t>.</a:t>
            </a:r>
            <a:endParaRPr lang="en-US" altLang="zh-CN" sz="2800" dirty="0" smtClean="0"/>
          </a:p>
        </p:txBody>
      </p:sp>
    </p:spTree>
    <p:extLst>
      <p:ext uri="{BB962C8B-B14F-4D97-AF65-F5344CB8AC3E}">
        <p14:creationId xmlns:p14="http://schemas.microsoft.com/office/powerpoint/2010/main" val="2891533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Anecdote </a:t>
            </a:r>
            <a:endParaRPr lang="zh-CN" altLang="en-US" dirty="0"/>
          </a:p>
        </p:txBody>
      </p:sp>
      <p:sp>
        <p:nvSpPr>
          <p:cNvPr id="3" name="Content Placeholder 2"/>
          <p:cNvSpPr>
            <a:spLocks noGrp="1"/>
          </p:cNvSpPr>
          <p:nvPr>
            <p:ph idx="1"/>
          </p:nvPr>
        </p:nvSpPr>
        <p:spPr/>
        <p:txBody>
          <a:bodyPr/>
          <a:lstStyle/>
          <a:p>
            <a:r>
              <a:rPr lang="en-US" altLang="zh-CN" dirty="0"/>
              <a:t>In 1946, when computer scientist </a:t>
            </a:r>
            <a:r>
              <a:rPr lang="en-US" altLang="zh-CN" dirty="0">
                <a:solidFill>
                  <a:srgbClr val="FFFF00"/>
                </a:solidFill>
              </a:rPr>
              <a:t>Grace </a:t>
            </a:r>
            <a:r>
              <a:rPr lang="en-US" altLang="zh-CN" dirty="0" smtClean="0">
                <a:solidFill>
                  <a:srgbClr val="FFFF00"/>
                </a:solidFill>
              </a:rPr>
              <a:t>Hopper </a:t>
            </a:r>
            <a:r>
              <a:rPr lang="en-US" altLang="zh-CN" dirty="0" smtClean="0"/>
              <a:t>was </a:t>
            </a:r>
            <a:r>
              <a:rPr lang="en-US" altLang="zh-CN" dirty="0"/>
              <a:t>released from active duty, she joined the Harvard Faculty at the Computation Laboratory where she continued her work on the Mark II and Mark III. Operators traced an error in the Mark II to a moth trapped in a relay, coining the term bug. This bug was carefully removed and taped to the log book. Stemming from the first bug, today we call errors or glitches in a program a bug.</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064" y="0"/>
            <a:ext cx="1611133" cy="18876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531" y="1909580"/>
            <a:ext cx="5416575" cy="4267383"/>
          </a:xfrm>
          <a:prstGeom prst="rect">
            <a:avLst/>
          </a:prstGeom>
        </p:spPr>
      </p:pic>
    </p:spTree>
    <p:extLst>
      <p:ext uri="{BB962C8B-B14F-4D97-AF65-F5344CB8AC3E}">
        <p14:creationId xmlns:p14="http://schemas.microsoft.com/office/powerpoint/2010/main" val="146341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Running programs</a:t>
            </a:r>
            <a:endParaRPr lang="zh-CN" altLang="en-US" dirty="0"/>
          </a:p>
        </p:txBody>
      </p:sp>
      <p:sp>
        <p:nvSpPr>
          <p:cNvPr id="3" name="Content Placeholder 2"/>
          <p:cNvSpPr>
            <a:spLocks noGrp="1"/>
          </p:cNvSpPr>
          <p:nvPr>
            <p:ph idx="1"/>
          </p:nvPr>
        </p:nvSpPr>
        <p:spPr/>
        <p:txBody>
          <a:bodyPr/>
          <a:lstStyle/>
          <a:p>
            <a:r>
              <a:rPr lang="en-US" altLang="zh-CN" dirty="0" smtClean="0"/>
              <a:t>There are two ways to run and interact </a:t>
            </a:r>
            <a:r>
              <a:rPr lang="en-US" altLang="zh-CN" dirty="0"/>
              <a:t>with </a:t>
            </a:r>
            <a:r>
              <a:rPr lang="en-US" altLang="zh-CN" dirty="0" smtClean="0"/>
              <a:t>the programs.</a:t>
            </a:r>
          </a:p>
          <a:p>
            <a:pPr lvl="1"/>
            <a:r>
              <a:rPr lang="en-US" altLang="zh-CN" dirty="0" smtClean="0"/>
              <a:t>CLI (command-line interface)</a:t>
            </a:r>
          </a:p>
          <a:p>
            <a:pPr lvl="2"/>
            <a:r>
              <a:rPr lang="en-US" altLang="zh-CN" dirty="0"/>
              <a:t>also known as command-line user interface, console user interface</a:t>
            </a:r>
            <a:r>
              <a:rPr lang="en-US" altLang="zh-CN" dirty="0" smtClean="0"/>
              <a:t>, and </a:t>
            </a:r>
            <a:r>
              <a:rPr lang="en-US" altLang="zh-CN" dirty="0"/>
              <a:t>character user interface (CUI</a:t>
            </a:r>
            <a:r>
              <a:rPr lang="en-US" altLang="zh-CN" dirty="0" smtClean="0"/>
              <a:t>)</a:t>
            </a:r>
          </a:p>
          <a:p>
            <a:pPr lvl="1"/>
            <a:r>
              <a:rPr lang="en-US" altLang="zh-CN" dirty="0" smtClean="0"/>
              <a:t>GUI </a:t>
            </a:r>
            <a:r>
              <a:rPr lang="en-US" altLang="zh-CN" dirty="0"/>
              <a:t>(graphical user interface</a:t>
            </a:r>
            <a:r>
              <a:rPr lang="en-US" altLang="zh-CN" dirty="0" smtClean="0"/>
              <a:t>)</a:t>
            </a:r>
          </a:p>
          <a:p>
            <a:pPr lvl="2"/>
            <a:r>
              <a:rPr lang="en-US" altLang="zh-CN" dirty="0" smtClean="0"/>
              <a:t>We will introduce GUI programming in the last chapter</a:t>
            </a:r>
            <a:endParaRPr lang="zh-CN" altLang="en-US" dirty="0"/>
          </a:p>
        </p:txBody>
      </p:sp>
      <p:pic>
        <p:nvPicPr>
          <p:cNvPr id="8" name="Picture 7"/>
          <p:cNvPicPr>
            <a:picLocks noChangeAspect="1"/>
          </p:cNvPicPr>
          <p:nvPr/>
        </p:nvPicPr>
        <p:blipFill>
          <a:blip r:embed="rId2"/>
          <a:stretch>
            <a:fillRect/>
          </a:stretch>
        </p:blipFill>
        <p:spPr>
          <a:xfrm>
            <a:off x="896186" y="4320864"/>
            <a:ext cx="3449495" cy="2443674"/>
          </a:xfrm>
          <a:prstGeom prst="rect">
            <a:avLst/>
          </a:prstGeom>
        </p:spPr>
      </p:pic>
      <p:pic>
        <p:nvPicPr>
          <p:cNvPr id="9" name="Picture 8"/>
          <p:cNvPicPr>
            <a:picLocks noChangeAspect="1"/>
          </p:cNvPicPr>
          <p:nvPr/>
        </p:nvPicPr>
        <p:blipFill>
          <a:blip r:embed="rId3"/>
          <a:stretch>
            <a:fillRect/>
          </a:stretch>
        </p:blipFill>
        <p:spPr>
          <a:xfrm>
            <a:off x="4541367" y="4327583"/>
            <a:ext cx="3778296" cy="2443674"/>
          </a:xfrm>
          <a:prstGeom prst="rect">
            <a:avLst/>
          </a:prstGeom>
        </p:spPr>
      </p:pic>
    </p:spTree>
    <p:extLst>
      <p:ext uri="{BB962C8B-B14F-4D97-AF65-F5344CB8AC3E}">
        <p14:creationId xmlns:p14="http://schemas.microsoft.com/office/powerpoint/2010/main" val="1014948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Goal</a:t>
            </a:r>
            <a:endParaRPr lang="zh-CN" altLang="en-US" b="1" dirty="0"/>
          </a:p>
        </p:txBody>
      </p:sp>
      <p:sp>
        <p:nvSpPr>
          <p:cNvPr id="3" name="Content Placeholder 2"/>
          <p:cNvSpPr>
            <a:spLocks noGrp="1"/>
          </p:cNvSpPr>
          <p:nvPr>
            <p:ph idx="1"/>
          </p:nvPr>
        </p:nvSpPr>
        <p:spPr/>
        <p:txBody>
          <a:bodyPr>
            <a:normAutofit/>
          </a:bodyPr>
          <a:lstStyle/>
          <a:p>
            <a:r>
              <a:rPr lang="en-US" altLang="zh-CN" sz="2800" b="1" dirty="0" smtClean="0"/>
              <a:t>Learn enough Java to </a:t>
            </a:r>
            <a:r>
              <a:rPr lang="en-US" altLang="zh-CN" sz="2800" b="1" dirty="0" smtClean="0">
                <a:solidFill>
                  <a:srgbClr val="FFFF00"/>
                </a:solidFill>
              </a:rPr>
              <a:t>solve some real problems</a:t>
            </a:r>
            <a:r>
              <a:rPr lang="en-US" altLang="zh-CN" sz="2800" b="1" dirty="0" smtClean="0"/>
              <a:t>…</a:t>
            </a:r>
          </a:p>
          <a:p>
            <a:endParaRPr lang="en-US" altLang="zh-CN" sz="2800" b="1" dirty="0"/>
          </a:p>
          <a:p>
            <a:r>
              <a:rPr lang="en-US" altLang="zh-CN" dirty="0" smtClean="0"/>
              <a:t>Case study</a:t>
            </a:r>
            <a:r>
              <a:rPr lang="en-US" altLang="zh-CN" sz="2800" b="1" dirty="0" smtClean="0"/>
              <a:t>:</a:t>
            </a:r>
          </a:p>
          <a:p>
            <a:pPr lvl="1"/>
            <a:r>
              <a:rPr lang="en-US" altLang="zh-CN" sz="2400" b="1" dirty="0" smtClean="0"/>
              <a:t>BMI Statistics </a:t>
            </a:r>
          </a:p>
          <a:p>
            <a:pPr lvl="1"/>
            <a:r>
              <a:rPr lang="en-US" altLang="zh-CN" dirty="0"/>
              <a:t>Tetris</a:t>
            </a:r>
            <a:endParaRPr lang="en-US" altLang="zh-CN" sz="2400" b="1" dirty="0" smtClean="0"/>
          </a:p>
          <a:p>
            <a:pPr lvl="1"/>
            <a:endParaRPr lang="zh-CN" altLang="en-US" sz="2400" b="1" dirty="0"/>
          </a:p>
        </p:txBody>
      </p:sp>
    </p:spTree>
    <p:extLst>
      <p:ext uri="{BB962C8B-B14F-4D97-AF65-F5344CB8AC3E}">
        <p14:creationId xmlns:p14="http://schemas.microsoft.com/office/powerpoint/2010/main" val="23524610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995" y="969164"/>
            <a:ext cx="2414155" cy="4501230"/>
          </a:xfrm>
          <a:prstGeom prst="rect">
            <a:avLst/>
          </a:prstGeom>
        </p:spPr>
      </p:pic>
    </p:spTree>
    <p:extLst>
      <p:ext uri="{BB962C8B-B14F-4D97-AF65-F5344CB8AC3E}">
        <p14:creationId xmlns:p14="http://schemas.microsoft.com/office/powerpoint/2010/main" val="1691389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a:t>
            </a:r>
            <a:endParaRPr lang="zh-CN" altLang="en-US" dirty="0"/>
          </a:p>
        </p:txBody>
      </p:sp>
      <p:sp>
        <p:nvSpPr>
          <p:cNvPr id="3" name="Content Placeholder 2"/>
          <p:cNvSpPr>
            <a:spLocks noGrp="1"/>
          </p:cNvSpPr>
          <p:nvPr>
            <p:ph idx="1"/>
          </p:nvPr>
        </p:nvSpPr>
        <p:spPr/>
        <p:txBody>
          <a:bodyPr>
            <a:normAutofit/>
          </a:bodyPr>
          <a:lstStyle/>
          <a:p>
            <a:r>
              <a:rPr lang="en-US" altLang="zh-CN" sz="2800" dirty="0"/>
              <a:t>“Most popular” </a:t>
            </a:r>
            <a:r>
              <a:rPr lang="en-US" altLang="zh-CN" sz="2800" dirty="0" smtClean="0"/>
              <a:t>programming language</a:t>
            </a:r>
          </a:p>
          <a:p>
            <a:r>
              <a:rPr lang="en-US" altLang="zh-CN" sz="2800" dirty="0" smtClean="0"/>
              <a:t>Runs </a:t>
            </a:r>
            <a:r>
              <a:rPr lang="en-US" altLang="zh-CN" sz="2800" dirty="0"/>
              <a:t>on a “virtual machine” (</a:t>
            </a:r>
            <a:r>
              <a:rPr lang="en-US" altLang="zh-CN" sz="2800" dirty="0" smtClean="0"/>
              <a:t>JVM)</a:t>
            </a:r>
          </a:p>
          <a:p>
            <a:r>
              <a:rPr lang="en-US" altLang="zh-CN" sz="2800" dirty="0" smtClean="0"/>
              <a:t>More </a:t>
            </a:r>
            <a:r>
              <a:rPr lang="en-US" altLang="zh-CN" sz="2800" dirty="0"/>
              <a:t>complex than some (</a:t>
            </a:r>
            <a:r>
              <a:rPr lang="en-US" altLang="zh-CN" sz="2800" dirty="0" err="1"/>
              <a:t>eg</a:t>
            </a:r>
            <a:r>
              <a:rPr lang="en-US" altLang="zh-CN" sz="2800" dirty="0"/>
              <a:t>. Python</a:t>
            </a:r>
            <a:r>
              <a:rPr lang="en-US" altLang="zh-CN" sz="2800" dirty="0" smtClean="0"/>
              <a:t>)</a:t>
            </a:r>
          </a:p>
          <a:p>
            <a:r>
              <a:rPr lang="en-US" altLang="zh-CN" sz="2800" dirty="0" smtClean="0"/>
              <a:t> </a:t>
            </a:r>
            <a:r>
              <a:rPr lang="en-US" altLang="zh-CN" sz="2800" dirty="0"/>
              <a:t>Simpler than others (</a:t>
            </a:r>
            <a:r>
              <a:rPr lang="en-US" altLang="zh-CN" sz="2800" dirty="0" err="1"/>
              <a:t>eg</a:t>
            </a:r>
            <a:r>
              <a:rPr lang="en-US" altLang="zh-CN" sz="2800" dirty="0"/>
              <a:t>. C++)</a:t>
            </a:r>
            <a:br>
              <a:rPr lang="en-US" altLang="zh-CN" sz="2800" dirty="0"/>
            </a:br>
            <a:endParaRPr lang="zh-CN" alt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37" y="2162469"/>
            <a:ext cx="8772525" cy="42957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833" y="54763"/>
            <a:ext cx="963973" cy="1797343"/>
          </a:xfrm>
          <a:prstGeom prst="rect">
            <a:avLst/>
          </a:prstGeom>
        </p:spPr>
      </p:pic>
    </p:spTree>
    <p:extLst>
      <p:ext uri="{BB962C8B-B14F-4D97-AF65-F5344CB8AC3E}">
        <p14:creationId xmlns:p14="http://schemas.microsoft.com/office/powerpoint/2010/main" val="140619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Write once, run anywhere!</a:t>
            </a:r>
          </a:p>
        </p:txBody>
      </p:sp>
      <p:sp>
        <p:nvSpPr>
          <p:cNvPr id="3" name="Content Placeholder 2"/>
          <p:cNvSpPr>
            <a:spLocks noGrp="1"/>
          </p:cNvSpPr>
          <p:nvPr>
            <p:ph idx="1"/>
          </p:nvPr>
        </p:nvSpPr>
        <p:spPr/>
        <p:txBody>
          <a:bodyPr>
            <a:noAutofit/>
          </a:bodyPr>
          <a:lstStyle/>
          <a:p>
            <a:r>
              <a:rPr lang="en-US" altLang="zh-CN" sz="2800" b="1" dirty="0" smtClean="0">
                <a:solidFill>
                  <a:srgbClr val="FFFF00"/>
                </a:solidFill>
              </a:rPr>
              <a:t>Java </a:t>
            </a:r>
            <a:r>
              <a:rPr lang="en-US" altLang="zh-CN" sz="2800" b="1" dirty="0">
                <a:solidFill>
                  <a:srgbClr val="FFFF00"/>
                </a:solidFill>
              </a:rPr>
              <a:t>virtual machine (JVM) </a:t>
            </a:r>
            <a:r>
              <a:rPr lang="en-US" altLang="zh-CN" sz="2800" dirty="0"/>
              <a:t>is an abstract computing machine that enables a computer to run a Java program</a:t>
            </a:r>
            <a:r>
              <a:rPr lang="en-US" altLang="zh-CN" sz="2800" dirty="0" smtClean="0"/>
              <a:t>.</a:t>
            </a:r>
          </a:p>
        </p:txBody>
      </p:sp>
      <p:pic>
        <p:nvPicPr>
          <p:cNvPr id="6" name="Picture 5"/>
          <p:cNvPicPr>
            <a:picLocks noChangeAspect="1"/>
          </p:cNvPicPr>
          <p:nvPr/>
        </p:nvPicPr>
        <p:blipFill>
          <a:blip r:embed="rId2"/>
          <a:stretch>
            <a:fillRect/>
          </a:stretch>
        </p:blipFill>
        <p:spPr>
          <a:xfrm>
            <a:off x="1400175" y="3579164"/>
            <a:ext cx="6343650" cy="2581275"/>
          </a:xfrm>
          <a:prstGeom prst="rect">
            <a:avLst/>
          </a:prstGeom>
        </p:spPr>
      </p:pic>
    </p:spTree>
    <p:extLst>
      <p:ext uri="{BB962C8B-B14F-4D97-AF65-F5344CB8AC3E}">
        <p14:creationId xmlns:p14="http://schemas.microsoft.com/office/powerpoint/2010/main" val="133069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Write once, run anywhere!</a:t>
            </a:r>
            <a:endParaRPr lang="zh-CN" altLang="en-US" dirty="0"/>
          </a:p>
        </p:txBody>
      </p:sp>
      <p:sp>
        <p:nvSpPr>
          <p:cNvPr id="3" name="Content Placeholder 2"/>
          <p:cNvSpPr>
            <a:spLocks noGrp="1"/>
          </p:cNvSpPr>
          <p:nvPr>
            <p:ph idx="1"/>
          </p:nvPr>
        </p:nvSpPr>
        <p:spPr/>
        <p:txBody>
          <a:bodyPr/>
          <a:lstStyle/>
          <a:p>
            <a:r>
              <a:rPr lang="en-US" altLang="zh-CN" dirty="0">
                <a:solidFill>
                  <a:srgbClr val="FFFF00"/>
                </a:solidFill>
              </a:rPr>
              <a:t>Java Runtime Environment (JRE) </a:t>
            </a:r>
            <a:r>
              <a:rPr lang="en-US" altLang="zh-CN" dirty="0"/>
              <a:t>is a software package that contains what is required to run a Java program. It includes a Java Virtual Machine implementation together with an implementation of the Java Class Library.</a:t>
            </a:r>
          </a:p>
          <a:p>
            <a:r>
              <a:rPr lang="en-US" altLang="zh-CN" dirty="0">
                <a:solidFill>
                  <a:srgbClr val="FFFF00"/>
                </a:solidFill>
              </a:rPr>
              <a:t>Java Development Kit (JDK) </a:t>
            </a:r>
            <a:r>
              <a:rPr lang="en-US" altLang="zh-CN" dirty="0"/>
              <a:t>is a superset of a JRE and contains tools for Java programmers, e.g. a </a:t>
            </a:r>
            <a:r>
              <a:rPr lang="en-US" altLang="zh-CN" dirty="0" err="1"/>
              <a:t>javac</a:t>
            </a:r>
            <a:r>
              <a:rPr lang="en-US" altLang="zh-CN" dirty="0"/>
              <a:t> compiler</a:t>
            </a:r>
            <a:r>
              <a:rPr lang="en-US" altLang="zh-CN" dirty="0" smtClean="0"/>
              <a:t>.</a:t>
            </a:r>
          </a:p>
        </p:txBody>
      </p:sp>
    </p:spTree>
    <p:extLst>
      <p:ext uri="{BB962C8B-B14F-4D97-AF65-F5344CB8AC3E}">
        <p14:creationId xmlns:p14="http://schemas.microsoft.com/office/powerpoint/2010/main" val="17064573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 history</a:t>
            </a:r>
            <a:endParaRPr lang="zh-CN" altLang="en-US" dirty="0"/>
          </a:p>
        </p:txBody>
      </p:sp>
      <p:sp>
        <p:nvSpPr>
          <p:cNvPr id="3" name="Content Placeholder 2"/>
          <p:cNvSpPr>
            <a:spLocks noGrp="1"/>
          </p:cNvSpPr>
          <p:nvPr>
            <p:ph idx="1"/>
          </p:nvPr>
        </p:nvSpPr>
        <p:spPr>
          <a:xfrm>
            <a:off x="628650" y="1825625"/>
            <a:ext cx="5829300" cy="4351338"/>
          </a:xfrm>
        </p:spPr>
        <p:txBody>
          <a:bodyPr>
            <a:normAutofit fontScale="92500" lnSpcReduction="10000"/>
          </a:bodyPr>
          <a:lstStyle/>
          <a:p>
            <a:r>
              <a:rPr lang="en-US" altLang="zh-CN" dirty="0"/>
              <a:t>The Java platform and language began as an internal project at </a:t>
            </a:r>
            <a:r>
              <a:rPr lang="en-US" altLang="zh-CN" dirty="0">
                <a:solidFill>
                  <a:srgbClr val="FFFF00"/>
                </a:solidFill>
              </a:rPr>
              <a:t>Sun Microsystems</a:t>
            </a:r>
            <a:r>
              <a:rPr lang="en-US" altLang="zh-CN" dirty="0"/>
              <a:t> in December </a:t>
            </a:r>
            <a:r>
              <a:rPr lang="en-US" altLang="zh-CN" dirty="0" smtClean="0"/>
              <a:t>1990.</a:t>
            </a:r>
          </a:p>
          <a:p>
            <a:r>
              <a:rPr lang="en-US" altLang="zh-CN" dirty="0"/>
              <a:t>On January 27, 2010, Sun was acquired by </a:t>
            </a:r>
            <a:r>
              <a:rPr lang="en-US" altLang="zh-CN" dirty="0">
                <a:solidFill>
                  <a:srgbClr val="FFFF00"/>
                </a:solidFill>
              </a:rPr>
              <a:t>Oracle Corporation </a:t>
            </a:r>
            <a:r>
              <a:rPr lang="en-US" altLang="zh-CN" dirty="0"/>
              <a:t>for US$7.4 </a:t>
            </a:r>
            <a:r>
              <a:rPr lang="en-US" altLang="zh-CN" dirty="0" smtClean="0"/>
              <a:t>billion.</a:t>
            </a:r>
          </a:p>
          <a:p>
            <a:r>
              <a:rPr lang="en-US" altLang="zh-CN" dirty="0" smtClean="0"/>
              <a:t>In </a:t>
            </a:r>
            <a:r>
              <a:rPr lang="en-US" altLang="zh-CN" dirty="0"/>
              <a:t>this course, we will use Java </a:t>
            </a:r>
            <a:r>
              <a:rPr lang="en-US" altLang="zh-CN" dirty="0" smtClean="0"/>
              <a:t>SE 8;</a:t>
            </a:r>
          </a:p>
          <a:p>
            <a:r>
              <a:rPr lang="en-US" altLang="zh-CN" dirty="0" smtClean="0"/>
              <a:t>Reading materials:</a:t>
            </a:r>
          </a:p>
          <a:p>
            <a:pPr lvl="1"/>
            <a:r>
              <a:rPr lang="en-US" altLang="zh-CN" dirty="0">
                <a:hlinkClick r:id="rId2"/>
              </a:rPr>
              <a:t>https://en.wikipedia.org/wiki/Java_(</a:t>
            </a:r>
            <a:r>
              <a:rPr lang="en-US" altLang="zh-CN" dirty="0" smtClean="0">
                <a:hlinkClick r:id="rId2"/>
              </a:rPr>
              <a:t>software_platform)</a:t>
            </a:r>
            <a:endParaRPr lang="en-US" altLang="zh-CN" dirty="0" smtClean="0"/>
          </a:p>
          <a:p>
            <a:pPr lvl="1"/>
            <a:r>
              <a:rPr lang="en-US" altLang="zh-CN" dirty="0" smtClean="0">
                <a:hlinkClick r:id="rId3"/>
              </a:rPr>
              <a:t>https</a:t>
            </a:r>
            <a:r>
              <a:rPr lang="en-US" altLang="zh-CN" dirty="0">
                <a:hlinkClick r:id="rId3"/>
              </a:rPr>
              <a:t>://</a:t>
            </a:r>
            <a:r>
              <a:rPr lang="en-US" altLang="zh-CN" dirty="0" smtClean="0">
                <a:hlinkClick r:id="rId3"/>
              </a:rPr>
              <a:t>en.wikipedia.org/wiki/Java_version_history</a:t>
            </a:r>
            <a:endParaRPr lang="en-US" altLang="zh-CN" dirty="0" smtClean="0"/>
          </a:p>
          <a:p>
            <a:endParaRPr lang="zh-CN" altLang="en-US" dirty="0"/>
          </a:p>
          <a:p>
            <a:endParaRPr lang="zh-CN" altLang="en-US" dirty="0"/>
          </a:p>
        </p:txBody>
      </p:sp>
      <p:pic>
        <p:nvPicPr>
          <p:cNvPr id="4" name="Picture 3"/>
          <p:cNvPicPr>
            <a:picLocks noChangeAspect="1"/>
          </p:cNvPicPr>
          <p:nvPr/>
        </p:nvPicPr>
        <p:blipFill>
          <a:blip r:embed="rId4"/>
          <a:stretch>
            <a:fillRect/>
          </a:stretch>
        </p:blipFill>
        <p:spPr>
          <a:xfrm>
            <a:off x="6609349" y="1772661"/>
            <a:ext cx="1906001" cy="489736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5631" y="255102"/>
            <a:ext cx="1593436" cy="1407535"/>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7034" y="6031966"/>
            <a:ext cx="1908527" cy="826034"/>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081" y="6242927"/>
            <a:ext cx="3595405" cy="509756"/>
          </a:xfrm>
          <a:prstGeom prst="rect">
            <a:avLst/>
          </a:prstGeom>
        </p:spPr>
      </p:pic>
    </p:spTree>
    <p:extLst>
      <p:ext uri="{BB962C8B-B14F-4D97-AF65-F5344CB8AC3E}">
        <p14:creationId xmlns:p14="http://schemas.microsoft.com/office/powerpoint/2010/main" val="642025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Big picture of Java</a:t>
            </a:r>
            <a:endParaRPr lang="zh-CN" altLang="en-US" dirty="0"/>
          </a:p>
        </p:txBody>
      </p:sp>
      <p:sp>
        <p:nvSpPr>
          <p:cNvPr id="3" name="Content Placeholder 2"/>
          <p:cNvSpPr>
            <a:spLocks noGrp="1"/>
          </p:cNvSpPr>
          <p:nvPr>
            <p:ph idx="1"/>
          </p:nvPr>
        </p:nvSpPr>
        <p:spPr/>
        <p:txBody>
          <a:bodyPr/>
          <a:lstStyle/>
          <a:p>
            <a:r>
              <a:rPr lang="en-US" altLang="zh-CN" dirty="0"/>
              <a:t>Java is an </a:t>
            </a:r>
            <a:r>
              <a:rPr lang="en-US" altLang="zh-CN" dirty="0">
                <a:solidFill>
                  <a:srgbClr val="FFFF00"/>
                </a:solidFill>
              </a:rPr>
              <a:t>object-oriented</a:t>
            </a:r>
            <a:r>
              <a:rPr lang="en-US" altLang="zh-CN" dirty="0"/>
              <a:t> programming </a:t>
            </a:r>
            <a:r>
              <a:rPr lang="en-US" altLang="zh-CN" dirty="0" smtClean="0"/>
              <a:t>language. It includes the following components.</a:t>
            </a:r>
            <a:endParaRPr lang="en-US" altLang="zh-CN" dirty="0"/>
          </a:p>
          <a:p>
            <a:endParaRPr lang="zh-CN" altLang="en-US" dirty="0"/>
          </a:p>
        </p:txBody>
      </p:sp>
      <p:pic>
        <p:nvPicPr>
          <p:cNvPr id="4" name="Picture 3"/>
          <p:cNvPicPr>
            <a:picLocks noChangeAspect="1"/>
          </p:cNvPicPr>
          <p:nvPr/>
        </p:nvPicPr>
        <p:blipFill>
          <a:blip r:embed="rId2"/>
          <a:stretch>
            <a:fillRect/>
          </a:stretch>
        </p:blipFill>
        <p:spPr>
          <a:xfrm>
            <a:off x="2312466" y="2725389"/>
            <a:ext cx="4519068" cy="3989736"/>
          </a:xfrm>
          <a:prstGeom prst="rect">
            <a:avLst/>
          </a:prstGeom>
        </p:spPr>
      </p:pic>
    </p:spTree>
    <p:extLst>
      <p:ext uri="{BB962C8B-B14F-4D97-AF65-F5344CB8AC3E}">
        <p14:creationId xmlns:p14="http://schemas.microsoft.com/office/powerpoint/2010/main" val="4013034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Big picture of Java</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A </a:t>
            </a:r>
            <a:r>
              <a:rPr lang="en-US" altLang="zh-CN" dirty="0" smtClean="0">
                <a:solidFill>
                  <a:srgbClr val="FFFF00"/>
                </a:solidFill>
              </a:rPr>
              <a:t>package</a:t>
            </a:r>
            <a:r>
              <a:rPr lang="en-US" altLang="zh-CN" dirty="0" smtClean="0"/>
              <a:t> </a:t>
            </a:r>
            <a:r>
              <a:rPr lang="en-US" altLang="zh-CN" dirty="0"/>
              <a:t>is </a:t>
            </a:r>
            <a:r>
              <a:rPr lang="en-US" altLang="zh-CN" dirty="0" smtClean="0"/>
              <a:t>a collection </a:t>
            </a:r>
            <a:r>
              <a:rPr lang="en-US" altLang="zh-CN" dirty="0"/>
              <a:t>of </a:t>
            </a:r>
            <a:r>
              <a:rPr lang="en-US" altLang="zh-CN" dirty="0" smtClean="0"/>
              <a:t>classes.</a:t>
            </a:r>
          </a:p>
          <a:p>
            <a:r>
              <a:rPr lang="en-US" altLang="zh-CN" dirty="0" smtClean="0"/>
              <a:t>A </a:t>
            </a:r>
            <a:r>
              <a:rPr lang="en-US" altLang="zh-CN" dirty="0" smtClean="0">
                <a:solidFill>
                  <a:srgbClr val="FFFF00"/>
                </a:solidFill>
              </a:rPr>
              <a:t>class</a:t>
            </a:r>
            <a:r>
              <a:rPr lang="en-US" altLang="zh-CN" dirty="0" smtClean="0"/>
              <a:t> is a collection of methods </a:t>
            </a:r>
            <a:r>
              <a:rPr lang="en-US" altLang="zh-CN" dirty="0" smtClean="0">
                <a:solidFill>
                  <a:srgbClr val="FF0000"/>
                </a:solidFill>
              </a:rPr>
              <a:t>(not precise). </a:t>
            </a:r>
          </a:p>
          <a:p>
            <a:r>
              <a:rPr lang="en-US" altLang="zh-CN" dirty="0" smtClean="0"/>
              <a:t>A </a:t>
            </a:r>
            <a:r>
              <a:rPr lang="en-US" altLang="zh-CN" dirty="0">
                <a:solidFill>
                  <a:srgbClr val="FFFF00"/>
                </a:solidFill>
              </a:rPr>
              <a:t>method</a:t>
            </a:r>
            <a:r>
              <a:rPr lang="en-US" altLang="zh-CN" dirty="0"/>
              <a:t> is a named sequence of statements</a:t>
            </a:r>
            <a:r>
              <a:rPr lang="en-US" altLang="zh-CN" dirty="0" smtClean="0"/>
              <a:t>.</a:t>
            </a:r>
            <a:endParaRPr lang="en-US" altLang="zh-CN" sz="2800" b="1" dirty="0" smtClean="0"/>
          </a:p>
          <a:p>
            <a:r>
              <a:rPr lang="en-US" altLang="zh-CN" sz="2800" b="1" dirty="0" smtClean="0"/>
              <a:t>A </a:t>
            </a:r>
            <a:r>
              <a:rPr lang="en-US" altLang="zh-CN" sz="2800" b="1" dirty="0">
                <a:solidFill>
                  <a:srgbClr val="FFFF00"/>
                </a:solidFill>
              </a:rPr>
              <a:t>statement </a:t>
            </a:r>
            <a:r>
              <a:rPr lang="en-US" altLang="zh-CN" sz="2800" b="1" dirty="0"/>
              <a:t>is a line of code that performs a </a:t>
            </a:r>
            <a:r>
              <a:rPr lang="en-US" altLang="zh-CN" sz="2800" b="1" dirty="0" smtClean="0"/>
              <a:t>basic operation. </a:t>
            </a:r>
            <a:r>
              <a:rPr lang="en-US" altLang="zh-CN" dirty="0" smtClean="0"/>
              <a:t>A statement always ends </a:t>
            </a:r>
            <a:r>
              <a:rPr lang="en-US" altLang="zh-CN" dirty="0"/>
              <a:t>with a semicolon </a:t>
            </a:r>
            <a:r>
              <a:rPr lang="en-US" altLang="zh-CN" dirty="0" smtClean="0"/>
              <a:t>(;)</a:t>
            </a:r>
          </a:p>
          <a:p>
            <a:r>
              <a:rPr lang="en-US" altLang="zh-CN" dirty="0" smtClean="0"/>
              <a:t>An </a:t>
            </a:r>
            <a:r>
              <a:rPr lang="en-US" altLang="zh-CN" dirty="0" smtClean="0">
                <a:solidFill>
                  <a:srgbClr val="FFFF00"/>
                </a:solidFill>
              </a:rPr>
              <a:t>expression</a:t>
            </a:r>
            <a:r>
              <a:rPr lang="en-US" altLang="zh-CN" dirty="0" smtClean="0"/>
              <a:t> is a </a:t>
            </a:r>
            <a:r>
              <a:rPr lang="en-US" altLang="zh-CN" dirty="0"/>
              <a:t>combination of </a:t>
            </a:r>
            <a:r>
              <a:rPr lang="en-US" altLang="zh-CN" dirty="0" smtClean="0"/>
              <a:t>tokens.</a:t>
            </a:r>
          </a:p>
          <a:p>
            <a:r>
              <a:rPr lang="en-US" altLang="zh-CN" dirty="0" smtClean="0">
                <a:solidFill>
                  <a:srgbClr val="FFFF00"/>
                </a:solidFill>
              </a:rPr>
              <a:t>Tokens</a:t>
            </a:r>
            <a:r>
              <a:rPr lang="en-US" altLang="zh-CN" dirty="0" smtClean="0"/>
              <a:t> include </a:t>
            </a:r>
            <a:r>
              <a:rPr lang="en-US" altLang="zh-CN" dirty="0" smtClean="0">
                <a:solidFill>
                  <a:srgbClr val="FFFF00"/>
                </a:solidFill>
              </a:rPr>
              <a:t>keywords, identifiers, literals, operators, punctuation marks</a:t>
            </a:r>
            <a:r>
              <a:rPr lang="en-US" altLang="zh-CN" dirty="0" smtClean="0"/>
              <a:t>. </a:t>
            </a:r>
          </a:p>
          <a:p>
            <a:r>
              <a:rPr lang="en-US" altLang="zh-CN" dirty="0" smtClean="0"/>
              <a:t>The </a:t>
            </a:r>
            <a:r>
              <a:rPr lang="en-US" altLang="zh-CN" dirty="0"/>
              <a:t>java source code </a:t>
            </a:r>
            <a:r>
              <a:rPr lang="en-US" altLang="zh-CN" dirty="0" smtClean="0"/>
              <a:t>are made </a:t>
            </a:r>
            <a:r>
              <a:rPr lang="en-US" altLang="zh-CN" dirty="0"/>
              <a:t>up of </a:t>
            </a:r>
            <a:r>
              <a:rPr lang="en-US" altLang="zh-CN" dirty="0">
                <a:solidFill>
                  <a:srgbClr val="FFFF00"/>
                </a:solidFill>
              </a:rPr>
              <a:t>tokens</a:t>
            </a:r>
            <a:r>
              <a:rPr lang="en-US" altLang="zh-CN" dirty="0"/>
              <a:t> and </a:t>
            </a:r>
            <a:r>
              <a:rPr lang="en-US" altLang="zh-CN" dirty="0">
                <a:solidFill>
                  <a:srgbClr val="FFFF00"/>
                </a:solidFill>
              </a:rPr>
              <a:t>white </a:t>
            </a:r>
            <a:r>
              <a:rPr lang="en-US" altLang="zh-CN" dirty="0" smtClean="0">
                <a:solidFill>
                  <a:srgbClr val="FFFF00"/>
                </a:solidFill>
              </a:rPr>
              <a:t>spaces</a:t>
            </a:r>
            <a:r>
              <a:rPr lang="en-US" altLang="zh-CN" dirty="0" smtClean="0"/>
              <a:t>.</a:t>
            </a:r>
            <a:endParaRPr lang="zh-CN" altLang="en-US" dirty="0"/>
          </a:p>
          <a:p>
            <a:endParaRPr lang="en-US" altLang="zh-CN" sz="2800" b="1" dirty="0" smtClean="0"/>
          </a:p>
        </p:txBody>
      </p:sp>
    </p:spTree>
    <p:extLst>
      <p:ext uri="{BB962C8B-B14F-4D97-AF65-F5344CB8AC3E}">
        <p14:creationId xmlns:p14="http://schemas.microsoft.com/office/powerpoint/2010/main" val="29681489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t>Java Program Structure</a:t>
            </a:r>
            <a:endParaRPr lang="zh-CN" altLang="en-US" b="1" dirty="0"/>
          </a:p>
        </p:txBody>
      </p:sp>
      <p:sp>
        <p:nvSpPr>
          <p:cNvPr id="3" name="Content Placeholder 2"/>
          <p:cNvSpPr>
            <a:spLocks noGrp="1"/>
          </p:cNvSpPr>
          <p:nvPr>
            <p:ph idx="1"/>
          </p:nvPr>
        </p:nvSpPr>
        <p:spPr/>
        <p:txBody>
          <a:bodyPr>
            <a:noAutofit/>
          </a:bodyPr>
          <a:lstStyle/>
          <a:p>
            <a:pPr marL="0" indent="0">
              <a:buNone/>
            </a:pPr>
            <a:r>
              <a:rPr lang="en-US" altLang="zh-CN" b="1" dirty="0" smtClean="0"/>
              <a:t>package </a:t>
            </a:r>
            <a:r>
              <a:rPr lang="en-US" altLang="zh-CN" b="1" dirty="0" smtClean="0">
                <a:solidFill>
                  <a:srgbClr val="FFFF00"/>
                </a:solidFill>
              </a:rPr>
              <a:t>PACKAGENAME</a:t>
            </a:r>
            <a:r>
              <a:rPr lang="en-US" altLang="zh-CN" b="1" dirty="0" smtClean="0"/>
              <a:t>;</a:t>
            </a:r>
          </a:p>
          <a:p>
            <a:pPr marL="0" indent="0">
              <a:buNone/>
            </a:pPr>
            <a:r>
              <a:rPr lang="en-US" altLang="zh-CN" b="1" dirty="0" smtClean="0"/>
              <a:t>public class </a:t>
            </a:r>
            <a:r>
              <a:rPr lang="en-US" altLang="zh-CN" b="1" dirty="0" smtClean="0">
                <a:solidFill>
                  <a:srgbClr val="FFFF00"/>
                </a:solidFill>
              </a:rPr>
              <a:t>CLASSNAME </a:t>
            </a:r>
            <a:r>
              <a:rPr lang="en-US" altLang="zh-CN" b="1" dirty="0" smtClean="0"/>
              <a:t>{</a:t>
            </a:r>
          </a:p>
          <a:p>
            <a:pPr marL="0" indent="0">
              <a:buNone/>
            </a:pPr>
            <a:r>
              <a:rPr lang="en-US" altLang="zh-CN" b="1" dirty="0" smtClean="0"/>
              <a:t>      public static void main(String[] arguments) {</a:t>
            </a:r>
          </a:p>
          <a:p>
            <a:pPr marL="0" indent="0">
              <a:buNone/>
            </a:pPr>
            <a:r>
              <a:rPr lang="en-US" altLang="zh-CN" b="1" dirty="0" smtClean="0"/>
              <a:t>            </a:t>
            </a:r>
            <a:r>
              <a:rPr lang="en-US" altLang="zh-CN" b="1" dirty="0" smtClean="0">
                <a:solidFill>
                  <a:srgbClr val="FFFF00"/>
                </a:solidFill>
              </a:rPr>
              <a:t>STATEMENTS</a:t>
            </a:r>
          </a:p>
          <a:p>
            <a:pPr marL="0" indent="0">
              <a:buNone/>
            </a:pPr>
            <a:r>
              <a:rPr lang="en-US" altLang="zh-CN" b="1" dirty="0" smtClean="0"/>
              <a:t>      }</a:t>
            </a:r>
          </a:p>
          <a:p>
            <a:pPr marL="0" indent="0">
              <a:buNone/>
            </a:pPr>
            <a:r>
              <a:rPr lang="en-US" altLang="zh-CN" b="1" dirty="0" smtClean="0"/>
              <a:t>}</a:t>
            </a:r>
          </a:p>
          <a:p>
            <a:pPr marL="0" indent="0">
              <a:buNone/>
            </a:pPr>
            <a:endParaRPr lang="en-US" altLang="zh-CN" dirty="0"/>
          </a:p>
          <a:p>
            <a:pPr marL="0" indent="0">
              <a:buNone/>
            </a:pPr>
            <a:r>
              <a:rPr lang="en-US" altLang="zh-CN" dirty="0" smtClean="0">
                <a:solidFill>
                  <a:srgbClr val="FFFF00"/>
                </a:solidFill>
              </a:rPr>
              <a:t>Note</a:t>
            </a:r>
            <a:r>
              <a:rPr lang="en-US" altLang="zh-CN" dirty="0" smtClean="0"/>
              <a:t>: The </a:t>
            </a:r>
            <a:r>
              <a:rPr lang="en-US" altLang="zh-CN" dirty="0"/>
              <a:t>name of the class has to match the name of the file it is </a:t>
            </a:r>
            <a:r>
              <a:rPr lang="en-US" altLang="zh-CN" dirty="0" smtClean="0"/>
              <a:t>in.</a:t>
            </a:r>
            <a:r>
              <a:rPr lang="en-US" altLang="zh-CN" dirty="0"/>
              <a:t/>
            </a:r>
            <a:br>
              <a:rPr lang="en-US" altLang="zh-CN" dirty="0"/>
            </a:br>
            <a:endParaRPr lang="zh-CN" altLang="en-US" b="1" dirty="0"/>
          </a:p>
        </p:txBody>
      </p:sp>
    </p:spTree>
    <p:extLst>
      <p:ext uri="{BB962C8B-B14F-4D97-AF65-F5344CB8AC3E}">
        <p14:creationId xmlns:p14="http://schemas.microsoft.com/office/powerpoint/2010/main" val="23777670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Case-sensitive</a:t>
            </a:r>
            <a:endParaRPr lang="zh-CN" altLang="en-US" dirty="0"/>
          </a:p>
        </p:txBody>
      </p:sp>
      <p:sp>
        <p:nvSpPr>
          <p:cNvPr id="3" name="Content Placeholder 2"/>
          <p:cNvSpPr>
            <a:spLocks noGrp="1"/>
          </p:cNvSpPr>
          <p:nvPr>
            <p:ph idx="1"/>
          </p:nvPr>
        </p:nvSpPr>
        <p:spPr/>
        <p:txBody>
          <a:bodyPr/>
          <a:lstStyle/>
          <a:p>
            <a:r>
              <a:rPr lang="en-US" altLang="zh-CN" dirty="0">
                <a:solidFill>
                  <a:schemeClr val="tx1"/>
                </a:solidFill>
              </a:rPr>
              <a:t>Java is “case-sensitive”, which means that uppercase and lowercase are not </a:t>
            </a:r>
            <a:r>
              <a:rPr lang="en-US" altLang="zh-CN" dirty="0" smtClean="0">
                <a:solidFill>
                  <a:schemeClr val="tx1"/>
                </a:solidFill>
              </a:rPr>
              <a:t>the same.</a:t>
            </a:r>
            <a:endParaRPr lang="zh-CN" altLang="en-US" dirty="0">
              <a:solidFill>
                <a:schemeClr val="tx1"/>
              </a:solidFill>
            </a:endParaRPr>
          </a:p>
        </p:txBody>
      </p:sp>
    </p:spTree>
    <p:extLst>
      <p:ext uri="{BB962C8B-B14F-4D97-AF65-F5344CB8AC3E}">
        <p14:creationId xmlns:p14="http://schemas.microsoft.com/office/powerpoint/2010/main" val="3269144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en-US" altLang="zh-CN" baseline="30000" dirty="0" smtClean="0"/>
              <a:t>st</a:t>
            </a:r>
            <a:r>
              <a:rPr lang="en-US" altLang="zh-CN" dirty="0" smtClean="0"/>
              <a:t> Program</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dirty="0"/>
              <a:t>package </a:t>
            </a:r>
            <a:r>
              <a:rPr lang="en-US" altLang="zh-CN" dirty="0" err="1">
                <a:solidFill>
                  <a:srgbClr val="FFFF00"/>
                </a:solidFill>
              </a:rPr>
              <a:t>edu.hit.java.intro</a:t>
            </a:r>
            <a:r>
              <a:rPr lang="en-US" altLang="zh-CN" dirty="0"/>
              <a:t>;</a:t>
            </a:r>
          </a:p>
          <a:p>
            <a:pPr marL="0" indent="0">
              <a:buNone/>
            </a:pPr>
            <a:r>
              <a:rPr lang="en-US" altLang="zh-CN" sz="2800" dirty="0" smtClean="0"/>
              <a:t>public class </a:t>
            </a:r>
            <a:r>
              <a:rPr lang="en-US" altLang="zh-CN" sz="2800" dirty="0" smtClean="0">
                <a:solidFill>
                  <a:srgbClr val="FFFF00"/>
                </a:solidFill>
              </a:rPr>
              <a:t>Hello</a:t>
            </a:r>
            <a:r>
              <a:rPr lang="en-US" altLang="zh-CN" sz="2800" dirty="0" smtClean="0"/>
              <a:t> </a:t>
            </a:r>
            <a:r>
              <a:rPr lang="en-US" altLang="zh-CN" sz="2800" dirty="0"/>
              <a:t>{</a:t>
            </a:r>
            <a:br>
              <a:rPr lang="en-US" altLang="zh-CN" sz="2800" dirty="0"/>
            </a:br>
            <a:r>
              <a:rPr lang="en-US" altLang="zh-CN" sz="2800" dirty="0" smtClean="0"/>
              <a:t>	public </a:t>
            </a:r>
            <a:r>
              <a:rPr lang="en-US" altLang="zh-CN" sz="2800" dirty="0"/>
              <a:t>static </a:t>
            </a:r>
            <a:r>
              <a:rPr lang="en-US" altLang="zh-CN" dirty="0"/>
              <a:t>void </a:t>
            </a:r>
            <a:r>
              <a:rPr lang="en-US" altLang="zh-CN" dirty="0">
                <a:solidFill>
                  <a:srgbClr val="FFFF00"/>
                </a:solidFill>
              </a:rPr>
              <a:t>main</a:t>
            </a:r>
            <a:r>
              <a:rPr lang="en-US" altLang="zh-CN" dirty="0"/>
              <a:t>(String[] </a:t>
            </a:r>
            <a:r>
              <a:rPr lang="en-US" altLang="zh-CN" dirty="0">
                <a:solidFill>
                  <a:srgbClr val="FFFF00"/>
                </a:solidFill>
              </a:rPr>
              <a:t>arguments</a:t>
            </a:r>
            <a:r>
              <a:rPr lang="en-US" altLang="zh-CN" sz="2800" dirty="0"/>
              <a:t>) {</a:t>
            </a:r>
            <a:br>
              <a:rPr lang="en-US" altLang="zh-CN" sz="2800" dirty="0"/>
            </a:br>
            <a:r>
              <a:rPr lang="en-US" altLang="zh-CN" sz="2800" dirty="0" smtClean="0"/>
              <a:t>		</a:t>
            </a:r>
            <a:r>
              <a:rPr lang="en-US" altLang="zh-CN" sz="2800" dirty="0" smtClean="0">
                <a:solidFill>
                  <a:srgbClr val="92D050"/>
                </a:solidFill>
              </a:rPr>
              <a:t>// </a:t>
            </a:r>
            <a:r>
              <a:rPr lang="en-US" altLang="zh-CN" sz="2800" dirty="0">
                <a:solidFill>
                  <a:srgbClr val="92D050"/>
                </a:solidFill>
              </a:rPr>
              <a:t>Program execution begins here</a:t>
            </a:r>
            <a:r>
              <a:rPr lang="en-US" altLang="zh-CN" sz="2800" dirty="0"/>
              <a:t/>
            </a:r>
            <a:br>
              <a:rPr lang="en-US" altLang="zh-CN" sz="2800" dirty="0"/>
            </a:br>
            <a:r>
              <a:rPr lang="en-US" altLang="zh-CN" sz="2800" dirty="0" smtClean="0"/>
              <a:t>		</a:t>
            </a:r>
            <a:r>
              <a:rPr lang="en-US" altLang="zh-CN" sz="2800" dirty="0" err="1" smtClean="0">
                <a:solidFill>
                  <a:srgbClr val="FFFF00"/>
                </a:solidFill>
              </a:rPr>
              <a:t>System.out.println</a:t>
            </a:r>
            <a:r>
              <a:rPr lang="en-US" altLang="zh-CN" sz="2800" dirty="0">
                <a:solidFill>
                  <a:srgbClr val="FFFF00"/>
                </a:solidFill>
              </a:rPr>
              <a:t>("Hello </a:t>
            </a:r>
            <a:r>
              <a:rPr lang="en-US" altLang="zh-CN" sz="2800" dirty="0" smtClean="0">
                <a:solidFill>
                  <a:srgbClr val="FFFF00"/>
                </a:solidFill>
              </a:rPr>
              <a:t>world!");</a:t>
            </a:r>
            <a:r>
              <a:rPr lang="en-US" altLang="zh-CN" sz="2800" dirty="0"/>
              <a:t/>
            </a:r>
            <a:br>
              <a:rPr lang="en-US" altLang="zh-CN" sz="2800" dirty="0"/>
            </a:br>
            <a:r>
              <a:rPr lang="en-US" altLang="zh-CN" sz="2800" dirty="0" smtClean="0"/>
              <a:t>	}</a:t>
            </a:r>
            <a:r>
              <a:rPr lang="en-US" altLang="zh-CN" sz="2800" dirty="0"/>
              <a:t/>
            </a:r>
            <a:br>
              <a:rPr lang="en-US" altLang="zh-CN" sz="2800" dirty="0"/>
            </a:br>
            <a:r>
              <a:rPr lang="en-US" altLang="zh-CN" sz="2800" dirty="0" smtClean="0"/>
              <a:t>}</a:t>
            </a:r>
          </a:p>
          <a:p>
            <a:pPr marL="0" indent="0">
              <a:buNone/>
            </a:pPr>
            <a:endParaRPr lang="en-US" altLang="zh-CN" dirty="0"/>
          </a:p>
          <a:p>
            <a:pPr marL="0" indent="0">
              <a:buNone/>
            </a:pPr>
            <a:r>
              <a:rPr lang="en-US" altLang="zh-CN" sz="2400" dirty="0" smtClean="0">
                <a:solidFill>
                  <a:srgbClr val="FFFF00"/>
                </a:solidFill>
              </a:rPr>
              <a:t>Note</a:t>
            </a:r>
            <a:r>
              <a:rPr lang="en-US" altLang="zh-CN" sz="2400" dirty="0" smtClean="0"/>
              <a:t>: This </a:t>
            </a:r>
            <a:r>
              <a:rPr lang="en-US" altLang="zh-CN" sz="2400" dirty="0"/>
              <a:t>class </a:t>
            </a:r>
            <a:r>
              <a:rPr lang="en-US" altLang="zh-CN" sz="2400" dirty="0" smtClean="0"/>
              <a:t>has to </a:t>
            </a:r>
            <a:r>
              <a:rPr lang="en-US" altLang="zh-CN" sz="2400" dirty="0"/>
              <a:t>be in a file named </a:t>
            </a:r>
            <a:r>
              <a:rPr lang="en-US" altLang="zh-CN" sz="2400" dirty="0" smtClean="0"/>
              <a:t>Hello.java</a:t>
            </a:r>
            <a:r>
              <a:rPr lang="en-US" altLang="zh-CN" sz="2800" dirty="0"/>
              <a:t/>
            </a:r>
            <a:br>
              <a:rPr lang="en-US" altLang="zh-CN" sz="2800" dirty="0"/>
            </a:br>
            <a:endParaRPr lang="zh-CN" altLang="en-US" sz="2800" dirty="0"/>
          </a:p>
        </p:txBody>
      </p:sp>
      <p:sp>
        <p:nvSpPr>
          <p:cNvPr id="4" name="Rectangle 3"/>
          <p:cNvSpPr/>
          <p:nvPr/>
        </p:nvSpPr>
        <p:spPr>
          <a:xfrm>
            <a:off x="914402" y="5946130"/>
            <a:ext cx="7069714" cy="461665"/>
          </a:xfrm>
          <a:prstGeom prst="rect">
            <a:avLst/>
          </a:prstGeom>
        </p:spPr>
        <p:txBody>
          <a:bodyPr wrap="square">
            <a:spAutoFit/>
          </a:bodyPr>
          <a:lstStyle/>
          <a:p>
            <a:r>
              <a:rPr lang="en-US" altLang="zh-CN" sz="2400" b="1" dirty="0" smtClean="0">
                <a:solidFill>
                  <a:srgbClr val="FFC000"/>
                </a:solidFill>
              </a:rPr>
              <a:t>This program displays “Hello World!” </a:t>
            </a:r>
            <a:r>
              <a:rPr lang="en-US" altLang="zh-CN" sz="2400" b="1" dirty="0">
                <a:solidFill>
                  <a:srgbClr val="FFC000"/>
                </a:solidFill>
              </a:rPr>
              <a:t>on the screen.</a:t>
            </a:r>
            <a:endParaRPr lang="zh-CN" altLang="en-US" sz="2400" b="1" dirty="0">
              <a:solidFill>
                <a:srgbClr val="FFC000"/>
              </a:solidFill>
            </a:endParaRPr>
          </a:p>
        </p:txBody>
      </p:sp>
    </p:spTree>
    <p:extLst>
      <p:ext uri="{BB962C8B-B14F-4D97-AF65-F5344CB8AC3E}">
        <p14:creationId xmlns:p14="http://schemas.microsoft.com/office/powerpoint/2010/main" val="361046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BMI statistics problem</a:t>
            </a:r>
            <a:endParaRPr lang="zh-CN" alt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Input ID, name, height and weight of each student</a:t>
            </a:r>
          </a:p>
          <a:p>
            <a:r>
              <a:rPr lang="en-US" altLang="zh-CN" dirty="0"/>
              <a:t>Store the </a:t>
            </a:r>
            <a:r>
              <a:rPr lang="en-US" altLang="zh-CN" dirty="0" smtClean="0"/>
              <a:t>above information into </a:t>
            </a:r>
            <a:r>
              <a:rPr lang="en-US" altLang="zh-CN" dirty="0"/>
              <a:t>a text file</a:t>
            </a:r>
          </a:p>
          <a:p>
            <a:r>
              <a:rPr lang="en-US" altLang="zh-CN" dirty="0" smtClean="0"/>
              <a:t>Calculate the BMI of each student</a:t>
            </a:r>
          </a:p>
          <a:p>
            <a:r>
              <a:rPr lang="en-US" altLang="zh-CN" dirty="0" smtClean="0"/>
              <a:t>Sort the student by each </a:t>
            </a:r>
            <a:r>
              <a:rPr lang="en-US" altLang="zh-CN" dirty="0"/>
              <a:t>attribute in </a:t>
            </a:r>
            <a:r>
              <a:rPr lang="en-US" altLang="zh-CN" dirty="0" smtClean="0"/>
              <a:t>ASCENDING or DESCENDING order</a:t>
            </a:r>
          </a:p>
          <a:p>
            <a:r>
              <a:rPr lang="en-US" altLang="zh-CN" dirty="0" smtClean="0"/>
              <a:t>Calculate the </a:t>
            </a:r>
            <a:r>
              <a:rPr lang="en-US" altLang="zh-CN" dirty="0"/>
              <a:t>range, </a:t>
            </a:r>
            <a:r>
              <a:rPr lang="en-US" altLang="zh-CN" dirty="0" smtClean="0"/>
              <a:t>mean, media, mode the BMIs</a:t>
            </a:r>
          </a:p>
          <a:p>
            <a:r>
              <a:rPr lang="en-US" altLang="zh-CN" dirty="0"/>
              <a:t>According to the values, divide BMIs into ten same size range, and count the students in each range, lastly print the number of students in each range on the screen</a:t>
            </a:r>
          </a:p>
          <a:p>
            <a:r>
              <a:rPr lang="en-US" altLang="zh-CN" dirty="0" smtClean="0"/>
              <a:t>Draw a histogram to show the distribution of the BMIs</a:t>
            </a:r>
            <a:endParaRPr lang="zh-CN"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466" y="384969"/>
            <a:ext cx="1905000" cy="1285875"/>
          </a:xfrm>
          <a:prstGeom prst="rect">
            <a:avLst/>
          </a:prstGeom>
        </p:spPr>
      </p:pic>
    </p:spTree>
    <p:extLst>
      <p:ext uri="{BB962C8B-B14F-4D97-AF65-F5344CB8AC3E}">
        <p14:creationId xmlns:p14="http://schemas.microsoft.com/office/powerpoint/2010/main" val="32621931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a:t>
            </a:r>
            <a:r>
              <a:rPr lang="en-US" altLang="zh-CN" baseline="30000" dirty="0"/>
              <a:t>st</a:t>
            </a:r>
            <a:r>
              <a:rPr lang="en-US" altLang="zh-CN" dirty="0"/>
              <a:t> Program</a:t>
            </a:r>
            <a:endParaRPr lang="zh-CN" altLang="en-US" dirty="0"/>
          </a:p>
        </p:txBody>
      </p:sp>
      <p:sp>
        <p:nvSpPr>
          <p:cNvPr id="3" name="Content Placeholder 2"/>
          <p:cNvSpPr>
            <a:spLocks noGrp="1"/>
          </p:cNvSpPr>
          <p:nvPr>
            <p:ph idx="1"/>
          </p:nvPr>
        </p:nvSpPr>
        <p:spPr/>
        <p:txBody>
          <a:bodyPr/>
          <a:lstStyle/>
          <a:p>
            <a:r>
              <a:rPr lang="en-US" altLang="zh-CN" dirty="0"/>
              <a:t>Java uses </a:t>
            </a:r>
            <a:r>
              <a:rPr lang="en-US" altLang="zh-CN" dirty="0" smtClean="0">
                <a:solidFill>
                  <a:srgbClr val="FFFF00"/>
                </a:solidFill>
              </a:rPr>
              <a:t>curly </a:t>
            </a:r>
            <a:r>
              <a:rPr lang="en-US" altLang="zh-CN" dirty="0">
                <a:solidFill>
                  <a:srgbClr val="FFFF00"/>
                </a:solidFill>
              </a:rPr>
              <a:t>braces </a:t>
            </a:r>
            <a:r>
              <a:rPr lang="en-US" altLang="zh-CN" dirty="0" smtClean="0"/>
              <a:t>{} </a:t>
            </a:r>
            <a:r>
              <a:rPr lang="en-US" altLang="zh-CN" dirty="0"/>
              <a:t>to group things together. </a:t>
            </a:r>
            <a:endParaRPr lang="en-US" altLang="zh-CN" dirty="0" smtClean="0"/>
          </a:p>
          <a:p>
            <a:pPr lvl="1"/>
            <a:r>
              <a:rPr lang="en-US" altLang="zh-CN" dirty="0" smtClean="0"/>
              <a:t>In </a:t>
            </a:r>
            <a:r>
              <a:rPr lang="en-US" altLang="zh-CN" dirty="0"/>
              <a:t>Hello.java</a:t>
            </a:r>
            <a:r>
              <a:rPr lang="en-US" altLang="zh-CN" dirty="0" smtClean="0"/>
              <a:t>, the </a:t>
            </a:r>
            <a:r>
              <a:rPr lang="en-US" altLang="zh-CN" dirty="0"/>
              <a:t>outermost braces contain the class definition, and the inner braces contain the method definition</a:t>
            </a:r>
            <a:r>
              <a:rPr lang="en-US" altLang="zh-CN" dirty="0" smtClean="0"/>
              <a:t>.</a:t>
            </a:r>
          </a:p>
          <a:p>
            <a:r>
              <a:rPr lang="en-US" altLang="zh-CN" dirty="0"/>
              <a:t>The line that begins with two slashes (//) is a </a:t>
            </a:r>
            <a:r>
              <a:rPr lang="en-US" altLang="zh-CN" dirty="0">
                <a:solidFill>
                  <a:srgbClr val="FFFF00"/>
                </a:solidFill>
              </a:rPr>
              <a:t>comment</a:t>
            </a:r>
            <a:r>
              <a:rPr lang="en-US" altLang="zh-CN" dirty="0"/>
              <a:t>, which is a bit of text </a:t>
            </a:r>
            <a:r>
              <a:rPr lang="en-US" altLang="zh-CN" dirty="0" smtClean="0"/>
              <a:t>in English or other language that </a:t>
            </a:r>
            <a:r>
              <a:rPr lang="en-US" altLang="zh-CN" dirty="0"/>
              <a:t>explains the code</a:t>
            </a:r>
            <a:r>
              <a:rPr lang="en-US" altLang="zh-CN" dirty="0" smtClean="0"/>
              <a:t>. When the source code are translated to machine code, they will </a:t>
            </a:r>
            <a:r>
              <a:rPr lang="en-US" altLang="zh-CN" dirty="0"/>
              <a:t>be </a:t>
            </a:r>
            <a:r>
              <a:rPr lang="en-US" altLang="zh-CN" dirty="0" smtClean="0"/>
              <a:t>ignored.</a:t>
            </a:r>
            <a:endParaRPr lang="zh-CN" altLang="en-US" dirty="0"/>
          </a:p>
        </p:txBody>
      </p:sp>
    </p:spTree>
    <p:extLst>
      <p:ext uri="{BB962C8B-B14F-4D97-AF65-F5344CB8AC3E}">
        <p14:creationId xmlns:p14="http://schemas.microsoft.com/office/powerpoint/2010/main" val="2849812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main method</a:t>
            </a:r>
            <a:endParaRPr lang="zh-CN" altLang="en-US" dirty="0"/>
          </a:p>
        </p:txBody>
      </p:sp>
      <p:sp>
        <p:nvSpPr>
          <p:cNvPr id="3" name="Content Placeholder 2"/>
          <p:cNvSpPr>
            <a:spLocks noGrp="1"/>
          </p:cNvSpPr>
          <p:nvPr>
            <p:ph idx="1"/>
          </p:nvPr>
        </p:nvSpPr>
        <p:spPr/>
        <p:txBody>
          <a:bodyPr/>
          <a:lstStyle/>
          <a:p>
            <a:r>
              <a:rPr lang="en-US" altLang="zh-CN" dirty="0"/>
              <a:t>The name and format of </a:t>
            </a:r>
            <a:r>
              <a:rPr lang="en-US" altLang="zh-CN" dirty="0">
                <a:solidFill>
                  <a:srgbClr val="FFFF00"/>
                </a:solidFill>
              </a:rPr>
              <a:t>main</a:t>
            </a:r>
            <a:r>
              <a:rPr lang="en-US" altLang="zh-CN" dirty="0"/>
              <a:t> </a:t>
            </a:r>
            <a:r>
              <a:rPr lang="en-US" altLang="zh-CN" dirty="0" smtClean="0"/>
              <a:t>method is </a:t>
            </a:r>
            <a:r>
              <a:rPr lang="en-US" altLang="zh-CN" dirty="0"/>
              <a:t>special: when the program runs, it starts </a:t>
            </a:r>
            <a:r>
              <a:rPr lang="en-US" altLang="zh-CN" dirty="0" smtClean="0"/>
              <a:t>at the </a:t>
            </a:r>
            <a:r>
              <a:rPr lang="en-US" altLang="zh-CN" dirty="0"/>
              <a:t>first statement in main and ends when it finishes the last statement</a:t>
            </a:r>
            <a:r>
              <a:rPr lang="en-US" altLang="zh-CN" dirty="0" smtClean="0"/>
              <a:t>.</a:t>
            </a:r>
          </a:p>
          <a:p>
            <a:r>
              <a:rPr lang="en-US" altLang="zh-CN" dirty="0" smtClean="0"/>
              <a:t>Programs can define </a:t>
            </a:r>
            <a:r>
              <a:rPr lang="en-US" altLang="zh-CN" dirty="0"/>
              <a:t>more than one </a:t>
            </a:r>
            <a:r>
              <a:rPr lang="en-US" altLang="zh-CN" dirty="0" smtClean="0"/>
              <a:t>method.</a:t>
            </a:r>
            <a:r>
              <a:rPr lang="en-US" altLang="zh-CN" dirty="0"/>
              <a:t/>
            </a:r>
            <a:br>
              <a:rPr lang="en-US" altLang="zh-CN" dirty="0"/>
            </a:br>
            <a:endParaRPr lang="zh-CN" altLang="en-US" dirty="0"/>
          </a:p>
        </p:txBody>
      </p:sp>
    </p:spTree>
    <p:extLst>
      <p:ext uri="{BB962C8B-B14F-4D97-AF65-F5344CB8AC3E}">
        <p14:creationId xmlns:p14="http://schemas.microsoft.com/office/powerpoint/2010/main" val="1772645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Code Style</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dirty="0">
                <a:solidFill>
                  <a:schemeClr val="tx1"/>
                </a:solidFill>
              </a:rPr>
              <a:t>package </a:t>
            </a:r>
            <a:r>
              <a:rPr lang="en-US" altLang="zh-CN" dirty="0" err="1" smtClean="0">
                <a:solidFill>
                  <a:schemeClr val="tx1"/>
                </a:solidFill>
              </a:rPr>
              <a:t>edu.hit.java.intro</a:t>
            </a:r>
            <a:r>
              <a:rPr lang="en-US" altLang="zh-CN" dirty="0" smtClean="0">
                <a:solidFill>
                  <a:schemeClr val="tx1"/>
                </a:solidFill>
              </a:rPr>
              <a:t>;</a:t>
            </a:r>
            <a:endParaRPr lang="en-US" altLang="zh-CN" dirty="0">
              <a:solidFill>
                <a:schemeClr val="tx1"/>
              </a:solidFill>
            </a:endParaRPr>
          </a:p>
          <a:p>
            <a:pPr marL="0" indent="0">
              <a:buNone/>
            </a:pPr>
            <a:r>
              <a:rPr lang="en-US" altLang="zh-CN" dirty="0" smtClean="0">
                <a:solidFill>
                  <a:schemeClr val="tx1"/>
                </a:solidFill>
              </a:rPr>
              <a:t>public </a:t>
            </a:r>
            <a:r>
              <a:rPr lang="en-US" altLang="zh-CN" dirty="0">
                <a:solidFill>
                  <a:schemeClr val="tx1"/>
                </a:solidFill>
              </a:rPr>
              <a:t>class Hello {</a:t>
            </a:r>
            <a:br>
              <a:rPr lang="en-US" altLang="zh-CN" dirty="0">
                <a:solidFill>
                  <a:schemeClr val="tx1"/>
                </a:solidFill>
              </a:rPr>
            </a:br>
            <a:r>
              <a:rPr lang="en-US" altLang="zh-CN" dirty="0" smtClean="0">
                <a:solidFill>
                  <a:schemeClr val="tx1"/>
                </a:solidFill>
              </a:rPr>
              <a:t>public </a:t>
            </a:r>
            <a:r>
              <a:rPr lang="en-US" altLang="zh-CN" dirty="0">
                <a:solidFill>
                  <a:schemeClr val="tx1"/>
                </a:solidFill>
              </a:rPr>
              <a:t>static void main(String[] arguments) {</a:t>
            </a:r>
            <a:br>
              <a:rPr lang="en-US" altLang="zh-CN" dirty="0">
                <a:solidFill>
                  <a:schemeClr val="tx1"/>
                </a:solidFill>
              </a:rPr>
            </a:br>
            <a:r>
              <a:rPr lang="en-US" altLang="zh-CN" dirty="0" smtClean="0">
                <a:solidFill>
                  <a:schemeClr val="tx1"/>
                </a:solidFill>
              </a:rPr>
              <a:t>// </a:t>
            </a:r>
            <a:r>
              <a:rPr lang="en-US" altLang="zh-CN" dirty="0">
                <a:solidFill>
                  <a:schemeClr val="tx1"/>
                </a:solidFill>
              </a:rPr>
              <a:t>Program execution begins here</a:t>
            </a:r>
            <a:br>
              <a:rPr lang="en-US" altLang="zh-CN" dirty="0">
                <a:solidFill>
                  <a:schemeClr val="tx1"/>
                </a:solidFill>
              </a:rPr>
            </a:br>
            <a:r>
              <a:rPr lang="en-US" altLang="zh-CN" dirty="0" err="1" smtClean="0">
                <a:solidFill>
                  <a:schemeClr val="tx1"/>
                </a:solidFill>
              </a:rPr>
              <a:t>System.out.println</a:t>
            </a:r>
            <a:r>
              <a:rPr lang="en-US" altLang="zh-CN" dirty="0">
                <a:solidFill>
                  <a:schemeClr val="tx1"/>
                </a:solidFill>
              </a:rPr>
              <a:t>("Hello world!");</a:t>
            </a:r>
            <a:br>
              <a:rPr lang="en-US" altLang="zh-CN" dirty="0">
                <a:solidFill>
                  <a:schemeClr val="tx1"/>
                </a:solidFill>
              </a:rPr>
            </a:br>
            <a:r>
              <a:rPr lang="en-US" altLang="zh-CN" dirty="0" smtClean="0">
                <a:solidFill>
                  <a:schemeClr val="tx1"/>
                </a:solidFill>
              </a:rPr>
              <a:t>}</a:t>
            </a:r>
            <a:r>
              <a:rPr lang="en-US" altLang="zh-CN" dirty="0">
                <a:solidFill>
                  <a:schemeClr val="tx1"/>
                </a:solidFill>
              </a:rPr>
              <a:t/>
            </a:r>
            <a:br>
              <a:rPr lang="en-US" altLang="zh-CN" dirty="0">
                <a:solidFill>
                  <a:schemeClr val="tx1"/>
                </a:solidFill>
              </a:rPr>
            </a:br>
            <a:r>
              <a:rPr lang="en-US" altLang="zh-CN" dirty="0" smtClean="0">
                <a:solidFill>
                  <a:schemeClr val="tx1"/>
                </a:solidFill>
              </a:rPr>
              <a:t>}</a:t>
            </a:r>
          </a:p>
          <a:p>
            <a:pPr marL="0" indent="0">
              <a:buNone/>
            </a:pPr>
            <a:endParaRPr lang="en-US" altLang="zh-CN" dirty="0" smtClean="0">
              <a:solidFill>
                <a:schemeClr val="tx1"/>
              </a:solidFill>
            </a:endParaRPr>
          </a:p>
          <a:p>
            <a:pPr marL="0" indent="0">
              <a:buNone/>
            </a:pPr>
            <a:r>
              <a:rPr lang="en-US" altLang="zh-CN" dirty="0" smtClean="0">
                <a:solidFill>
                  <a:schemeClr val="tx1"/>
                </a:solidFill>
              </a:rPr>
              <a:t>public </a:t>
            </a:r>
            <a:r>
              <a:rPr lang="en-US" altLang="zh-CN" dirty="0">
                <a:solidFill>
                  <a:schemeClr val="tx1"/>
                </a:solidFill>
              </a:rPr>
              <a:t>class Hello </a:t>
            </a:r>
            <a:r>
              <a:rPr lang="en-US" altLang="zh-CN" dirty="0" smtClean="0">
                <a:solidFill>
                  <a:schemeClr val="tx1"/>
                </a:solidFill>
              </a:rPr>
              <a:t>{public </a:t>
            </a:r>
            <a:r>
              <a:rPr lang="en-US" altLang="zh-CN" dirty="0">
                <a:solidFill>
                  <a:schemeClr val="tx1"/>
                </a:solidFill>
              </a:rPr>
              <a:t>static void main(String[] </a:t>
            </a:r>
            <a:r>
              <a:rPr lang="en-US" altLang="zh-CN">
                <a:solidFill>
                  <a:schemeClr val="tx1"/>
                </a:solidFill>
              </a:rPr>
              <a:t>arguments</a:t>
            </a:r>
            <a:r>
              <a:rPr lang="en-US" altLang="zh-CN" smtClean="0">
                <a:solidFill>
                  <a:schemeClr val="tx1"/>
                </a:solidFill>
              </a:rPr>
              <a:t>){ </a:t>
            </a:r>
            <a:r>
              <a:rPr lang="en-US" altLang="zh-CN" dirty="0" err="1" smtClean="0">
                <a:solidFill>
                  <a:schemeClr val="tx1"/>
                </a:solidFill>
              </a:rPr>
              <a:t>System.out.println</a:t>
            </a:r>
            <a:r>
              <a:rPr lang="en-US" altLang="zh-CN" dirty="0">
                <a:solidFill>
                  <a:schemeClr val="tx1"/>
                </a:solidFill>
              </a:rPr>
              <a:t>("Hello world</a:t>
            </a:r>
            <a:r>
              <a:rPr lang="en-US" altLang="zh-CN" dirty="0" smtClean="0">
                <a:solidFill>
                  <a:schemeClr val="tx1"/>
                </a:solidFill>
              </a:rPr>
              <a:t>!");}}</a:t>
            </a:r>
            <a:endParaRPr lang="zh-CN" altLang="en-US" dirty="0">
              <a:solidFill>
                <a:schemeClr val="tx1"/>
              </a:solidFill>
            </a:endParaRPr>
          </a:p>
          <a:p>
            <a:pPr marL="0" indent="0">
              <a:buNone/>
            </a:pPr>
            <a:endParaRPr lang="zh-CN" altLang="en-US" dirty="0">
              <a:solidFill>
                <a:schemeClr val="tx1"/>
              </a:solidFill>
            </a:endParaRPr>
          </a:p>
        </p:txBody>
      </p:sp>
      <p:sp>
        <p:nvSpPr>
          <p:cNvPr id="4" name="Rectangle 3"/>
          <p:cNvSpPr/>
          <p:nvPr/>
        </p:nvSpPr>
        <p:spPr>
          <a:xfrm>
            <a:off x="2409581" y="4292258"/>
            <a:ext cx="4324838" cy="584775"/>
          </a:xfrm>
          <a:prstGeom prst="rect">
            <a:avLst/>
          </a:prstGeom>
        </p:spPr>
        <p:txBody>
          <a:bodyPr wrap="none">
            <a:spAutoFit/>
          </a:bodyPr>
          <a:lstStyle/>
          <a:p>
            <a:r>
              <a:rPr lang="en-US" altLang="zh-CN" sz="3200" b="1" dirty="0" smtClean="0">
                <a:solidFill>
                  <a:srgbClr val="FF0000"/>
                </a:solidFill>
              </a:rPr>
              <a:t>They are legal but ugly!</a:t>
            </a:r>
            <a:endParaRPr lang="zh-CN" altLang="en-US" sz="3200" b="1" dirty="0">
              <a:solidFill>
                <a:srgbClr val="FF0000"/>
              </a:solidFill>
            </a:endParaRPr>
          </a:p>
        </p:txBody>
      </p:sp>
    </p:spTree>
    <p:extLst>
      <p:ext uri="{BB962C8B-B14F-4D97-AF65-F5344CB8AC3E}">
        <p14:creationId xmlns:p14="http://schemas.microsoft.com/office/powerpoint/2010/main" val="342777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Good Code </a:t>
            </a:r>
            <a:r>
              <a:rPr lang="en-US" altLang="zh-CN" dirty="0"/>
              <a:t>Style</a:t>
            </a:r>
            <a:endParaRPr lang="zh-CN" altLang="en-US" dirty="0"/>
          </a:p>
        </p:txBody>
      </p:sp>
      <p:sp>
        <p:nvSpPr>
          <p:cNvPr id="3" name="Content Placeholder 2"/>
          <p:cNvSpPr>
            <a:spLocks noGrp="1"/>
          </p:cNvSpPr>
          <p:nvPr>
            <p:ph idx="1"/>
          </p:nvPr>
        </p:nvSpPr>
        <p:spPr/>
        <p:txBody>
          <a:bodyPr/>
          <a:lstStyle/>
          <a:p>
            <a:pPr marL="0" indent="0">
              <a:buNone/>
            </a:pPr>
            <a:r>
              <a:rPr lang="en-US" altLang="zh-CN" dirty="0">
                <a:solidFill>
                  <a:schemeClr val="tx1"/>
                </a:solidFill>
              </a:rPr>
              <a:t>package </a:t>
            </a:r>
            <a:r>
              <a:rPr lang="en-US" altLang="zh-CN" dirty="0" err="1">
                <a:solidFill>
                  <a:schemeClr val="tx1"/>
                </a:solidFill>
              </a:rPr>
              <a:t>edu.hit.java.intro</a:t>
            </a:r>
            <a:r>
              <a:rPr lang="en-US" altLang="zh-CN" dirty="0">
                <a:solidFill>
                  <a:schemeClr val="tx1"/>
                </a:solidFill>
              </a:rPr>
              <a:t>;</a:t>
            </a:r>
          </a:p>
          <a:p>
            <a:pPr marL="0" indent="0">
              <a:buNone/>
            </a:pPr>
            <a:r>
              <a:rPr lang="en-US" altLang="zh-CN" dirty="0" smtClean="0">
                <a:solidFill>
                  <a:schemeClr val="tx1"/>
                </a:solidFill>
              </a:rPr>
              <a:t>public </a:t>
            </a:r>
            <a:r>
              <a:rPr lang="en-US" altLang="zh-CN" dirty="0">
                <a:solidFill>
                  <a:schemeClr val="tx1"/>
                </a:solidFill>
              </a:rPr>
              <a:t>class Hello {</a:t>
            </a:r>
            <a:br>
              <a:rPr lang="en-US" altLang="zh-CN" dirty="0">
                <a:solidFill>
                  <a:schemeClr val="tx1"/>
                </a:solidFill>
              </a:rPr>
            </a:br>
            <a:r>
              <a:rPr lang="en-US" altLang="zh-CN" dirty="0" smtClean="0">
                <a:solidFill>
                  <a:schemeClr val="tx1"/>
                </a:solidFill>
              </a:rPr>
              <a:t>       public </a:t>
            </a:r>
            <a:r>
              <a:rPr lang="en-US" altLang="zh-CN" dirty="0">
                <a:solidFill>
                  <a:schemeClr val="tx1"/>
                </a:solidFill>
              </a:rPr>
              <a:t>static void main(String[] arguments) {</a:t>
            </a:r>
            <a:br>
              <a:rPr lang="en-US" altLang="zh-CN" dirty="0">
                <a:solidFill>
                  <a:schemeClr val="tx1"/>
                </a:solidFill>
              </a:rPr>
            </a:br>
            <a:r>
              <a:rPr lang="en-US" altLang="zh-CN" dirty="0" smtClean="0">
                <a:solidFill>
                  <a:schemeClr val="tx1"/>
                </a:solidFill>
              </a:rPr>
              <a:t>            // </a:t>
            </a:r>
            <a:r>
              <a:rPr lang="en-US" altLang="zh-CN" dirty="0">
                <a:solidFill>
                  <a:schemeClr val="tx1"/>
                </a:solidFill>
              </a:rPr>
              <a:t>Program execution begins here</a:t>
            </a:r>
            <a:br>
              <a:rPr lang="en-US" altLang="zh-CN" dirty="0">
                <a:solidFill>
                  <a:schemeClr val="tx1"/>
                </a:solidFill>
              </a:rPr>
            </a:br>
            <a:r>
              <a:rPr lang="en-US" altLang="zh-CN" dirty="0" smtClean="0">
                <a:solidFill>
                  <a:schemeClr val="tx1"/>
                </a:solidFill>
              </a:rPr>
              <a:t>            </a:t>
            </a:r>
            <a:r>
              <a:rPr lang="en-US" altLang="zh-CN" dirty="0" err="1" smtClean="0">
                <a:solidFill>
                  <a:schemeClr val="tx1"/>
                </a:solidFill>
              </a:rPr>
              <a:t>System.out.println</a:t>
            </a:r>
            <a:r>
              <a:rPr lang="en-US" altLang="zh-CN" dirty="0">
                <a:solidFill>
                  <a:schemeClr val="tx1"/>
                </a:solidFill>
              </a:rPr>
              <a:t>("Hello world!");</a:t>
            </a:r>
            <a:br>
              <a:rPr lang="en-US" altLang="zh-CN" dirty="0">
                <a:solidFill>
                  <a:schemeClr val="tx1"/>
                </a:solidFill>
              </a:rPr>
            </a:br>
            <a:r>
              <a:rPr lang="en-US" altLang="zh-CN" dirty="0" smtClean="0">
                <a:solidFill>
                  <a:schemeClr val="tx1"/>
                </a:solidFill>
              </a:rPr>
              <a:t>      }</a:t>
            </a:r>
            <a:r>
              <a:rPr lang="en-US" altLang="zh-CN" dirty="0">
                <a:solidFill>
                  <a:schemeClr val="tx1"/>
                </a:solidFill>
              </a:rPr>
              <a:t/>
            </a:r>
            <a:br>
              <a:rPr lang="en-US" altLang="zh-CN" dirty="0">
                <a:solidFill>
                  <a:schemeClr val="tx1"/>
                </a:solidFill>
              </a:rPr>
            </a:br>
            <a:r>
              <a:rPr lang="en-US" altLang="zh-CN" dirty="0">
                <a:solidFill>
                  <a:schemeClr val="tx1"/>
                </a:solidFill>
              </a:rPr>
              <a:t>}</a:t>
            </a:r>
          </a:p>
          <a:p>
            <a:pPr marL="0" indent="0">
              <a:buNone/>
            </a:pPr>
            <a:endParaRPr lang="zh-CN" altLang="en-US" dirty="0"/>
          </a:p>
        </p:txBody>
      </p:sp>
    </p:spTree>
    <p:extLst>
      <p:ext uri="{BB962C8B-B14F-4D97-AF65-F5344CB8AC3E}">
        <p14:creationId xmlns:p14="http://schemas.microsoft.com/office/powerpoint/2010/main" val="895047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Compiling </a:t>
            </a:r>
            <a:r>
              <a:rPr lang="en-US" altLang="zh-CN" dirty="0" smtClean="0"/>
              <a:t>and running Java</a:t>
            </a:r>
            <a:endParaRPr lang="zh-CN" alt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625" y="3297742"/>
            <a:ext cx="7524750" cy="1323975"/>
          </a:xfrm>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28776851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Type of Errors</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smtClean="0">
                <a:solidFill>
                  <a:srgbClr val="FFFF00"/>
                </a:solidFill>
              </a:rPr>
              <a:t>Compile-time error</a:t>
            </a:r>
          </a:p>
          <a:p>
            <a:pPr lvl="1"/>
            <a:r>
              <a:rPr lang="en-US" altLang="zh-CN" dirty="0" smtClean="0"/>
              <a:t>For </a:t>
            </a:r>
            <a:r>
              <a:rPr lang="en-US" altLang="zh-CN" dirty="0"/>
              <a:t>example, </a:t>
            </a:r>
            <a:r>
              <a:rPr lang="en-US" altLang="zh-CN" dirty="0" smtClean="0"/>
              <a:t>If </a:t>
            </a:r>
            <a:r>
              <a:rPr lang="en-US" altLang="zh-CN" dirty="0"/>
              <a:t>you forget the semicolon at the end of the print statement, you might </a:t>
            </a:r>
            <a:r>
              <a:rPr lang="en-US" altLang="zh-CN" dirty="0" smtClean="0"/>
              <a:t>get an </a:t>
            </a:r>
            <a:r>
              <a:rPr lang="en-US" altLang="zh-CN" dirty="0"/>
              <a:t>error message like this:</a:t>
            </a:r>
            <a:br>
              <a:rPr lang="en-US" altLang="zh-CN" dirty="0"/>
            </a:br>
            <a:r>
              <a:rPr lang="en-US" altLang="zh-CN" dirty="0">
                <a:solidFill>
                  <a:srgbClr val="FFC000"/>
                </a:solidFill>
              </a:rPr>
              <a:t>File: Hello.java [line: 5]</a:t>
            </a:r>
            <a:br>
              <a:rPr lang="en-US" altLang="zh-CN" dirty="0">
                <a:solidFill>
                  <a:srgbClr val="FFC000"/>
                </a:solidFill>
              </a:rPr>
            </a:br>
            <a:r>
              <a:rPr lang="en-US" altLang="zh-CN" dirty="0">
                <a:solidFill>
                  <a:srgbClr val="FFC000"/>
                </a:solidFill>
              </a:rPr>
              <a:t>Error: ';' expected</a:t>
            </a:r>
            <a:r>
              <a:rPr lang="en-US" altLang="zh-CN" dirty="0"/>
              <a:t/>
            </a:r>
            <a:br>
              <a:rPr lang="en-US" altLang="zh-CN" dirty="0"/>
            </a:br>
            <a:endParaRPr lang="en-US" altLang="zh-CN" dirty="0" smtClean="0"/>
          </a:p>
          <a:p>
            <a:r>
              <a:rPr lang="en-US" altLang="zh-CN" dirty="0" smtClean="0">
                <a:solidFill>
                  <a:srgbClr val="FFFF00"/>
                </a:solidFill>
              </a:rPr>
              <a:t>Run-time error</a:t>
            </a:r>
          </a:p>
          <a:p>
            <a:pPr lvl="1"/>
            <a:r>
              <a:rPr lang="en-US" altLang="zh-CN" dirty="0" smtClean="0"/>
              <a:t>For </a:t>
            </a:r>
            <a:r>
              <a:rPr lang="en-US" altLang="zh-CN" dirty="0"/>
              <a:t>example, if you accidentally divide by zero you will get a message like this:</a:t>
            </a:r>
            <a:br>
              <a:rPr lang="en-US" altLang="zh-CN" dirty="0"/>
            </a:br>
            <a:r>
              <a:rPr lang="en-US" altLang="zh-CN" dirty="0">
                <a:solidFill>
                  <a:srgbClr val="FFC000"/>
                </a:solidFill>
              </a:rPr>
              <a:t>Exception in thread "main" </a:t>
            </a:r>
            <a:r>
              <a:rPr lang="en-US" altLang="zh-CN" dirty="0" err="1">
                <a:solidFill>
                  <a:srgbClr val="FFC000"/>
                </a:solidFill>
              </a:rPr>
              <a:t>java.lang.ArithmeticException</a:t>
            </a:r>
            <a:r>
              <a:rPr lang="en-US" altLang="zh-CN" dirty="0">
                <a:solidFill>
                  <a:srgbClr val="FFC000"/>
                </a:solidFill>
              </a:rPr>
              <a:t>: / by </a:t>
            </a:r>
            <a:r>
              <a:rPr lang="en-US" altLang="zh-CN" dirty="0" smtClean="0">
                <a:solidFill>
                  <a:srgbClr val="FFC000"/>
                </a:solidFill>
              </a:rPr>
              <a:t>zero at </a:t>
            </a:r>
            <a:r>
              <a:rPr lang="en-US" altLang="zh-CN" dirty="0" err="1">
                <a:solidFill>
                  <a:srgbClr val="FFC000"/>
                </a:solidFill>
              </a:rPr>
              <a:t>Hello.main</a:t>
            </a:r>
            <a:r>
              <a:rPr lang="en-US" altLang="zh-CN" dirty="0">
                <a:solidFill>
                  <a:srgbClr val="FFC000"/>
                </a:solidFill>
              </a:rPr>
              <a:t>(Hello.java:5)</a:t>
            </a:r>
            <a:r>
              <a:rPr lang="en-US" altLang="zh-CN" dirty="0"/>
              <a:t/>
            </a:r>
            <a:br>
              <a:rPr lang="en-US" altLang="zh-CN" dirty="0"/>
            </a:br>
            <a:endParaRPr lang="zh-CN" altLang="en-US" dirty="0"/>
          </a:p>
        </p:txBody>
      </p:sp>
    </p:spTree>
    <p:extLst>
      <p:ext uri="{BB962C8B-B14F-4D97-AF65-F5344CB8AC3E}">
        <p14:creationId xmlns:p14="http://schemas.microsoft.com/office/powerpoint/2010/main" val="41286449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IDE</a:t>
            </a:r>
            <a:endParaRPr lang="zh-CN" altLang="en-US" dirty="0"/>
          </a:p>
        </p:txBody>
      </p:sp>
      <p:sp>
        <p:nvSpPr>
          <p:cNvPr id="3" name="Content Placeholder 2"/>
          <p:cNvSpPr>
            <a:spLocks noGrp="1"/>
          </p:cNvSpPr>
          <p:nvPr>
            <p:ph idx="1"/>
          </p:nvPr>
        </p:nvSpPr>
        <p:spPr/>
        <p:txBody>
          <a:bodyPr/>
          <a:lstStyle/>
          <a:p>
            <a:r>
              <a:rPr lang="en-US" altLang="zh-CN" dirty="0" smtClean="0"/>
              <a:t>An </a:t>
            </a:r>
            <a:r>
              <a:rPr lang="en-US" altLang="zh-CN" dirty="0">
                <a:solidFill>
                  <a:srgbClr val="FFFF00"/>
                </a:solidFill>
              </a:rPr>
              <a:t>integrated development environment (IDE) </a:t>
            </a:r>
            <a:r>
              <a:rPr lang="en-US" altLang="zh-CN" dirty="0"/>
              <a:t>is a software application that provides comprehensive facilities to computer programmers for software development. </a:t>
            </a:r>
            <a:endParaRPr lang="en-US" altLang="zh-CN" dirty="0" smtClean="0"/>
          </a:p>
          <a:p>
            <a:r>
              <a:rPr lang="en-US" altLang="zh-CN" dirty="0" smtClean="0"/>
              <a:t>An </a:t>
            </a:r>
            <a:r>
              <a:rPr lang="en-US" altLang="zh-CN" dirty="0"/>
              <a:t>IDE normally consists of a source code editor, build automation tools and a debugger. </a:t>
            </a:r>
            <a:endParaRPr lang="en-US" altLang="zh-CN" dirty="0" smtClean="0"/>
          </a:p>
          <a:p>
            <a:r>
              <a:rPr lang="en-US" altLang="zh-CN" dirty="0" smtClean="0"/>
              <a:t>Most </a:t>
            </a:r>
            <a:r>
              <a:rPr lang="en-US" altLang="zh-CN" dirty="0"/>
              <a:t>modern IDEs have intelligent code completion. Some IDEs, such as NetBeans and Eclipse, contain a compiler, interpreter.</a:t>
            </a:r>
            <a:endParaRPr lang="zh-CN" altLang="en-US" dirty="0"/>
          </a:p>
        </p:txBody>
      </p:sp>
      <p:pic>
        <p:nvPicPr>
          <p:cNvPr id="5" name="Picture 4"/>
          <p:cNvPicPr>
            <a:picLocks noChangeAspect="1"/>
          </p:cNvPicPr>
          <p:nvPr/>
        </p:nvPicPr>
        <p:blipFill>
          <a:blip r:embed="rId2"/>
          <a:stretch>
            <a:fillRect/>
          </a:stretch>
        </p:blipFill>
        <p:spPr>
          <a:xfrm>
            <a:off x="846642" y="1755457"/>
            <a:ext cx="7450715" cy="4491673"/>
          </a:xfrm>
          <a:prstGeom prst="rect">
            <a:avLst/>
          </a:prstGeom>
        </p:spPr>
      </p:pic>
    </p:spTree>
    <p:extLst>
      <p:ext uri="{BB962C8B-B14F-4D97-AF65-F5344CB8AC3E}">
        <p14:creationId xmlns:p14="http://schemas.microsoft.com/office/powerpoint/2010/main" val="229176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Installing JDK</a:t>
            </a:r>
            <a:endParaRPr lang="zh-CN" altLang="en-US" dirty="0"/>
          </a:p>
        </p:txBody>
      </p:sp>
      <p:sp>
        <p:nvSpPr>
          <p:cNvPr id="3" name="Content Placeholder 2"/>
          <p:cNvSpPr>
            <a:spLocks noGrp="1"/>
          </p:cNvSpPr>
          <p:nvPr>
            <p:ph idx="1"/>
          </p:nvPr>
        </p:nvSpPr>
        <p:spPr/>
        <p:txBody>
          <a:bodyPr/>
          <a:lstStyle/>
          <a:p>
            <a:r>
              <a:rPr lang="en-US" altLang="zh-CN" dirty="0"/>
              <a:t>http://www.oracle.com/technetwork/indexes/downloads/index.html</a:t>
            </a:r>
            <a:endParaRPr lang="zh-CN" altLang="en-US" dirty="0"/>
          </a:p>
        </p:txBody>
      </p:sp>
      <p:pic>
        <p:nvPicPr>
          <p:cNvPr id="4" name="Picture 3"/>
          <p:cNvPicPr>
            <a:picLocks noChangeAspect="1"/>
          </p:cNvPicPr>
          <p:nvPr/>
        </p:nvPicPr>
        <p:blipFill>
          <a:blip r:embed="rId2"/>
          <a:stretch>
            <a:fillRect/>
          </a:stretch>
        </p:blipFill>
        <p:spPr>
          <a:xfrm>
            <a:off x="1362075" y="2784692"/>
            <a:ext cx="6419850" cy="3790950"/>
          </a:xfrm>
          <a:prstGeom prst="rect">
            <a:avLst/>
          </a:prstGeom>
        </p:spPr>
      </p:pic>
    </p:spTree>
    <p:extLst>
      <p:ext uri="{BB962C8B-B14F-4D97-AF65-F5344CB8AC3E}">
        <p14:creationId xmlns:p14="http://schemas.microsoft.com/office/powerpoint/2010/main" val="8682269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Installing IDE</a:t>
            </a:r>
            <a:endParaRPr lang="zh-CN" altLang="en-US" dirty="0"/>
          </a:p>
        </p:txBody>
      </p:sp>
      <p:sp>
        <p:nvSpPr>
          <p:cNvPr id="3" name="Content Placeholder 2"/>
          <p:cNvSpPr>
            <a:spLocks noGrp="1"/>
          </p:cNvSpPr>
          <p:nvPr>
            <p:ph idx="1"/>
          </p:nvPr>
        </p:nvSpPr>
        <p:spPr/>
        <p:txBody>
          <a:bodyPr/>
          <a:lstStyle/>
          <a:p>
            <a:r>
              <a:rPr lang="en-US" altLang="zh-CN" dirty="0"/>
              <a:t>https://www.eclipse.org/downloads/</a:t>
            </a:r>
            <a:endParaRPr lang="zh-CN" altLang="en-US" dirty="0"/>
          </a:p>
        </p:txBody>
      </p:sp>
      <p:pic>
        <p:nvPicPr>
          <p:cNvPr id="4" name="Picture 3"/>
          <p:cNvPicPr>
            <a:picLocks noChangeAspect="1"/>
          </p:cNvPicPr>
          <p:nvPr/>
        </p:nvPicPr>
        <p:blipFill>
          <a:blip r:embed="rId2"/>
          <a:stretch>
            <a:fillRect/>
          </a:stretch>
        </p:blipFill>
        <p:spPr>
          <a:xfrm>
            <a:off x="4567237" y="3424237"/>
            <a:ext cx="9525" cy="9525"/>
          </a:xfrm>
          <a:prstGeom prst="rect">
            <a:avLst/>
          </a:prstGeom>
        </p:spPr>
      </p:pic>
      <p:pic>
        <p:nvPicPr>
          <p:cNvPr id="6" name="Picture 5"/>
          <p:cNvPicPr>
            <a:picLocks noChangeAspect="1"/>
          </p:cNvPicPr>
          <p:nvPr/>
        </p:nvPicPr>
        <p:blipFill>
          <a:blip r:embed="rId3"/>
          <a:stretch>
            <a:fillRect/>
          </a:stretch>
        </p:blipFill>
        <p:spPr>
          <a:xfrm>
            <a:off x="1478756" y="2450466"/>
            <a:ext cx="6196012" cy="4144298"/>
          </a:xfrm>
          <a:prstGeom prst="rect">
            <a:avLst/>
          </a:prstGeom>
        </p:spPr>
      </p:pic>
    </p:spTree>
    <p:extLst>
      <p:ext uri="{BB962C8B-B14F-4D97-AF65-F5344CB8AC3E}">
        <p14:creationId xmlns:p14="http://schemas.microsoft.com/office/powerpoint/2010/main" val="263691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ltLang="zh-CN" dirty="0" smtClean="0"/>
              <a:t>Demo</a:t>
            </a:r>
            <a:endParaRPr lang="zh-CN" altLang="en-US" dirty="0"/>
          </a:p>
        </p:txBody>
      </p:sp>
      <p:sp>
        <p:nvSpPr>
          <p:cNvPr id="5" name="Text Placeholder 4"/>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3651253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Tetris</a:t>
            </a:r>
            <a:endParaRPr lang="zh-CN" altLang="en-US" dirty="0"/>
          </a:p>
        </p:txBody>
      </p:sp>
      <p:sp>
        <p:nvSpPr>
          <p:cNvPr id="3" name="Content Placeholder 2"/>
          <p:cNvSpPr>
            <a:spLocks noGrp="1"/>
          </p:cNvSpPr>
          <p:nvPr>
            <p:ph idx="1"/>
          </p:nvPr>
        </p:nvSpPr>
        <p:spPr/>
        <p:txBody>
          <a:bodyPr/>
          <a:lstStyle/>
          <a:p>
            <a:r>
              <a:rPr lang="en-US" altLang="zh-CN" dirty="0"/>
              <a:t>Tetris is a tile-matching puzzle video </a:t>
            </a:r>
            <a:r>
              <a:rPr lang="en-US" altLang="zh-CN" dirty="0" smtClean="0"/>
              <a:t>game.</a:t>
            </a:r>
          </a:p>
          <a:p>
            <a:r>
              <a:rPr lang="en-US" altLang="zh-CN" dirty="0"/>
              <a:t>The goal of Tetris is to score as many points as possible by clearing horizontal lines of Blocks. The player must rotate, move, and drop the falling Tetriminos inside the Matrix (playing field). Lines are cleared when they are filled with Blocks and have no empty spaces.</a:t>
            </a:r>
            <a:endParaRPr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175" y="180278"/>
            <a:ext cx="2685175" cy="1510411"/>
          </a:xfrm>
          <a:prstGeom prst="rect">
            <a:avLst/>
          </a:prstGeom>
        </p:spPr>
      </p:pic>
    </p:spTree>
    <p:extLst>
      <p:ext uri="{BB962C8B-B14F-4D97-AF65-F5344CB8AC3E}">
        <p14:creationId xmlns:p14="http://schemas.microsoft.com/office/powerpoint/2010/main" val="20122966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extLst>
      <p:ext uri="{BB962C8B-B14F-4D97-AF65-F5344CB8AC3E}">
        <p14:creationId xmlns:p14="http://schemas.microsoft.com/office/powerpoint/2010/main" val="617818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Projects/Games</a:t>
            </a:r>
            <a:endParaRPr lang="zh-CN" altLang="en-US" dirty="0"/>
          </a:p>
        </p:txBody>
      </p:sp>
      <p:sp>
        <p:nvSpPr>
          <p:cNvPr id="3" name="Content Placeholder 2"/>
          <p:cNvSpPr>
            <a:spLocks noGrp="1"/>
          </p:cNvSpPr>
          <p:nvPr>
            <p:ph idx="1"/>
          </p:nvPr>
        </p:nvSpPr>
        <p:spPr/>
        <p:txBody>
          <a:bodyPr/>
          <a:lstStyle/>
          <a:p>
            <a:r>
              <a:rPr lang="en-US" altLang="zh-CN" dirty="0" smtClean="0"/>
              <a:t>Each team choose one of the following projects by casting </a:t>
            </a:r>
            <a:r>
              <a:rPr lang="en-US" altLang="zh-CN" dirty="0"/>
              <a:t>lots</a:t>
            </a:r>
            <a:r>
              <a:rPr lang="en-US" altLang="zh-CN" b="0" dirty="0"/>
              <a:t>.</a:t>
            </a:r>
            <a:endParaRPr lang="en-US" altLang="zh-CN" dirty="0" smtClean="0"/>
          </a:p>
          <a:p>
            <a:pPr lvl="1"/>
            <a:r>
              <a:rPr lang="en-US" altLang="zh-CN" dirty="0" smtClean="0"/>
              <a:t>Sudoku</a:t>
            </a:r>
          </a:p>
          <a:p>
            <a:pPr lvl="1"/>
            <a:r>
              <a:rPr lang="en-US" altLang="zh-CN" dirty="0"/>
              <a:t>Crossword</a:t>
            </a:r>
            <a:endParaRPr lang="en-US" altLang="zh-CN" dirty="0" smtClean="0"/>
          </a:p>
          <a:p>
            <a:pPr lvl="1"/>
            <a:r>
              <a:rPr lang="en-US" altLang="zh-CN" dirty="0" err="1"/>
              <a:t>Blockies</a:t>
            </a:r>
            <a:endParaRPr lang="en-US" altLang="zh-CN" dirty="0"/>
          </a:p>
          <a:p>
            <a:pPr lvl="1"/>
            <a:r>
              <a:rPr lang="en-US" altLang="zh-CN" dirty="0" smtClean="0"/>
              <a:t>Cube Crash</a:t>
            </a:r>
          </a:p>
          <a:p>
            <a:pPr lvl="1"/>
            <a:r>
              <a:rPr lang="en-US" altLang="zh-CN" dirty="0" smtClean="0"/>
              <a:t>Bubble Shooter</a:t>
            </a:r>
          </a:p>
          <a:p>
            <a:pPr lvl="1"/>
            <a:r>
              <a:rPr lang="en-US" altLang="zh-CN" dirty="0" smtClean="0"/>
              <a:t>Connection </a:t>
            </a:r>
            <a:r>
              <a:rPr lang="en-US" altLang="zh-CN" dirty="0" smtClean="0"/>
              <a:t>Game</a:t>
            </a:r>
          </a:p>
          <a:p>
            <a:pPr lvl="1"/>
            <a:r>
              <a:rPr lang="en-US" altLang="zh-CN" smtClean="0"/>
              <a:t>Maze game</a:t>
            </a:r>
            <a:endParaRPr lang="en-US" altLang="zh-CN" dirty="0" smtClean="0"/>
          </a:p>
          <a:p>
            <a:pPr lvl="1"/>
            <a:endParaRPr lang="en-US" altLang="zh-CN" dirty="0" smtClean="0"/>
          </a:p>
          <a:p>
            <a:pPr lvl="1"/>
            <a:endParaRPr lang="en-US" altLang="zh-CN" dirty="0" smtClean="0"/>
          </a:p>
        </p:txBody>
      </p:sp>
    </p:spTree>
    <p:extLst>
      <p:ext uri="{BB962C8B-B14F-4D97-AF65-F5344CB8AC3E}">
        <p14:creationId xmlns:p14="http://schemas.microsoft.com/office/powerpoint/2010/main" val="2739111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Sudoku</a:t>
            </a:r>
            <a:endParaRPr lang="zh-CN" altLang="en-US" dirty="0"/>
          </a:p>
        </p:txBody>
      </p:sp>
      <p:sp>
        <p:nvSpPr>
          <p:cNvPr id="3" name="Content Placeholder 2"/>
          <p:cNvSpPr>
            <a:spLocks noGrp="1"/>
          </p:cNvSpPr>
          <p:nvPr>
            <p:ph idx="1"/>
          </p:nvPr>
        </p:nvSpPr>
        <p:spPr/>
        <p:txBody>
          <a:bodyPr/>
          <a:lstStyle/>
          <a:p>
            <a:r>
              <a:rPr lang="en-US" altLang="zh-CN" dirty="0"/>
              <a:t>Sudoku is </a:t>
            </a:r>
            <a:r>
              <a:rPr lang="en-US" altLang="zh-CN" dirty="0" smtClean="0"/>
              <a:t>a combinatorial </a:t>
            </a:r>
            <a:r>
              <a:rPr lang="en-US" altLang="zh-CN" dirty="0"/>
              <a:t>number-placement puzzle. Sudoku </a:t>
            </a:r>
            <a:r>
              <a:rPr lang="en-US" altLang="zh-CN" dirty="0" smtClean="0"/>
              <a:t>played </a:t>
            </a:r>
            <a:r>
              <a:rPr lang="en-US" altLang="zh-CN" dirty="0"/>
              <a:t>on a grid </a:t>
            </a:r>
            <a:r>
              <a:rPr lang="en-US" altLang="zh-CN" dirty="0" smtClean="0"/>
              <a:t>consisting </a:t>
            </a:r>
            <a:r>
              <a:rPr lang="en-US" altLang="zh-CN" dirty="0"/>
              <a:t>of 9 rows and 9 columns.</a:t>
            </a:r>
            <a:endParaRPr lang="en-US" altLang="zh-CN" dirty="0" smtClean="0"/>
          </a:p>
          <a:p>
            <a:r>
              <a:rPr lang="en-US" altLang="zh-CN" dirty="0" smtClean="0"/>
              <a:t>To </a:t>
            </a:r>
            <a:r>
              <a:rPr lang="en-US" altLang="zh-CN" dirty="0"/>
              <a:t>complete a Sudoku, you need to fill in the empty cells so that each row, each column and each </a:t>
            </a:r>
            <a:r>
              <a:rPr lang="en-US" altLang="zh-CN" dirty="0" smtClean="0"/>
              <a:t>of nine 3x3 </a:t>
            </a:r>
            <a:r>
              <a:rPr lang="en-US" altLang="zh-CN" dirty="0" err="1" smtClean="0"/>
              <a:t>subgrids</a:t>
            </a:r>
            <a:r>
              <a:rPr lang="en-US" altLang="zh-CN" dirty="0" smtClean="0"/>
              <a:t> </a:t>
            </a:r>
            <a:r>
              <a:rPr lang="en-US" altLang="zh-CN" dirty="0"/>
              <a:t>must contain all the digits between 1 and 9, and each digit can appear only once</a:t>
            </a:r>
            <a:r>
              <a:rPr lang="en-US" altLang="zh-CN" dirty="0" smtClean="0"/>
              <a:t>.</a:t>
            </a:r>
          </a:p>
          <a:p>
            <a:r>
              <a:rPr lang="en-US" altLang="zh-CN" dirty="0"/>
              <a:t>SEE: http://www.websudoku.com/</a:t>
            </a:r>
            <a:endParaRPr lang="zh-CN" altLang="en-US" dirty="0"/>
          </a:p>
        </p:txBody>
      </p:sp>
      <p:pic>
        <p:nvPicPr>
          <p:cNvPr id="4" name="Picture 3"/>
          <p:cNvPicPr>
            <a:picLocks noChangeAspect="1"/>
          </p:cNvPicPr>
          <p:nvPr/>
        </p:nvPicPr>
        <p:blipFill>
          <a:blip r:embed="rId3"/>
          <a:stretch>
            <a:fillRect/>
          </a:stretch>
        </p:blipFill>
        <p:spPr>
          <a:xfrm>
            <a:off x="6842685" y="4725880"/>
            <a:ext cx="2153335" cy="2132120"/>
          </a:xfrm>
          <a:prstGeom prst="rect">
            <a:avLst/>
          </a:prstGeom>
        </p:spPr>
      </p:pic>
      <p:pic>
        <p:nvPicPr>
          <p:cNvPr id="5" name="Picture 4"/>
          <p:cNvPicPr>
            <a:picLocks noChangeAspect="1"/>
          </p:cNvPicPr>
          <p:nvPr/>
        </p:nvPicPr>
        <p:blipFill>
          <a:blip r:embed="rId4"/>
          <a:stretch>
            <a:fillRect/>
          </a:stretch>
        </p:blipFill>
        <p:spPr>
          <a:xfrm>
            <a:off x="4572000" y="4725880"/>
            <a:ext cx="2153335" cy="2121668"/>
          </a:xfrm>
          <a:prstGeom prst="rect">
            <a:avLst/>
          </a:prstGeom>
        </p:spPr>
      </p:pic>
    </p:spTree>
    <p:extLst>
      <p:ext uri="{BB962C8B-B14F-4D97-AF65-F5344CB8AC3E}">
        <p14:creationId xmlns:p14="http://schemas.microsoft.com/office/powerpoint/2010/main" val="427391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Cross Word </a:t>
            </a:r>
            <a:r>
              <a:rPr lang="en-US" altLang="zh-CN" dirty="0"/>
              <a:t>Puzzle</a:t>
            </a:r>
            <a:endParaRPr lang="zh-CN" altLang="en-US" dirty="0"/>
          </a:p>
        </p:txBody>
      </p:sp>
      <p:sp>
        <p:nvSpPr>
          <p:cNvPr id="3" name="Content Placeholder 2"/>
          <p:cNvSpPr>
            <a:spLocks noGrp="1"/>
          </p:cNvSpPr>
          <p:nvPr>
            <p:ph idx="1"/>
          </p:nvPr>
        </p:nvSpPr>
        <p:spPr>
          <a:xfrm>
            <a:off x="628649" y="1825625"/>
            <a:ext cx="8158163" cy="4351338"/>
          </a:xfrm>
        </p:spPr>
        <p:txBody>
          <a:bodyPr>
            <a:normAutofit/>
          </a:bodyPr>
          <a:lstStyle/>
          <a:p>
            <a:r>
              <a:rPr lang="en-US" altLang="zh-CN" b="0" dirty="0"/>
              <a:t>A crossword is a word puzzle that normally takes the form of a square or a rectangular grid of white and black shaded squares. The goal is to fill the white squares with letters, forming words or phrases, by solving clues which lead to the answers. In languages that are written left-to-right, the answer words and phrases are placed in the grid from left to right and from top to bottom. The shaded squares are used to separate the words or phrases</a:t>
            </a:r>
            <a:r>
              <a:rPr lang="en-US" altLang="zh-CN" b="0" dirty="0" smtClean="0"/>
              <a:t>.</a:t>
            </a:r>
          </a:p>
          <a:p>
            <a:r>
              <a:rPr lang="en-US" altLang="zh-CN" b="0" dirty="0"/>
              <a:t>See: http://www.7k7k.com/swf/133612.htm</a:t>
            </a:r>
            <a:endParaRPr lang="zh-CN" altLang="en-US" dirty="0"/>
          </a:p>
        </p:txBody>
      </p:sp>
      <p:pic>
        <p:nvPicPr>
          <p:cNvPr id="8" name="Picture 7"/>
          <p:cNvPicPr>
            <a:picLocks noChangeAspect="1"/>
          </p:cNvPicPr>
          <p:nvPr/>
        </p:nvPicPr>
        <p:blipFill>
          <a:blip r:embed="rId2"/>
          <a:stretch>
            <a:fillRect/>
          </a:stretch>
        </p:blipFill>
        <p:spPr>
          <a:xfrm>
            <a:off x="6410810" y="3843338"/>
            <a:ext cx="2633177" cy="3014662"/>
          </a:xfrm>
          <a:prstGeom prst="rect">
            <a:avLst/>
          </a:prstGeom>
        </p:spPr>
      </p:pic>
    </p:spTree>
    <p:extLst>
      <p:ext uri="{BB962C8B-B14F-4D97-AF65-F5344CB8AC3E}">
        <p14:creationId xmlns:p14="http://schemas.microsoft.com/office/powerpoint/2010/main" val="1681827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Blockies</a:t>
            </a:r>
            <a:endParaRPr lang="zh-CN" altLang="en-US" dirty="0"/>
          </a:p>
        </p:txBody>
      </p:sp>
      <p:sp>
        <p:nvSpPr>
          <p:cNvPr id="3" name="Content Placeholder 2"/>
          <p:cNvSpPr>
            <a:spLocks noGrp="1"/>
          </p:cNvSpPr>
          <p:nvPr>
            <p:ph idx="1"/>
          </p:nvPr>
        </p:nvSpPr>
        <p:spPr/>
        <p:txBody>
          <a:bodyPr>
            <a:normAutofit/>
          </a:bodyPr>
          <a:lstStyle/>
          <a:p>
            <a:r>
              <a:rPr lang="en-US" altLang="zh-CN" dirty="0"/>
              <a:t>The goal of </a:t>
            </a:r>
            <a:r>
              <a:rPr lang="en-US" altLang="zh-CN" dirty="0" err="1"/>
              <a:t>Blockies</a:t>
            </a:r>
            <a:r>
              <a:rPr lang="en-US" altLang="zh-CN" dirty="0"/>
              <a:t> is fairly </a:t>
            </a:r>
            <a:r>
              <a:rPr lang="en-US" altLang="zh-CN" dirty="0" smtClean="0"/>
              <a:t>simple. </a:t>
            </a:r>
            <a:r>
              <a:rPr lang="en-US" altLang="zh-CN" dirty="0"/>
              <a:t>You have to remove </a:t>
            </a:r>
            <a:r>
              <a:rPr lang="en-US" altLang="zh-CN" dirty="0" smtClean="0"/>
              <a:t>same-colored </a:t>
            </a:r>
            <a:r>
              <a:rPr lang="en-US" altLang="zh-CN" dirty="0"/>
              <a:t>blocks by clicking on groups of three or more as they accumulate on the bottom of the screen</a:t>
            </a:r>
            <a:r>
              <a:rPr lang="en-US" altLang="zh-CN" dirty="0" smtClean="0"/>
              <a:t>. As </a:t>
            </a:r>
            <a:r>
              <a:rPr lang="en-US" altLang="zh-CN" dirty="0"/>
              <a:t>you work to remove blocks, new rows will be falling from the top of the screen.</a:t>
            </a:r>
            <a:endParaRPr lang="en-US" altLang="zh-CN" dirty="0" smtClean="0"/>
          </a:p>
          <a:p>
            <a:r>
              <a:rPr lang="en-US" altLang="zh-CN" b="0" dirty="0" smtClean="0"/>
              <a:t>SEE:</a:t>
            </a:r>
            <a:r>
              <a:rPr lang="en-US" altLang="zh-CN" dirty="0"/>
              <a:t> http://</a:t>
            </a:r>
            <a:r>
              <a:rPr lang="en-US" altLang="zh-CN" dirty="0" smtClean="0"/>
              <a:t>netpuzzlegames.com/blockies</a:t>
            </a:r>
            <a:endParaRPr lang="zh-CN" altLang="en-US" dirty="0"/>
          </a:p>
        </p:txBody>
      </p:sp>
      <p:pic>
        <p:nvPicPr>
          <p:cNvPr id="4" name="Picture 3"/>
          <p:cNvPicPr>
            <a:picLocks noChangeAspect="1"/>
          </p:cNvPicPr>
          <p:nvPr/>
        </p:nvPicPr>
        <p:blipFill>
          <a:blip r:embed="rId3"/>
          <a:stretch>
            <a:fillRect/>
          </a:stretch>
        </p:blipFill>
        <p:spPr>
          <a:xfrm>
            <a:off x="7372350" y="4019878"/>
            <a:ext cx="1771650" cy="2838122"/>
          </a:xfrm>
          <a:prstGeom prst="rect">
            <a:avLst/>
          </a:prstGeom>
        </p:spPr>
      </p:pic>
    </p:spTree>
    <p:extLst>
      <p:ext uri="{BB962C8B-B14F-4D97-AF65-F5344CB8AC3E}">
        <p14:creationId xmlns:p14="http://schemas.microsoft.com/office/powerpoint/2010/main" val="21939221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1971</TotalTime>
  <Words>2260</Words>
  <Application>Microsoft Office PowerPoint</Application>
  <PresentationFormat>On-screen Show (4:3)</PresentationFormat>
  <Paragraphs>258</Paragraphs>
  <Slides>50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华文楷体</vt:lpstr>
      <vt:lpstr>宋体</vt:lpstr>
      <vt:lpstr>Arial</vt:lpstr>
      <vt:lpstr>Calibri</vt:lpstr>
      <vt:lpstr>Corbel</vt:lpstr>
      <vt:lpstr>Wingdings</vt:lpstr>
      <vt:lpstr>Depth</vt:lpstr>
      <vt:lpstr>Java Programming</vt:lpstr>
      <vt:lpstr>Outline </vt:lpstr>
      <vt:lpstr>Goal</vt:lpstr>
      <vt:lpstr>BMI statistics problem</vt:lpstr>
      <vt:lpstr>Tetris</vt:lpstr>
      <vt:lpstr>Projects/Games</vt:lpstr>
      <vt:lpstr>Sudoku</vt:lpstr>
      <vt:lpstr>Cross Word Puzzle</vt:lpstr>
      <vt:lpstr>Blockies</vt:lpstr>
      <vt:lpstr>Cube Crash</vt:lpstr>
      <vt:lpstr>Bubble Shooter</vt:lpstr>
      <vt:lpstr>Maze Game</vt:lpstr>
      <vt:lpstr>Solving problems by Programming </vt:lpstr>
      <vt:lpstr>Computational thinking</vt:lpstr>
      <vt:lpstr>Program</vt:lpstr>
      <vt:lpstr>Instruction</vt:lpstr>
      <vt:lpstr>Program</vt:lpstr>
      <vt:lpstr>Algorithm</vt:lpstr>
      <vt:lpstr>Pseudocode</vt:lpstr>
      <vt:lpstr>Pseudocode</vt:lpstr>
      <vt:lpstr>Programming Language</vt:lpstr>
      <vt:lpstr>Programming Languages</vt:lpstr>
      <vt:lpstr>Source code</vt:lpstr>
      <vt:lpstr>Source code: Euclid’s Algorithm</vt:lpstr>
      <vt:lpstr>Programming</vt:lpstr>
      <vt:lpstr>Translating </vt:lpstr>
      <vt:lpstr>Debugging</vt:lpstr>
      <vt:lpstr>Anecdote </vt:lpstr>
      <vt:lpstr>Running programs</vt:lpstr>
      <vt:lpstr>PowerPoint Presentation</vt:lpstr>
      <vt:lpstr>Java</vt:lpstr>
      <vt:lpstr>Write once, run anywhere!</vt:lpstr>
      <vt:lpstr>Write once, run anywhere!</vt:lpstr>
      <vt:lpstr>Java history</vt:lpstr>
      <vt:lpstr>Big picture of Java</vt:lpstr>
      <vt:lpstr>Big picture of Java</vt:lpstr>
      <vt:lpstr>Java Program Structure</vt:lpstr>
      <vt:lpstr>Case-sensitive</vt:lpstr>
      <vt:lpstr>1st Program</vt:lpstr>
      <vt:lpstr>1st Program</vt:lpstr>
      <vt:lpstr>The main method</vt:lpstr>
      <vt:lpstr>Code Style</vt:lpstr>
      <vt:lpstr>Good Code Style</vt:lpstr>
      <vt:lpstr>Compiling and running Java</vt:lpstr>
      <vt:lpstr>Type of Errors</vt:lpstr>
      <vt:lpstr>IDE</vt:lpstr>
      <vt:lpstr>Installing JDK</vt:lpstr>
      <vt:lpstr>Installing IDE</vt:lpstr>
      <vt:lpstr>Demo</vt:lpstr>
      <vt:lpstr>PowerPoint Presentation</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Xudong</dc:creator>
  <cp:lastModifiedBy>刘旭东</cp:lastModifiedBy>
  <cp:revision>437</cp:revision>
  <cp:lastPrinted>2017-01-15T05:28:09Z</cp:lastPrinted>
  <dcterms:created xsi:type="dcterms:W3CDTF">2016-09-02T14:09:24Z</dcterms:created>
  <dcterms:modified xsi:type="dcterms:W3CDTF">2017-05-22T14:12:33Z</dcterms:modified>
</cp:coreProperties>
</file>