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gif"/>
  <Override PartName="/ppt/notesSlides/notesSlide6.xml" ContentType="application/vnd.openxmlformats-officedocument.presentationml.notesSlide+xml"/>
  <Override PartName="/ppt/media/image12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85" r:id="rId3"/>
    <p:sldId id="289" r:id="rId4"/>
    <p:sldId id="291" r:id="rId5"/>
    <p:sldId id="292" r:id="rId6"/>
    <p:sldId id="293" r:id="rId7"/>
    <p:sldId id="290" r:id="rId8"/>
    <p:sldId id="309" r:id="rId9"/>
    <p:sldId id="282" r:id="rId10"/>
    <p:sldId id="302" r:id="rId11"/>
    <p:sldId id="304" r:id="rId12"/>
    <p:sldId id="310" r:id="rId13"/>
    <p:sldId id="322" r:id="rId14"/>
    <p:sldId id="324" r:id="rId15"/>
    <p:sldId id="362" r:id="rId16"/>
    <p:sldId id="303" r:id="rId17"/>
    <p:sldId id="283" r:id="rId18"/>
    <p:sldId id="364" r:id="rId19"/>
    <p:sldId id="363" r:id="rId20"/>
    <p:sldId id="307" r:id="rId21"/>
    <p:sldId id="298" r:id="rId22"/>
    <p:sldId id="306" r:id="rId23"/>
    <p:sldId id="305" r:id="rId24"/>
    <p:sldId id="359" r:id="rId25"/>
    <p:sldId id="360" r:id="rId26"/>
    <p:sldId id="361" r:id="rId27"/>
    <p:sldId id="349" r:id="rId28"/>
    <p:sldId id="297" r:id="rId29"/>
    <p:sldId id="311" r:id="rId30"/>
    <p:sldId id="356" r:id="rId31"/>
    <p:sldId id="357" r:id="rId32"/>
    <p:sldId id="294" r:id="rId33"/>
    <p:sldId id="339" r:id="rId34"/>
    <p:sldId id="358" r:id="rId35"/>
    <p:sldId id="340" r:id="rId36"/>
    <p:sldId id="296" r:id="rId37"/>
    <p:sldId id="341" r:id="rId38"/>
    <p:sldId id="321" r:id="rId39"/>
    <p:sldId id="323" r:id="rId40"/>
    <p:sldId id="286" r:id="rId41"/>
    <p:sldId id="318" r:id="rId42"/>
    <p:sldId id="352" r:id="rId43"/>
    <p:sldId id="332" r:id="rId44"/>
    <p:sldId id="334" r:id="rId45"/>
    <p:sldId id="333" r:id="rId46"/>
    <p:sldId id="351" r:id="rId47"/>
    <p:sldId id="336" r:id="rId48"/>
    <p:sldId id="335" r:id="rId49"/>
    <p:sldId id="337" r:id="rId50"/>
    <p:sldId id="343" r:id="rId51"/>
    <p:sldId id="344" r:id="rId52"/>
    <p:sldId id="345" r:id="rId53"/>
    <p:sldId id="346" r:id="rId54"/>
    <p:sldId id="347" r:id="rId55"/>
    <p:sldId id="348" r:id="rId56"/>
    <p:sldId id="281" r:id="rId57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3066" autoAdjust="0"/>
  </p:normalViewPr>
  <p:slideViewPr>
    <p:cSldViewPr snapToGrid="0">
      <p:cViewPr varScale="1">
        <p:scale>
          <a:sx n="55" d="100"/>
          <a:sy n="55" d="100"/>
        </p:scale>
        <p:origin x="9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76A7-5640-4EDF-9C72-ABADE812E59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A086-2753-42BF-A7FE-7B3EDD950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7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D8BEA-872F-4562-8596-6D937B6835A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3BAA-D203-4A65-901A-20A394C31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4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0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8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2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70C0"/>
                </a:solidFill>
              </a:rPr>
              <a:t>Notice: </a:t>
            </a:r>
            <a:r>
              <a:rPr lang="en-US" altLang="zh-CN" dirty="0" smtClean="0"/>
              <a:t>Variables must be initialized (assigned for the first time) before they can be used!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http://www.javaworld.com/article/2073723/core-java/why-getter-and-setter-methods-are-evil.html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http://typicalprogrammer.com/doing-it-wrong-getters-and-setters/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8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5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8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http://www.uml.org/what-is-uml.htm#12DiagramTypes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33BAA-D203-4A65-901A-20A394C310C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localclasses.html" TargetMode="External"/><Relationship Id="rId2" Type="http://schemas.openxmlformats.org/officeDocument/2006/relationships/hyperlink" Target="http://docs.oracle.com/javase/tutorial/java/javaOO/nes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java/javaOO/anonymousclass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Classes &amp; Objects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Member </a:t>
            </a:r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Member variables </a:t>
            </a:r>
            <a:r>
              <a:rPr lang="en-US" altLang="zh-CN" dirty="0"/>
              <a:t>are also called </a:t>
            </a:r>
            <a:r>
              <a:rPr lang="en-US" altLang="zh-CN" dirty="0" smtClean="0">
                <a:solidFill>
                  <a:srgbClr val="00B0F0"/>
                </a:solidFill>
              </a:rPr>
              <a:t>fields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They are declared </a:t>
            </a:r>
            <a:r>
              <a:rPr lang="en-US" altLang="zh-CN" dirty="0"/>
              <a:t>in a class definition, usually before the method definitions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Field declarations </a:t>
            </a:r>
            <a:r>
              <a:rPr lang="en-US" altLang="zh-CN" dirty="0"/>
              <a:t>are composed of three components, in order:</a:t>
            </a:r>
          </a:p>
          <a:p>
            <a:pPr lvl="1"/>
            <a:r>
              <a:rPr lang="en-US" altLang="zh-CN" dirty="0"/>
              <a:t>Zero or more </a:t>
            </a:r>
            <a:r>
              <a:rPr lang="en-US" altLang="zh-CN" dirty="0">
                <a:solidFill>
                  <a:srgbClr val="00B0F0"/>
                </a:solidFill>
              </a:rPr>
              <a:t>access modifiers</a:t>
            </a:r>
            <a:r>
              <a:rPr lang="en-US" altLang="zh-CN" dirty="0"/>
              <a:t>, such as public or private.</a:t>
            </a:r>
          </a:p>
          <a:p>
            <a:pPr lvl="1"/>
            <a:r>
              <a:rPr lang="en-US" altLang="zh-CN" dirty="0"/>
              <a:t>The field's type.</a:t>
            </a:r>
          </a:p>
          <a:p>
            <a:pPr lvl="1"/>
            <a:r>
              <a:rPr lang="en-US" altLang="zh-CN" dirty="0"/>
              <a:t>The field's name.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Modifiers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Access Modifiers </a:t>
            </a:r>
            <a:r>
              <a:rPr lang="en-US" altLang="zh-CN" dirty="0"/>
              <a:t>lets you control what other classes have access to a member </a:t>
            </a:r>
            <a:r>
              <a:rPr lang="en-US" altLang="zh-CN" dirty="0" smtClean="0"/>
              <a:t>field or method. There </a:t>
            </a:r>
            <a:r>
              <a:rPr lang="en-US" altLang="zh-CN" dirty="0"/>
              <a:t>are four access modifiers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no explicit modifier 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field or method </a:t>
            </a:r>
            <a:r>
              <a:rPr lang="en-US" altLang="zh-CN" dirty="0" smtClean="0"/>
              <a:t> is </a:t>
            </a:r>
            <a:r>
              <a:rPr lang="en-US" altLang="zh-CN" dirty="0"/>
              <a:t>accessible from the </a:t>
            </a:r>
            <a:r>
              <a:rPr lang="en-US" altLang="zh-CN" dirty="0" smtClean="0"/>
              <a:t>package,</a:t>
            </a:r>
            <a:r>
              <a:rPr lang="en-US" altLang="zh-CN" b="0" dirty="0"/>
              <a:t> </a:t>
            </a:r>
            <a:r>
              <a:rPr lang="en-US" altLang="zh-CN" dirty="0"/>
              <a:t>the default access modifier.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public</a:t>
            </a:r>
            <a:r>
              <a:rPr lang="en-US" altLang="zh-CN" dirty="0" smtClean="0"/>
              <a:t> </a:t>
            </a:r>
            <a:r>
              <a:rPr lang="en-US" altLang="zh-CN" dirty="0"/>
              <a:t>modifier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dirty="0" smtClean="0"/>
              <a:t>field or method  </a:t>
            </a:r>
            <a:r>
              <a:rPr lang="en-US" altLang="zh-CN" dirty="0"/>
              <a:t>is accessible from all classes.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private</a:t>
            </a:r>
            <a:r>
              <a:rPr lang="en-US" altLang="zh-CN" dirty="0"/>
              <a:t> modifier</a:t>
            </a:r>
          </a:p>
          <a:p>
            <a:pPr lvl="2"/>
            <a:r>
              <a:rPr lang="en-US" altLang="zh-CN" dirty="0"/>
              <a:t>the </a:t>
            </a:r>
            <a:r>
              <a:rPr lang="en-US" altLang="zh-CN" dirty="0" smtClean="0"/>
              <a:t>field</a:t>
            </a:r>
            <a:r>
              <a:rPr lang="en-US" altLang="zh-CN" dirty="0"/>
              <a:t> or method</a:t>
            </a:r>
            <a:r>
              <a:rPr lang="en-US" altLang="zh-CN" dirty="0" smtClean="0"/>
              <a:t> </a:t>
            </a:r>
            <a:r>
              <a:rPr lang="en-US" altLang="zh-CN" dirty="0"/>
              <a:t>is accessible only within its own class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p</a:t>
            </a:r>
            <a:r>
              <a:rPr lang="en-US" altLang="zh-CN" dirty="0" smtClean="0">
                <a:solidFill>
                  <a:srgbClr val="00B0F0"/>
                </a:solidFill>
              </a:rPr>
              <a:t>rotected </a:t>
            </a:r>
            <a:r>
              <a:rPr lang="en-US" altLang="zh-CN" dirty="0" smtClean="0"/>
              <a:t>modifier</a:t>
            </a:r>
            <a:endParaRPr lang="en-US" altLang="zh-CN" dirty="0"/>
          </a:p>
          <a:p>
            <a:pPr lvl="2"/>
            <a:r>
              <a:rPr lang="en-US" altLang="zh-CN" dirty="0"/>
              <a:t>the field or method is accessible only within its own </a:t>
            </a:r>
            <a:r>
              <a:rPr lang="en-US" altLang="zh-CN" dirty="0" smtClean="0"/>
              <a:t>package.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Modifiers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two levels of access control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At the </a:t>
            </a:r>
            <a:r>
              <a:rPr lang="en-US" altLang="zh-CN" dirty="0" smtClean="0"/>
              <a:t>top (class) </a:t>
            </a:r>
            <a:r>
              <a:rPr lang="en-US" altLang="zh-CN" dirty="0"/>
              <a:t>level—public, or package-private (no explicit modifier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lvl="1"/>
            <a:r>
              <a:rPr lang="en-US" altLang="zh-CN" dirty="0"/>
              <a:t>At the member level—public, private, protected, or package-private (no explicit modifier). 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04" y="3880685"/>
            <a:ext cx="4879591" cy="22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on choosing access modifiers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private unless you have a good reason not to. Avoid public fields except for constants. </a:t>
            </a:r>
            <a:endParaRPr lang="en-US" altLang="zh-CN" dirty="0" smtClean="0"/>
          </a:p>
          <a:p>
            <a:pPr lvl="1"/>
            <a:r>
              <a:rPr lang="en-US" altLang="zh-CN" dirty="0"/>
              <a:t>Access </a:t>
            </a:r>
            <a:r>
              <a:rPr lang="en-US" altLang="zh-CN" dirty="0" smtClean="0"/>
              <a:t>modifiers help </a:t>
            </a:r>
            <a:r>
              <a:rPr lang="en-US" altLang="zh-CN" dirty="0"/>
              <a:t>keep classes isolated from each other so that changes in one class won’t require changes in other classes. This kind of isolation is called </a:t>
            </a:r>
            <a:r>
              <a:rPr lang="en-US" altLang="zh-CN" dirty="0">
                <a:solidFill>
                  <a:srgbClr val="0070C0"/>
                </a:solidFill>
              </a:rPr>
              <a:t>information hiding</a:t>
            </a:r>
            <a:r>
              <a:rPr lang="en-US" altLang="zh-CN" dirty="0"/>
              <a:t>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</a:t>
            </a:r>
            <a:r>
              <a:rPr lang="en-US" altLang="zh-CN" dirty="0" smtClean="0"/>
              <a:t>: Many </a:t>
            </a:r>
            <a:r>
              <a:rPr lang="en-US" altLang="zh-CN" dirty="0"/>
              <a:t>of the examples in the </a:t>
            </a:r>
            <a:r>
              <a:rPr lang="en-US" altLang="zh-CN" dirty="0" smtClean="0"/>
              <a:t>lectures use </a:t>
            </a:r>
            <a:r>
              <a:rPr lang="en-US" altLang="zh-CN" dirty="0"/>
              <a:t>public fields. This may help to illustrate some points concisely, but is not recommended for production code</a:t>
            </a:r>
            <a:r>
              <a:rPr lang="en-US" altLang="zh-C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5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modifiers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static</a:t>
            </a:r>
            <a:r>
              <a:rPr lang="en-US" altLang="zh-CN" dirty="0"/>
              <a:t> modifier</a:t>
            </a:r>
          </a:p>
          <a:p>
            <a:pPr lvl="1"/>
            <a:r>
              <a:rPr lang="en-US" altLang="zh-CN" dirty="0"/>
              <a:t>the field or method is accessible only within its own class.</a:t>
            </a:r>
            <a:r>
              <a:rPr lang="en-US" altLang="zh-CN" b="0" dirty="0"/>
              <a:t> </a:t>
            </a:r>
            <a:r>
              <a:rPr lang="en-US" altLang="zh-CN" dirty="0"/>
              <a:t>and, in addition, by a subclass of its class in another package.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final</a:t>
            </a:r>
            <a:r>
              <a:rPr lang="en-US" altLang="zh-CN" dirty="0"/>
              <a:t> modifier</a:t>
            </a:r>
          </a:p>
          <a:p>
            <a:pPr lvl="1"/>
            <a:r>
              <a:rPr lang="en-US" altLang="zh-CN" dirty="0"/>
              <a:t>You can declare a class, a variable or a method to be final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final method cannot be overridden in the subclass.</a:t>
            </a:r>
          </a:p>
          <a:p>
            <a:pPr lvl="1"/>
            <a:r>
              <a:rPr lang="en-US" altLang="zh-CN" dirty="0"/>
              <a:t>A final variable cannot be re-assigned a new value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A final class cannot be sub-classed (or </a:t>
            </a:r>
            <a:r>
              <a:rPr lang="en-US" altLang="zh-CN" dirty="0" smtClean="0"/>
              <a:t>extended)</a:t>
            </a:r>
          </a:p>
          <a:p>
            <a:pPr lvl="1"/>
            <a:r>
              <a:rPr lang="en-US" altLang="zh-CN" dirty="0" smtClean="0"/>
              <a:t>we will discuss this in the future.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4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Kinds </a:t>
            </a:r>
            <a:r>
              <a:rPr lang="en-US" altLang="zh-CN" dirty="0"/>
              <a:t>of member </a:t>
            </a:r>
            <a:r>
              <a:rPr lang="en-US" altLang="zh-CN" dirty="0" smtClean="0"/>
              <a:t>variables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kinds of member variables: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Class variables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6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Instance 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Instance variables </a:t>
            </a:r>
            <a:r>
              <a:rPr lang="en-US" altLang="zh-CN" dirty="0" smtClean="0"/>
              <a:t>are fields without static modifier.</a:t>
            </a:r>
          </a:p>
          <a:p>
            <a:r>
              <a:rPr lang="en-US" altLang="zh-CN" dirty="0" smtClean="0"/>
              <a:t>When </a:t>
            </a:r>
            <a:r>
              <a:rPr lang="en-US" altLang="zh-CN" dirty="0"/>
              <a:t>a number of objects are created from the same class blueprint, they </a:t>
            </a:r>
            <a:r>
              <a:rPr lang="en-US" altLang="zh-CN" dirty="0">
                <a:solidFill>
                  <a:srgbClr val="00B0F0"/>
                </a:solidFill>
              </a:rPr>
              <a:t>each have their own distinct copies of </a:t>
            </a:r>
            <a:r>
              <a:rPr lang="en-US" altLang="zh-CN" i="1" dirty="0">
                <a:solidFill>
                  <a:srgbClr val="00B0F0"/>
                </a:solidFill>
              </a:rPr>
              <a:t>instance variables</a:t>
            </a:r>
            <a:r>
              <a:rPr lang="en-US" altLang="zh-CN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zh-CN" dirty="0"/>
              <a:t>They are created when you construct an object and reclaimed when the object is garbage-collected.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4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Class </a:t>
            </a:r>
            <a:r>
              <a:rPr lang="en-US" altLang="zh-CN" dirty="0" smtClean="0">
                <a:solidFill>
                  <a:srgbClr val="00B0F0"/>
                </a:solidFill>
              </a:rPr>
              <a:t>variables </a:t>
            </a:r>
            <a:r>
              <a:rPr lang="en-US" altLang="zh-CN" dirty="0" smtClean="0"/>
              <a:t>are </a:t>
            </a:r>
            <a:r>
              <a:rPr lang="en-US" altLang="zh-CN" dirty="0"/>
              <a:t>identified by the keyword </a:t>
            </a:r>
            <a:r>
              <a:rPr lang="en-US" altLang="zh-CN" dirty="0">
                <a:solidFill>
                  <a:srgbClr val="00B0F0"/>
                </a:solidFill>
              </a:rPr>
              <a:t>static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Class variables are also called </a:t>
            </a:r>
            <a:r>
              <a:rPr lang="en-US" altLang="zh-CN" dirty="0">
                <a:solidFill>
                  <a:srgbClr val="00B0F0"/>
                </a:solidFill>
              </a:rPr>
              <a:t>static fields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/>
              <a:t>variables are shared across all instances of the class. </a:t>
            </a:r>
            <a:endParaRPr lang="en-US" altLang="zh-CN" dirty="0" smtClean="0"/>
          </a:p>
          <a:p>
            <a:r>
              <a:rPr lang="en-US" altLang="zh-CN" dirty="0" smtClean="0"/>
              <a:t>They </a:t>
            </a:r>
            <a:r>
              <a:rPr lang="en-US" altLang="zh-CN" dirty="0"/>
              <a:t>are created when the program begins (or when the class is used for the first time) and survive until the program ends.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class Counter{  </a:t>
            </a:r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count=0</a:t>
            </a:r>
            <a:r>
              <a:rPr lang="en-US" altLang="zh-CN" sz="1800" dirty="0" smtClean="0"/>
              <a:t>; //</a:t>
            </a:r>
            <a:r>
              <a:rPr lang="en-US" altLang="zh-CN" sz="1800" dirty="0"/>
              <a:t>will get memory when instance is created 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Counter</a:t>
            </a:r>
            <a:r>
              <a:rPr lang="en-US" altLang="zh-CN" sz="1800" dirty="0"/>
              <a:t>(){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count</a:t>
            </a:r>
            <a:r>
              <a:rPr lang="en-US" altLang="zh-CN" sz="1800" dirty="0"/>
              <a:t>++;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(count</a:t>
            </a:r>
            <a:r>
              <a:rPr lang="en-US" altLang="zh-CN" sz="1800" dirty="0"/>
              <a:t>);  </a:t>
            </a:r>
          </a:p>
          <a:p>
            <a:pPr marL="0" indent="0">
              <a:buNone/>
            </a:pPr>
            <a:r>
              <a:rPr lang="en-US" altLang="zh-CN" sz="1800" dirty="0" smtClean="0"/>
              <a:t>     }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public </a:t>
            </a:r>
            <a:r>
              <a:rPr lang="en-US" altLang="zh-CN" sz="1800" dirty="0"/>
              <a:t>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Counter </a:t>
            </a:r>
            <a:r>
              <a:rPr lang="en-US" altLang="zh-CN" sz="1800" dirty="0"/>
              <a:t>c1=new Counter();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Counter </a:t>
            </a:r>
            <a:r>
              <a:rPr lang="en-US" altLang="zh-CN" sz="1800" dirty="0"/>
              <a:t>c2=new Counter();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Counter </a:t>
            </a:r>
            <a:r>
              <a:rPr lang="en-US" altLang="zh-CN" sz="1800" dirty="0"/>
              <a:t>c3=new Counter(); 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} </a:t>
            </a:r>
            <a:r>
              <a:rPr lang="en-US" altLang="zh-CN" sz="1800" dirty="0" smtClean="0"/>
              <a:t>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17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output?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class Counter2{  </a:t>
            </a:r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static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count=0;//will get memory only once and retain its value 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Counter2</a:t>
            </a:r>
            <a:r>
              <a:rPr lang="en-US" altLang="zh-CN" sz="1800" dirty="0"/>
              <a:t>(){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count</a:t>
            </a:r>
            <a:r>
              <a:rPr lang="en-US" altLang="zh-CN" sz="1800" dirty="0"/>
              <a:t>++;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(count</a:t>
            </a:r>
            <a:r>
              <a:rPr lang="en-US" altLang="zh-CN" sz="1800" dirty="0"/>
              <a:t>);  </a:t>
            </a:r>
          </a:p>
          <a:p>
            <a:pPr marL="0" indent="0">
              <a:buNone/>
            </a:pPr>
            <a:r>
              <a:rPr lang="en-US" altLang="zh-CN" sz="1800" dirty="0" smtClean="0"/>
              <a:t>       }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public </a:t>
            </a:r>
            <a:r>
              <a:rPr lang="en-US" altLang="zh-CN" sz="1800" dirty="0"/>
              <a:t>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  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       Counter2 </a:t>
            </a:r>
            <a:r>
              <a:rPr lang="en-US" altLang="zh-CN" sz="1800" dirty="0"/>
              <a:t>c1=new Counter2();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Counter2 </a:t>
            </a:r>
            <a:r>
              <a:rPr lang="en-US" altLang="zh-CN" sz="1800" dirty="0"/>
              <a:t>c2=new Counter2();  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Counter2 </a:t>
            </a:r>
            <a:r>
              <a:rPr lang="en-US" altLang="zh-CN" sz="1800" dirty="0"/>
              <a:t>c3=new Counter2();  </a:t>
            </a:r>
          </a:p>
          <a:p>
            <a:pPr marL="0" indent="0">
              <a:buNone/>
            </a:pPr>
            <a:r>
              <a:rPr lang="en-US" altLang="zh-CN" sz="1800" dirty="0" smtClean="0"/>
              <a:t>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}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4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 oriented programming</a:t>
            </a:r>
          </a:p>
          <a:p>
            <a:r>
              <a:rPr lang="en-US" altLang="zh-CN" dirty="0" smtClean="0"/>
              <a:t>Class declaration</a:t>
            </a:r>
          </a:p>
          <a:p>
            <a:r>
              <a:rPr lang="en-US" altLang="zh-CN" dirty="0" smtClean="0"/>
              <a:t>Constructing </a:t>
            </a:r>
            <a:r>
              <a:rPr lang="en-US" altLang="zh-CN" dirty="0"/>
              <a:t>objects with new</a:t>
            </a:r>
          </a:p>
          <a:p>
            <a:r>
              <a:rPr lang="en-US" altLang="zh-CN" dirty="0" smtClean="0"/>
              <a:t>Some special classes</a:t>
            </a:r>
          </a:p>
          <a:p>
            <a:pPr lvl="1"/>
            <a:r>
              <a:rPr lang="en-US" altLang="zh-CN" dirty="0" smtClean="0"/>
              <a:t>Nested classes</a:t>
            </a:r>
          </a:p>
          <a:p>
            <a:pPr lvl="1"/>
            <a:r>
              <a:rPr lang="en-US" altLang="zh-CN" dirty="0" smtClean="0"/>
              <a:t>local classes</a:t>
            </a:r>
          </a:p>
          <a:p>
            <a:pPr lvl="1"/>
            <a:r>
              <a:rPr lang="en-US" altLang="zh-CN" dirty="0" smtClean="0"/>
              <a:t>anonymous classes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&amp; </a:t>
            </a:r>
            <a:r>
              <a:rPr lang="en-US" altLang="zh-CN" dirty="0" smtClean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24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 modifier, in combination with the </a:t>
            </a:r>
            <a:r>
              <a:rPr lang="en-US" altLang="zh-CN" dirty="0">
                <a:solidFill>
                  <a:srgbClr val="0070C0"/>
                </a:solidFill>
              </a:rPr>
              <a:t>final</a:t>
            </a:r>
            <a:r>
              <a:rPr lang="en-US" altLang="zh-CN" dirty="0"/>
              <a:t> modifier, is also used to define </a:t>
            </a:r>
            <a:r>
              <a:rPr lang="en-US" altLang="zh-CN" dirty="0">
                <a:solidFill>
                  <a:srgbClr val="00B0F0"/>
                </a:solidFill>
              </a:rPr>
              <a:t>constants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By convention, the names of constant values are spelled in uppercase letters. If the name is composed of more than one word, the words are separated by an underscore </a:t>
            </a:r>
            <a:r>
              <a:rPr lang="en-US" altLang="zh-CN" dirty="0" smtClean="0"/>
              <a:t>(_).</a:t>
            </a:r>
          </a:p>
          <a:p>
            <a:r>
              <a:rPr lang="en-US" altLang="zh-CN" dirty="0"/>
              <a:t>If a primitive type or a string is defined as a constant and the value is known at compile time, the compiler replaces the constant name everywhere in the code with its value.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2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Member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declaring the </a:t>
            </a:r>
            <a:r>
              <a:rPr lang="en-US" altLang="zh-CN" dirty="0" smtClean="0"/>
              <a:t>member variables, </a:t>
            </a:r>
            <a:r>
              <a:rPr lang="en-US" altLang="zh-CN" dirty="0"/>
              <a:t>the next step is to define </a:t>
            </a:r>
            <a:r>
              <a:rPr lang="en-US" altLang="zh-CN" dirty="0" smtClean="0"/>
              <a:t>the member methods that manipulate the </a:t>
            </a:r>
            <a:r>
              <a:rPr lang="en-US" altLang="zh-CN" dirty="0"/>
              <a:t>member </a:t>
            </a:r>
            <a:r>
              <a:rPr lang="en-US" altLang="zh-CN" dirty="0" smtClean="0"/>
              <a:t>variables.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declarations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Method declarations </a:t>
            </a:r>
            <a:r>
              <a:rPr lang="en-US" altLang="zh-CN" dirty="0" smtClean="0"/>
              <a:t>are composed of six components, in order:</a:t>
            </a:r>
          </a:p>
          <a:p>
            <a:pPr lvl="1"/>
            <a:r>
              <a:rPr lang="en-US" altLang="zh-CN" dirty="0" smtClean="0"/>
              <a:t>Zero or more </a:t>
            </a:r>
            <a:r>
              <a:rPr lang="en-US" altLang="zh-CN" dirty="0" smtClean="0">
                <a:solidFill>
                  <a:srgbClr val="0070C0"/>
                </a:solidFill>
              </a:rPr>
              <a:t>access modifiers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method's </a:t>
            </a:r>
            <a:r>
              <a:rPr lang="en-US" altLang="zh-CN" dirty="0" smtClean="0">
                <a:solidFill>
                  <a:srgbClr val="0070C0"/>
                </a:solidFill>
              </a:rPr>
              <a:t>return type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method's name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parameter list </a:t>
            </a:r>
            <a:r>
              <a:rPr lang="en-US" altLang="zh-CN" dirty="0" smtClean="0"/>
              <a:t>in parenthesis.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 smtClean="0">
                <a:solidFill>
                  <a:srgbClr val="0070C0"/>
                </a:solidFill>
              </a:rPr>
              <a:t>exception list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00B050"/>
                </a:solidFill>
              </a:rPr>
              <a:t>to be discussed later.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method body</a:t>
            </a:r>
            <a:r>
              <a:rPr lang="en-US" altLang="zh-CN" dirty="0" smtClean="0"/>
              <a:t>, enclosed between braces.</a:t>
            </a:r>
          </a:p>
          <a:p>
            <a:r>
              <a:rPr lang="en-US" altLang="zh-CN" dirty="0"/>
              <a:t>Like the member variables, member methods can also be divided into two kinds: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Instance method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Class method </a:t>
            </a:r>
            <a:r>
              <a:rPr lang="en-US" altLang="zh-CN" dirty="0"/>
              <a:t>(or static method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7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 control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Instance methods</a:t>
            </a:r>
          </a:p>
          <a:p>
            <a:pPr lvl="1"/>
            <a:r>
              <a:rPr lang="en-US" altLang="zh-CN" dirty="0" smtClean="0"/>
              <a:t>Instance </a:t>
            </a:r>
            <a:r>
              <a:rPr lang="en-US" altLang="zh-CN" dirty="0"/>
              <a:t>methods can access instance variables and instance methods directly.</a:t>
            </a:r>
          </a:p>
          <a:p>
            <a:pPr lvl="1"/>
            <a:r>
              <a:rPr lang="en-US" altLang="zh-CN" dirty="0"/>
              <a:t>Instance methods can access class variables and class methods directly.</a:t>
            </a:r>
          </a:p>
          <a:p>
            <a:r>
              <a:rPr lang="en-US" altLang="zh-CN" dirty="0" smtClean="0"/>
              <a:t>Class methods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/>
              <a:t>methods can access class variables and class methods directly.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 methods cannot access instance variables or instance methods </a:t>
            </a:r>
            <a:r>
              <a:rPr lang="en-US" altLang="zh-CN" dirty="0" smtClean="0">
                <a:solidFill>
                  <a:srgbClr val="FF0000"/>
                </a:solidFill>
              </a:rPr>
              <a:t>directly</a:t>
            </a:r>
            <a:r>
              <a:rPr lang="en-US" altLang="zh-CN" dirty="0" smtClean="0"/>
              <a:t>. </a:t>
            </a:r>
            <a:r>
              <a:rPr lang="en-US" altLang="zh-CN" dirty="0"/>
              <a:t>Also, class methods cannot use the this keyword as there is no instance for this to refer to.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5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Refactor the BMI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00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smtClean="0"/>
              <a:t>BMI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private </a:t>
            </a:r>
            <a:r>
              <a:rPr lang="en-US" altLang="zh-CN" dirty="0">
                <a:solidFill>
                  <a:srgbClr val="FF0000"/>
                </a:solidFill>
              </a:rPr>
              <a:t>Student[] students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genStudents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(){…}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public void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sortStudentbyHeight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(){…}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public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showStudents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(){…}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public </a:t>
            </a:r>
            <a:r>
              <a:rPr lang="en-US" altLang="zh-CN" dirty="0">
                <a:solidFill>
                  <a:srgbClr val="7030A0"/>
                </a:solidFill>
              </a:rPr>
              <a:t>static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      BMI </a:t>
            </a:r>
            <a:r>
              <a:rPr lang="en-US" altLang="zh-CN" dirty="0" err="1"/>
              <a:t>bmi</a:t>
            </a:r>
            <a:r>
              <a:rPr lang="en-US" altLang="zh-CN" dirty="0"/>
              <a:t> = new BMI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bmi.genStudents</a:t>
            </a:r>
            <a:r>
              <a:rPr lang="en-US" altLang="zh-CN" dirty="0" smtClean="0"/>
              <a:t>()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bmi.sortStudentbyHeight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bmi.showStudents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8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 students randomly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smtClean="0"/>
              <a:t>Student[] </a:t>
            </a:r>
            <a:r>
              <a:rPr lang="en-US" altLang="zh-CN" dirty="0" err="1" smtClean="0"/>
              <a:t>genStudents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Student students[] = </a:t>
            </a:r>
            <a:r>
              <a:rPr lang="en-US" altLang="zh-CN" dirty="0"/>
              <a:t>new </a:t>
            </a:r>
            <a:r>
              <a:rPr lang="en-US" altLang="zh-CN" dirty="0" smtClean="0"/>
              <a:t>Student[N];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Random </a:t>
            </a:r>
            <a:r>
              <a:rPr lang="en-US" altLang="zh-CN" dirty="0"/>
              <a:t>r = new Random();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double </a:t>
            </a:r>
            <a:r>
              <a:rPr lang="en-US" altLang="zh-CN" dirty="0"/>
              <a:t>x=0.0,y=0.0;</a:t>
            </a:r>
          </a:p>
          <a:p>
            <a:pPr marL="0" indent="0">
              <a:buNone/>
            </a:pPr>
            <a:r>
              <a:rPr lang="en-US" altLang="zh-CN" dirty="0" smtClean="0"/>
              <a:t>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=0;i&lt;200;i++){</a:t>
            </a:r>
          </a:p>
          <a:p>
            <a:pPr marL="0" indent="0">
              <a:buNone/>
            </a:pPr>
            <a:r>
              <a:rPr lang="en-US" altLang="zh-CN" dirty="0" smtClean="0"/>
              <a:t>                  x=</a:t>
            </a:r>
            <a:r>
              <a:rPr lang="en-US" altLang="zh-CN" dirty="0" err="1" smtClean="0"/>
              <a:t>r.nextGaussian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     Student </a:t>
            </a:r>
            <a:r>
              <a:rPr lang="en-US" altLang="zh-CN" dirty="0" err="1"/>
              <a:t>st</a:t>
            </a:r>
            <a:r>
              <a:rPr lang="en-US" altLang="zh-CN" dirty="0"/>
              <a:t>= new </a:t>
            </a:r>
            <a:r>
              <a:rPr lang="en-US" altLang="zh-CN" dirty="0" smtClean="0"/>
              <a:t>Student(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String.</a:t>
            </a:r>
            <a:r>
              <a:rPr lang="en-US" altLang="zh-CN" i="1" dirty="0" err="1" smtClean="0"/>
              <a:t>format</a:t>
            </a:r>
            <a:r>
              <a:rPr lang="en-US" altLang="zh-CN" i="1" dirty="0"/>
              <a:t>("%04d",i</a:t>
            </a:r>
            <a:r>
              <a:rPr lang="en-US" altLang="zh-CN" i="1" dirty="0" smtClean="0"/>
              <a:t>),</a:t>
            </a:r>
          </a:p>
          <a:p>
            <a:pPr marL="0" indent="0">
              <a:buNone/>
            </a:pPr>
            <a:r>
              <a:rPr lang="en-US" altLang="zh-CN" i="1" dirty="0" smtClean="0"/>
              <a:t>                        </a:t>
            </a:r>
            <a:r>
              <a:rPr lang="en-US" altLang="zh-CN" i="1" dirty="0" err="1" smtClean="0"/>
              <a:t>genRandomString</a:t>
            </a:r>
            <a:r>
              <a:rPr lang="en-US" altLang="zh-CN" i="1" dirty="0" smtClean="0"/>
              <a:t>(6</a:t>
            </a:r>
            <a:r>
              <a:rPr lang="en-US" altLang="zh-CN" i="1" dirty="0"/>
              <a:t>),(1.75+x*0.1),(60.0+y*5));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students.add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return </a:t>
            </a:r>
            <a:r>
              <a:rPr lang="en-US" altLang="zh-CN" dirty="0"/>
              <a:t>students;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 student’s name randomly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genRandomString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length){</a:t>
            </a:r>
          </a:p>
          <a:p>
            <a:pPr marL="0" indent="0">
              <a:buNone/>
            </a:pPr>
            <a:r>
              <a:rPr lang="en-US" altLang="zh-CN" dirty="0"/>
              <a:t>     String </a:t>
            </a:r>
            <a:r>
              <a:rPr lang="en-US" altLang="zh-CN" dirty="0" err="1"/>
              <a:t>str</a:t>
            </a:r>
            <a:r>
              <a:rPr lang="en-US" altLang="zh-CN" dirty="0"/>
              <a:t>= "ABCDEFGHIJKLMNOPQRSTUVWXYZ";</a:t>
            </a:r>
          </a:p>
          <a:p>
            <a:pPr marL="0" indent="0">
              <a:buNone/>
            </a:pPr>
            <a:r>
              <a:rPr lang="en-US" altLang="zh-CN" dirty="0"/>
              <a:t>     Random random=new Random();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=new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length;i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 number=</a:t>
            </a:r>
            <a:r>
              <a:rPr lang="en-US" altLang="zh-CN" dirty="0" err="1"/>
              <a:t>random.nextInt</a:t>
            </a:r>
            <a:r>
              <a:rPr lang="en-US" altLang="zh-CN" dirty="0"/>
              <a:t>(26);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sb.append</a:t>
            </a:r>
            <a:r>
              <a:rPr lang="en-US" altLang="zh-CN" dirty="0"/>
              <a:t>(</a:t>
            </a:r>
            <a:r>
              <a:rPr lang="en-US" altLang="zh-CN" dirty="0" err="1"/>
              <a:t>str.charAt</a:t>
            </a:r>
            <a:r>
              <a:rPr lang="en-US" altLang="zh-CN" dirty="0"/>
              <a:t>(number));</a:t>
            </a:r>
          </a:p>
          <a:p>
            <a:pPr marL="0" indent="0">
              <a:buNone/>
            </a:pPr>
            <a:r>
              <a:rPr lang="en-US" altLang="zh-CN" dirty="0"/>
              <a:t>     }</a:t>
            </a:r>
          </a:p>
          <a:p>
            <a:pPr marL="0" indent="0">
              <a:buNone/>
            </a:pPr>
            <a:r>
              <a:rPr lang="en-US" altLang="zh-CN" dirty="0"/>
              <a:t>     return </a:t>
            </a:r>
            <a:r>
              <a:rPr lang="en-US" altLang="zh-CN" dirty="0" err="1"/>
              <a:t>sb.toString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 far, we have introduce one of three very important features about OOP, which </a:t>
            </a:r>
            <a:r>
              <a:rPr lang="en-US" altLang="zh-CN" dirty="0"/>
              <a:t>is called </a:t>
            </a:r>
            <a:r>
              <a:rPr lang="en-US" altLang="zh-CN" dirty="0" smtClean="0">
                <a:solidFill>
                  <a:srgbClr val="00B0F0"/>
                </a:solidFill>
              </a:rPr>
              <a:t>encapsulation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A language construct that facilitates the bundling of data with the methods (or other functions) operating on that data .</a:t>
            </a:r>
            <a:endParaRPr lang="zh-CN" altLang="en-US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language mechanism for restricting direct access to some of the </a:t>
            </a:r>
            <a:r>
              <a:rPr lang="en-US" altLang="zh-CN" dirty="0" smtClean="0"/>
              <a:t>object's </a:t>
            </a:r>
            <a:r>
              <a:rPr lang="en-US" altLang="zh-CN" dirty="0"/>
              <a:t>components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Encapsulation </a:t>
            </a:r>
            <a:r>
              <a:rPr lang="en-US" altLang="zh-CN" dirty="0"/>
              <a:t>is often used interchangeably with </a:t>
            </a:r>
            <a:r>
              <a:rPr lang="en-US" altLang="zh-CN" dirty="0">
                <a:solidFill>
                  <a:srgbClr val="00B0F0"/>
                </a:solidFill>
              </a:rPr>
              <a:t>information </a:t>
            </a:r>
            <a:r>
              <a:rPr lang="en-US" altLang="zh-CN" dirty="0" smtClean="0">
                <a:solidFill>
                  <a:srgbClr val="00B0F0"/>
                </a:solidFill>
              </a:rPr>
              <a:t>hiding.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5807631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https://en.wikipedia.org/wiki/Encapsulation_(computer_programming)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49" y="6176963"/>
            <a:ext cx="6754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https://en.wikipedia.org/wiki/Information_hiding</a:t>
            </a:r>
          </a:p>
        </p:txBody>
      </p:sp>
    </p:spTree>
    <p:extLst>
      <p:ext uri="{BB962C8B-B14F-4D97-AF65-F5344CB8AC3E}">
        <p14:creationId xmlns:p14="http://schemas.microsoft.com/office/powerpoint/2010/main" val="11724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constructor</a:t>
            </a:r>
            <a:r>
              <a:rPr lang="en-US" altLang="zh-CN" dirty="0"/>
              <a:t> creates a new instance of the class. It initializes all the variables and does any work necessary to prepare the class to be used.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F0"/>
                </a:solidFill>
              </a:rPr>
              <a:t>Constructor declarations </a:t>
            </a:r>
            <a:r>
              <a:rPr lang="en-US" altLang="zh-CN" dirty="0"/>
              <a:t>look like method declarations—except that they </a:t>
            </a:r>
            <a:r>
              <a:rPr lang="en-US" altLang="zh-CN" dirty="0">
                <a:solidFill>
                  <a:srgbClr val="00B0F0"/>
                </a:solidFill>
              </a:rPr>
              <a:t>use the name of the class and have no return type</a:t>
            </a:r>
            <a:r>
              <a:rPr lang="en-US" altLang="zh-CN" dirty="0"/>
              <a:t>. </a:t>
            </a:r>
          </a:p>
          <a:p>
            <a:r>
              <a:rPr lang="en-US" altLang="zh-CN" dirty="0" smtClean="0"/>
              <a:t>However </a:t>
            </a:r>
            <a:r>
              <a:rPr lang="en-US" altLang="zh-CN" dirty="0"/>
              <a:t>if you do nothing, then the compiler inserts a default constructor that takes no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3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Keyword this and dot notation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Within an instance method or a constructor, </a:t>
            </a:r>
            <a:r>
              <a:rPr lang="en-US" altLang="zh-CN" dirty="0">
                <a:solidFill>
                  <a:srgbClr val="00B0F0"/>
                </a:solidFill>
              </a:rPr>
              <a:t>this</a:t>
            </a:r>
            <a:r>
              <a:rPr lang="en-US" altLang="zh-CN" dirty="0"/>
              <a:t> is a reference to the current object — the object whose method or constructor is being called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access an </a:t>
            </a:r>
            <a:r>
              <a:rPr lang="en-US" altLang="zh-CN" dirty="0" smtClean="0"/>
              <a:t>attribute or a method </a:t>
            </a:r>
            <a:r>
              <a:rPr lang="en-US" altLang="zh-CN" dirty="0"/>
              <a:t>of an object, </a:t>
            </a:r>
            <a:r>
              <a:rPr lang="en-US" altLang="zh-CN" dirty="0" smtClean="0"/>
              <a:t>Java uses </a:t>
            </a:r>
            <a:r>
              <a:rPr lang="en-US" altLang="zh-CN" dirty="0">
                <a:solidFill>
                  <a:srgbClr val="00B0F0"/>
                </a:solidFill>
              </a:rPr>
              <a:t>dot notation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7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oriented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Recall:</a:t>
            </a:r>
          </a:p>
          <a:p>
            <a:pPr lvl="1"/>
            <a:r>
              <a:rPr lang="en-US" altLang="zh-CN" dirty="0" smtClean="0"/>
              <a:t>We use the variables studentId, weight, height to store the information of one student.</a:t>
            </a:r>
          </a:p>
          <a:p>
            <a:pPr lvl="1"/>
            <a:r>
              <a:rPr lang="en-US" altLang="zh-CN" dirty="0" smtClean="0"/>
              <a:t>Then we use the arrays studentId[], weight[], height</a:t>
            </a:r>
            <a:r>
              <a:rPr lang="en-US" altLang="zh-CN" dirty="0"/>
              <a:t> []</a:t>
            </a:r>
            <a:r>
              <a:rPr lang="en-US" altLang="zh-CN" dirty="0" smtClean="0"/>
              <a:t> to store the information </a:t>
            </a:r>
            <a:r>
              <a:rPr lang="en-US" altLang="zh-CN" dirty="0"/>
              <a:t>of </a:t>
            </a:r>
            <a:r>
              <a:rPr lang="en-US" altLang="zh-CN" dirty="0" smtClean="0"/>
              <a:t>all the students.</a:t>
            </a:r>
          </a:p>
          <a:p>
            <a:r>
              <a:rPr lang="en-US" altLang="zh-CN" dirty="0" smtClean="0"/>
              <a:t>Is it a good way?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4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public Student(String id, String name, double </a:t>
            </a:r>
            <a:r>
              <a:rPr lang="en-US" altLang="zh-CN" sz="2000" dirty="0" smtClean="0"/>
              <a:t>height</a:t>
            </a:r>
            <a:r>
              <a:rPr lang="en-US" altLang="zh-CN" sz="2000" dirty="0"/>
              <a:t>, double </a:t>
            </a:r>
            <a:r>
              <a:rPr lang="en-US" altLang="zh-CN" sz="2000" dirty="0" smtClean="0"/>
              <a:t>weight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0070C0"/>
                </a:solidFill>
              </a:rPr>
              <a:t>this.id = id;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this.name = name;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 err="1">
                <a:solidFill>
                  <a:srgbClr val="0070C0"/>
                </a:solidFill>
              </a:rPr>
              <a:t>this.weight</a:t>
            </a:r>
            <a:r>
              <a:rPr lang="en-US" altLang="zh-CN" sz="2000" dirty="0">
                <a:solidFill>
                  <a:srgbClr val="0070C0"/>
                </a:solidFill>
              </a:rPr>
              <a:t> =weight;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 err="1">
                <a:solidFill>
                  <a:srgbClr val="0070C0"/>
                </a:solidFill>
              </a:rPr>
              <a:t>this.height</a:t>
            </a:r>
            <a:r>
              <a:rPr lang="en-US" altLang="zh-CN" sz="2000" dirty="0">
                <a:solidFill>
                  <a:srgbClr val="0070C0"/>
                </a:solidFill>
              </a:rPr>
              <a:t> = height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      </a:t>
            </a:r>
            <a:r>
              <a:rPr lang="en-US" altLang="zh-CN" sz="2000" i="1" dirty="0" err="1"/>
              <a:t>studentNum</a:t>
            </a:r>
            <a:r>
              <a:rPr lang="en-US" altLang="zh-CN" sz="2000" i="1" dirty="0"/>
              <a:t>++;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public Student(String id){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this.id = id;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      </a:t>
            </a:r>
            <a:r>
              <a:rPr lang="en-US" altLang="zh-CN" sz="2000" i="1" dirty="0" err="1" smtClean="0"/>
              <a:t>studentNum</a:t>
            </a:r>
            <a:r>
              <a:rPr lang="en-US" altLang="zh-CN" sz="2000" i="1" dirty="0"/>
              <a:t>++;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92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Overloading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two methods do the same thing, it is natural to give them the same name.</a:t>
            </a:r>
          </a:p>
          <a:p>
            <a:r>
              <a:rPr lang="en-US" altLang="zh-CN" dirty="0"/>
              <a:t>Having more than one method with the same name is called </a:t>
            </a:r>
            <a:r>
              <a:rPr lang="en-US" altLang="zh-CN" dirty="0" smtClean="0">
                <a:solidFill>
                  <a:srgbClr val="0070C0"/>
                </a:solidFill>
              </a:rPr>
              <a:t>overloading</a:t>
            </a:r>
            <a:r>
              <a:rPr lang="en-US" altLang="zh-CN" dirty="0" smtClean="0"/>
              <a:t>,</a:t>
            </a:r>
            <a:r>
              <a:rPr lang="en-US" altLang="zh-CN" dirty="0"/>
              <a:t> and it is legal in Java as long as each version takes different parameters.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objects with </a:t>
            </a:r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instantiate an object in Java, use the keyword </a:t>
            </a:r>
            <a:r>
              <a:rPr lang="en-US" altLang="zh-CN" dirty="0">
                <a:solidFill>
                  <a:srgbClr val="00B0F0"/>
                </a:solidFill>
              </a:rPr>
              <a:t>new</a:t>
            </a:r>
            <a:r>
              <a:rPr lang="en-US" altLang="zh-CN" dirty="0"/>
              <a:t> followed by a call to the class's constructor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b="0" dirty="0" smtClean="0"/>
              <a:t>Student s = </a:t>
            </a:r>
            <a:r>
              <a:rPr lang="en-US" altLang="zh-CN" dirty="0" smtClean="0">
                <a:solidFill>
                  <a:srgbClr val="00B0F0"/>
                </a:solidFill>
              </a:rPr>
              <a:t>new</a:t>
            </a:r>
            <a:r>
              <a:rPr lang="en-US" altLang="zh-CN" b="0" dirty="0" smtClean="0">
                <a:solidFill>
                  <a:srgbClr val="00B0F0"/>
                </a:solidFill>
              </a:rPr>
              <a:t> </a:t>
            </a:r>
            <a:r>
              <a:rPr lang="en-US" altLang="zh-CN" b="0" dirty="0" smtClean="0"/>
              <a:t>Student(“</a:t>
            </a:r>
            <a:r>
              <a:rPr lang="en-US" altLang="zh-CN" b="0" dirty="0"/>
              <a:t>1160611003</a:t>
            </a:r>
            <a:r>
              <a:rPr lang="en-US" altLang="zh-CN" b="0" dirty="0" smtClean="0"/>
              <a:t>”);</a:t>
            </a:r>
          </a:p>
          <a:p>
            <a:pPr marL="342900" lvl="1" indent="0">
              <a:buNone/>
            </a:pPr>
            <a:r>
              <a:rPr lang="en-US" altLang="zh-CN" b="0" dirty="0"/>
              <a:t>Student s = </a:t>
            </a:r>
            <a:r>
              <a:rPr lang="en-US" altLang="zh-CN" dirty="0">
                <a:solidFill>
                  <a:srgbClr val="00B0F0"/>
                </a:solidFill>
              </a:rPr>
              <a:t>new</a:t>
            </a:r>
            <a:r>
              <a:rPr lang="en-US" altLang="zh-CN" b="0" dirty="0">
                <a:solidFill>
                  <a:srgbClr val="00B0F0"/>
                </a:solidFill>
              </a:rPr>
              <a:t> </a:t>
            </a:r>
            <a:r>
              <a:rPr lang="en-US" altLang="zh-CN" b="0" dirty="0"/>
              <a:t>Student(“</a:t>
            </a:r>
            <a:r>
              <a:rPr lang="en-US" altLang="zh-CN" b="0" dirty="0" smtClean="0"/>
              <a:t>1160611004”,”Donald Trump”,1.86,75.5);</a:t>
            </a:r>
            <a:endParaRPr lang="en-US" altLang="zh-CN" b="0" dirty="0"/>
          </a:p>
          <a:p>
            <a:pPr marL="342900" lvl="1" indent="0">
              <a:buNone/>
            </a:pPr>
            <a:endParaRPr lang="en-US" altLang="zh-CN" b="0" dirty="0" smtClean="0"/>
          </a:p>
          <a:p>
            <a:pPr marL="342900" lvl="1" indent="0"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null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When you create an object variable, remember that you are storing a </a:t>
            </a:r>
            <a:r>
              <a:rPr lang="en-US" altLang="zh-CN" dirty="0" smtClean="0"/>
              <a:t>reference to </a:t>
            </a:r>
            <a:r>
              <a:rPr lang="en-US" altLang="zh-CN" dirty="0"/>
              <a:t>an object.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Java, the keyword </a:t>
            </a:r>
            <a:r>
              <a:rPr lang="en-US" altLang="zh-CN" dirty="0">
                <a:solidFill>
                  <a:srgbClr val="0070C0"/>
                </a:solidFill>
              </a:rPr>
              <a:t>null </a:t>
            </a:r>
            <a:r>
              <a:rPr lang="en-US" altLang="zh-CN" dirty="0"/>
              <a:t>is a special value that means “</a:t>
            </a:r>
            <a:r>
              <a:rPr lang="en-US" altLang="zh-CN" dirty="0" smtClean="0"/>
              <a:t>no object</a:t>
            </a:r>
            <a:r>
              <a:rPr lang="en-US" altLang="zh-CN" dirty="0"/>
              <a:t>”. You can declare and initialize object variables this way: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Student s </a:t>
            </a:r>
            <a:r>
              <a:rPr lang="en-US" altLang="zh-CN" dirty="0">
                <a:solidFill>
                  <a:srgbClr val="0070C0"/>
                </a:solidFill>
              </a:rPr>
              <a:t>= null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 smtClean="0"/>
              <a:t>And you can use bellow expression to check where an object is null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s==null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If </a:t>
            </a:r>
            <a:r>
              <a:rPr lang="en-US" altLang="zh-CN" dirty="0"/>
              <a:t>you try to use a null value, either by accessing an attribute or invoking </a:t>
            </a:r>
            <a:r>
              <a:rPr lang="en-US" altLang="zh-CN" dirty="0" smtClean="0"/>
              <a:t>a method</a:t>
            </a:r>
            <a:r>
              <a:rPr lang="en-US" altLang="zh-CN" dirty="0"/>
              <a:t>, Java </a:t>
            </a:r>
            <a:r>
              <a:rPr lang="en-US" altLang="zh-CN" dirty="0">
                <a:solidFill>
                  <a:srgbClr val="C00000"/>
                </a:solidFill>
              </a:rPr>
              <a:t>throws a </a:t>
            </a:r>
            <a:r>
              <a:rPr lang="en-US" altLang="zh-CN" dirty="0" err="1" smtClean="0">
                <a:solidFill>
                  <a:srgbClr val="C00000"/>
                </a:solidFill>
              </a:rPr>
              <a:t>NullPointerException</a:t>
            </a:r>
            <a:r>
              <a:rPr lang="en-US" altLang="zh-CN" dirty="0" smtClean="0">
                <a:solidFill>
                  <a:srgbClr val="C00000"/>
                </a:solidFill>
              </a:rPr>
              <a:t> (an runtime error).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below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String s;</a:t>
            </a:r>
          </a:p>
          <a:p>
            <a:pPr marL="0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s=null;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s.toString</a:t>
            </a:r>
            <a:r>
              <a:rPr lang="en-US" altLang="zh-CN" dirty="0" smtClean="0"/>
              <a:t>());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30" y="3353986"/>
            <a:ext cx="897048" cy="897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30" y="2173130"/>
            <a:ext cx="708570" cy="708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487" y="1644492"/>
            <a:ext cx="3629025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487" y="3071868"/>
            <a:ext cx="2228516" cy="1179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92" y="4571345"/>
            <a:ext cx="708570" cy="708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162" y="5279915"/>
            <a:ext cx="6238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Anonymous Objects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Objects without their declarations known as Anonymous Objects. </a:t>
            </a:r>
            <a:endParaRPr lang="en-US" altLang="zh-CN" dirty="0" smtClean="0"/>
          </a:p>
          <a:p>
            <a:r>
              <a:rPr lang="en-US" altLang="zh-CN" dirty="0" smtClean="0"/>
              <a:t>They </a:t>
            </a:r>
            <a:r>
              <a:rPr lang="en-US" altLang="zh-CN" dirty="0"/>
              <a:t>are known as use &amp; throw objects because these are died after one time use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For example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(new student(“</a:t>
            </a:r>
            <a:r>
              <a:rPr lang="en-US" altLang="zh-CN" b="0" dirty="0">
                <a:solidFill>
                  <a:srgbClr val="0070C0"/>
                </a:solidFill>
              </a:rPr>
              <a:t>1160611003</a:t>
            </a:r>
            <a:r>
              <a:rPr lang="en-US" altLang="zh-CN" dirty="0" smtClean="0">
                <a:solidFill>
                  <a:srgbClr val="0070C0"/>
                </a:solidFill>
              </a:rPr>
              <a:t>”)).</a:t>
            </a:r>
            <a:r>
              <a:rPr lang="en-US" altLang="zh-CN" dirty="0" err="1" smtClean="0">
                <a:solidFill>
                  <a:srgbClr val="0070C0"/>
                </a:solidFill>
              </a:rPr>
              <a:t>toString</a:t>
            </a:r>
            <a:r>
              <a:rPr lang="en-US" altLang="zh-CN" dirty="0" smtClean="0">
                <a:solidFill>
                  <a:srgbClr val="0070C0"/>
                </a:solidFill>
              </a:rPr>
              <a:t>();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77" y="4883149"/>
            <a:ext cx="14287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14" y="5121273"/>
            <a:ext cx="4781079" cy="13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toString</a:t>
            </a:r>
            <a:r>
              <a:rPr lang="en-US" altLang="zh-CN" dirty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Every object type has a method called </a:t>
            </a:r>
            <a:r>
              <a:rPr lang="en-US" altLang="zh-CN" dirty="0" err="1">
                <a:solidFill>
                  <a:srgbClr val="0070C0"/>
                </a:solidFill>
              </a:rPr>
              <a:t>toString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that returns a string representation of the object. </a:t>
            </a:r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you display an object using print or 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, Java </a:t>
            </a:r>
            <a:r>
              <a:rPr lang="en-US" altLang="zh-CN" dirty="0"/>
              <a:t>invokes the object’s </a:t>
            </a:r>
            <a:r>
              <a:rPr lang="en-US" altLang="zh-CN" dirty="0" err="1"/>
              <a:t>toString</a:t>
            </a:r>
            <a:r>
              <a:rPr lang="en-US" altLang="zh-CN" dirty="0"/>
              <a:t> method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By default it simply displays the type of the object and its address, but </a:t>
            </a:r>
            <a:r>
              <a:rPr lang="en-US" altLang="zh-CN" dirty="0" smtClean="0"/>
              <a:t>you can </a:t>
            </a:r>
            <a:r>
              <a:rPr lang="en-US" altLang="zh-CN" dirty="0"/>
              <a:t>override this behavior by providing your own </a:t>
            </a:r>
            <a:r>
              <a:rPr lang="en-US" altLang="zh-CN" dirty="0" err="1"/>
              <a:t>toString</a:t>
            </a:r>
            <a:r>
              <a:rPr lang="en-US" altLang="zh-CN" dirty="0"/>
              <a:t> method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Notice: It is an instance method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toString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dirty="0" err="1">
                <a:solidFill>
                  <a:srgbClr val="00B0F0"/>
                </a:solidFill>
              </a:rPr>
              <a:t>toString</a:t>
            </a:r>
            <a:r>
              <a:rPr lang="en-US" altLang="zh-CN" sz="2000" dirty="0"/>
              <a:t>(){</a:t>
            </a:r>
          </a:p>
          <a:p>
            <a:pPr marL="0" indent="0">
              <a:buNone/>
            </a:pPr>
            <a:r>
              <a:rPr lang="en-US" altLang="zh-CN" sz="2000" dirty="0" smtClean="0"/>
              <a:t>	return </a:t>
            </a:r>
            <a:r>
              <a:rPr lang="en-US" altLang="zh-CN" sz="2000" dirty="0" err="1"/>
              <a:t>String.format</a:t>
            </a:r>
            <a:r>
              <a:rPr lang="en-US" altLang="zh-CN" sz="2000" dirty="0"/>
              <a:t>(" %s \</a:t>
            </a:r>
            <a:r>
              <a:rPr lang="en-US" altLang="zh-CN" sz="2000" dirty="0" err="1"/>
              <a:t>t%s</a:t>
            </a:r>
            <a:r>
              <a:rPr lang="en-US" altLang="zh-CN" sz="2000" dirty="0"/>
              <a:t> </a:t>
            </a:r>
            <a:r>
              <a:rPr lang="en-US" altLang="zh-CN" sz="2000" dirty="0"/>
              <a:t>\</a:t>
            </a:r>
            <a:r>
              <a:rPr lang="en-US" altLang="zh-CN" sz="2000" dirty="0" err="1"/>
              <a:t>t%s</a:t>
            </a:r>
            <a:r>
              <a:rPr lang="en-US" altLang="zh-CN" sz="2000" dirty="0"/>
              <a:t> \</a:t>
            </a:r>
            <a:r>
              <a:rPr lang="en-US" altLang="zh-CN" sz="2000" dirty="0"/>
              <a:t>t%03.2fm %04.1fkg</a:t>
            </a:r>
            <a:r>
              <a:rPr lang="en-US" altLang="zh-CN" sz="2000" dirty="0" smtClean="0"/>
              <a:t>”, </a:t>
            </a:r>
            <a:r>
              <a:rPr lang="en-US" altLang="zh-CN" sz="2000" dirty="0" err="1" smtClean="0"/>
              <a:t>this.school</a:t>
            </a:r>
            <a:r>
              <a:rPr lang="en-US" altLang="zh-CN" sz="2000" dirty="0"/>
              <a:t>, this.id, this.name, </a:t>
            </a:r>
            <a:r>
              <a:rPr lang="en-US" altLang="zh-CN" sz="2000" dirty="0" err="1"/>
              <a:t>this.height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this.weight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Student s = new Student("1160611003");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s.setName</a:t>
            </a:r>
            <a:r>
              <a:rPr lang="en-US" altLang="zh-CN" sz="2000" dirty="0"/>
              <a:t>("Donald </a:t>
            </a:r>
            <a:r>
              <a:rPr lang="en-US" altLang="zh-CN" sz="2000" dirty="0" err="1"/>
              <a:t>J.Trump</a:t>
            </a:r>
            <a:r>
              <a:rPr lang="en-US" altLang="zh-CN" sz="2000" dirty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s.setHeight</a:t>
            </a:r>
            <a:r>
              <a:rPr lang="en-US" altLang="zh-CN" sz="2000" dirty="0"/>
              <a:t>(1.86);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s.setWeight</a:t>
            </a:r>
            <a:r>
              <a:rPr lang="en-US" altLang="zh-CN" sz="2000" dirty="0"/>
              <a:t>(75.5);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B0F0"/>
                </a:solidFill>
              </a:rPr>
              <a:t>System.out.println</a:t>
            </a:r>
            <a:r>
              <a:rPr lang="en-US" altLang="zh-CN" sz="2000" dirty="0">
                <a:solidFill>
                  <a:srgbClr val="00B0F0"/>
                </a:solidFill>
              </a:rPr>
              <a:t>(s);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08" y="5400265"/>
            <a:ext cx="6225242" cy="14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setter and getter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In general, almost </a:t>
            </a:r>
            <a:r>
              <a:rPr lang="en-US" altLang="zh-CN" dirty="0"/>
              <a:t>all member variables should be declared </a:t>
            </a:r>
            <a:r>
              <a:rPr lang="en-US" altLang="zh-CN" dirty="0" smtClean="0"/>
              <a:t>private, then you can use setters and getters to access the member variables as required.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setName</a:t>
            </a:r>
            <a:r>
              <a:rPr lang="en-US" altLang="zh-CN" dirty="0"/>
              <a:t>(String name) {</a:t>
            </a:r>
          </a:p>
          <a:p>
            <a:pPr marL="342900" lvl="1" indent="0">
              <a:buNone/>
            </a:pPr>
            <a:r>
              <a:rPr lang="en-US" altLang="zh-CN" dirty="0"/>
              <a:t>    this.name=name;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getName</a:t>
            </a:r>
            <a:r>
              <a:rPr lang="en-US" altLang="zh-CN" dirty="0"/>
              <a:t>() {</a:t>
            </a:r>
          </a:p>
          <a:p>
            <a:pPr marL="342900" lvl="1" indent="0">
              <a:buNone/>
            </a:pPr>
            <a:r>
              <a:rPr lang="en-US" altLang="zh-CN" dirty="0"/>
              <a:t>    return name;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setHeight</a:t>
            </a:r>
            <a:r>
              <a:rPr lang="en-US" altLang="zh-CN" dirty="0" smtClean="0"/>
              <a:t>(double height) {</a:t>
            </a:r>
          </a:p>
          <a:p>
            <a:pPr marL="3429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=height;</a:t>
            </a:r>
          </a:p>
          <a:p>
            <a:pPr marL="342900" lvl="1" indent="0">
              <a:buNone/>
            </a:pPr>
            <a:r>
              <a:rPr lang="en-US" altLang="zh-CN" dirty="0" smtClean="0"/>
              <a:t>}</a:t>
            </a:r>
          </a:p>
          <a:p>
            <a:pPr marL="34290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getHeight</a:t>
            </a:r>
            <a:r>
              <a:rPr lang="en-US" altLang="zh-CN" dirty="0"/>
              <a:t>() {</a:t>
            </a:r>
          </a:p>
          <a:p>
            <a:pPr marL="342900" lvl="1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this.height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…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04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Debate on setters and getters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Reasons to Support</a:t>
            </a:r>
          </a:p>
          <a:p>
            <a:pPr lvl="1"/>
            <a:r>
              <a:rPr lang="en-US" altLang="zh-CN" dirty="0" smtClean="0"/>
              <a:t>Reducing </a:t>
            </a:r>
            <a:r>
              <a:rPr lang="en-US" altLang="zh-CN" dirty="0"/>
              <a:t>the scope (visibility) of data as much as possible led to more reliable and maintainable code</a:t>
            </a:r>
          </a:p>
          <a:p>
            <a:pPr lvl="1"/>
            <a:r>
              <a:rPr lang="en-US" altLang="zh-CN" dirty="0"/>
              <a:t>This gives you complete control over what can be done with the variable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Reasons </a:t>
            </a:r>
            <a:r>
              <a:rPr lang="en-US" altLang="zh-CN" dirty="0"/>
              <a:t>to </a:t>
            </a:r>
            <a:r>
              <a:rPr lang="en-US" altLang="zh-CN" dirty="0" smtClean="0"/>
              <a:t>oppose </a:t>
            </a:r>
          </a:p>
          <a:p>
            <a:pPr lvl="1"/>
            <a:r>
              <a:rPr lang="en-US" altLang="zh-CN" dirty="0"/>
              <a:t>A profusion of getters and setters is a sign of a poorly-designed set of classes.</a:t>
            </a:r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are a waste of CPU time, but more important, they are a waste of programmer time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0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</a:t>
            </a:r>
            <a:r>
              <a:rPr lang="en-US" altLang="zh-CN" dirty="0"/>
              <a:t>oriented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classic </a:t>
            </a:r>
            <a:r>
              <a:rPr lang="en-US" altLang="zh-CN" dirty="0"/>
              <a:t>procedural programming you try to make the real world problem you're attempting to solve fit a few, predetermined data types: integers, floats, Strings, and arrays perhaps.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 smtClean="0">
                <a:solidFill>
                  <a:srgbClr val="00B0F0"/>
                </a:solidFill>
              </a:rPr>
              <a:t>object oriented programming (OOP) </a:t>
            </a:r>
            <a:r>
              <a:rPr lang="en-US" altLang="zh-CN" dirty="0" smtClean="0"/>
              <a:t>you can create a model for a real world system. 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138111"/>
            <a:ext cx="1805785" cy="1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equals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== operator checks whether objects are identical; that is, whether they are the same object.</a:t>
            </a:r>
          </a:p>
          <a:p>
            <a:r>
              <a:rPr lang="en-US" altLang="zh-CN" dirty="0"/>
              <a:t>The equals method checks whether they are equivalent; that is, whether they have the same value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4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Determine whether two students are the same person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dirty="0"/>
              <a:t>public boolean equals(Student that) {</a:t>
            </a:r>
          </a:p>
          <a:p>
            <a:pPr marL="342900" lvl="1" indent="0">
              <a:buNone/>
            </a:pPr>
            <a:r>
              <a:rPr lang="en-US" altLang="zh-CN" dirty="0"/>
              <a:t>     return this.id == that.id;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public boolean equals(Student that) {</a:t>
            </a:r>
          </a:p>
          <a:p>
            <a:pPr marL="342900" lvl="1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this.id.equals</a:t>
            </a:r>
            <a:r>
              <a:rPr lang="en-US" altLang="zh-CN" dirty="0"/>
              <a:t>(that.id);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69" y="2102901"/>
            <a:ext cx="1329796" cy="1329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31" y="4001294"/>
            <a:ext cx="1607072" cy="16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Quiz: define your own Date class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Write a class definition for Date, an object type that </a:t>
            </a:r>
            <a:r>
              <a:rPr lang="en-US" altLang="zh-CN" dirty="0" smtClean="0"/>
              <a:t>contains three </a:t>
            </a:r>
            <a:r>
              <a:rPr lang="en-US" altLang="zh-CN" dirty="0"/>
              <a:t>integers: year, month, and day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constructor take </a:t>
            </a:r>
            <a:r>
              <a:rPr lang="en-US" altLang="zh-CN" dirty="0"/>
              <a:t>parameters named year, month and day, and use them </a:t>
            </a:r>
            <a:r>
              <a:rPr lang="en-US" altLang="zh-CN" dirty="0" smtClean="0"/>
              <a:t>to initialize </a:t>
            </a:r>
            <a:r>
              <a:rPr lang="en-US" altLang="zh-CN" dirty="0"/>
              <a:t>the instance variables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Provide the equals method to determine whether two Date objects are equal.</a:t>
            </a:r>
          </a:p>
          <a:p>
            <a:r>
              <a:rPr lang="en-US" altLang="zh-CN" dirty="0" smtClean="0"/>
              <a:t>Provide the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 method to print the date using the date format in Chinese (e.g. “2017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”).</a:t>
            </a:r>
          </a:p>
          <a:p>
            <a:r>
              <a:rPr lang="en-US" altLang="zh-CN" dirty="0" smtClean="0"/>
              <a:t>Test the above methods in the main method.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allows </a:t>
            </a:r>
            <a:r>
              <a:rPr lang="en-US" altLang="zh-CN" dirty="0"/>
              <a:t>you to define a class within another class. Such a class is called a </a:t>
            </a:r>
            <a:r>
              <a:rPr lang="en-US" altLang="zh-CN" dirty="0">
                <a:solidFill>
                  <a:srgbClr val="00B0F0"/>
                </a:solidFill>
              </a:rPr>
              <a:t>nested </a:t>
            </a:r>
            <a:r>
              <a:rPr lang="en-US" altLang="zh-CN" dirty="0" smtClean="0">
                <a:solidFill>
                  <a:srgbClr val="00B0F0"/>
                </a:solidFill>
              </a:rPr>
              <a:t>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Nested classes are divided into two categories: static and non-static.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Nested </a:t>
            </a:r>
            <a:r>
              <a:rPr lang="en-US" altLang="zh-CN" dirty="0"/>
              <a:t>classes that are declared static are called </a:t>
            </a:r>
            <a:r>
              <a:rPr lang="en-US" altLang="zh-CN" dirty="0">
                <a:solidFill>
                  <a:srgbClr val="00B0F0"/>
                </a:solidFill>
              </a:rPr>
              <a:t>static nested classes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Non-static </a:t>
            </a:r>
            <a:r>
              <a:rPr lang="en-US" altLang="zh-CN" dirty="0"/>
              <a:t>nested classes are called </a:t>
            </a:r>
            <a:r>
              <a:rPr lang="en-US" altLang="zh-CN" dirty="0">
                <a:solidFill>
                  <a:srgbClr val="00B0F0"/>
                </a:solidFill>
              </a:rPr>
              <a:t>inner classes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OuterClass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...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F0"/>
                </a:solidFill>
              </a:rPr>
              <a:t>static class </a:t>
            </a:r>
            <a:r>
              <a:rPr lang="en-US" altLang="zh-CN" dirty="0" err="1">
                <a:solidFill>
                  <a:srgbClr val="00B0F0"/>
                </a:solidFill>
              </a:rPr>
              <a:t>StaticNestedClass</a:t>
            </a:r>
            <a:r>
              <a:rPr lang="en-US" altLang="zh-CN" dirty="0">
                <a:solidFill>
                  <a:srgbClr val="00B0F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class </a:t>
            </a:r>
            <a:r>
              <a:rPr lang="en-US" altLang="zh-CN" dirty="0" err="1">
                <a:solidFill>
                  <a:srgbClr val="7030A0"/>
                </a:solidFill>
              </a:rPr>
              <a:t>InnerClass</a:t>
            </a:r>
            <a:r>
              <a:rPr lang="en-US" altLang="zh-CN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 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nested class is a member of its enclosing class.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nested class can be declared private, public, protected, or package private. (Recall that outer classes can only be declared public or package private.)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Notice:</a:t>
            </a:r>
          </a:p>
          <a:p>
            <a:pPr lvl="1"/>
            <a:r>
              <a:rPr lang="en-US" altLang="zh-CN" dirty="0" smtClean="0"/>
              <a:t>inner classes </a:t>
            </a:r>
            <a:r>
              <a:rPr lang="en-US" altLang="zh-CN" dirty="0"/>
              <a:t>have access to other members of the enclosing class, even if they are declared private.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Static </a:t>
            </a:r>
            <a:r>
              <a:rPr lang="en-US" altLang="zh-CN" dirty="0">
                <a:solidFill>
                  <a:srgbClr val="C00000"/>
                </a:solidFill>
              </a:rPr>
              <a:t>nested classes do not have access to other members of the enclosing class.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96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Initialize Nested </a:t>
            </a:r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50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public class BMI{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public void BMI()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    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FF0000"/>
                </a:solidFill>
              </a:rPr>
              <a:t>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hc</a:t>
            </a:r>
            <a:r>
              <a:rPr lang="en-US" altLang="zh-CN" sz="2900" dirty="0" smtClean="0">
                <a:solidFill>
                  <a:srgbClr val="FF0000"/>
                </a:solidFill>
              </a:rPr>
              <a:t> = new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 </a:t>
            </a:r>
            <a:r>
              <a:rPr lang="en-US" altLang="zh-CN" sz="2900" dirty="0" smtClean="0">
                <a:solidFill>
                  <a:srgbClr val="0070C0"/>
                </a:solidFill>
              </a:rPr>
              <a:t>       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public </a:t>
            </a:r>
            <a:r>
              <a:rPr lang="en-US" altLang="zh-CN" dirty="0">
                <a:solidFill>
                  <a:schemeClr val="tx2"/>
                </a:solidFill>
              </a:rPr>
              <a:t>static void main(String[] </a:t>
            </a:r>
            <a:r>
              <a:rPr lang="en-US" altLang="zh-CN" dirty="0" err="1">
                <a:solidFill>
                  <a:schemeClr val="tx2"/>
                </a:solidFill>
              </a:rPr>
              <a:t>args</a:t>
            </a:r>
            <a:r>
              <a:rPr lang="en-US" altLang="zh-CN" dirty="0">
                <a:solidFill>
                  <a:schemeClr val="tx2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	BMI </a:t>
            </a:r>
            <a:r>
              <a:rPr lang="en-US" altLang="zh-CN" dirty="0" err="1" smtClean="0">
                <a:solidFill>
                  <a:schemeClr val="tx2"/>
                </a:solidFill>
              </a:rPr>
              <a:t>bmi</a:t>
            </a:r>
            <a:r>
              <a:rPr lang="en-US" altLang="zh-CN" dirty="0" smtClean="0">
                <a:solidFill>
                  <a:schemeClr val="tx2"/>
                </a:solidFill>
              </a:rPr>
              <a:t> = new BMI();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bmi.sortStudents</a:t>
            </a:r>
            <a:r>
              <a:rPr lang="en-US" altLang="zh-CN" dirty="0" smtClean="0">
                <a:solidFill>
                  <a:schemeClr val="tx2"/>
                </a:solidFill>
              </a:rPr>
              <a:t>(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bmi.new</a:t>
            </a:r>
            <a:r>
              <a:rPr lang="en-US" altLang="zh-CN" sz="2900" dirty="0" smtClean="0">
                <a:solidFill>
                  <a:srgbClr val="FF0000"/>
                </a:solidFill>
              </a:rPr>
              <a:t>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        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private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class </a:t>
            </a:r>
            <a:r>
              <a:rPr lang="en-US" altLang="zh-CN" dirty="0" err="1">
                <a:solidFill>
                  <a:srgbClr val="00B050"/>
                </a:solidFill>
              </a:rPr>
              <a:t>HeightComparator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>
                <a:solidFill>
                  <a:schemeClr val="tx2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Local classes </a:t>
            </a:r>
            <a:r>
              <a:rPr lang="en-US" altLang="zh-CN" dirty="0"/>
              <a:t>are classes that are defined in a block , rather than as a member of a </a:t>
            </a:r>
            <a:r>
              <a:rPr lang="en-US" altLang="zh-CN" dirty="0" smtClean="0"/>
              <a:t>class.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Notice:  </a:t>
            </a:r>
            <a:r>
              <a:rPr lang="en-US" altLang="zh-CN" dirty="0" smtClean="0"/>
              <a:t>A </a:t>
            </a:r>
            <a:r>
              <a:rPr lang="en-US" altLang="zh-CN" dirty="0"/>
              <a:t>local class </a:t>
            </a:r>
            <a:r>
              <a:rPr lang="en-US" altLang="zh-CN" dirty="0" smtClean="0"/>
              <a:t>may also has </a:t>
            </a:r>
            <a:r>
              <a:rPr lang="en-US" altLang="zh-CN" dirty="0"/>
              <a:t>access to the members of its enclosing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5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Anonymous </a:t>
            </a:r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Anonymous classes </a:t>
            </a:r>
            <a:r>
              <a:rPr lang="en-US" altLang="zh-CN" dirty="0"/>
              <a:t>enable you </a:t>
            </a:r>
            <a:r>
              <a:rPr lang="en-US" altLang="zh-CN" dirty="0" smtClean="0"/>
              <a:t>to </a:t>
            </a:r>
            <a:r>
              <a:rPr lang="en-US" altLang="zh-CN" dirty="0"/>
              <a:t>declare and instantiate a class at the same time. </a:t>
            </a:r>
            <a:endParaRPr lang="en-US" altLang="zh-CN" dirty="0" smtClean="0"/>
          </a:p>
          <a:p>
            <a:r>
              <a:rPr lang="en-US" altLang="zh-CN" dirty="0"/>
              <a:t>Anonymous </a:t>
            </a:r>
            <a:r>
              <a:rPr lang="en-US" altLang="zh-CN" dirty="0" smtClean="0"/>
              <a:t>are </a:t>
            </a:r>
            <a:r>
              <a:rPr lang="en-US" altLang="zh-CN" dirty="0"/>
              <a:t>like local classes except that they do not have a name. Use them if you need to use a local class only once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will introduce it in GUI programming.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http://docs.oracle.com/javase/tutorial/java/javaOO/nested.html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docs.oracle.com/javase/tutorial/java/javaOO/localclasses.html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http://docs.oracle.com/javase/tutorial/java/javaOO/anonymousclasses.html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oriented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Classes </a:t>
            </a:r>
            <a:r>
              <a:rPr lang="en-US" altLang="zh-CN" dirty="0"/>
              <a:t>are programmer-defined types that model the parts of the system.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A </a:t>
            </a:r>
            <a:r>
              <a:rPr lang="en-US" altLang="zh-CN" dirty="0">
                <a:solidFill>
                  <a:srgbClr val="00B0F0"/>
                </a:solidFill>
              </a:rPr>
              <a:t>class has two parts: the fields and the methods. 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Fields </a:t>
            </a:r>
            <a:r>
              <a:rPr lang="en-US" altLang="zh-CN" dirty="0"/>
              <a:t>describe what the class is.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Methods </a:t>
            </a:r>
            <a:r>
              <a:rPr lang="en-US" altLang="zh-CN" dirty="0"/>
              <a:t>describe what the class does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Using the blueprint provided by a class, you can create any number of </a:t>
            </a:r>
            <a:r>
              <a:rPr lang="en-US" altLang="zh-CN" dirty="0">
                <a:solidFill>
                  <a:srgbClr val="00B0F0"/>
                </a:solidFill>
              </a:rPr>
              <a:t>objects</a:t>
            </a:r>
            <a:r>
              <a:rPr lang="en-US" altLang="zh-CN" dirty="0"/>
              <a:t>, each of which is called an </a:t>
            </a:r>
            <a:r>
              <a:rPr lang="en-US" altLang="zh-CN" i="1" dirty="0">
                <a:solidFill>
                  <a:srgbClr val="00B0F0"/>
                </a:solidFill>
              </a:rPr>
              <a:t>instance</a:t>
            </a:r>
            <a:r>
              <a:rPr lang="en-US" altLang="zh-CN" dirty="0"/>
              <a:t> of the class. 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138111"/>
            <a:ext cx="1805785" cy="16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&amp; UML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Modeling is the designing of software applications before coding. Modeling is an Essential Part of large software projects, and helpful to medium and even small projects as well.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Unified </a:t>
            </a:r>
            <a:r>
              <a:rPr lang="en-US" altLang="zh-CN" dirty="0">
                <a:solidFill>
                  <a:srgbClr val="00B0F0"/>
                </a:solidFill>
              </a:rPr>
              <a:t>Modeling Language </a:t>
            </a:r>
            <a:r>
              <a:rPr lang="en-US" altLang="zh-CN" dirty="0"/>
              <a:t>(UML) helps you specify, visualize, and document models of software systems, including their structure and </a:t>
            </a:r>
            <a:r>
              <a:rPr lang="en-US" altLang="zh-CN" dirty="0" smtClean="0"/>
              <a:t>design. </a:t>
            </a:r>
          </a:p>
          <a:p>
            <a:r>
              <a:rPr lang="en-US" altLang="zh-CN" dirty="0" smtClean="0"/>
              <a:t>UML standards are maintained </a:t>
            </a:r>
            <a:r>
              <a:rPr lang="en-US" altLang="zh-CN" dirty="0"/>
              <a:t>by </a:t>
            </a:r>
            <a:r>
              <a:rPr lang="en-US" altLang="zh-CN" dirty="0" smtClean="0"/>
              <a:t>OMG (</a:t>
            </a:r>
            <a:r>
              <a:rPr lang="en-US" altLang="zh-CN" dirty="0"/>
              <a:t>Object Management </a:t>
            </a:r>
            <a:r>
              <a:rPr lang="en-US" altLang="zh-CN" dirty="0" smtClean="0"/>
              <a:t>Group, Inc.)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16" y="230190"/>
            <a:ext cx="1889834" cy="12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UML 2.0 defines thirteen types of diagrams, divided into three categories: </a:t>
            </a:r>
            <a:endParaRPr lang="en-US" altLang="zh-CN" dirty="0" smtClean="0"/>
          </a:p>
          <a:p>
            <a:pPr lvl="1"/>
            <a:r>
              <a:rPr lang="en-US" altLang="zh-CN" dirty="0"/>
              <a:t>Structure Diagrams </a:t>
            </a:r>
            <a:r>
              <a:rPr lang="en-US" altLang="zh-CN" dirty="0" smtClean="0"/>
              <a:t>include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>
                <a:solidFill>
                  <a:schemeClr val="accent5"/>
                </a:solidFill>
              </a:rPr>
              <a:t>Class Diagram, Object Diagram</a:t>
            </a:r>
            <a:r>
              <a:rPr lang="en-US" altLang="zh-CN" dirty="0"/>
              <a:t>, Component Diagram, Composite Structure Diagram, Package Diagram, and Deployment Diagram. </a:t>
            </a:r>
          </a:p>
          <a:p>
            <a:pPr lvl="1"/>
            <a:r>
              <a:rPr lang="en-US" altLang="zh-CN" dirty="0"/>
              <a:t>Behavior Diagrams include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Use Case Diagram (used by some methodologies during requirements gathering); Activity Diagram, and State Machine Diagram. </a:t>
            </a:r>
          </a:p>
          <a:p>
            <a:pPr lvl="1"/>
            <a:r>
              <a:rPr lang="en-US" altLang="zh-CN" dirty="0"/>
              <a:t>Interaction Diagrams (all derived from the more general Behavior Diagram) </a:t>
            </a:r>
            <a:r>
              <a:rPr lang="en-US" altLang="zh-CN" dirty="0" smtClean="0"/>
              <a:t>include: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>
                <a:solidFill>
                  <a:schemeClr val="accent5"/>
                </a:solidFill>
              </a:rPr>
              <a:t>Sequence Diagram</a:t>
            </a:r>
            <a:r>
              <a:rPr lang="en-US" altLang="zh-CN" dirty="0"/>
              <a:t>, Communication Diagram, Timing Diagram, and Interaction Overview Diagram.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1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673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 UML, a class can be visualized as a three-compartment box, as illustrated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Notice</a:t>
            </a:r>
            <a:r>
              <a:rPr lang="en-US" altLang="zh-CN" dirty="0" smtClean="0"/>
              <a:t>: the </a:t>
            </a:r>
            <a:r>
              <a:rPr lang="en-US" altLang="zh-CN" dirty="0"/>
              <a:t>word “static” </a:t>
            </a:r>
            <a:r>
              <a:rPr lang="en-US" altLang="zh-CN" dirty="0" smtClean="0"/>
              <a:t>here is not the java keyword “static”!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24" y="2670196"/>
            <a:ext cx="3751752" cy="24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followings figure shows a few examples of </a:t>
            </a:r>
            <a:r>
              <a:rPr lang="en-US" altLang="zh-CN" dirty="0" smtClean="0"/>
              <a:t>classes: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7" y="3222923"/>
            <a:ext cx="8226646" cy="2277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677" y="6085427"/>
            <a:ext cx="8685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http://www.ibm.com/developerworks/rational/library/content/RationalEdge/sep04/bell/</a:t>
            </a:r>
          </a:p>
        </p:txBody>
      </p:sp>
      <p:sp>
        <p:nvSpPr>
          <p:cNvPr id="4" name="Rectangle 3"/>
          <p:cNvSpPr/>
          <p:nvPr/>
        </p:nvSpPr>
        <p:spPr>
          <a:xfrm>
            <a:off x="458677" y="6454759"/>
            <a:ext cx="837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http://www.sparxsystems.com.au/resources/uml2_tutorial/uml2_classdiagram.html</a:t>
            </a:r>
          </a:p>
        </p:txBody>
      </p:sp>
    </p:spTree>
    <p:extLst>
      <p:ext uri="{BB962C8B-B14F-4D97-AF65-F5344CB8AC3E}">
        <p14:creationId xmlns:p14="http://schemas.microsoft.com/office/powerpoint/2010/main" val="17797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diagram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An instance is also represented as a 3-compartment box, with instance name shown as </a:t>
            </a:r>
            <a:r>
              <a:rPr lang="en-US" altLang="zh-CN" dirty="0" err="1">
                <a:solidFill>
                  <a:schemeClr val="accent1"/>
                </a:solidFill>
              </a:rPr>
              <a:t>instanceName</a:t>
            </a:r>
            <a:r>
              <a:rPr lang="en-US" altLang="zh-CN" dirty="0" smtClean="0">
                <a:solidFill>
                  <a:schemeClr val="accent1"/>
                </a:solidFill>
              </a:rPr>
              <a:t>: </a:t>
            </a:r>
            <a:r>
              <a:rPr lang="en-US" altLang="zh-CN" dirty="0" err="1" smtClean="0">
                <a:solidFill>
                  <a:schemeClr val="accent1"/>
                </a:solidFill>
              </a:rPr>
              <a:t>Classname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 underlined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97" y="3388107"/>
            <a:ext cx="6944005" cy="29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Diagram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Sequence diagram is an interaction diagram that shows how objects operate with one another and in what order. 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6315564"/>
            <a:ext cx="8167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http://www.ibm.com/developerworks/rational/library/3101.html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7" y="3118154"/>
            <a:ext cx="6777080" cy="31383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1342" y="4706180"/>
            <a:ext cx="2152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</a:rPr>
              <a:t>method-invocation </a:t>
            </a:r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box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168" y="266932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instance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075" y="466001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</a:rPr>
              <a:t>object lifeline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3492" y="5992297"/>
            <a:ext cx="166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return message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42812" y="3631962"/>
            <a:ext cx="100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message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650" y="6530241"/>
            <a:ext cx="872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http://www.sparxsystems.com.au/resources/uml2_tutorial/uml2_sequencediagram.html</a:t>
            </a:r>
          </a:p>
        </p:txBody>
      </p:sp>
    </p:spTree>
    <p:extLst>
      <p:ext uri="{BB962C8B-B14F-4D97-AF65-F5344CB8AC3E}">
        <p14:creationId xmlns:p14="http://schemas.microsoft.com/office/powerpoint/2010/main" val="9924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oriented programming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Look inside the object</a:t>
            </a:r>
          </a:p>
          <a:p>
            <a:pPr lvl="1"/>
            <a:r>
              <a:rPr lang="en-US" altLang="zh-CN" dirty="0" smtClean="0"/>
              <a:t>Different </a:t>
            </a:r>
            <a:r>
              <a:rPr lang="en-US" altLang="zh-CN" dirty="0"/>
              <a:t>objects of the same class have the same fields and methods, but the values of the fields will in general differ. </a:t>
            </a:r>
            <a:endParaRPr lang="en-US" altLang="zh-CN" dirty="0" smtClean="0"/>
          </a:p>
          <a:p>
            <a:pPr lvl="1"/>
            <a:r>
              <a:rPr lang="en-US" altLang="zh-CN" dirty="0"/>
              <a:t>Every object has a separate block of memory to store its fields, but the bytes in the methods are shared between all objects in a class.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3" y="4180521"/>
            <a:ext cx="2030864" cy="24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a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18961" cy="4769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b="0" dirty="0" smtClean="0"/>
              <a:t>Student</a:t>
            </a:r>
            <a:r>
              <a:rPr lang="en-US" altLang="zh-CN" sz="2000" dirty="0" smtClean="0"/>
              <a:t>{ 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String </a:t>
            </a:r>
            <a:r>
              <a:rPr lang="en-US" altLang="zh-CN" sz="2000" b="0" dirty="0" smtClean="0"/>
              <a:t>id</a:t>
            </a:r>
            <a:r>
              <a:rPr lang="en-US" altLang="zh-CN" sz="2000" dirty="0"/>
              <a:t>;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//10 digital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charactors</a:t>
            </a:r>
            <a:r>
              <a:rPr lang="en-US" altLang="zh-CN" sz="2000" dirty="0" smtClean="0">
                <a:solidFill>
                  <a:srgbClr val="00B050"/>
                </a:solidFill>
              </a:rPr>
              <a:t>, like 1160611003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String </a:t>
            </a:r>
            <a:r>
              <a:rPr lang="en-US" altLang="zh-CN" sz="2000" b="0" dirty="0" smtClean="0"/>
              <a:t>name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double </a:t>
            </a:r>
            <a:r>
              <a:rPr lang="en-US" altLang="zh-CN" sz="2000" b="0" dirty="0" smtClean="0"/>
              <a:t>weight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//in kilograms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double </a:t>
            </a:r>
            <a:r>
              <a:rPr lang="en-US" altLang="zh-CN" sz="2000" b="0" dirty="0" smtClean="0"/>
              <a:t>height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//in meters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static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0" dirty="0" err="1" smtClean="0"/>
              <a:t>studentNum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final static </a:t>
            </a:r>
            <a:r>
              <a:rPr lang="en-US" altLang="zh-CN" sz="2000" dirty="0" smtClean="0"/>
              <a:t>String </a:t>
            </a:r>
            <a:r>
              <a:rPr lang="en-US" altLang="zh-CN" sz="2000" b="0" dirty="0" smtClean="0"/>
              <a:t>school = “HIT”;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Student</a:t>
            </a:r>
            <a:r>
              <a:rPr lang="en-US" altLang="zh-CN" sz="2000" dirty="0" smtClean="0"/>
              <a:t>(String </a:t>
            </a:r>
            <a:r>
              <a:rPr lang="en-US" altLang="zh-CN" sz="2000" b="0" dirty="0" err="1" smtClean="0"/>
              <a:t>id,</a:t>
            </a:r>
            <a:r>
              <a:rPr lang="en-US" altLang="zh-CN" sz="2000" dirty="0" err="1" smtClean="0"/>
              <a:t>String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name,</a:t>
            </a:r>
            <a:r>
              <a:rPr lang="en-US" altLang="zh-CN" sz="2000" dirty="0" err="1" smtClean="0"/>
              <a:t>double</a:t>
            </a:r>
            <a:r>
              <a:rPr lang="en-US" altLang="zh-CN" sz="2000" b="0" dirty="0" smtClean="0"/>
              <a:t> height, </a:t>
            </a:r>
            <a:r>
              <a:rPr lang="en-US" altLang="zh-CN" sz="2000" dirty="0" smtClean="0"/>
              <a:t>double</a:t>
            </a:r>
            <a:r>
              <a:rPr lang="en-US" altLang="zh-CN" sz="2000" b="0" dirty="0" smtClean="0"/>
              <a:t> weight</a:t>
            </a:r>
            <a:r>
              <a:rPr lang="en-US" altLang="zh-CN" sz="2000" dirty="0" smtClean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…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}</a:t>
            </a:r>
          </a:p>
          <a:p>
            <a:pPr marL="0" indent="0">
              <a:buNone/>
            </a:pPr>
            <a:r>
              <a:rPr lang="en-US" altLang="zh-CN" sz="2000" dirty="0" smtClean="0"/>
              <a:t>   …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350" y="53946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</a:t>
            </a:r>
            <a:r>
              <a:rPr lang="en-US" altLang="zh-CN" b="1" dirty="0"/>
              <a:t> the use of comments to specify the units. That's important. A unit confusion between pounds and newtons led to the loss of NASA's $94 million Mars Climate Orbiter.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87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/>
              <a:t>declarations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general, class declarations can include these components, in order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Modifiers</a:t>
            </a:r>
            <a:r>
              <a:rPr lang="en-US" altLang="zh-CN" dirty="0"/>
              <a:t> such as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F0"/>
                </a:solidFill>
              </a:rPr>
              <a:t>private</a:t>
            </a:r>
            <a:r>
              <a:rPr lang="en-US" altLang="zh-CN" dirty="0"/>
              <a:t>, and a number of others that you will encounter later.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The class name</a:t>
            </a:r>
            <a:r>
              <a:rPr lang="en-US" altLang="zh-CN" dirty="0"/>
              <a:t>, with the initial letter capitalized by convention.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The </a:t>
            </a:r>
            <a:r>
              <a:rPr lang="en-US" altLang="zh-CN" dirty="0">
                <a:solidFill>
                  <a:srgbClr val="00B0F0"/>
                </a:solidFill>
              </a:rPr>
              <a:t>class body</a:t>
            </a:r>
            <a:r>
              <a:rPr lang="en-US" altLang="zh-CN" dirty="0"/>
              <a:t>, </a:t>
            </a:r>
            <a:r>
              <a:rPr lang="en-US" altLang="zh-CN" dirty="0" smtClean="0"/>
              <a:t>surrounded </a:t>
            </a:r>
            <a:r>
              <a:rPr lang="en-US" altLang="zh-CN" dirty="0"/>
              <a:t>by braces, </a:t>
            </a:r>
            <a:r>
              <a:rPr lang="en-US" altLang="zh-CN" dirty="0" smtClean="0"/>
              <a:t>{}.</a:t>
            </a:r>
          </a:p>
          <a:p>
            <a:r>
              <a:rPr lang="en-US" altLang="zh-CN" dirty="0" smtClean="0"/>
              <a:t>we will introduce advanced class declaration options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3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Kinds of Variables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Member variables</a:t>
            </a:r>
          </a:p>
          <a:p>
            <a:pPr lvl="1"/>
            <a:r>
              <a:rPr lang="en-US" altLang="zh-CN" dirty="0"/>
              <a:t>declared inside a </a:t>
            </a:r>
            <a:r>
              <a:rPr lang="en-US" altLang="zh-CN" dirty="0" smtClean="0"/>
              <a:t>class definition.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local </a:t>
            </a:r>
            <a:r>
              <a:rPr lang="en-US" altLang="zh-CN" dirty="0">
                <a:solidFill>
                  <a:srgbClr val="00B0F0"/>
                </a:solidFill>
              </a:rPr>
              <a:t>variables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declared </a:t>
            </a:r>
            <a:r>
              <a:rPr lang="en-US" altLang="zh-CN" dirty="0"/>
              <a:t>inside a method.</a:t>
            </a:r>
          </a:p>
          <a:p>
            <a:pPr lvl="1"/>
            <a:r>
              <a:rPr lang="en-US" altLang="zh-CN" dirty="0" smtClean="0"/>
              <a:t>created </a:t>
            </a:r>
            <a:r>
              <a:rPr lang="en-US" altLang="zh-CN" dirty="0"/>
              <a:t>when a method is invoked, and their space is reclaimed when the method ends.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Parameters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variables </a:t>
            </a:r>
            <a:r>
              <a:rPr lang="en-US" altLang="zh-CN" dirty="0"/>
              <a:t>in method </a:t>
            </a:r>
            <a:r>
              <a:rPr lang="en-US" altLang="zh-CN" dirty="0" smtClean="0"/>
              <a:t>declarations.</a:t>
            </a:r>
          </a:p>
          <a:p>
            <a:pPr lvl="1"/>
            <a:r>
              <a:rPr lang="en-US" altLang="zh-CN" dirty="0" smtClean="0"/>
              <a:t>Their lifetime are the same with </a:t>
            </a:r>
            <a:r>
              <a:rPr lang="en-US" altLang="zh-CN" dirty="0"/>
              <a:t>local </a:t>
            </a:r>
            <a:r>
              <a:rPr lang="en-US" altLang="zh-CN" dirty="0" smtClean="0"/>
              <a:t>variables.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2928</Words>
  <Application>Microsoft Office PowerPoint</Application>
  <PresentationFormat>On-screen Show (4:3)</PresentationFormat>
  <Paragraphs>419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宋体</vt:lpstr>
      <vt:lpstr>Arial</vt:lpstr>
      <vt:lpstr>Calibri</vt:lpstr>
      <vt:lpstr>Office Theme</vt:lpstr>
      <vt:lpstr>Java Programming</vt:lpstr>
      <vt:lpstr>Outline</vt:lpstr>
      <vt:lpstr>Object oriented programming</vt:lpstr>
      <vt:lpstr>Object oriented programming</vt:lpstr>
      <vt:lpstr>Object oriented programming</vt:lpstr>
      <vt:lpstr>Object oriented programming</vt:lpstr>
      <vt:lpstr>Defining a class</vt:lpstr>
      <vt:lpstr>Class declarations</vt:lpstr>
      <vt:lpstr>Kinds of Variables</vt:lpstr>
      <vt:lpstr>Member variables</vt:lpstr>
      <vt:lpstr>Access Modifiers</vt:lpstr>
      <vt:lpstr>Access Modifiers</vt:lpstr>
      <vt:lpstr>Tips on choosing access modifiers</vt:lpstr>
      <vt:lpstr>Other modifiers</vt:lpstr>
      <vt:lpstr>Kinds of member variables </vt:lpstr>
      <vt:lpstr>Instance variables</vt:lpstr>
      <vt:lpstr>Class variables</vt:lpstr>
      <vt:lpstr>What is the output?</vt:lpstr>
      <vt:lpstr>What is the output?</vt:lpstr>
      <vt:lpstr>Constants</vt:lpstr>
      <vt:lpstr>Member Methods</vt:lpstr>
      <vt:lpstr>Method declarations</vt:lpstr>
      <vt:lpstr>Access control</vt:lpstr>
      <vt:lpstr>Refactor the BMI classes</vt:lpstr>
      <vt:lpstr>Generate students randomly</vt:lpstr>
      <vt:lpstr>Generate student’s name randomly</vt:lpstr>
      <vt:lpstr>Encapsulation</vt:lpstr>
      <vt:lpstr>Constructor</vt:lpstr>
      <vt:lpstr>Keyword this and dot notation</vt:lpstr>
      <vt:lpstr>Constructor</vt:lpstr>
      <vt:lpstr>Overloading</vt:lpstr>
      <vt:lpstr>Constructing objects with new</vt:lpstr>
      <vt:lpstr>The null value</vt:lpstr>
      <vt:lpstr>Analysis below statements</vt:lpstr>
      <vt:lpstr>Anonymous Objects</vt:lpstr>
      <vt:lpstr>The toString method</vt:lpstr>
      <vt:lpstr>The toString method</vt:lpstr>
      <vt:lpstr>The setter and getter methods</vt:lpstr>
      <vt:lpstr>Debate on setters and getters</vt:lpstr>
      <vt:lpstr>The equals method</vt:lpstr>
      <vt:lpstr>Determine whether two students are the same person</vt:lpstr>
      <vt:lpstr>Quiz: define your own Date class </vt:lpstr>
      <vt:lpstr>Nested Classes</vt:lpstr>
      <vt:lpstr>Nested Classes</vt:lpstr>
      <vt:lpstr>Nested Classes</vt:lpstr>
      <vt:lpstr>Initialize Nested Classes</vt:lpstr>
      <vt:lpstr>Local classes</vt:lpstr>
      <vt:lpstr>Anonymous Classes</vt:lpstr>
      <vt:lpstr>Reading materials</vt:lpstr>
      <vt:lpstr>Modeling &amp; UML</vt:lpstr>
      <vt:lpstr>UML</vt:lpstr>
      <vt:lpstr>Class diagram</vt:lpstr>
      <vt:lpstr>Class diagram</vt:lpstr>
      <vt:lpstr>Object diagram</vt:lpstr>
      <vt:lpstr>Sequence Diagram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704</cp:revision>
  <cp:lastPrinted>2017-01-15T05:38:18Z</cp:lastPrinted>
  <dcterms:created xsi:type="dcterms:W3CDTF">2016-09-13T14:28:44Z</dcterms:created>
  <dcterms:modified xsi:type="dcterms:W3CDTF">2017-05-21T17:44:01Z</dcterms:modified>
</cp:coreProperties>
</file>