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48"/>
  </p:notesMasterIdLst>
  <p:handoutMasterIdLst>
    <p:handoutMasterId r:id="rId49"/>
  </p:handoutMasterIdLst>
  <p:sldIdLst>
    <p:sldId id="256" r:id="rId2"/>
    <p:sldId id="297" r:id="rId3"/>
    <p:sldId id="336" r:id="rId4"/>
    <p:sldId id="337" r:id="rId5"/>
    <p:sldId id="338" r:id="rId6"/>
    <p:sldId id="339" r:id="rId7"/>
    <p:sldId id="285" r:id="rId8"/>
    <p:sldId id="287" r:id="rId9"/>
    <p:sldId id="286" r:id="rId10"/>
    <p:sldId id="294" r:id="rId11"/>
    <p:sldId id="291" r:id="rId12"/>
    <p:sldId id="312" r:id="rId13"/>
    <p:sldId id="304" r:id="rId14"/>
    <p:sldId id="305" r:id="rId15"/>
    <p:sldId id="320" r:id="rId16"/>
    <p:sldId id="321" r:id="rId17"/>
    <p:sldId id="323" r:id="rId18"/>
    <p:sldId id="322" r:id="rId19"/>
    <p:sldId id="324" r:id="rId20"/>
    <p:sldId id="313" r:id="rId21"/>
    <p:sldId id="316" r:id="rId22"/>
    <p:sldId id="315" r:id="rId23"/>
    <p:sldId id="292" r:id="rId24"/>
    <p:sldId id="293" r:id="rId25"/>
    <p:sldId id="325" r:id="rId26"/>
    <p:sldId id="326" r:id="rId27"/>
    <p:sldId id="327" r:id="rId28"/>
    <p:sldId id="328" r:id="rId29"/>
    <p:sldId id="295" r:id="rId30"/>
    <p:sldId id="289" r:id="rId31"/>
    <p:sldId id="296" r:id="rId32"/>
    <p:sldId id="290" r:id="rId33"/>
    <p:sldId id="308" r:id="rId34"/>
    <p:sldId id="307" r:id="rId35"/>
    <p:sldId id="299" r:id="rId36"/>
    <p:sldId id="298" r:id="rId37"/>
    <p:sldId id="303" r:id="rId38"/>
    <p:sldId id="300" r:id="rId39"/>
    <p:sldId id="301" r:id="rId40"/>
    <p:sldId id="330" r:id="rId41"/>
    <p:sldId id="335" r:id="rId42"/>
    <p:sldId id="333" r:id="rId43"/>
    <p:sldId id="329" r:id="rId44"/>
    <p:sldId id="334" r:id="rId45"/>
    <p:sldId id="340" r:id="rId46"/>
    <p:sldId id="281" r:id="rId47"/>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0420" autoAdjust="0"/>
  </p:normalViewPr>
  <p:slideViewPr>
    <p:cSldViewPr snapToGrid="0">
      <p:cViewPr varScale="1">
        <p:scale>
          <a:sx n="53" d="100"/>
          <a:sy n="53" d="100"/>
        </p:scale>
        <p:origin x="102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AA7CE2D7-0E78-466D-BAB8-B2E909EA9C15}" type="datetimeFigureOut">
              <a:rPr lang="zh-CN" altLang="en-US" smtClean="0"/>
              <a:t>2017/5/21</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845655C0-E182-4B74-A0BD-66BD314614F8}" type="slidenum">
              <a:rPr lang="zh-CN" altLang="en-US" smtClean="0"/>
              <a:t>‹#›</a:t>
            </a:fld>
            <a:endParaRPr lang="zh-CN" altLang="en-US"/>
          </a:p>
        </p:txBody>
      </p:sp>
    </p:spTree>
    <p:extLst>
      <p:ext uri="{BB962C8B-B14F-4D97-AF65-F5344CB8AC3E}">
        <p14:creationId xmlns:p14="http://schemas.microsoft.com/office/powerpoint/2010/main" val="2703048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BFD68A98-8927-4D58-A2EB-E3ACBB332C86}" type="datetimeFigureOut">
              <a:rPr lang="zh-CN" altLang="en-US" smtClean="0"/>
              <a:t>2017/5/21</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C6CC0F4-88AE-4920-98D2-255F9A591469}" type="slidenum">
              <a:rPr lang="zh-CN" altLang="en-US" smtClean="0"/>
              <a:t>‹#›</a:t>
            </a:fld>
            <a:endParaRPr lang="zh-CN" altLang="en-US"/>
          </a:p>
        </p:txBody>
      </p:sp>
    </p:spTree>
    <p:extLst>
      <p:ext uri="{BB962C8B-B14F-4D97-AF65-F5344CB8AC3E}">
        <p14:creationId xmlns:p14="http://schemas.microsoft.com/office/powerpoint/2010/main" val="239018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https://en.wikipedia.org/wiki/Polymorphism_(computer_science)</a:t>
            </a:r>
            <a:endParaRPr lang="zh-CN" altLang="en-US" dirty="0"/>
          </a:p>
        </p:txBody>
      </p:sp>
      <p:sp>
        <p:nvSpPr>
          <p:cNvPr id="4" name="Slide Number Placeholder 3"/>
          <p:cNvSpPr>
            <a:spLocks noGrp="1"/>
          </p:cNvSpPr>
          <p:nvPr>
            <p:ph type="sldNum" sz="quarter" idx="10"/>
          </p:nvPr>
        </p:nvSpPr>
        <p:spPr/>
        <p:txBody>
          <a:bodyPr/>
          <a:lstStyle/>
          <a:p>
            <a:fld id="{EC6CC0F4-88AE-4920-98D2-255F9A591469}" type="slidenum">
              <a:rPr lang="zh-CN" altLang="en-US" smtClean="0"/>
              <a:t>23</a:t>
            </a:fld>
            <a:endParaRPr lang="zh-CN" altLang="en-US"/>
          </a:p>
        </p:txBody>
      </p:sp>
    </p:spTree>
    <p:extLst>
      <p:ext uri="{BB962C8B-B14F-4D97-AF65-F5344CB8AC3E}">
        <p14:creationId xmlns:p14="http://schemas.microsoft.com/office/powerpoint/2010/main" val="180379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UML notation uses a solid-line arrow linking the subclass to a concrete or abstract superclass, and dashed-line arrow to an interface as illustrated. </a:t>
            </a:r>
            <a:r>
              <a:rPr lang="en-US" altLang="zh-CN" sz="1200" b="0" i="0" kern="1200" smtClean="0">
                <a:solidFill>
                  <a:schemeClr val="tx1"/>
                </a:solidFill>
                <a:effectLst/>
                <a:latin typeface="+mn-lt"/>
                <a:ea typeface="+mn-ea"/>
                <a:cs typeface="+mn-cs"/>
              </a:rPr>
              <a:t>Abstract class and abstract method are shown in italics.</a:t>
            </a:r>
            <a:endParaRPr lang="zh-CN" altLang="en-US"/>
          </a:p>
        </p:txBody>
      </p:sp>
      <p:sp>
        <p:nvSpPr>
          <p:cNvPr id="4" name="Slide Number Placeholder 3"/>
          <p:cNvSpPr>
            <a:spLocks noGrp="1"/>
          </p:cNvSpPr>
          <p:nvPr>
            <p:ph type="sldNum" sz="quarter" idx="10"/>
          </p:nvPr>
        </p:nvSpPr>
        <p:spPr/>
        <p:txBody>
          <a:bodyPr/>
          <a:lstStyle/>
          <a:p>
            <a:fld id="{EC6CC0F4-88AE-4920-98D2-255F9A591469}" type="slidenum">
              <a:rPr lang="zh-CN" altLang="en-US" smtClean="0"/>
              <a:t>37</a:t>
            </a:fld>
            <a:endParaRPr lang="zh-CN" altLang="en-US"/>
          </a:p>
        </p:txBody>
      </p:sp>
    </p:spTree>
    <p:extLst>
      <p:ext uri="{BB962C8B-B14F-4D97-AF65-F5344CB8AC3E}">
        <p14:creationId xmlns:p14="http://schemas.microsoft.com/office/powerpoint/2010/main" val="323369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2017/5/21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2800" dirty="0"/>
              <a:t>Inheritance &amp; Polymorphism</a:t>
            </a:r>
            <a:endParaRPr lang="en-US" altLang="zh-CN" sz="28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610" y="357809"/>
            <a:ext cx="2536372" cy="2232873"/>
          </a:xfrm>
          <a:prstGeom prst="rect">
            <a:avLst/>
          </a:prstGeom>
          <a:ln>
            <a:solidFill>
              <a:schemeClr val="bg1"/>
            </a:solidFill>
          </a:ln>
        </p:spPr>
      </p:pic>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Criticism</a:t>
            </a:r>
            <a:endParaRPr lang="zh-CN" altLang="en-US" dirty="0"/>
          </a:p>
        </p:txBody>
      </p:sp>
      <p:sp>
        <p:nvSpPr>
          <p:cNvPr id="3" name="Content Placeholder 2"/>
          <p:cNvSpPr>
            <a:spLocks noGrp="1"/>
          </p:cNvSpPr>
          <p:nvPr>
            <p:ph idx="1"/>
          </p:nvPr>
        </p:nvSpPr>
        <p:spPr/>
        <p:txBody>
          <a:bodyPr/>
          <a:lstStyle/>
          <a:p>
            <a:r>
              <a:rPr lang="en-US" altLang="zh-CN" dirty="0"/>
              <a:t>Code reuse results in dependency on the </a:t>
            </a:r>
            <a:r>
              <a:rPr lang="en-US" altLang="zh-CN" dirty="0" smtClean="0"/>
              <a:t>components </a:t>
            </a:r>
            <a:r>
              <a:rPr lang="en-US" altLang="zh-CN" dirty="0"/>
              <a:t>being reused. </a:t>
            </a:r>
            <a:endParaRPr lang="en-US" altLang="zh-CN" dirty="0" smtClean="0"/>
          </a:p>
          <a:p>
            <a:r>
              <a:rPr lang="en-US" altLang="zh-CN" dirty="0" smtClean="0"/>
              <a:t>Rob </a:t>
            </a:r>
            <a:r>
              <a:rPr lang="en-US" altLang="zh-CN" dirty="0"/>
              <a:t>Pike </a:t>
            </a:r>
            <a:r>
              <a:rPr lang="en-US" altLang="zh-CN" dirty="0" smtClean="0"/>
              <a:t>opined </a:t>
            </a:r>
            <a:r>
              <a:rPr lang="en-US" altLang="zh-CN" dirty="0"/>
              <a:t>that "</a:t>
            </a:r>
            <a:r>
              <a:rPr lang="en-US" altLang="zh-CN" dirty="0">
                <a:solidFill>
                  <a:srgbClr val="0070C0"/>
                </a:solidFill>
              </a:rPr>
              <a:t>A little copying is better than a little dependency</a:t>
            </a:r>
            <a:r>
              <a:rPr lang="en-US" altLang="zh-CN" dirty="0" smtClean="0"/>
              <a:t>".</a:t>
            </a:r>
          </a:p>
          <a:p>
            <a:r>
              <a:rPr lang="en-US" altLang="zh-CN" dirty="0"/>
              <a:t>When he joined Google, the company was putting heavy emphasis on code reuse. He believes that Google's codebase still suffers from results of that former policy in terms of compilation speed and maintainability.</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79778"/>
            <a:ext cx="2362200" cy="1578379"/>
          </a:xfrm>
          <a:prstGeom prst="rect">
            <a:avLst/>
          </a:prstGeom>
        </p:spPr>
      </p:pic>
    </p:spTree>
    <p:extLst>
      <p:ext uri="{BB962C8B-B14F-4D97-AF65-F5344CB8AC3E}">
        <p14:creationId xmlns:p14="http://schemas.microsoft.com/office/powerpoint/2010/main" val="330323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 Inheritance</a:t>
            </a:r>
            <a:endParaRPr lang="zh-CN" altLang="en-US" dirty="0"/>
          </a:p>
        </p:txBody>
      </p:sp>
      <p:sp>
        <p:nvSpPr>
          <p:cNvPr id="3" name="Content Placeholder 2"/>
          <p:cNvSpPr>
            <a:spLocks noGrp="1"/>
          </p:cNvSpPr>
          <p:nvPr>
            <p:ph idx="1"/>
          </p:nvPr>
        </p:nvSpPr>
        <p:spPr/>
        <p:txBody>
          <a:bodyPr>
            <a:normAutofit/>
          </a:bodyPr>
          <a:lstStyle/>
          <a:p>
            <a:r>
              <a:rPr lang="en-US" altLang="zh-CN" dirty="0" smtClean="0">
                <a:solidFill>
                  <a:srgbClr val="0070C0"/>
                </a:solidFill>
              </a:rPr>
              <a:t>Class inheritance </a:t>
            </a:r>
            <a:r>
              <a:rPr lang="en-US" altLang="zh-CN" dirty="0" smtClean="0"/>
              <a:t>means that a </a:t>
            </a:r>
            <a:r>
              <a:rPr lang="en-US" altLang="zh-CN" dirty="0" smtClean="0">
                <a:solidFill>
                  <a:srgbClr val="0070C0"/>
                </a:solidFill>
              </a:rPr>
              <a:t>subclass </a:t>
            </a:r>
            <a:r>
              <a:rPr lang="en-US" altLang="zh-CN" dirty="0"/>
              <a:t>has a </a:t>
            </a:r>
            <a:r>
              <a:rPr lang="en-US" altLang="zh-CN" dirty="0" smtClean="0">
                <a:solidFill>
                  <a:srgbClr val="0070C0"/>
                </a:solidFill>
              </a:rPr>
              <a:t>superclass</a:t>
            </a:r>
            <a:r>
              <a:rPr lang="en-US" altLang="zh-CN" dirty="0" smtClean="0">
                <a:solidFill>
                  <a:srgbClr val="00B0F0"/>
                </a:solidFill>
              </a:rPr>
              <a:t> </a:t>
            </a:r>
            <a:r>
              <a:rPr lang="en-US" altLang="zh-CN" dirty="0" smtClean="0"/>
              <a:t>(or parent class) from which </a:t>
            </a:r>
            <a:r>
              <a:rPr lang="en-US" altLang="zh-CN" dirty="0"/>
              <a:t>it inherits operations and internal structure. </a:t>
            </a:r>
            <a:endParaRPr lang="en-US" altLang="zh-CN" dirty="0" smtClean="0"/>
          </a:p>
          <a:p>
            <a:r>
              <a:rPr lang="en-US" altLang="zh-CN" dirty="0" smtClean="0"/>
              <a:t>A subclass can add </a:t>
            </a:r>
            <a:r>
              <a:rPr lang="en-US" altLang="zh-CN" dirty="0"/>
              <a:t>to the operations it inherits or can redefine </a:t>
            </a:r>
            <a:r>
              <a:rPr lang="en-US" altLang="zh-CN" dirty="0" smtClean="0"/>
              <a:t>inherited operations</a:t>
            </a:r>
            <a:r>
              <a:rPr lang="en-US" altLang="zh-CN" dirty="0"/>
              <a:t>. However, classes cannot delete </a:t>
            </a:r>
            <a:r>
              <a:rPr lang="en-US" altLang="zh-CN" dirty="0" smtClean="0"/>
              <a:t>inherited operations</a:t>
            </a:r>
            <a:r>
              <a:rPr lang="en-US" altLang="zh-CN" dirty="0"/>
              <a:t>. </a:t>
            </a:r>
            <a:endParaRPr lang="en-US" altLang="zh-CN" dirty="0" smtClean="0"/>
          </a:p>
          <a:p>
            <a:r>
              <a:rPr lang="en-US" altLang="zh-CN" dirty="0" smtClean="0"/>
              <a:t>It </a:t>
            </a:r>
            <a:r>
              <a:rPr lang="en-US" altLang="zh-CN" dirty="0"/>
              <a:t>is a mechanism for code reuse and to allow independent extensions of the original software via public classes and interfaces.</a:t>
            </a:r>
            <a:endParaRPr lang="zh-CN" altLang="en-US" dirty="0"/>
          </a:p>
        </p:txBody>
      </p:sp>
    </p:spTree>
    <p:extLst>
      <p:ext uri="{BB962C8B-B14F-4D97-AF65-F5344CB8AC3E}">
        <p14:creationId xmlns:p14="http://schemas.microsoft.com/office/powerpoint/2010/main" val="2308730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common-root class</a:t>
            </a:r>
            <a:endParaRPr lang="zh-CN" altLang="en-US" dirty="0"/>
          </a:p>
        </p:txBody>
      </p:sp>
      <p:sp>
        <p:nvSpPr>
          <p:cNvPr id="3" name="Content Placeholder 2"/>
          <p:cNvSpPr>
            <a:spLocks noGrp="1"/>
          </p:cNvSpPr>
          <p:nvPr>
            <p:ph idx="1"/>
          </p:nvPr>
        </p:nvSpPr>
        <p:spPr/>
        <p:txBody>
          <a:bodyPr/>
          <a:lstStyle/>
          <a:p>
            <a:r>
              <a:rPr lang="en-US" altLang="zh-CN" dirty="0"/>
              <a:t>Java adopts a so-called common-root approach. All Java classes are derived from a </a:t>
            </a:r>
            <a:r>
              <a:rPr lang="en-US" altLang="zh-CN" dirty="0">
                <a:solidFill>
                  <a:srgbClr val="0070C0"/>
                </a:solidFill>
              </a:rPr>
              <a:t>common root class </a:t>
            </a:r>
            <a:r>
              <a:rPr lang="en-US" altLang="zh-CN" dirty="0"/>
              <a:t>called </a:t>
            </a:r>
            <a:r>
              <a:rPr lang="en-US" altLang="zh-CN" dirty="0" err="1">
                <a:solidFill>
                  <a:srgbClr val="0070C0"/>
                </a:solidFill>
              </a:rPr>
              <a:t>java.lang.Object</a:t>
            </a:r>
            <a:r>
              <a:rPr lang="en-US" altLang="zh-CN" dirty="0" smtClean="0"/>
              <a:t>.</a:t>
            </a:r>
          </a:p>
          <a:p>
            <a:r>
              <a:rPr lang="en-US" altLang="zh-CN" dirty="0"/>
              <a:t>This Object class defines and implements the common behaviors that are required of all the Java objects running under the JRE.</a:t>
            </a:r>
            <a:endParaRPr lang="en-US" altLang="zh-CN" dirty="0" smtClean="0"/>
          </a:p>
          <a:p>
            <a:r>
              <a:rPr lang="en-US" altLang="zh-CN" dirty="0"/>
              <a:t>These common behaviors enable the implementation of features such as multi-threading and garbage collector.</a:t>
            </a:r>
            <a:endParaRPr lang="zh-CN" altLang="en-US" dirty="0"/>
          </a:p>
        </p:txBody>
      </p:sp>
    </p:spTree>
    <p:extLst>
      <p:ext uri="{BB962C8B-B14F-4D97-AF65-F5344CB8AC3E}">
        <p14:creationId xmlns:p14="http://schemas.microsoft.com/office/powerpoint/2010/main" val="320812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Class Inheritance</a:t>
            </a:r>
            <a:endParaRPr lang="zh-CN" altLang="en-US" dirty="0"/>
          </a:p>
        </p:txBody>
      </p:sp>
      <p:sp>
        <p:nvSpPr>
          <p:cNvPr id="3" name="Content Placeholder 2"/>
          <p:cNvSpPr>
            <a:spLocks noGrp="1"/>
          </p:cNvSpPr>
          <p:nvPr>
            <p:ph idx="1"/>
          </p:nvPr>
        </p:nvSpPr>
        <p:spPr/>
        <p:txBody>
          <a:bodyPr/>
          <a:lstStyle/>
          <a:p>
            <a:r>
              <a:rPr lang="en-US" altLang="zh-CN" dirty="0"/>
              <a:t>Java supports only </a:t>
            </a:r>
            <a:r>
              <a:rPr lang="en-US" altLang="zh-CN" dirty="0">
                <a:solidFill>
                  <a:srgbClr val="0070C0"/>
                </a:solidFill>
              </a:rPr>
              <a:t>single inheritance</a:t>
            </a:r>
            <a:r>
              <a:rPr lang="en-US" altLang="zh-CN" dirty="0"/>
              <a:t>. That is, a subclass can be derived from one and only one </a:t>
            </a:r>
            <a:r>
              <a:rPr lang="en-US" altLang="zh-CN" dirty="0" smtClean="0"/>
              <a:t>superclass.</a:t>
            </a:r>
          </a:p>
          <a:p>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695" y="3274737"/>
            <a:ext cx="3296706" cy="2902226"/>
          </a:xfrm>
          <a:prstGeom prst="rect">
            <a:avLst/>
          </a:prstGeom>
          <a:ln>
            <a:noFill/>
          </a:ln>
        </p:spPr>
      </p:pic>
    </p:spTree>
    <p:extLst>
      <p:ext uri="{BB962C8B-B14F-4D97-AF65-F5344CB8AC3E}">
        <p14:creationId xmlns:p14="http://schemas.microsoft.com/office/powerpoint/2010/main" val="425302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Syntax</a:t>
            </a:r>
            <a:endParaRPr lang="zh-CN" altLang="en-US" dirty="0"/>
          </a:p>
        </p:txBody>
      </p:sp>
      <p:sp>
        <p:nvSpPr>
          <p:cNvPr id="3" name="Content Placeholder 2"/>
          <p:cNvSpPr>
            <a:spLocks noGrp="1"/>
          </p:cNvSpPr>
          <p:nvPr>
            <p:ph idx="1"/>
          </p:nvPr>
        </p:nvSpPr>
        <p:spPr/>
        <p:txBody>
          <a:bodyPr>
            <a:noAutofit/>
          </a:bodyPr>
          <a:lstStyle/>
          <a:p>
            <a:pPr marL="0" indent="0">
              <a:buNone/>
            </a:pPr>
            <a:r>
              <a:rPr lang="en-US" altLang="zh-CN" dirty="0"/>
              <a:t>public </a:t>
            </a:r>
            <a:r>
              <a:rPr lang="en-US" altLang="zh-CN" dirty="0">
                <a:solidFill>
                  <a:srgbClr val="0070C0"/>
                </a:solidFill>
              </a:rPr>
              <a:t>class </a:t>
            </a:r>
            <a:r>
              <a:rPr lang="en-US" altLang="zh-CN" dirty="0"/>
              <a:t>Circle </a:t>
            </a:r>
            <a:r>
              <a:rPr lang="en-US" altLang="zh-CN" dirty="0" smtClean="0"/>
              <a:t>{</a:t>
            </a:r>
          </a:p>
          <a:p>
            <a:pPr marL="0" indent="0">
              <a:buNone/>
            </a:pPr>
            <a:r>
              <a:rPr lang="en-US" altLang="zh-CN" dirty="0" smtClean="0"/>
              <a:t>…</a:t>
            </a:r>
            <a:endParaRPr lang="en-US" altLang="zh-CN" dirty="0"/>
          </a:p>
          <a:p>
            <a:pPr marL="0" indent="0">
              <a:buNone/>
            </a:pPr>
            <a:r>
              <a:rPr lang="en-US" altLang="zh-CN" dirty="0" smtClean="0"/>
              <a:t>}</a:t>
            </a:r>
          </a:p>
          <a:p>
            <a:pPr marL="0" indent="0">
              <a:buNone/>
            </a:pPr>
            <a:endParaRPr lang="en-US" altLang="zh-CN" dirty="0" smtClean="0"/>
          </a:p>
          <a:p>
            <a:pPr marL="0" indent="0">
              <a:buNone/>
            </a:pPr>
            <a:r>
              <a:rPr lang="en-US" altLang="zh-CN" dirty="0"/>
              <a:t>public class Cylinder </a:t>
            </a:r>
            <a:r>
              <a:rPr lang="en-US" altLang="zh-CN" dirty="0">
                <a:solidFill>
                  <a:srgbClr val="0070C0"/>
                </a:solidFill>
              </a:rPr>
              <a:t>extends </a:t>
            </a:r>
            <a:r>
              <a:rPr lang="en-US" altLang="zh-CN" dirty="0"/>
              <a:t>Circle {</a:t>
            </a:r>
          </a:p>
          <a:p>
            <a:pPr marL="0" indent="0">
              <a:buNone/>
            </a:pPr>
            <a:r>
              <a:rPr lang="en-US" altLang="zh-CN" dirty="0"/>
              <a:t>…</a:t>
            </a:r>
          </a:p>
          <a:p>
            <a:pPr marL="0" indent="0">
              <a:buNone/>
            </a:pPr>
            <a:r>
              <a:rPr lang="en-US" altLang="zh-CN" dirty="0"/>
              <a:t>}</a:t>
            </a:r>
            <a:endParaRPr lang="zh-CN" altLang="en-US" dirty="0"/>
          </a:p>
          <a:p>
            <a:pPr marL="0" indent="0">
              <a:buNone/>
            </a:pPr>
            <a:endParaRPr lang="en-US" altLang="zh-CN" dirty="0"/>
          </a:p>
        </p:txBody>
      </p:sp>
    </p:spTree>
    <p:extLst>
      <p:ext uri="{BB962C8B-B14F-4D97-AF65-F5344CB8AC3E}">
        <p14:creationId xmlns:p14="http://schemas.microsoft.com/office/powerpoint/2010/main" val="402160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More on </a:t>
            </a:r>
            <a:r>
              <a:rPr lang="en-US" altLang="zh-CN" dirty="0" smtClean="0"/>
              <a:t>Constructors</a:t>
            </a:r>
            <a:endParaRPr lang="zh-CN" altLang="en-US" dirty="0"/>
          </a:p>
        </p:txBody>
      </p:sp>
      <p:sp>
        <p:nvSpPr>
          <p:cNvPr id="3" name="Content Placeholder 2"/>
          <p:cNvSpPr>
            <a:spLocks noGrp="1"/>
          </p:cNvSpPr>
          <p:nvPr>
            <p:ph idx="1"/>
          </p:nvPr>
        </p:nvSpPr>
        <p:spPr/>
        <p:txBody>
          <a:bodyPr>
            <a:normAutofit/>
          </a:bodyPr>
          <a:lstStyle/>
          <a:p>
            <a:r>
              <a:rPr lang="en-US" altLang="zh-CN" dirty="0" smtClean="0"/>
              <a:t>Subclass </a:t>
            </a:r>
            <a:r>
              <a:rPr lang="en-US" altLang="zh-CN" dirty="0"/>
              <a:t>inherits all the variables and methods from its </a:t>
            </a:r>
            <a:r>
              <a:rPr lang="en-US" altLang="zh-CN" dirty="0" smtClean="0"/>
              <a:t>superclass. </a:t>
            </a:r>
            <a:endParaRPr lang="en-US" altLang="zh-CN" dirty="0" smtClean="0"/>
          </a:p>
          <a:p>
            <a:r>
              <a:rPr lang="en-US" altLang="zh-CN" dirty="0" smtClean="0"/>
              <a:t>Nonetheless</a:t>
            </a:r>
            <a:r>
              <a:rPr lang="en-US" altLang="zh-CN" dirty="0"/>
              <a:t>, </a:t>
            </a:r>
            <a:r>
              <a:rPr lang="en-US" altLang="zh-CN" dirty="0">
                <a:solidFill>
                  <a:srgbClr val="0070C0"/>
                </a:solidFill>
              </a:rPr>
              <a:t>the subclass does not inherit the constructors of its </a:t>
            </a:r>
            <a:r>
              <a:rPr lang="en-US" altLang="zh-CN" dirty="0" smtClean="0">
                <a:solidFill>
                  <a:srgbClr val="0070C0"/>
                </a:solidFill>
              </a:rPr>
              <a:t>superclass. </a:t>
            </a:r>
            <a:r>
              <a:rPr lang="en-US" altLang="zh-CN" dirty="0">
                <a:solidFill>
                  <a:srgbClr val="0070C0"/>
                </a:solidFill>
              </a:rPr>
              <a:t>Each class in Java defines its own constructors</a:t>
            </a:r>
            <a:r>
              <a:rPr lang="en-US" altLang="zh-CN" dirty="0" smtClean="0">
                <a:solidFill>
                  <a:srgbClr val="00B0F0"/>
                </a:solidFill>
              </a:rPr>
              <a:t>.</a:t>
            </a:r>
          </a:p>
        </p:txBody>
      </p:sp>
    </p:spTree>
    <p:extLst>
      <p:ext uri="{BB962C8B-B14F-4D97-AF65-F5344CB8AC3E}">
        <p14:creationId xmlns:p14="http://schemas.microsoft.com/office/powerpoint/2010/main" val="3116312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More on Constructors</a:t>
            </a:r>
            <a:endParaRPr lang="zh-CN" altLang="en-US" dirty="0"/>
          </a:p>
        </p:txBody>
      </p:sp>
      <p:sp>
        <p:nvSpPr>
          <p:cNvPr id="3" name="Content Placeholder 2"/>
          <p:cNvSpPr>
            <a:spLocks noGrp="1"/>
          </p:cNvSpPr>
          <p:nvPr>
            <p:ph idx="1"/>
          </p:nvPr>
        </p:nvSpPr>
        <p:spPr/>
        <p:txBody>
          <a:bodyPr/>
          <a:lstStyle/>
          <a:p>
            <a:r>
              <a:rPr lang="en-US" altLang="zh-CN" dirty="0"/>
              <a:t>In the body of a constructor, you can use </a:t>
            </a:r>
            <a:r>
              <a:rPr lang="en-US" altLang="zh-CN" dirty="0">
                <a:solidFill>
                  <a:srgbClr val="0070C0"/>
                </a:solidFill>
              </a:rPr>
              <a:t>super(</a:t>
            </a:r>
            <a:r>
              <a:rPr lang="en-US" altLang="zh-CN" dirty="0" err="1">
                <a:solidFill>
                  <a:srgbClr val="0070C0"/>
                </a:solidFill>
              </a:rPr>
              <a:t>args</a:t>
            </a:r>
            <a:r>
              <a:rPr lang="en-US" altLang="zh-CN" dirty="0">
                <a:solidFill>
                  <a:srgbClr val="0070C0"/>
                </a:solidFill>
              </a:rPr>
              <a:t>) </a:t>
            </a:r>
            <a:r>
              <a:rPr lang="en-US" altLang="zh-CN" dirty="0"/>
              <a:t>to invoke a constructor of its immediate superclass. </a:t>
            </a:r>
          </a:p>
          <a:p>
            <a:r>
              <a:rPr lang="en-US" altLang="zh-CN" dirty="0" smtClean="0"/>
              <a:t>Note </a:t>
            </a:r>
            <a:r>
              <a:rPr lang="en-US" altLang="zh-CN" dirty="0"/>
              <a:t>that super(</a:t>
            </a:r>
            <a:r>
              <a:rPr lang="en-US" altLang="zh-CN" dirty="0" err="1"/>
              <a:t>args</a:t>
            </a:r>
            <a:r>
              <a:rPr lang="en-US" altLang="zh-CN" dirty="0"/>
              <a:t>), </a:t>
            </a:r>
            <a:r>
              <a:rPr lang="en-US" altLang="zh-CN" dirty="0" smtClean="0"/>
              <a:t>if </a:t>
            </a:r>
            <a:r>
              <a:rPr lang="en-US" altLang="zh-CN" dirty="0"/>
              <a:t>it is used, must be the first statement in the </a:t>
            </a:r>
            <a:r>
              <a:rPr lang="en-US" altLang="zh-CN" dirty="0" smtClean="0"/>
              <a:t>subclass</a:t>
            </a:r>
            <a:r>
              <a:rPr lang="en-US" altLang="zh-CN" dirty="0"/>
              <a:t>' constructor. If it is not used in the constructor, Java compiler automatically insert a </a:t>
            </a:r>
            <a:r>
              <a:rPr lang="en-US" altLang="zh-CN" dirty="0">
                <a:solidFill>
                  <a:srgbClr val="0070C0"/>
                </a:solidFill>
              </a:rPr>
              <a:t>super() </a:t>
            </a:r>
            <a:r>
              <a:rPr lang="en-US" altLang="zh-CN" dirty="0"/>
              <a:t>statement to invoke the no-</a:t>
            </a:r>
            <a:r>
              <a:rPr lang="en-US" altLang="zh-CN" dirty="0" err="1"/>
              <a:t>arg</a:t>
            </a:r>
            <a:r>
              <a:rPr lang="en-US" altLang="zh-CN" dirty="0"/>
              <a:t> constructor of its immediate superclass. </a:t>
            </a:r>
            <a:endParaRPr lang="en-US" altLang="zh-CN" dirty="0">
              <a:solidFill>
                <a:srgbClr val="00B0F0"/>
              </a:solidFill>
            </a:endParaRPr>
          </a:p>
          <a:p>
            <a:endParaRPr lang="zh-CN" altLang="en-US" dirty="0"/>
          </a:p>
        </p:txBody>
      </p:sp>
    </p:spTree>
    <p:extLst>
      <p:ext uri="{BB962C8B-B14F-4D97-AF65-F5344CB8AC3E}">
        <p14:creationId xmlns:p14="http://schemas.microsoft.com/office/powerpoint/2010/main" val="198739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28650" y="365126"/>
            <a:ext cx="7886700" cy="6154944"/>
          </a:xfrm>
        </p:spPr>
        <p:txBody>
          <a:bodyPr>
            <a:normAutofit fontScale="70000" lnSpcReduction="20000"/>
          </a:bodyPr>
          <a:lstStyle/>
          <a:p>
            <a:pPr marL="0" indent="0">
              <a:buNone/>
            </a:pPr>
            <a:r>
              <a:rPr lang="en-US" altLang="zh-CN" dirty="0"/>
              <a:t>public </a:t>
            </a:r>
            <a:r>
              <a:rPr lang="en-US" altLang="zh-CN" dirty="0">
                <a:solidFill>
                  <a:srgbClr val="0070C0"/>
                </a:solidFill>
              </a:rPr>
              <a:t>class </a:t>
            </a:r>
            <a:r>
              <a:rPr lang="en-US" altLang="zh-CN" dirty="0"/>
              <a:t>Circle {</a:t>
            </a:r>
          </a:p>
          <a:p>
            <a:pPr marL="0" indent="0">
              <a:buNone/>
            </a:pPr>
            <a:r>
              <a:rPr lang="en-US" altLang="zh-CN" dirty="0"/>
              <a:t>   </a:t>
            </a:r>
            <a:r>
              <a:rPr lang="en-US" altLang="zh-CN" dirty="0">
                <a:solidFill>
                  <a:srgbClr val="00B050"/>
                </a:solidFill>
              </a:rPr>
              <a:t>// private instance variables</a:t>
            </a:r>
          </a:p>
          <a:p>
            <a:pPr marL="0" indent="0">
              <a:buNone/>
            </a:pPr>
            <a:r>
              <a:rPr lang="en-US" altLang="zh-CN" dirty="0"/>
              <a:t>   private double radius;</a:t>
            </a:r>
          </a:p>
          <a:p>
            <a:pPr marL="0" indent="0">
              <a:buNone/>
            </a:pPr>
            <a:r>
              <a:rPr lang="en-US" altLang="zh-CN" dirty="0"/>
              <a:t>   private String color;</a:t>
            </a:r>
          </a:p>
          <a:p>
            <a:pPr marL="0" indent="0">
              <a:buNone/>
            </a:pPr>
            <a:r>
              <a:rPr lang="en-US" altLang="zh-CN" dirty="0"/>
              <a:t>   </a:t>
            </a:r>
            <a:r>
              <a:rPr lang="en-US" altLang="zh-CN" dirty="0">
                <a:solidFill>
                  <a:srgbClr val="00B050"/>
                </a:solidFill>
              </a:rPr>
              <a:t>// Constructors</a:t>
            </a:r>
          </a:p>
          <a:p>
            <a:pPr marL="0" indent="0">
              <a:buNone/>
            </a:pPr>
            <a:r>
              <a:rPr lang="en-US" altLang="zh-CN" dirty="0"/>
              <a:t>   public Circle() {</a:t>
            </a:r>
          </a:p>
          <a:p>
            <a:pPr marL="0" indent="0">
              <a:buNone/>
            </a:pPr>
            <a:r>
              <a:rPr lang="en-US" altLang="zh-CN" dirty="0"/>
              <a:t>      </a:t>
            </a:r>
            <a:r>
              <a:rPr lang="en-US" altLang="zh-CN" dirty="0" err="1"/>
              <a:t>this.radius</a:t>
            </a:r>
            <a:r>
              <a:rPr lang="en-US" altLang="zh-CN" dirty="0"/>
              <a:t> = 1.0;</a:t>
            </a:r>
          </a:p>
          <a:p>
            <a:pPr marL="0" indent="0">
              <a:buNone/>
            </a:pPr>
            <a:r>
              <a:rPr lang="en-US" altLang="zh-CN" dirty="0"/>
              <a:t>      </a:t>
            </a:r>
            <a:r>
              <a:rPr lang="en-US" altLang="zh-CN" dirty="0" err="1"/>
              <a:t>this.color</a:t>
            </a:r>
            <a:r>
              <a:rPr lang="en-US" altLang="zh-CN" dirty="0"/>
              <a:t> = "red";</a:t>
            </a:r>
          </a:p>
          <a:p>
            <a:pPr marL="0" indent="0">
              <a:buNone/>
            </a:pPr>
            <a:r>
              <a:rPr lang="en-US" altLang="zh-CN" dirty="0"/>
              <a:t>   }</a:t>
            </a:r>
          </a:p>
          <a:p>
            <a:pPr marL="0" indent="0">
              <a:buNone/>
            </a:pPr>
            <a:r>
              <a:rPr lang="en-US" altLang="zh-CN" dirty="0"/>
              <a:t>   </a:t>
            </a:r>
            <a:r>
              <a:rPr lang="en-US" altLang="zh-CN" dirty="0">
                <a:solidFill>
                  <a:srgbClr val="00B050"/>
                </a:solidFill>
              </a:rPr>
              <a:t>// </a:t>
            </a:r>
            <a:r>
              <a:rPr lang="en-US" altLang="zh-CN" dirty="0" err="1">
                <a:solidFill>
                  <a:srgbClr val="00B050"/>
                </a:solidFill>
              </a:rPr>
              <a:t>Describle</a:t>
            </a:r>
            <a:r>
              <a:rPr lang="en-US" altLang="zh-CN" dirty="0">
                <a:solidFill>
                  <a:srgbClr val="00B050"/>
                </a:solidFill>
              </a:rPr>
              <a:t> itself</a:t>
            </a:r>
          </a:p>
          <a:p>
            <a:pPr marL="0" indent="0">
              <a:buNone/>
            </a:pPr>
            <a:r>
              <a:rPr lang="en-US" altLang="zh-CN" dirty="0"/>
              <a:t>   public String </a:t>
            </a:r>
            <a:r>
              <a:rPr lang="en-US" altLang="zh-CN" dirty="0" err="1"/>
              <a:t>toString</a:t>
            </a:r>
            <a:r>
              <a:rPr lang="en-US" altLang="zh-CN" dirty="0"/>
              <a:t>() {</a:t>
            </a:r>
          </a:p>
          <a:p>
            <a:pPr marL="0" indent="0">
              <a:buNone/>
            </a:pPr>
            <a:r>
              <a:rPr lang="en-US" altLang="zh-CN" dirty="0"/>
              <a:t>      return "Circle[radius=" + radius + ",color=" + color + "]";</a:t>
            </a:r>
          </a:p>
          <a:p>
            <a:pPr marL="0" indent="0">
              <a:buNone/>
            </a:pPr>
            <a:r>
              <a:rPr lang="en-US" altLang="zh-CN" dirty="0"/>
              <a:t>   }</a:t>
            </a:r>
          </a:p>
          <a:p>
            <a:pPr marL="0" indent="0">
              <a:buNone/>
            </a:pPr>
            <a:r>
              <a:rPr lang="en-US" altLang="zh-CN" dirty="0"/>
              <a:t>   </a:t>
            </a:r>
            <a:r>
              <a:rPr lang="en-US" altLang="zh-CN" dirty="0">
                <a:solidFill>
                  <a:srgbClr val="00B050"/>
                </a:solidFill>
              </a:rPr>
              <a:t>// Return the area of this Circle</a:t>
            </a:r>
          </a:p>
          <a:p>
            <a:pPr marL="0" indent="0">
              <a:buNone/>
            </a:pPr>
            <a:r>
              <a:rPr lang="en-US" altLang="zh-CN" dirty="0"/>
              <a:t>   public double </a:t>
            </a:r>
            <a:r>
              <a:rPr lang="en-US" altLang="zh-CN" dirty="0" err="1"/>
              <a:t>getArea</a:t>
            </a:r>
            <a:r>
              <a:rPr lang="en-US" altLang="zh-CN" dirty="0"/>
              <a:t>() {</a:t>
            </a:r>
          </a:p>
          <a:p>
            <a:pPr marL="0" indent="0">
              <a:buNone/>
            </a:pPr>
            <a:r>
              <a:rPr lang="en-US" altLang="zh-CN" dirty="0"/>
              <a:t>      return radius * radius * </a:t>
            </a:r>
            <a:r>
              <a:rPr lang="en-US" altLang="zh-CN" dirty="0" err="1"/>
              <a:t>Math.PI</a:t>
            </a:r>
            <a:r>
              <a:rPr lang="en-US" altLang="zh-CN" dirty="0" smtClean="0"/>
              <a:t>;</a:t>
            </a:r>
          </a:p>
          <a:p>
            <a:pPr marL="0" indent="0">
              <a:buNone/>
            </a:pPr>
            <a:r>
              <a:rPr lang="en-US" altLang="zh-CN" dirty="0"/>
              <a:t> </a:t>
            </a:r>
            <a:r>
              <a:rPr lang="en-US" altLang="zh-CN" dirty="0" smtClean="0"/>
              <a:t>  }</a:t>
            </a:r>
            <a:endParaRPr lang="en-US" altLang="zh-CN" dirty="0"/>
          </a:p>
          <a:p>
            <a:pPr marL="0" indent="0">
              <a:buNone/>
            </a:pPr>
            <a:r>
              <a:rPr lang="en-US" altLang="zh-CN" dirty="0" smtClean="0"/>
              <a:t>   …</a:t>
            </a:r>
            <a:endParaRPr lang="en-US" altLang="zh-CN" dirty="0"/>
          </a:p>
          <a:p>
            <a:pPr marL="0" indent="0">
              <a:buNone/>
            </a:pPr>
            <a:r>
              <a:rPr lang="en-US" altLang="zh-CN" dirty="0" smtClean="0"/>
              <a:t>}</a:t>
            </a:r>
            <a:endParaRPr lang="zh-CN" altLang="en-US" dirty="0"/>
          </a:p>
        </p:txBody>
      </p:sp>
    </p:spTree>
    <p:extLst>
      <p:ext uri="{BB962C8B-B14F-4D97-AF65-F5344CB8AC3E}">
        <p14:creationId xmlns:p14="http://schemas.microsoft.com/office/powerpoint/2010/main" val="15583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234457"/>
          </a:xfrm>
        </p:spPr>
        <p:txBody>
          <a:bodyPr>
            <a:normAutofit fontScale="92500" lnSpcReduction="20000"/>
          </a:bodyPr>
          <a:lstStyle/>
          <a:p>
            <a:pPr marL="0" indent="0">
              <a:buNone/>
            </a:pPr>
            <a:r>
              <a:rPr lang="en-US" altLang="zh-CN" dirty="0"/>
              <a:t>public class Cylinder extends Circle {</a:t>
            </a:r>
          </a:p>
          <a:p>
            <a:pPr marL="0" indent="0">
              <a:buNone/>
            </a:pPr>
            <a:r>
              <a:rPr lang="en-US" altLang="zh-CN" dirty="0"/>
              <a:t>   </a:t>
            </a:r>
            <a:r>
              <a:rPr lang="en-US" altLang="zh-CN" dirty="0">
                <a:solidFill>
                  <a:srgbClr val="00B050"/>
                </a:solidFill>
              </a:rPr>
              <a:t>// private instance variable</a:t>
            </a:r>
          </a:p>
          <a:p>
            <a:pPr marL="0" indent="0">
              <a:buNone/>
            </a:pPr>
            <a:r>
              <a:rPr lang="en-US" altLang="zh-CN" dirty="0"/>
              <a:t>   private double height;</a:t>
            </a:r>
          </a:p>
          <a:p>
            <a:pPr marL="0" indent="0">
              <a:buNone/>
            </a:pPr>
            <a:r>
              <a:rPr lang="en-US" altLang="zh-CN" dirty="0"/>
              <a:t>   </a:t>
            </a:r>
          </a:p>
          <a:p>
            <a:pPr marL="0" indent="0">
              <a:buNone/>
            </a:pPr>
            <a:r>
              <a:rPr lang="en-US" altLang="zh-CN" dirty="0"/>
              <a:t>   </a:t>
            </a:r>
            <a:r>
              <a:rPr lang="en-US" altLang="zh-CN" dirty="0">
                <a:solidFill>
                  <a:srgbClr val="00B050"/>
                </a:solidFill>
              </a:rPr>
              <a:t>// Constructors</a:t>
            </a:r>
          </a:p>
          <a:p>
            <a:pPr marL="0" indent="0">
              <a:buNone/>
            </a:pPr>
            <a:r>
              <a:rPr lang="en-US" altLang="zh-CN" dirty="0"/>
              <a:t>   public Cylinder() {</a:t>
            </a:r>
          </a:p>
          <a:p>
            <a:pPr marL="0" indent="0">
              <a:buNone/>
            </a:pPr>
            <a:r>
              <a:rPr lang="en-US" altLang="zh-CN" dirty="0"/>
              <a:t>      </a:t>
            </a:r>
            <a:r>
              <a:rPr lang="en-US" altLang="zh-CN" dirty="0">
                <a:solidFill>
                  <a:srgbClr val="0070C0"/>
                </a:solidFill>
              </a:rPr>
              <a:t>super();  </a:t>
            </a:r>
            <a:r>
              <a:rPr lang="en-US" altLang="zh-CN" dirty="0">
                <a:solidFill>
                  <a:srgbClr val="00B050"/>
                </a:solidFill>
              </a:rPr>
              <a:t>// invoke superclass' constructor Circle()</a:t>
            </a:r>
          </a:p>
          <a:p>
            <a:pPr marL="0" indent="0">
              <a:buNone/>
            </a:pPr>
            <a:r>
              <a:rPr lang="en-US" altLang="zh-CN" dirty="0"/>
              <a:t>      </a:t>
            </a:r>
            <a:r>
              <a:rPr lang="en-US" altLang="zh-CN" dirty="0" err="1"/>
              <a:t>this.height</a:t>
            </a:r>
            <a:r>
              <a:rPr lang="en-US" altLang="zh-CN" dirty="0"/>
              <a:t> = 1.0;</a:t>
            </a:r>
          </a:p>
          <a:p>
            <a:pPr marL="0" indent="0">
              <a:buNone/>
            </a:pPr>
            <a:r>
              <a:rPr lang="en-US" altLang="zh-CN" dirty="0"/>
              <a:t>   }</a:t>
            </a:r>
          </a:p>
          <a:p>
            <a:pPr marL="0" indent="0">
              <a:buNone/>
            </a:pPr>
            <a:r>
              <a:rPr lang="en-US" altLang="zh-CN" dirty="0"/>
              <a:t>   public Cylinder(double height) {</a:t>
            </a:r>
          </a:p>
          <a:p>
            <a:pPr marL="0" indent="0">
              <a:buNone/>
            </a:pPr>
            <a:r>
              <a:rPr lang="en-US" altLang="zh-CN" dirty="0"/>
              <a:t>      </a:t>
            </a:r>
            <a:r>
              <a:rPr lang="en-US" altLang="zh-CN" dirty="0">
                <a:solidFill>
                  <a:srgbClr val="0070C0"/>
                </a:solidFill>
              </a:rPr>
              <a:t>super();  </a:t>
            </a:r>
            <a:r>
              <a:rPr lang="en-US" altLang="zh-CN" dirty="0">
                <a:solidFill>
                  <a:srgbClr val="00B050"/>
                </a:solidFill>
              </a:rPr>
              <a:t>// invoke superclass' constructor Circle()</a:t>
            </a:r>
          </a:p>
          <a:p>
            <a:pPr marL="0" indent="0">
              <a:buNone/>
            </a:pPr>
            <a:r>
              <a:rPr lang="en-US" altLang="zh-CN" dirty="0"/>
              <a:t>      </a:t>
            </a:r>
            <a:r>
              <a:rPr lang="en-US" altLang="zh-CN" dirty="0" err="1"/>
              <a:t>this.height</a:t>
            </a:r>
            <a:r>
              <a:rPr lang="en-US" altLang="zh-CN" dirty="0"/>
              <a:t> = height;</a:t>
            </a:r>
          </a:p>
          <a:p>
            <a:pPr marL="0" indent="0">
              <a:buNone/>
            </a:pPr>
            <a:r>
              <a:rPr lang="en-US" altLang="zh-CN" dirty="0"/>
              <a:t>   </a:t>
            </a:r>
            <a:r>
              <a:rPr lang="en-US" altLang="zh-CN" dirty="0" smtClean="0"/>
              <a:t>}</a:t>
            </a:r>
          </a:p>
          <a:p>
            <a:pPr marL="0" indent="0">
              <a:buNone/>
            </a:pPr>
            <a:r>
              <a:rPr lang="en-US" altLang="zh-CN" dirty="0"/>
              <a:t> </a:t>
            </a:r>
            <a:r>
              <a:rPr lang="en-US" altLang="zh-CN" dirty="0" smtClean="0"/>
              <a:t>  …</a:t>
            </a:r>
          </a:p>
          <a:p>
            <a:pPr marL="0" indent="0">
              <a:buNone/>
            </a:pPr>
            <a:r>
              <a:rPr lang="en-US" altLang="zh-CN" dirty="0"/>
              <a:t>}</a:t>
            </a:r>
            <a:endParaRPr lang="zh-CN" altLang="en-US" dirty="0"/>
          </a:p>
        </p:txBody>
      </p:sp>
    </p:spTree>
    <p:extLst>
      <p:ext uri="{BB962C8B-B14F-4D97-AF65-F5344CB8AC3E}">
        <p14:creationId xmlns:p14="http://schemas.microsoft.com/office/powerpoint/2010/main" val="2815870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Keyword "super</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Inside </a:t>
            </a:r>
            <a:r>
              <a:rPr lang="en-US" altLang="zh-CN" dirty="0"/>
              <a:t>a class definition, you can use the keyword </a:t>
            </a:r>
            <a:r>
              <a:rPr lang="en-US" altLang="zh-CN" dirty="0" smtClean="0"/>
              <a:t>“</a:t>
            </a:r>
            <a:r>
              <a:rPr lang="en-US" altLang="zh-CN" dirty="0" smtClean="0">
                <a:solidFill>
                  <a:srgbClr val="0070C0"/>
                </a:solidFill>
              </a:rPr>
              <a:t>this</a:t>
            </a:r>
            <a:r>
              <a:rPr lang="en-US" altLang="zh-CN" dirty="0"/>
              <a:t>”</a:t>
            </a:r>
            <a:r>
              <a:rPr lang="en-US" altLang="zh-CN" dirty="0" smtClean="0"/>
              <a:t> </a:t>
            </a:r>
            <a:r>
              <a:rPr lang="en-US" altLang="zh-CN" dirty="0"/>
              <a:t>to refer to this instance. </a:t>
            </a:r>
            <a:endParaRPr lang="en-US" altLang="zh-CN" dirty="0" smtClean="0"/>
          </a:p>
          <a:p>
            <a:r>
              <a:rPr lang="en-US" altLang="zh-CN" dirty="0" smtClean="0"/>
              <a:t>Similarly</a:t>
            </a:r>
            <a:r>
              <a:rPr lang="en-US" altLang="zh-CN" dirty="0"/>
              <a:t>, the keyword </a:t>
            </a:r>
            <a:r>
              <a:rPr lang="en-US" altLang="zh-CN" dirty="0" smtClean="0"/>
              <a:t>“</a:t>
            </a:r>
            <a:r>
              <a:rPr lang="en-US" altLang="zh-CN" dirty="0" smtClean="0">
                <a:solidFill>
                  <a:srgbClr val="0070C0"/>
                </a:solidFill>
              </a:rPr>
              <a:t>super</a:t>
            </a:r>
            <a:r>
              <a:rPr lang="en-US" altLang="zh-CN" dirty="0"/>
              <a:t>”</a:t>
            </a:r>
            <a:r>
              <a:rPr lang="en-US" altLang="zh-CN" dirty="0" smtClean="0"/>
              <a:t> </a:t>
            </a:r>
            <a:r>
              <a:rPr lang="en-US" altLang="zh-CN" dirty="0"/>
              <a:t>refers to the superclass, which could be the immediate parent or its ancestor</a:t>
            </a:r>
            <a:r>
              <a:rPr lang="en-US" altLang="zh-CN" dirty="0" smtClean="0"/>
              <a:t>.</a:t>
            </a:r>
          </a:p>
          <a:p>
            <a:r>
              <a:rPr lang="en-US" altLang="zh-CN" dirty="0"/>
              <a:t>The keyword super allows the subclass to access superclass' methods and variables within the subclass' definition.</a:t>
            </a:r>
            <a:endParaRPr lang="zh-CN" altLang="en-US" dirty="0"/>
          </a:p>
        </p:txBody>
      </p:sp>
    </p:spTree>
    <p:extLst>
      <p:ext uri="{BB962C8B-B14F-4D97-AF65-F5344CB8AC3E}">
        <p14:creationId xmlns:p14="http://schemas.microsoft.com/office/powerpoint/2010/main" val="336400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Problem</a:t>
            </a:r>
            <a:endParaRPr lang="zh-CN" altLang="en-US" dirty="0"/>
          </a:p>
        </p:txBody>
      </p:sp>
      <p:sp>
        <p:nvSpPr>
          <p:cNvPr id="3" name="Content Placeholder 2"/>
          <p:cNvSpPr>
            <a:spLocks noGrp="1"/>
          </p:cNvSpPr>
          <p:nvPr>
            <p:ph idx="1"/>
          </p:nvPr>
        </p:nvSpPr>
        <p:spPr/>
        <p:txBody>
          <a:bodyPr/>
          <a:lstStyle/>
          <a:p>
            <a:r>
              <a:rPr lang="en-US" altLang="zh-CN" dirty="0"/>
              <a:t>How to sort student by different attribute</a:t>
            </a:r>
            <a:r>
              <a:rPr lang="en-US" altLang="zh-CN" dirty="0" smtClean="0"/>
              <a:t>?</a:t>
            </a:r>
          </a:p>
          <a:p>
            <a:pPr lvl="1"/>
            <a:r>
              <a:rPr lang="en-US" altLang="zh-CN" dirty="0"/>
              <a:t>By weight?</a:t>
            </a:r>
          </a:p>
          <a:p>
            <a:pPr lvl="1"/>
            <a:r>
              <a:rPr lang="en-US" altLang="zh-CN" dirty="0" smtClean="0"/>
              <a:t>By height?</a:t>
            </a:r>
          </a:p>
          <a:p>
            <a:pPr lvl="1"/>
            <a:r>
              <a:rPr lang="en-US" altLang="zh-CN" dirty="0" smtClean="0"/>
              <a:t>By name?</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216" y="3408915"/>
            <a:ext cx="3627477" cy="2448547"/>
          </a:xfrm>
          <a:prstGeom prst="rect">
            <a:avLst/>
          </a:prstGeom>
        </p:spPr>
      </p:pic>
    </p:spTree>
    <p:extLst>
      <p:ext uri="{BB962C8B-B14F-4D97-AF65-F5344CB8AC3E}">
        <p14:creationId xmlns:p14="http://schemas.microsoft.com/office/powerpoint/2010/main" val="716585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Method Overriding &amp; Variable </a:t>
            </a:r>
            <a:r>
              <a:rPr lang="en-US" altLang="zh-CN" dirty="0" smtClean="0"/>
              <a:t>Hiding</a:t>
            </a:r>
            <a:endParaRPr lang="zh-CN" altLang="en-US" dirty="0"/>
          </a:p>
        </p:txBody>
      </p:sp>
      <p:sp>
        <p:nvSpPr>
          <p:cNvPr id="3" name="Content Placeholder 2"/>
          <p:cNvSpPr>
            <a:spLocks noGrp="1"/>
          </p:cNvSpPr>
          <p:nvPr>
            <p:ph idx="1"/>
          </p:nvPr>
        </p:nvSpPr>
        <p:spPr/>
        <p:txBody>
          <a:bodyPr/>
          <a:lstStyle/>
          <a:p>
            <a:r>
              <a:rPr lang="en-US" altLang="zh-CN" dirty="0"/>
              <a:t>A subclass inherits all the member variables and methods from its </a:t>
            </a:r>
            <a:r>
              <a:rPr lang="en-US" altLang="zh-CN" dirty="0" smtClean="0"/>
              <a:t>super classes </a:t>
            </a:r>
            <a:r>
              <a:rPr lang="en-US" altLang="zh-CN" dirty="0"/>
              <a:t>(the immediate parent and all its ancestors). </a:t>
            </a:r>
            <a:endParaRPr lang="en-US" altLang="zh-CN" dirty="0" smtClean="0"/>
          </a:p>
          <a:p>
            <a:r>
              <a:rPr lang="en-US" altLang="zh-CN" dirty="0" smtClean="0"/>
              <a:t>It </a:t>
            </a:r>
            <a:r>
              <a:rPr lang="en-US" altLang="zh-CN" dirty="0"/>
              <a:t>can use the inherited methods and variables as they are. It may also </a:t>
            </a:r>
            <a:r>
              <a:rPr lang="en-US" altLang="zh-CN" dirty="0">
                <a:solidFill>
                  <a:srgbClr val="0070C0"/>
                </a:solidFill>
              </a:rPr>
              <a:t>override </a:t>
            </a:r>
            <a:r>
              <a:rPr lang="en-US" altLang="zh-CN" dirty="0"/>
              <a:t>an inherited method by providing its own version, or </a:t>
            </a:r>
            <a:r>
              <a:rPr lang="en-US" altLang="zh-CN" dirty="0">
                <a:solidFill>
                  <a:srgbClr val="0070C0"/>
                </a:solidFill>
              </a:rPr>
              <a:t>hide</a:t>
            </a:r>
            <a:r>
              <a:rPr lang="en-US" altLang="zh-CN" dirty="0"/>
              <a:t> an inherited variable by defining a variable of the same name.</a:t>
            </a:r>
            <a:endParaRPr lang="zh-CN" altLang="en-US" dirty="0"/>
          </a:p>
        </p:txBody>
      </p:sp>
    </p:spTree>
    <p:extLst>
      <p:ext uri="{BB962C8B-B14F-4D97-AF65-F5344CB8AC3E}">
        <p14:creationId xmlns:p14="http://schemas.microsoft.com/office/powerpoint/2010/main" val="251971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194700"/>
          </a:xfrm>
        </p:spPr>
        <p:txBody>
          <a:bodyPr>
            <a:normAutofit fontScale="77500" lnSpcReduction="20000"/>
          </a:bodyPr>
          <a:lstStyle/>
          <a:p>
            <a:pPr marL="0" indent="0">
              <a:buNone/>
            </a:pPr>
            <a:r>
              <a:rPr lang="en-US" altLang="zh-CN" dirty="0"/>
              <a:t>public class Cylinder </a:t>
            </a:r>
            <a:r>
              <a:rPr lang="en-US" altLang="zh-CN" dirty="0">
                <a:solidFill>
                  <a:srgbClr val="0070C0"/>
                </a:solidFill>
              </a:rPr>
              <a:t>extends </a:t>
            </a:r>
            <a:r>
              <a:rPr lang="en-US" altLang="zh-CN" dirty="0"/>
              <a:t>Circle {</a:t>
            </a:r>
          </a:p>
          <a:p>
            <a:pPr marL="0" indent="0">
              <a:buNone/>
            </a:pPr>
            <a:r>
              <a:rPr lang="en-US" altLang="zh-CN" dirty="0"/>
              <a:t>   ......</a:t>
            </a:r>
          </a:p>
          <a:p>
            <a:pPr marL="0" indent="0">
              <a:buNone/>
            </a:pPr>
            <a:r>
              <a:rPr lang="en-US" altLang="zh-CN" dirty="0"/>
              <a:t>   </a:t>
            </a:r>
            <a:r>
              <a:rPr lang="en-US" altLang="zh-CN" dirty="0">
                <a:solidFill>
                  <a:srgbClr val="00B050"/>
                </a:solidFill>
              </a:rPr>
              <a:t>// Override the </a:t>
            </a:r>
            <a:r>
              <a:rPr lang="en-US" altLang="zh-CN" dirty="0" err="1">
                <a:solidFill>
                  <a:srgbClr val="00B050"/>
                </a:solidFill>
              </a:rPr>
              <a:t>getArea</a:t>
            </a:r>
            <a:r>
              <a:rPr lang="en-US" altLang="zh-CN" dirty="0">
                <a:solidFill>
                  <a:srgbClr val="00B050"/>
                </a:solidFill>
              </a:rPr>
              <a:t>() method inherited from </a:t>
            </a:r>
            <a:r>
              <a:rPr lang="en-US" altLang="zh-CN" dirty="0" smtClean="0">
                <a:solidFill>
                  <a:srgbClr val="00B050"/>
                </a:solidFill>
              </a:rPr>
              <a:t>superclass</a:t>
            </a:r>
            <a:endParaRPr lang="en-US" altLang="zh-CN" dirty="0">
              <a:solidFill>
                <a:srgbClr val="00B050"/>
              </a:solidFill>
            </a:endParaRPr>
          </a:p>
          <a:p>
            <a:pPr marL="0" indent="0">
              <a:buNone/>
            </a:pPr>
            <a:r>
              <a:rPr lang="en-US" altLang="zh-CN" dirty="0">
                <a:solidFill>
                  <a:srgbClr val="00B0F0"/>
                </a:solidFill>
              </a:rPr>
              <a:t>   </a:t>
            </a:r>
            <a:r>
              <a:rPr lang="en-US" altLang="zh-CN" dirty="0">
                <a:solidFill>
                  <a:srgbClr val="0070C0"/>
                </a:solidFill>
              </a:rPr>
              <a:t>@Override</a:t>
            </a:r>
          </a:p>
          <a:p>
            <a:pPr marL="0" indent="0">
              <a:buNone/>
            </a:pPr>
            <a:r>
              <a:rPr lang="en-US" altLang="zh-CN" dirty="0"/>
              <a:t>   public double </a:t>
            </a:r>
            <a:r>
              <a:rPr lang="en-US" altLang="zh-CN" dirty="0" err="1"/>
              <a:t>getArea</a:t>
            </a:r>
            <a:r>
              <a:rPr lang="en-US" altLang="zh-CN" dirty="0"/>
              <a:t>() {</a:t>
            </a:r>
          </a:p>
          <a:p>
            <a:pPr marL="0" indent="0">
              <a:buNone/>
            </a:pPr>
            <a:r>
              <a:rPr lang="en-US" altLang="zh-CN" dirty="0"/>
              <a:t>      return 2*</a:t>
            </a:r>
            <a:r>
              <a:rPr lang="en-US" altLang="zh-CN" dirty="0" err="1"/>
              <a:t>Math.PI</a:t>
            </a:r>
            <a:r>
              <a:rPr lang="en-US" altLang="zh-CN" dirty="0"/>
              <a:t>*</a:t>
            </a:r>
            <a:r>
              <a:rPr lang="en-US" altLang="zh-CN" dirty="0" err="1"/>
              <a:t>getRadius</a:t>
            </a:r>
            <a:r>
              <a:rPr lang="en-US" altLang="zh-CN" dirty="0"/>
              <a:t>()*height + 2*</a:t>
            </a:r>
            <a:r>
              <a:rPr lang="en-US" altLang="zh-CN" dirty="0" err="1">
                <a:solidFill>
                  <a:srgbClr val="0070C0"/>
                </a:solidFill>
              </a:rPr>
              <a:t>super.</a:t>
            </a:r>
            <a:r>
              <a:rPr lang="en-US" altLang="zh-CN" dirty="0" err="1"/>
              <a:t>getArea</a:t>
            </a:r>
            <a:r>
              <a:rPr lang="en-US" altLang="zh-CN" dirty="0"/>
              <a:t>();</a:t>
            </a:r>
          </a:p>
          <a:p>
            <a:pPr marL="0" indent="0">
              <a:buNone/>
            </a:pPr>
            <a:r>
              <a:rPr lang="en-US" altLang="zh-CN" dirty="0"/>
              <a:t>   }</a:t>
            </a:r>
          </a:p>
          <a:p>
            <a:pPr marL="0" indent="0">
              <a:buNone/>
            </a:pPr>
            <a:r>
              <a:rPr lang="en-US" altLang="zh-CN" dirty="0"/>
              <a:t>   </a:t>
            </a:r>
            <a:r>
              <a:rPr lang="en-US" altLang="zh-CN" dirty="0">
                <a:solidFill>
                  <a:srgbClr val="00B050"/>
                </a:solidFill>
              </a:rPr>
              <a:t>// </a:t>
            </a:r>
            <a:r>
              <a:rPr lang="en-US" altLang="zh-CN" dirty="0" smtClean="0">
                <a:solidFill>
                  <a:srgbClr val="00B050"/>
                </a:solidFill>
              </a:rPr>
              <a:t>new </a:t>
            </a:r>
            <a:r>
              <a:rPr lang="en-US" altLang="zh-CN" sz="2900" dirty="0">
                <a:solidFill>
                  <a:srgbClr val="00B050"/>
                </a:solidFill>
              </a:rPr>
              <a:t>method for Cylinder </a:t>
            </a:r>
          </a:p>
          <a:p>
            <a:pPr marL="0" indent="0">
              <a:buNone/>
            </a:pPr>
            <a:r>
              <a:rPr lang="en-US" altLang="zh-CN" dirty="0"/>
              <a:t>   public double </a:t>
            </a:r>
            <a:r>
              <a:rPr lang="en-US" altLang="zh-CN" dirty="0" err="1"/>
              <a:t>getVolume</a:t>
            </a:r>
            <a:r>
              <a:rPr lang="en-US" altLang="zh-CN" dirty="0"/>
              <a:t>() {</a:t>
            </a:r>
          </a:p>
          <a:p>
            <a:pPr marL="0" indent="0">
              <a:buNone/>
            </a:pPr>
            <a:r>
              <a:rPr lang="en-US" altLang="zh-CN" dirty="0"/>
              <a:t>      return </a:t>
            </a:r>
            <a:r>
              <a:rPr lang="en-US" altLang="zh-CN" dirty="0" err="1"/>
              <a:t>super.getArea</a:t>
            </a:r>
            <a:r>
              <a:rPr lang="en-US" altLang="zh-CN" dirty="0"/>
              <a:t>()*height;   </a:t>
            </a:r>
            <a:r>
              <a:rPr lang="en-US" altLang="zh-CN" dirty="0">
                <a:solidFill>
                  <a:srgbClr val="00B050"/>
                </a:solidFill>
              </a:rPr>
              <a:t>// use superclass' </a:t>
            </a:r>
            <a:r>
              <a:rPr lang="en-US" altLang="zh-CN" dirty="0" err="1">
                <a:solidFill>
                  <a:srgbClr val="00B050"/>
                </a:solidFill>
              </a:rPr>
              <a:t>getArea</a:t>
            </a:r>
            <a:r>
              <a:rPr lang="en-US" altLang="zh-CN" dirty="0">
                <a:solidFill>
                  <a:srgbClr val="00B050"/>
                </a:solidFill>
              </a:rPr>
              <a:t>()</a:t>
            </a:r>
          </a:p>
          <a:p>
            <a:pPr marL="0" indent="0">
              <a:buNone/>
            </a:pPr>
            <a:r>
              <a:rPr lang="en-US" altLang="zh-CN" dirty="0"/>
              <a:t>   }</a:t>
            </a:r>
          </a:p>
          <a:p>
            <a:pPr marL="0" indent="0">
              <a:buNone/>
            </a:pPr>
            <a:r>
              <a:rPr lang="en-US" altLang="zh-CN" dirty="0">
                <a:solidFill>
                  <a:srgbClr val="00B050"/>
                </a:solidFill>
              </a:rPr>
              <a:t>   // Override the inherited </a:t>
            </a:r>
            <a:r>
              <a:rPr lang="en-US" altLang="zh-CN" dirty="0" err="1">
                <a:solidFill>
                  <a:srgbClr val="00B050"/>
                </a:solidFill>
              </a:rPr>
              <a:t>toString</a:t>
            </a:r>
            <a:r>
              <a:rPr lang="en-US" altLang="zh-CN" dirty="0">
                <a:solidFill>
                  <a:srgbClr val="00B050"/>
                </a:solidFill>
              </a:rPr>
              <a:t>()</a:t>
            </a:r>
          </a:p>
          <a:p>
            <a:pPr marL="0" indent="0">
              <a:buNone/>
            </a:pPr>
            <a:r>
              <a:rPr lang="en-US" altLang="zh-CN" dirty="0"/>
              <a:t>   </a:t>
            </a:r>
            <a:r>
              <a:rPr lang="en-US" altLang="zh-CN" dirty="0">
                <a:solidFill>
                  <a:srgbClr val="0070C0"/>
                </a:solidFill>
              </a:rPr>
              <a:t>@Override</a:t>
            </a:r>
          </a:p>
          <a:p>
            <a:pPr marL="0" indent="0">
              <a:buNone/>
            </a:pPr>
            <a:r>
              <a:rPr lang="en-US" altLang="zh-CN" dirty="0"/>
              <a:t>   public String </a:t>
            </a:r>
            <a:r>
              <a:rPr lang="en-US" altLang="zh-CN" dirty="0" err="1"/>
              <a:t>toString</a:t>
            </a:r>
            <a:r>
              <a:rPr lang="en-US" altLang="zh-CN" dirty="0"/>
              <a:t>() {</a:t>
            </a:r>
          </a:p>
          <a:p>
            <a:pPr marL="0" indent="0">
              <a:buNone/>
            </a:pPr>
            <a:r>
              <a:rPr lang="en-US" altLang="zh-CN" dirty="0"/>
              <a:t>      return "Cylinder[" + </a:t>
            </a:r>
            <a:r>
              <a:rPr lang="en-US" altLang="zh-CN" dirty="0" err="1">
                <a:solidFill>
                  <a:srgbClr val="0070C0"/>
                </a:solidFill>
              </a:rPr>
              <a:t>super</a:t>
            </a:r>
            <a:r>
              <a:rPr lang="en-US" altLang="zh-CN" dirty="0" err="1"/>
              <a:t>.toString</a:t>
            </a:r>
            <a:r>
              <a:rPr lang="en-US" altLang="zh-CN" dirty="0"/>
              <a:t>() + ",height=" + height + "]";   </a:t>
            </a:r>
          </a:p>
          <a:p>
            <a:pPr marL="0" indent="0">
              <a:buNone/>
            </a:pPr>
            <a:r>
              <a:rPr lang="en-US" altLang="zh-CN" dirty="0"/>
              <a:t>   }</a:t>
            </a:r>
          </a:p>
          <a:p>
            <a:pPr marL="0" indent="0">
              <a:buNone/>
            </a:pPr>
            <a:r>
              <a:rPr lang="en-US" altLang="zh-CN" dirty="0" smtClean="0"/>
              <a:t>}</a:t>
            </a:r>
            <a:endParaRPr lang="en-US" altLang="zh-CN" dirty="0"/>
          </a:p>
          <a:p>
            <a:pPr marL="0" indent="0">
              <a:buNone/>
            </a:pPr>
            <a:endParaRPr lang="zh-CN" altLang="en-US" dirty="0"/>
          </a:p>
        </p:txBody>
      </p:sp>
    </p:spTree>
    <p:extLst>
      <p:ext uri="{BB962C8B-B14F-4D97-AF65-F5344CB8AC3E}">
        <p14:creationId xmlns:p14="http://schemas.microsoft.com/office/powerpoint/2010/main" val="3011670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Annotation @</a:t>
            </a:r>
            <a:r>
              <a:rPr lang="en-US" altLang="zh-CN" dirty="0" smtClean="0"/>
              <a:t>Override</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a:t>The "</a:t>
            </a:r>
            <a:r>
              <a:rPr lang="en-US" altLang="zh-CN" dirty="0">
                <a:solidFill>
                  <a:srgbClr val="0070C0"/>
                </a:solidFill>
              </a:rPr>
              <a:t>@Override</a:t>
            </a:r>
            <a:r>
              <a:rPr lang="en-US" altLang="zh-CN" dirty="0"/>
              <a:t>" is known as </a:t>
            </a:r>
            <a:r>
              <a:rPr lang="en-US" altLang="zh-CN" dirty="0">
                <a:solidFill>
                  <a:srgbClr val="0070C0"/>
                </a:solidFill>
              </a:rPr>
              <a:t>annotation</a:t>
            </a:r>
            <a:r>
              <a:rPr lang="en-US" altLang="zh-CN" dirty="0"/>
              <a:t> (introduced in JDK 1.5), which asks compiler to check whether there is such a method in the superclass to be overridden. </a:t>
            </a:r>
            <a:endParaRPr lang="en-US" altLang="zh-CN" dirty="0" smtClean="0"/>
          </a:p>
          <a:p>
            <a:r>
              <a:rPr lang="en-US" altLang="zh-CN" dirty="0" smtClean="0"/>
              <a:t>This </a:t>
            </a:r>
            <a:r>
              <a:rPr lang="en-US" altLang="zh-CN" dirty="0"/>
              <a:t>helps greatly if you misspell the name of the method to be overridden. </a:t>
            </a:r>
            <a:endParaRPr lang="en-US" altLang="zh-CN" dirty="0" smtClean="0"/>
          </a:p>
          <a:p>
            <a:r>
              <a:rPr lang="en-US" altLang="zh-CN" dirty="0" smtClean="0"/>
              <a:t>For </a:t>
            </a:r>
            <a:r>
              <a:rPr lang="en-US" altLang="zh-CN" dirty="0"/>
              <a:t>example, </a:t>
            </a:r>
            <a:endParaRPr lang="en-US" altLang="zh-CN" dirty="0" smtClean="0"/>
          </a:p>
          <a:p>
            <a:pPr lvl="1"/>
            <a:r>
              <a:rPr lang="en-US" altLang="zh-CN" dirty="0" smtClean="0"/>
              <a:t>suppose </a:t>
            </a:r>
            <a:r>
              <a:rPr lang="en-US" altLang="zh-CN" dirty="0"/>
              <a:t>that you wish to override method </a:t>
            </a:r>
            <a:r>
              <a:rPr lang="en-US" altLang="zh-CN" dirty="0" err="1"/>
              <a:t>toString</a:t>
            </a:r>
            <a:r>
              <a:rPr lang="en-US" altLang="zh-CN" dirty="0"/>
              <a:t>() in a subclass. </a:t>
            </a:r>
            <a:endParaRPr lang="en-US" altLang="zh-CN" dirty="0" smtClean="0"/>
          </a:p>
          <a:p>
            <a:pPr lvl="1"/>
            <a:r>
              <a:rPr lang="en-US" altLang="zh-CN" dirty="0" smtClean="0"/>
              <a:t>If </a:t>
            </a:r>
            <a:r>
              <a:rPr lang="en-US" altLang="zh-CN" dirty="0"/>
              <a:t>@Override is not used and </a:t>
            </a:r>
            <a:r>
              <a:rPr lang="en-US" altLang="zh-CN" dirty="0" err="1"/>
              <a:t>toString</a:t>
            </a:r>
            <a:r>
              <a:rPr lang="en-US" altLang="zh-CN" dirty="0"/>
              <a:t>() is misspelled as </a:t>
            </a:r>
            <a:r>
              <a:rPr lang="en-US" altLang="zh-CN" dirty="0" err="1"/>
              <a:t>TOString</a:t>
            </a:r>
            <a:r>
              <a:rPr lang="en-US" altLang="zh-CN" dirty="0"/>
              <a:t>(), it will be treated as a new method in the subclass, instead of overriding the superclass. </a:t>
            </a:r>
            <a:endParaRPr lang="en-US" altLang="zh-CN" dirty="0" smtClean="0"/>
          </a:p>
          <a:p>
            <a:pPr lvl="1"/>
            <a:r>
              <a:rPr lang="en-US" altLang="zh-CN" dirty="0" smtClean="0"/>
              <a:t>If </a:t>
            </a:r>
            <a:r>
              <a:rPr lang="en-US" altLang="zh-CN" dirty="0"/>
              <a:t>@Override is used, the compiler will signal an error.</a:t>
            </a:r>
            <a:endParaRPr lang="zh-CN" altLang="en-US" dirty="0"/>
          </a:p>
        </p:txBody>
      </p:sp>
    </p:spTree>
    <p:extLst>
      <p:ext uri="{BB962C8B-B14F-4D97-AF65-F5344CB8AC3E}">
        <p14:creationId xmlns:p14="http://schemas.microsoft.com/office/powerpoint/2010/main" val="415262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Polymorphism</a:t>
            </a:r>
            <a:endParaRPr lang="zh-CN" altLang="en-US" dirty="0"/>
          </a:p>
        </p:txBody>
      </p:sp>
      <p:sp>
        <p:nvSpPr>
          <p:cNvPr id="3" name="Content Placeholder 2"/>
          <p:cNvSpPr>
            <a:spLocks noGrp="1"/>
          </p:cNvSpPr>
          <p:nvPr>
            <p:ph idx="1"/>
          </p:nvPr>
        </p:nvSpPr>
        <p:spPr/>
        <p:txBody>
          <a:bodyPr/>
          <a:lstStyle/>
          <a:p>
            <a:r>
              <a:rPr lang="en-US" altLang="zh-CN" dirty="0" smtClean="0">
                <a:solidFill>
                  <a:srgbClr val="0070C0"/>
                </a:solidFill>
              </a:rPr>
              <a:t>Polymorphism </a:t>
            </a:r>
            <a:r>
              <a:rPr lang="en-US" altLang="zh-CN" dirty="0"/>
              <a:t>is the provision of a single interface to entities of different types</a:t>
            </a:r>
            <a:r>
              <a:rPr lang="en-US" altLang="zh-CN" dirty="0" smtClean="0"/>
              <a:t>.</a:t>
            </a:r>
          </a:p>
          <a:p>
            <a:r>
              <a:rPr lang="en-US" altLang="zh-CN" dirty="0"/>
              <a:t>Types of polymorphism</a:t>
            </a:r>
          </a:p>
          <a:p>
            <a:pPr lvl="1"/>
            <a:r>
              <a:rPr lang="en-US" altLang="zh-CN" dirty="0" smtClean="0"/>
              <a:t>Inheritance (simply</a:t>
            </a:r>
            <a:r>
              <a:rPr lang="en-US" altLang="zh-CN" dirty="0"/>
              <a:t> </a:t>
            </a:r>
            <a:r>
              <a:rPr lang="en-US" altLang="zh-CN" dirty="0" smtClean="0"/>
              <a:t>polymorphism)</a:t>
            </a:r>
            <a:endParaRPr lang="en-US" altLang="zh-CN" dirty="0"/>
          </a:p>
          <a:p>
            <a:pPr lvl="1"/>
            <a:r>
              <a:rPr lang="en-US" altLang="zh-CN" dirty="0" smtClean="0"/>
              <a:t>function </a:t>
            </a:r>
            <a:r>
              <a:rPr lang="en-US" altLang="zh-CN" dirty="0"/>
              <a:t>overloading </a:t>
            </a:r>
            <a:r>
              <a:rPr lang="en-US" altLang="zh-CN" dirty="0" smtClean="0"/>
              <a:t>(</a:t>
            </a:r>
            <a:r>
              <a:rPr lang="en-US" altLang="zh-CN" dirty="0"/>
              <a:t>Ad hoc </a:t>
            </a:r>
            <a:r>
              <a:rPr lang="en-US" altLang="zh-CN" dirty="0" smtClean="0"/>
              <a:t>polymorphism)</a:t>
            </a:r>
          </a:p>
          <a:p>
            <a:pPr lvl="1"/>
            <a:r>
              <a:rPr lang="en-US" altLang="zh-CN" dirty="0" smtClean="0"/>
              <a:t>Generic programming (</a:t>
            </a:r>
            <a:r>
              <a:rPr lang="en-US" altLang="zh-CN" dirty="0"/>
              <a:t>Parametric </a:t>
            </a:r>
            <a:r>
              <a:rPr lang="en-US" altLang="zh-CN" dirty="0" smtClean="0"/>
              <a:t>polymorphism)</a:t>
            </a:r>
            <a:endParaRPr lang="en-US" altLang="zh-C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351238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Liskov</a:t>
            </a:r>
            <a:r>
              <a:rPr lang="en-US" altLang="zh-CN" dirty="0"/>
              <a:t> substitution </a:t>
            </a:r>
            <a:r>
              <a:rPr lang="en-US" altLang="zh-CN" dirty="0" smtClean="0"/>
              <a:t>principle</a:t>
            </a:r>
            <a:endParaRPr lang="zh-CN" altLang="en-US" dirty="0"/>
          </a:p>
        </p:txBody>
      </p:sp>
      <p:sp>
        <p:nvSpPr>
          <p:cNvPr id="3" name="Content Placeholder 2"/>
          <p:cNvSpPr>
            <a:spLocks noGrp="1"/>
          </p:cNvSpPr>
          <p:nvPr>
            <p:ph idx="1"/>
          </p:nvPr>
        </p:nvSpPr>
        <p:spPr/>
        <p:txBody>
          <a:bodyPr/>
          <a:lstStyle/>
          <a:p>
            <a:r>
              <a:rPr lang="en-US" altLang="zh-CN" dirty="0" smtClean="0"/>
              <a:t>LSP</a:t>
            </a:r>
          </a:p>
          <a:p>
            <a:pPr lvl="1"/>
            <a:r>
              <a:rPr lang="en-US" altLang="zh-CN" dirty="0" smtClean="0">
                <a:solidFill>
                  <a:srgbClr val="0070C0"/>
                </a:solidFill>
              </a:rPr>
              <a:t>An </a:t>
            </a:r>
            <a:r>
              <a:rPr lang="en-US" altLang="zh-CN" dirty="0">
                <a:solidFill>
                  <a:srgbClr val="0070C0"/>
                </a:solidFill>
              </a:rPr>
              <a:t>object of type T may be substituted with any object of a subtype </a:t>
            </a:r>
            <a:r>
              <a:rPr lang="en-US" altLang="zh-CN" dirty="0" smtClean="0">
                <a:solidFill>
                  <a:srgbClr val="0070C0"/>
                </a:solidFill>
              </a:rPr>
              <a:t>S</a:t>
            </a:r>
          </a:p>
          <a:p>
            <a:endParaRPr lang="en-US" altLang="zh-CN" dirty="0" smtClean="0"/>
          </a:p>
          <a:p>
            <a:r>
              <a:rPr lang="en-US" altLang="zh-CN" dirty="0" smtClean="0"/>
              <a:t>Because they share the same “interface</a:t>
            </a:r>
            <a:r>
              <a:rPr lang="en-US" altLang="zh-CN" dirty="0"/>
              <a:t>”</a:t>
            </a:r>
            <a:r>
              <a:rPr lang="en-US" altLang="zh-CN" dirty="0" smtClean="0"/>
              <a:t>, just like you can substitute different brand tyres for your car.</a:t>
            </a:r>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030" y="159227"/>
            <a:ext cx="1417320" cy="1737360"/>
          </a:xfrm>
          <a:prstGeom prst="rect">
            <a:avLst/>
          </a:prstGeom>
        </p:spPr>
      </p:pic>
    </p:spTree>
    <p:extLst>
      <p:ext uri="{BB962C8B-B14F-4D97-AF65-F5344CB8AC3E}">
        <p14:creationId xmlns:p14="http://schemas.microsoft.com/office/powerpoint/2010/main" val="2048121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Substitutability </a:t>
            </a:r>
            <a:endParaRPr lang="zh-CN" altLang="en-US" dirty="0"/>
          </a:p>
        </p:txBody>
      </p:sp>
      <p:sp>
        <p:nvSpPr>
          <p:cNvPr id="3" name="Content Placeholder 2"/>
          <p:cNvSpPr>
            <a:spLocks noGrp="1"/>
          </p:cNvSpPr>
          <p:nvPr>
            <p:ph idx="1"/>
          </p:nvPr>
        </p:nvSpPr>
        <p:spPr/>
        <p:txBody>
          <a:bodyPr/>
          <a:lstStyle/>
          <a:p>
            <a:r>
              <a:rPr lang="en-US" altLang="zh-CN" dirty="0" smtClean="0"/>
              <a:t>In Java, a </a:t>
            </a:r>
            <a:r>
              <a:rPr lang="en-US" altLang="zh-CN" dirty="0"/>
              <a:t>subclass possesses all the attributes and operations of its superclass (because a subclass inherited all attributes and operations from its superclass). </a:t>
            </a:r>
            <a:endParaRPr lang="en-US" altLang="zh-CN" dirty="0" smtClean="0"/>
          </a:p>
          <a:p>
            <a:r>
              <a:rPr lang="en-US" altLang="zh-CN" dirty="0" smtClean="0"/>
              <a:t>This </a:t>
            </a:r>
            <a:r>
              <a:rPr lang="en-US" altLang="zh-CN" dirty="0"/>
              <a:t>means that a subclass object can do whatever its superclass can do. </a:t>
            </a:r>
            <a:endParaRPr lang="en-US" altLang="zh-CN" dirty="0" smtClean="0"/>
          </a:p>
          <a:p>
            <a:r>
              <a:rPr lang="en-US" altLang="zh-CN" dirty="0" smtClean="0"/>
              <a:t>As </a:t>
            </a:r>
            <a:r>
              <a:rPr lang="en-US" altLang="zh-CN" dirty="0"/>
              <a:t>a result, </a:t>
            </a:r>
            <a:r>
              <a:rPr lang="en-US" altLang="zh-CN" dirty="0">
                <a:solidFill>
                  <a:srgbClr val="0070C0"/>
                </a:solidFill>
              </a:rPr>
              <a:t>we can substitute a subclass instance when a superclass instance is expected</a:t>
            </a:r>
            <a:r>
              <a:rPr lang="en-US" altLang="zh-CN" dirty="0"/>
              <a:t>, and everything shall work fine. This is called substitutability</a:t>
            </a:r>
            <a:r>
              <a:rPr lang="en-US" altLang="zh-CN" dirty="0" smtClean="0"/>
              <a:t>.</a:t>
            </a:r>
            <a:endParaRPr lang="zh-CN" altLang="en-US" dirty="0"/>
          </a:p>
        </p:txBody>
      </p:sp>
    </p:spTree>
    <p:extLst>
      <p:ext uri="{BB962C8B-B14F-4D97-AF65-F5344CB8AC3E}">
        <p14:creationId xmlns:p14="http://schemas.microsoft.com/office/powerpoint/2010/main" val="3600790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Upcasting</a:t>
            </a:r>
            <a:r>
              <a:rPr lang="en-US" altLang="zh-CN" dirty="0"/>
              <a:t> &amp; </a:t>
            </a:r>
            <a:r>
              <a:rPr lang="en-US" altLang="zh-CN" dirty="0" err="1"/>
              <a:t>Downcasting</a:t>
            </a:r>
            <a:endParaRPr lang="zh-CN" altLang="en-US" dirty="0"/>
          </a:p>
        </p:txBody>
      </p:sp>
      <p:sp>
        <p:nvSpPr>
          <p:cNvPr id="3" name="Content Placeholder 2"/>
          <p:cNvSpPr>
            <a:spLocks noGrp="1"/>
          </p:cNvSpPr>
          <p:nvPr>
            <p:ph idx="1"/>
          </p:nvPr>
        </p:nvSpPr>
        <p:spPr/>
        <p:txBody>
          <a:bodyPr>
            <a:normAutofit/>
          </a:bodyPr>
          <a:lstStyle/>
          <a:p>
            <a:r>
              <a:rPr lang="en-US" altLang="zh-CN" dirty="0"/>
              <a:t>Substituting a subclass instance for its superclass is called "</a:t>
            </a:r>
            <a:r>
              <a:rPr lang="en-US" altLang="zh-CN" dirty="0" err="1">
                <a:solidFill>
                  <a:srgbClr val="0070C0"/>
                </a:solidFill>
              </a:rPr>
              <a:t>upcasting</a:t>
            </a:r>
            <a:r>
              <a:rPr lang="en-US" altLang="zh-CN" dirty="0" smtClean="0"/>
              <a:t>".</a:t>
            </a:r>
          </a:p>
          <a:p>
            <a:pPr lvl="1"/>
            <a:r>
              <a:rPr lang="en-US" altLang="zh-CN" dirty="0" err="1"/>
              <a:t>Upcasting</a:t>
            </a:r>
            <a:r>
              <a:rPr lang="en-US" altLang="zh-CN" dirty="0"/>
              <a:t> is always safe because a subclass instance possesses all the properties of its superclass and can do whatever its superclass can do.</a:t>
            </a:r>
            <a:endParaRPr lang="en-US" altLang="zh-CN" dirty="0" smtClean="0"/>
          </a:p>
          <a:p>
            <a:r>
              <a:rPr lang="en-US" altLang="zh-CN" dirty="0"/>
              <a:t>Substituting a superclass </a:t>
            </a:r>
            <a:r>
              <a:rPr lang="en-US" altLang="zh-CN" dirty="0" smtClean="0"/>
              <a:t>instance </a:t>
            </a:r>
            <a:r>
              <a:rPr lang="en-US" altLang="zh-CN" dirty="0"/>
              <a:t>for its subclass </a:t>
            </a:r>
            <a:r>
              <a:rPr lang="en-US" altLang="zh-CN" dirty="0" smtClean="0"/>
              <a:t>is </a:t>
            </a:r>
            <a:r>
              <a:rPr lang="en-US" altLang="zh-CN" dirty="0"/>
              <a:t>called </a:t>
            </a:r>
            <a:r>
              <a:rPr lang="en-US" altLang="zh-CN" dirty="0" smtClean="0"/>
              <a:t>"</a:t>
            </a:r>
            <a:r>
              <a:rPr lang="en-US" altLang="zh-CN" dirty="0" err="1">
                <a:solidFill>
                  <a:srgbClr val="0070C0"/>
                </a:solidFill>
              </a:rPr>
              <a:t>downcasting</a:t>
            </a:r>
            <a:r>
              <a:rPr lang="en-US" altLang="zh-CN" dirty="0" smtClean="0"/>
              <a:t>".</a:t>
            </a:r>
          </a:p>
          <a:p>
            <a:pPr lvl="1"/>
            <a:r>
              <a:rPr lang="en-US" altLang="zh-CN" dirty="0" err="1">
                <a:solidFill>
                  <a:srgbClr val="C00000"/>
                </a:solidFill>
              </a:rPr>
              <a:t>Downcasting</a:t>
            </a:r>
            <a:r>
              <a:rPr lang="en-US" altLang="zh-CN" dirty="0">
                <a:solidFill>
                  <a:srgbClr val="C00000"/>
                </a:solidFill>
              </a:rPr>
              <a:t> is not always safe</a:t>
            </a:r>
            <a:r>
              <a:rPr lang="en-US" altLang="zh-CN" dirty="0"/>
              <a:t>, and throws a runtime </a:t>
            </a:r>
            <a:r>
              <a:rPr lang="en-US" altLang="zh-CN" dirty="0" err="1"/>
              <a:t>ClassCastException</a:t>
            </a:r>
            <a:r>
              <a:rPr lang="en-US" altLang="zh-CN" dirty="0"/>
              <a:t> if the instance to be </a:t>
            </a:r>
            <a:r>
              <a:rPr lang="en-US" altLang="zh-CN" dirty="0" err="1"/>
              <a:t>downcasted</a:t>
            </a:r>
            <a:r>
              <a:rPr lang="en-US" altLang="zh-CN" dirty="0"/>
              <a:t> does not belong to the correct subclass.</a:t>
            </a:r>
          </a:p>
          <a:p>
            <a:endParaRPr lang="en-US" altLang="zh-CN" dirty="0" smtClean="0"/>
          </a:p>
        </p:txBody>
      </p:sp>
    </p:spTree>
    <p:extLst>
      <p:ext uri="{BB962C8B-B14F-4D97-AF65-F5344CB8AC3E}">
        <p14:creationId xmlns:p14="http://schemas.microsoft.com/office/powerpoint/2010/main" val="405480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Upcasting</a:t>
            </a:r>
            <a:r>
              <a:rPr lang="en-US" altLang="zh-CN" dirty="0"/>
              <a:t> &amp; </a:t>
            </a:r>
            <a:r>
              <a:rPr lang="en-US" altLang="zh-CN" dirty="0" err="1"/>
              <a:t>Downcasting</a:t>
            </a:r>
            <a:endParaRPr lang="zh-CN" altLang="en-US" dirty="0"/>
          </a:p>
        </p:txBody>
      </p:sp>
      <p:sp>
        <p:nvSpPr>
          <p:cNvPr id="3" name="Content Placeholder 2"/>
          <p:cNvSpPr>
            <a:spLocks noGrp="1"/>
          </p:cNvSpPr>
          <p:nvPr>
            <p:ph idx="1"/>
          </p:nvPr>
        </p:nvSpPr>
        <p:spPr/>
        <p:txBody>
          <a:bodyPr/>
          <a:lstStyle/>
          <a:p>
            <a:pPr marL="342900" lvl="1" indent="0">
              <a:buNone/>
            </a:pPr>
            <a:r>
              <a:rPr lang="en-US" altLang="zh-CN" dirty="0">
                <a:solidFill>
                  <a:srgbClr val="00B050"/>
                </a:solidFill>
              </a:rPr>
              <a:t>// </a:t>
            </a:r>
            <a:r>
              <a:rPr lang="en-US" altLang="zh-CN" dirty="0" err="1">
                <a:solidFill>
                  <a:srgbClr val="00B050"/>
                </a:solidFill>
              </a:rPr>
              <a:t>upcast</a:t>
            </a:r>
            <a:r>
              <a:rPr lang="en-US" altLang="zh-CN" dirty="0">
                <a:solidFill>
                  <a:srgbClr val="00B050"/>
                </a:solidFill>
              </a:rPr>
              <a:t> is safe</a:t>
            </a:r>
          </a:p>
          <a:p>
            <a:pPr marL="342900" lvl="1" indent="0">
              <a:buNone/>
            </a:pPr>
            <a:r>
              <a:rPr lang="en-US" altLang="zh-CN" dirty="0"/>
              <a:t>Circle c1 = new </a:t>
            </a:r>
            <a:r>
              <a:rPr lang="en-US" altLang="zh-CN" dirty="0" smtClean="0"/>
              <a:t>Cylinder(5.0); </a:t>
            </a:r>
            <a:endParaRPr lang="en-US" altLang="zh-CN" dirty="0"/>
          </a:p>
          <a:p>
            <a:pPr marL="342900" lvl="1" indent="0">
              <a:buNone/>
            </a:pPr>
            <a:r>
              <a:rPr lang="en-US" altLang="zh-CN" dirty="0">
                <a:solidFill>
                  <a:srgbClr val="00B050"/>
                </a:solidFill>
              </a:rPr>
              <a:t>// downcast needs the casting operator</a:t>
            </a:r>
            <a:endParaRPr lang="zh-CN" altLang="en-US" dirty="0">
              <a:solidFill>
                <a:srgbClr val="00B050"/>
              </a:solidFill>
            </a:endParaRPr>
          </a:p>
          <a:p>
            <a:pPr marL="342900" lvl="1" indent="0">
              <a:buNone/>
            </a:pPr>
            <a:r>
              <a:rPr lang="en-US" altLang="zh-CN" dirty="0"/>
              <a:t>Cylinder cy1 = (Cylinder) c1;        </a:t>
            </a:r>
            <a:endParaRPr lang="zh-CN" altLang="en-US" dirty="0"/>
          </a:p>
          <a:p>
            <a:endParaRPr lang="zh-CN" altLang="en-US" dirty="0"/>
          </a:p>
        </p:txBody>
      </p:sp>
    </p:spTree>
    <p:extLst>
      <p:ext uri="{BB962C8B-B14F-4D97-AF65-F5344CB8AC3E}">
        <p14:creationId xmlns:p14="http://schemas.microsoft.com/office/powerpoint/2010/main" val="2378920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US" altLang="zh-CN" dirty="0" err="1"/>
              <a:t>instanceof</a:t>
            </a:r>
            <a:r>
              <a:rPr lang="en-US" altLang="zh-CN" dirty="0"/>
              <a:t>" Operator</a:t>
            </a:r>
            <a:endParaRPr lang="zh-CN" altLang="en-US" dirty="0"/>
          </a:p>
        </p:txBody>
      </p:sp>
      <p:sp>
        <p:nvSpPr>
          <p:cNvPr id="3" name="Content Placeholder 2"/>
          <p:cNvSpPr>
            <a:spLocks noGrp="1"/>
          </p:cNvSpPr>
          <p:nvPr>
            <p:ph idx="1"/>
          </p:nvPr>
        </p:nvSpPr>
        <p:spPr/>
        <p:txBody>
          <a:bodyPr>
            <a:normAutofit/>
          </a:bodyPr>
          <a:lstStyle/>
          <a:p>
            <a:r>
              <a:rPr lang="en-US" altLang="zh-CN" dirty="0"/>
              <a:t>Java provides a binary operator called </a:t>
            </a:r>
            <a:r>
              <a:rPr lang="en-US" altLang="zh-CN" dirty="0" err="1"/>
              <a:t>instanceof</a:t>
            </a:r>
            <a:r>
              <a:rPr lang="en-US" altLang="zh-CN" dirty="0"/>
              <a:t> which returns true if an object is an instance of a particular class. </a:t>
            </a:r>
            <a:endParaRPr lang="en-US" altLang="zh-CN" dirty="0" smtClean="0"/>
          </a:p>
          <a:p>
            <a:endParaRPr lang="en-US" altLang="zh-CN" dirty="0"/>
          </a:p>
          <a:p>
            <a:pPr marL="342900" lvl="1" indent="0">
              <a:buNone/>
            </a:pPr>
            <a:r>
              <a:rPr lang="en-US" altLang="zh-CN" dirty="0"/>
              <a:t>Circle c1 = new </a:t>
            </a:r>
            <a:r>
              <a:rPr lang="en-US" altLang="zh-CN" dirty="0" smtClean="0"/>
              <a:t>Circle();</a:t>
            </a:r>
            <a:endParaRPr lang="en-US" altLang="zh-CN" dirty="0"/>
          </a:p>
          <a:p>
            <a:pPr marL="342900" lvl="1" indent="0">
              <a:buNone/>
            </a:pPr>
            <a:r>
              <a:rPr lang="en-US" altLang="zh-CN" dirty="0"/>
              <a:t>Cylinder cy1 = new </a:t>
            </a:r>
            <a:r>
              <a:rPr lang="en-US" altLang="zh-CN" dirty="0" smtClean="0"/>
              <a:t>Cylinder(5.0);</a:t>
            </a:r>
            <a:endParaRPr lang="en-US" altLang="zh-CN" dirty="0"/>
          </a:p>
          <a:p>
            <a:pPr marL="342900" lvl="1" indent="0">
              <a:buNone/>
            </a:pPr>
            <a:r>
              <a:rPr lang="en-US" altLang="zh-CN" dirty="0" err="1"/>
              <a:t>System.out.println</a:t>
            </a:r>
            <a:r>
              <a:rPr lang="en-US" altLang="zh-CN" dirty="0"/>
              <a:t>(c1 </a:t>
            </a:r>
            <a:r>
              <a:rPr lang="en-US" altLang="zh-CN" dirty="0" err="1"/>
              <a:t>instanceof</a:t>
            </a:r>
            <a:r>
              <a:rPr lang="en-US" altLang="zh-CN" dirty="0"/>
              <a:t> Circle);    </a:t>
            </a:r>
            <a:r>
              <a:rPr lang="en-US" altLang="zh-CN" dirty="0">
                <a:solidFill>
                  <a:srgbClr val="00B050"/>
                </a:solidFill>
              </a:rPr>
              <a:t>// true</a:t>
            </a:r>
          </a:p>
          <a:p>
            <a:pPr marL="342900" lvl="1" indent="0">
              <a:buNone/>
            </a:pPr>
            <a:r>
              <a:rPr lang="en-US" altLang="zh-CN" dirty="0" err="1"/>
              <a:t>System.out.println</a:t>
            </a:r>
            <a:r>
              <a:rPr lang="en-US" altLang="zh-CN" dirty="0"/>
              <a:t>(c1 </a:t>
            </a:r>
            <a:r>
              <a:rPr lang="en-US" altLang="zh-CN" dirty="0" err="1"/>
              <a:t>instanceof</a:t>
            </a:r>
            <a:r>
              <a:rPr lang="en-US" altLang="zh-CN" dirty="0"/>
              <a:t> Cylinder);  </a:t>
            </a:r>
            <a:r>
              <a:rPr lang="en-US" altLang="zh-CN" dirty="0">
                <a:solidFill>
                  <a:srgbClr val="00B050"/>
                </a:solidFill>
              </a:rPr>
              <a:t>// false</a:t>
            </a:r>
          </a:p>
          <a:p>
            <a:pPr marL="342900" lvl="1" indent="0">
              <a:buNone/>
            </a:pPr>
            <a:r>
              <a:rPr lang="en-US" altLang="zh-CN" dirty="0" err="1"/>
              <a:t>System.out.println</a:t>
            </a:r>
            <a:r>
              <a:rPr lang="en-US" altLang="zh-CN" dirty="0"/>
              <a:t>(cy1 </a:t>
            </a:r>
            <a:r>
              <a:rPr lang="en-US" altLang="zh-CN" dirty="0" err="1"/>
              <a:t>instanceof</a:t>
            </a:r>
            <a:r>
              <a:rPr lang="en-US" altLang="zh-CN" dirty="0"/>
              <a:t> Cylinder); </a:t>
            </a:r>
            <a:r>
              <a:rPr lang="en-US" altLang="zh-CN" dirty="0">
                <a:solidFill>
                  <a:srgbClr val="00B050"/>
                </a:solidFill>
              </a:rPr>
              <a:t>// true</a:t>
            </a:r>
          </a:p>
          <a:p>
            <a:pPr marL="342900" lvl="1" indent="0">
              <a:buNone/>
            </a:pPr>
            <a:r>
              <a:rPr lang="en-US" altLang="zh-CN" dirty="0" err="1"/>
              <a:t>System.out.println</a:t>
            </a:r>
            <a:r>
              <a:rPr lang="en-US" altLang="zh-CN" dirty="0"/>
              <a:t>(cy1 </a:t>
            </a:r>
            <a:r>
              <a:rPr lang="en-US" altLang="zh-CN" dirty="0" err="1"/>
              <a:t>instanceof</a:t>
            </a:r>
            <a:r>
              <a:rPr lang="en-US" altLang="zh-CN" dirty="0"/>
              <a:t> Circle);   </a:t>
            </a:r>
            <a:r>
              <a:rPr lang="en-US" altLang="zh-CN" dirty="0">
                <a:solidFill>
                  <a:srgbClr val="00B050"/>
                </a:solidFill>
              </a:rPr>
              <a:t>// true</a:t>
            </a:r>
            <a:endParaRPr lang="zh-CN" altLang="en-US" dirty="0">
              <a:solidFill>
                <a:srgbClr val="00B050"/>
              </a:solidFill>
            </a:endParaRPr>
          </a:p>
        </p:txBody>
      </p:sp>
    </p:spTree>
    <p:extLst>
      <p:ext uri="{BB962C8B-B14F-4D97-AF65-F5344CB8AC3E}">
        <p14:creationId xmlns:p14="http://schemas.microsoft.com/office/powerpoint/2010/main" val="173648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Abstract method </a:t>
            </a:r>
            <a:endParaRPr lang="zh-CN" altLang="en-US" dirty="0"/>
          </a:p>
        </p:txBody>
      </p:sp>
      <p:sp>
        <p:nvSpPr>
          <p:cNvPr id="3" name="Content Placeholder 2"/>
          <p:cNvSpPr>
            <a:spLocks noGrp="1"/>
          </p:cNvSpPr>
          <p:nvPr>
            <p:ph idx="1"/>
          </p:nvPr>
        </p:nvSpPr>
        <p:spPr/>
        <p:txBody>
          <a:bodyPr/>
          <a:lstStyle/>
          <a:p>
            <a:r>
              <a:rPr lang="en-US" altLang="zh-CN" dirty="0"/>
              <a:t>An </a:t>
            </a:r>
            <a:r>
              <a:rPr lang="en-US" altLang="zh-CN" dirty="0">
                <a:solidFill>
                  <a:srgbClr val="0070C0"/>
                </a:solidFill>
              </a:rPr>
              <a:t>abstract method </a:t>
            </a:r>
            <a:r>
              <a:rPr lang="en-US" altLang="zh-CN" dirty="0"/>
              <a:t>is a method with only signature (i.e., the method name, the list of arguments and the return type) without implementation (i.e., the method’s body). </a:t>
            </a:r>
            <a:endParaRPr lang="en-US" altLang="zh-CN" dirty="0" smtClean="0"/>
          </a:p>
          <a:p>
            <a:r>
              <a:rPr lang="en-US" altLang="zh-CN" dirty="0" smtClean="0"/>
              <a:t>You </a:t>
            </a:r>
            <a:r>
              <a:rPr lang="en-US" altLang="zh-CN" dirty="0"/>
              <a:t>use the keyword </a:t>
            </a:r>
            <a:r>
              <a:rPr lang="en-US" altLang="zh-CN" dirty="0">
                <a:solidFill>
                  <a:srgbClr val="0070C0"/>
                </a:solidFill>
              </a:rPr>
              <a:t>abstract </a:t>
            </a:r>
            <a:r>
              <a:rPr lang="en-US" altLang="zh-CN" dirty="0"/>
              <a:t>to declare an abstract method</a:t>
            </a:r>
            <a:r>
              <a:rPr lang="en-US" altLang="zh-CN" dirty="0" smtClean="0"/>
              <a:t>.</a:t>
            </a:r>
          </a:p>
          <a:p>
            <a:endParaRPr lang="zh-CN" altLang="en-US" dirty="0"/>
          </a:p>
        </p:txBody>
      </p:sp>
    </p:spTree>
    <p:extLst>
      <p:ext uri="{BB962C8B-B14F-4D97-AF65-F5344CB8AC3E}">
        <p14:creationId xmlns:p14="http://schemas.microsoft.com/office/powerpoint/2010/main" val="575566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8650" y="365126"/>
            <a:ext cx="7886700" cy="60754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public class </a:t>
            </a:r>
            <a:r>
              <a:rPr lang="en-US" altLang="zh-CN" sz="2000" dirty="0" err="1" smtClean="0"/>
              <a:t>StudentSort</a:t>
            </a:r>
            <a:r>
              <a:rPr lang="en-US" altLang="zh-CN" sz="2000" dirty="0" smtClean="0"/>
              <a:t> {</a:t>
            </a:r>
          </a:p>
          <a:p>
            <a:pPr marL="0" indent="0">
              <a:buFont typeface="Arial" panose="020B0604020202020204" pitchFamily="34" charset="0"/>
              <a:buNone/>
            </a:pPr>
            <a:r>
              <a:rPr lang="en-US" altLang="zh-CN" sz="2000" dirty="0" smtClean="0"/>
              <a:t>  public static void </a:t>
            </a:r>
            <a:r>
              <a:rPr lang="en-US" altLang="zh-CN" sz="2000" dirty="0" err="1" smtClean="0"/>
              <a:t>WeightSort</a:t>
            </a:r>
            <a:r>
              <a:rPr lang="en-US" altLang="zh-CN" sz="2000" dirty="0" smtClean="0"/>
              <a:t>(</a:t>
            </a:r>
            <a:r>
              <a:rPr lang="en-US" altLang="zh-CN" sz="2000" dirty="0" smtClean="0">
                <a:solidFill>
                  <a:srgbClr val="0070C0"/>
                </a:solidFill>
              </a:rPr>
              <a:t>Student[] items</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smtClean="0">
                <a:solidFill>
                  <a:srgbClr val="0070C0"/>
                </a:solidFill>
              </a:rPr>
              <a:t>Student </a:t>
            </a:r>
            <a:r>
              <a:rPr lang="en-US" altLang="zh-CN" sz="2000" dirty="0" err="1" smtClean="0">
                <a:solidFill>
                  <a:srgbClr val="0070C0"/>
                </a:solidFill>
              </a:rPr>
              <a:t>tmp</a:t>
            </a:r>
            <a:r>
              <a:rPr lang="en-US" altLang="zh-CN" sz="2000" dirty="0" smtClean="0">
                <a:solidFill>
                  <a:srgbClr val="00B0F0"/>
                </a:solidFill>
              </a:rPr>
              <a:t>;</a:t>
            </a:r>
          </a:p>
          <a:p>
            <a:pPr marL="0" indent="0">
              <a:buFont typeface="Arial" panose="020B0604020202020204" pitchFamily="34" charset="0"/>
              <a:buNone/>
            </a:pPr>
            <a:r>
              <a:rPr lang="nn-NO" altLang="zh-CN" sz="2000" dirty="0" smtClean="0"/>
              <a:t>      for (int i = </a:t>
            </a:r>
            <a:r>
              <a:rPr lang="en-US" altLang="zh-CN" sz="2000" dirty="0" smtClean="0"/>
              <a:t>items</a:t>
            </a:r>
            <a:r>
              <a:rPr lang="nn-NO" altLang="zh-CN" sz="2000" dirty="0" smtClean="0"/>
              <a:t>.length - 1; i &gt; 0; i--) {</a:t>
            </a:r>
          </a:p>
          <a:p>
            <a:pPr marL="0" indent="0">
              <a:buFont typeface="Arial" panose="020B0604020202020204" pitchFamily="34" charset="0"/>
              <a:buNone/>
            </a:pPr>
            <a:r>
              <a:rPr lang="nb-NO" altLang="zh-CN" sz="2000" dirty="0" smtClean="0"/>
              <a:t>           for (int j = 0; j &lt; i; j++) {</a:t>
            </a:r>
          </a:p>
          <a:p>
            <a:pPr marL="0" indent="0">
              <a:buFont typeface="Arial" panose="020B0604020202020204" pitchFamily="34" charset="0"/>
              <a:buNone/>
            </a:pPr>
            <a:r>
              <a:rPr lang="en-US" altLang="zh-CN" sz="2000" dirty="0" smtClean="0"/>
              <a:t>               if (</a:t>
            </a:r>
            <a:r>
              <a:rPr lang="en-US" altLang="zh-CN" sz="2000" dirty="0" smtClean="0">
                <a:solidFill>
                  <a:srgbClr val="0070C0"/>
                </a:solidFill>
              </a:rPr>
              <a:t>items[j].weight&gt;items[j + 1].weight</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err="1" smtClean="0"/>
              <a:t>tmp</a:t>
            </a:r>
            <a:r>
              <a:rPr lang="en-US" altLang="zh-CN" sz="2000" dirty="0" smtClean="0"/>
              <a:t> = items[j];</a:t>
            </a:r>
          </a:p>
          <a:p>
            <a:pPr marL="0" indent="0">
              <a:buFont typeface="Arial" panose="020B0604020202020204" pitchFamily="34" charset="0"/>
              <a:buNone/>
            </a:pPr>
            <a:r>
              <a:rPr lang="en-US" altLang="zh-CN" sz="2000" dirty="0" smtClean="0"/>
              <a:t>                      students[j] = items[j + 1];</a:t>
            </a:r>
          </a:p>
          <a:p>
            <a:pPr marL="0" indent="0">
              <a:buFont typeface="Arial" panose="020B0604020202020204" pitchFamily="34" charset="0"/>
              <a:buNone/>
            </a:pPr>
            <a:r>
              <a:rPr lang="en-US" altLang="zh-CN" sz="2000" dirty="0" smtClean="0"/>
              <a:t>                      students[j + 1] =</a:t>
            </a:r>
            <a:r>
              <a:rPr lang="en-US" altLang="zh-CN" sz="2000" dirty="0" err="1" smtClean="0"/>
              <a:t>tmp</a:t>
            </a:r>
            <a:r>
              <a:rPr lang="en-US" altLang="zh-CN" sz="2000" dirty="0" smtClean="0"/>
              <a:t>;</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a:t>
            </a:r>
            <a:endParaRPr lang="zh-CN" altLang="en-US" sz="2000" dirty="0"/>
          </a:p>
        </p:txBody>
      </p:sp>
    </p:spTree>
    <p:extLst>
      <p:ext uri="{BB962C8B-B14F-4D97-AF65-F5344CB8AC3E}">
        <p14:creationId xmlns:p14="http://schemas.microsoft.com/office/powerpoint/2010/main" val="718118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A</a:t>
            </a:r>
            <a:r>
              <a:rPr lang="en-US" altLang="zh-CN" smtClean="0"/>
              <a:t>bstract </a:t>
            </a:r>
            <a:r>
              <a:rPr lang="en-US" altLang="zh-CN" dirty="0" smtClean="0"/>
              <a:t>class</a:t>
            </a:r>
            <a:endParaRPr lang="zh-CN" altLang="en-US" dirty="0"/>
          </a:p>
        </p:txBody>
      </p:sp>
      <p:sp>
        <p:nvSpPr>
          <p:cNvPr id="3" name="Content Placeholder 2"/>
          <p:cNvSpPr>
            <a:spLocks noGrp="1"/>
          </p:cNvSpPr>
          <p:nvPr>
            <p:ph idx="1"/>
          </p:nvPr>
        </p:nvSpPr>
        <p:spPr/>
        <p:txBody>
          <a:bodyPr>
            <a:normAutofit/>
          </a:bodyPr>
          <a:lstStyle/>
          <a:p>
            <a:r>
              <a:rPr lang="en-US" altLang="zh-CN" dirty="0"/>
              <a:t>A class containing one or more abstract methods is called an </a:t>
            </a:r>
            <a:r>
              <a:rPr lang="en-US" altLang="zh-CN" dirty="0">
                <a:solidFill>
                  <a:srgbClr val="0070C0"/>
                </a:solidFill>
              </a:rPr>
              <a:t>abstract class</a:t>
            </a:r>
            <a:r>
              <a:rPr lang="en-US" altLang="zh-CN" dirty="0"/>
              <a:t>.</a:t>
            </a:r>
            <a:endParaRPr lang="zh-CN" altLang="en-US" dirty="0"/>
          </a:p>
          <a:p>
            <a:r>
              <a:rPr lang="en-US" altLang="zh-CN" dirty="0" smtClean="0"/>
              <a:t>an </a:t>
            </a:r>
            <a:r>
              <a:rPr lang="en-US" altLang="zh-CN" dirty="0"/>
              <a:t>abstract class provides a template for further development. The purpose of an abstract class is to provide a common interface to all its subclasses.</a:t>
            </a:r>
          </a:p>
          <a:p>
            <a:r>
              <a:rPr lang="en-US" altLang="zh-CN" dirty="0"/>
              <a:t>An abstract class is incomplete in its definition, since the implementation of its abstract methods is missing. Therefore, an abstract class cannot be instantiated</a:t>
            </a:r>
            <a:r>
              <a:rPr lang="en-US" altLang="zh-CN" dirty="0" smtClean="0"/>
              <a:t>.</a:t>
            </a:r>
            <a:endParaRPr lang="en-US" altLang="zh-CN" dirty="0"/>
          </a:p>
        </p:txBody>
      </p:sp>
    </p:spTree>
    <p:extLst>
      <p:ext uri="{BB962C8B-B14F-4D97-AF65-F5344CB8AC3E}">
        <p14:creationId xmlns:p14="http://schemas.microsoft.com/office/powerpoint/2010/main" val="3250447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Abstract class </a:t>
            </a:r>
            <a:endParaRPr lang="zh-CN" altLang="en-US" dirty="0"/>
          </a:p>
        </p:txBody>
      </p:sp>
      <p:sp>
        <p:nvSpPr>
          <p:cNvPr id="3" name="Content Placeholder 2"/>
          <p:cNvSpPr>
            <a:spLocks noGrp="1"/>
          </p:cNvSpPr>
          <p:nvPr>
            <p:ph idx="1"/>
          </p:nvPr>
        </p:nvSpPr>
        <p:spPr/>
        <p:txBody>
          <a:bodyPr/>
          <a:lstStyle/>
          <a:p>
            <a:r>
              <a:rPr lang="en-US" altLang="zh-CN" dirty="0"/>
              <a:t>To use an abstract class, you have to derive a subclass from the abstract class. </a:t>
            </a:r>
            <a:endParaRPr lang="en-US" altLang="zh-CN" dirty="0" smtClean="0"/>
          </a:p>
          <a:p>
            <a:r>
              <a:rPr lang="en-US" altLang="zh-CN" dirty="0" smtClean="0"/>
              <a:t>In </a:t>
            </a:r>
            <a:r>
              <a:rPr lang="en-US" altLang="zh-CN" dirty="0"/>
              <a:t>the derived subclass, you have to </a:t>
            </a:r>
            <a:r>
              <a:rPr lang="en-US" altLang="zh-CN" dirty="0">
                <a:solidFill>
                  <a:srgbClr val="0070C0"/>
                </a:solidFill>
              </a:rPr>
              <a:t>override </a:t>
            </a:r>
            <a:r>
              <a:rPr lang="en-US" altLang="zh-CN" dirty="0"/>
              <a:t>the abstract methods and provide implementation to all the abstract methods. </a:t>
            </a:r>
            <a:endParaRPr lang="zh-CN" altLang="en-US" dirty="0"/>
          </a:p>
          <a:p>
            <a:endParaRPr lang="zh-CN" altLang="en-US" dirty="0"/>
          </a:p>
        </p:txBody>
      </p:sp>
    </p:spTree>
    <p:extLst>
      <p:ext uri="{BB962C8B-B14F-4D97-AF65-F5344CB8AC3E}">
        <p14:creationId xmlns:p14="http://schemas.microsoft.com/office/powerpoint/2010/main" val="2451154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Interface </a:t>
            </a:r>
            <a:endParaRPr lang="zh-CN" altLang="en-US" dirty="0"/>
          </a:p>
        </p:txBody>
      </p:sp>
      <p:sp>
        <p:nvSpPr>
          <p:cNvPr id="3" name="Content Placeholder 2"/>
          <p:cNvSpPr>
            <a:spLocks noGrp="1"/>
          </p:cNvSpPr>
          <p:nvPr>
            <p:ph idx="1"/>
          </p:nvPr>
        </p:nvSpPr>
        <p:spPr/>
        <p:txBody>
          <a:bodyPr>
            <a:normAutofit/>
          </a:bodyPr>
          <a:lstStyle/>
          <a:p>
            <a:r>
              <a:rPr lang="en-US" altLang="zh-CN" dirty="0"/>
              <a:t>A Java </a:t>
            </a:r>
            <a:r>
              <a:rPr lang="en-US" altLang="zh-CN" dirty="0">
                <a:solidFill>
                  <a:srgbClr val="0070C0"/>
                </a:solidFill>
              </a:rPr>
              <a:t>interface </a:t>
            </a:r>
            <a:r>
              <a:rPr lang="en-US" altLang="zh-CN" dirty="0"/>
              <a:t>is a 100% abstract superclass which define a set of methods its subclasses must support. </a:t>
            </a:r>
            <a:endParaRPr lang="en-US" altLang="zh-CN" dirty="0" smtClean="0"/>
          </a:p>
          <a:p>
            <a:r>
              <a:rPr lang="en-US" altLang="zh-CN" dirty="0" smtClean="0"/>
              <a:t>An </a:t>
            </a:r>
            <a:r>
              <a:rPr lang="en-US" altLang="zh-CN" dirty="0"/>
              <a:t>interface contains only public abstract methods (methods with signature and no implementation) and possibly constants (public static final variables</a:t>
            </a:r>
            <a:r>
              <a:rPr lang="en-US" altLang="zh-CN" dirty="0" smtClean="0"/>
              <a:t>).</a:t>
            </a:r>
          </a:p>
          <a:p>
            <a:endParaRPr lang="en-US" altLang="zh-CN" dirty="0" smtClean="0"/>
          </a:p>
          <a:p>
            <a:endParaRPr lang="en-US" altLang="zh-CN" dirty="0" smtClean="0"/>
          </a:p>
        </p:txBody>
      </p:sp>
    </p:spTree>
    <p:extLst>
      <p:ext uri="{BB962C8B-B14F-4D97-AF65-F5344CB8AC3E}">
        <p14:creationId xmlns:p14="http://schemas.microsoft.com/office/powerpoint/2010/main" val="285103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Interface</a:t>
            </a:r>
            <a:endParaRPr lang="zh-CN" altLang="en-US" dirty="0"/>
          </a:p>
        </p:txBody>
      </p:sp>
      <p:sp>
        <p:nvSpPr>
          <p:cNvPr id="3" name="Content Placeholder 2"/>
          <p:cNvSpPr>
            <a:spLocks noGrp="1"/>
          </p:cNvSpPr>
          <p:nvPr>
            <p:ph idx="1"/>
          </p:nvPr>
        </p:nvSpPr>
        <p:spPr/>
        <p:txBody>
          <a:bodyPr/>
          <a:lstStyle/>
          <a:p>
            <a:r>
              <a:rPr lang="en-US" altLang="zh-CN" dirty="0"/>
              <a:t>A subclass can implement more than one interfaces. </a:t>
            </a:r>
            <a:endParaRPr lang="zh-CN" altLang="en-US" dirty="0"/>
          </a:p>
          <a:p>
            <a:r>
              <a:rPr lang="en-US" altLang="zh-CN" dirty="0"/>
              <a:t>Unlike a normal class, where you use the keyword "extends" to derive a subclass. For interface, we use the keyword "</a:t>
            </a:r>
            <a:r>
              <a:rPr lang="en-US" altLang="zh-CN" dirty="0">
                <a:solidFill>
                  <a:srgbClr val="0070C0"/>
                </a:solidFill>
              </a:rPr>
              <a:t>implements</a:t>
            </a:r>
            <a:r>
              <a:rPr lang="en-US" altLang="zh-CN" dirty="0"/>
              <a:t>" to derive a subclass.</a:t>
            </a:r>
          </a:p>
          <a:p>
            <a:endParaRPr lang="zh-CN" altLang="en-US" dirty="0"/>
          </a:p>
        </p:txBody>
      </p:sp>
    </p:spTree>
    <p:extLst>
      <p:ext uri="{BB962C8B-B14F-4D97-AF65-F5344CB8AC3E}">
        <p14:creationId xmlns:p14="http://schemas.microsoft.com/office/powerpoint/2010/main" val="121929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Interface </a:t>
            </a:r>
            <a:r>
              <a:rPr lang="en-US" altLang="zh-CN" dirty="0"/>
              <a:t>Naming Convention</a:t>
            </a:r>
            <a:endParaRPr lang="zh-CN" altLang="en-US" dirty="0"/>
          </a:p>
        </p:txBody>
      </p:sp>
      <p:sp>
        <p:nvSpPr>
          <p:cNvPr id="3" name="Content Placeholder 2"/>
          <p:cNvSpPr>
            <a:spLocks noGrp="1"/>
          </p:cNvSpPr>
          <p:nvPr>
            <p:ph idx="1"/>
          </p:nvPr>
        </p:nvSpPr>
        <p:spPr/>
        <p:txBody>
          <a:bodyPr/>
          <a:lstStyle/>
          <a:p>
            <a:r>
              <a:rPr lang="en-US" altLang="zh-CN" dirty="0" smtClean="0"/>
              <a:t>Use </a:t>
            </a:r>
            <a:r>
              <a:rPr lang="en-US" altLang="zh-CN" dirty="0"/>
              <a:t>an adjective (typically ends with "able") consisting of one or more words. </a:t>
            </a:r>
            <a:r>
              <a:rPr lang="en-US" altLang="zh-CN" dirty="0" smtClean="0"/>
              <a:t>Each </a:t>
            </a:r>
            <a:r>
              <a:rPr lang="en-US" altLang="zh-CN" dirty="0"/>
              <a:t>word shall be initial capitalized (camel-case). </a:t>
            </a:r>
            <a:endParaRPr lang="en-US" altLang="zh-CN" dirty="0" smtClean="0"/>
          </a:p>
          <a:p>
            <a:r>
              <a:rPr lang="en-US" altLang="zh-CN" dirty="0" smtClean="0"/>
              <a:t>For </a:t>
            </a:r>
            <a:r>
              <a:rPr lang="en-US" altLang="zh-CN" dirty="0"/>
              <a:t>example, Serializable, </a:t>
            </a:r>
            <a:r>
              <a:rPr lang="en-US" altLang="zh-CN" dirty="0" err="1"/>
              <a:t>Extenalizable</a:t>
            </a:r>
            <a:r>
              <a:rPr lang="en-US" altLang="zh-CN" dirty="0"/>
              <a:t>, Movable, </a:t>
            </a:r>
            <a:r>
              <a:rPr lang="en-US" altLang="zh-CN" dirty="0" err="1"/>
              <a:t>Clonable</a:t>
            </a:r>
            <a:r>
              <a:rPr lang="en-US" altLang="zh-CN" dirty="0"/>
              <a:t>, Runnable, etc.</a:t>
            </a:r>
            <a:endParaRPr lang="zh-CN" altLang="en-US" dirty="0"/>
          </a:p>
        </p:txBody>
      </p:sp>
    </p:spTree>
    <p:extLst>
      <p:ext uri="{BB962C8B-B14F-4D97-AF65-F5344CB8AC3E}">
        <p14:creationId xmlns:p14="http://schemas.microsoft.com/office/powerpoint/2010/main" val="3408725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Abstract class </a:t>
            </a:r>
            <a:r>
              <a:rPr lang="en-US" altLang="zh-CN" dirty="0"/>
              <a:t>v</a:t>
            </a:r>
            <a:r>
              <a:rPr lang="en-US" altLang="zh-CN" dirty="0" smtClean="0"/>
              <a:t>s interface</a:t>
            </a:r>
            <a:endParaRPr lang="zh-CN" altLang="en-US" dirty="0"/>
          </a:p>
        </p:txBody>
      </p:sp>
      <p:sp>
        <p:nvSpPr>
          <p:cNvPr id="3" name="Content Placeholder 2"/>
          <p:cNvSpPr>
            <a:spLocks noGrp="1"/>
          </p:cNvSpPr>
          <p:nvPr>
            <p:ph idx="1"/>
          </p:nvPr>
        </p:nvSpPr>
        <p:spPr/>
        <p:txBody>
          <a:bodyPr/>
          <a:lstStyle/>
          <a:p>
            <a:r>
              <a:rPr lang="en-US" altLang="zh-CN" dirty="0"/>
              <a:t>Abstract class can contain partial implementation (such as instance variables and methods). </a:t>
            </a:r>
            <a:endParaRPr lang="en-US" altLang="zh-CN" dirty="0" smtClean="0"/>
          </a:p>
          <a:p>
            <a:r>
              <a:rPr lang="en-US" altLang="zh-CN" dirty="0" smtClean="0"/>
              <a:t>Interface </a:t>
            </a:r>
            <a:r>
              <a:rPr lang="en-US" altLang="zh-CN" dirty="0"/>
              <a:t>cannot contain any implementation, but merely defines the behaviors.</a:t>
            </a:r>
            <a:endParaRPr lang="zh-CN" altLang="en-US" dirty="0"/>
          </a:p>
        </p:txBody>
      </p:sp>
    </p:spTree>
    <p:extLst>
      <p:ext uri="{BB962C8B-B14F-4D97-AF65-F5344CB8AC3E}">
        <p14:creationId xmlns:p14="http://schemas.microsoft.com/office/powerpoint/2010/main" val="1431485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Syntax</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a:t>
            </a:r>
            <a:r>
              <a:rPr lang="en-US" altLang="zh-CN" sz="2400" dirty="0">
                <a:solidFill>
                  <a:srgbClr val="0070C0"/>
                </a:solidFill>
              </a:rPr>
              <a:t>interface </a:t>
            </a:r>
            <a:r>
              <a:rPr lang="en-US" altLang="zh-CN" sz="2400" dirty="0" err="1"/>
              <a:t>MyRunnable</a:t>
            </a:r>
            <a:r>
              <a:rPr lang="en-US" altLang="zh-CN" sz="2400" dirty="0"/>
              <a:t> {</a:t>
            </a:r>
          </a:p>
          <a:p>
            <a:pPr marL="0" indent="0">
              <a:buNone/>
            </a:pPr>
            <a:r>
              <a:rPr lang="en-US" altLang="zh-CN" sz="2400" dirty="0"/>
              <a:t> </a:t>
            </a:r>
            <a:r>
              <a:rPr lang="en-US" altLang="zh-CN" sz="2400" dirty="0" smtClean="0"/>
              <a:t>…</a:t>
            </a:r>
            <a:endParaRPr lang="en-US" altLang="zh-CN" sz="2400" dirty="0"/>
          </a:p>
          <a:p>
            <a:pPr marL="0" indent="0">
              <a:buNone/>
            </a:pPr>
            <a:r>
              <a:rPr lang="en-US" altLang="zh-CN" sz="2400" dirty="0"/>
              <a:t>}</a:t>
            </a:r>
          </a:p>
          <a:p>
            <a:pPr marL="0" indent="0">
              <a:buNone/>
            </a:pPr>
            <a:r>
              <a:rPr lang="en-US" altLang="zh-CN" sz="2400" dirty="0"/>
              <a:t>public class </a:t>
            </a:r>
            <a:r>
              <a:rPr lang="en-US" altLang="zh-CN" sz="2400" dirty="0" err="1"/>
              <a:t>RunnableTask</a:t>
            </a:r>
            <a:r>
              <a:rPr lang="en-US" altLang="zh-CN" sz="2400" dirty="0"/>
              <a:t> </a:t>
            </a:r>
            <a:r>
              <a:rPr lang="en-US" altLang="zh-CN" sz="2400" dirty="0">
                <a:solidFill>
                  <a:srgbClr val="0070C0"/>
                </a:solidFill>
              </a:rPr>
              <a:t>implements </a:t>
            </a:r>
            <a:r>
              <a:rPr lang="en-US" altLang="zh-CN" sz="2400" dirty="0" err="1"/>
              <a:t>MyRunnable</a:t>
            </a:r>
            <a:r>
              <a:rPr lang="en-US" altLang="zh-CN" sz="2400" dirty="0"/>
              <a:t>{</a:t>
            </a:r>
          </a:p>
          <a:p>
            <a:pPr marL="0" indent="0">
              <a:buNone/>
            </a:pPr>
            <a:r>
              <a:rPr lang="en-US" altLang="zh-CN" sz="2400" dirty="0"/>
              <a:t> </a:t>
            </a:r>
            <a:r>
              <a:rPr lang="en-US" altLang="zh-CN" sz="2400" dirty="0" smtClean="0"/>
              <a:t>…</a:t>
            </a:r>
            <a:endParaRPr lang="en-US" altLang="zh-CN" sz="2400" dirty="0"/>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302588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UML notations</a:t>
            </a:r>
            <a:endParaRPr lang="zh-CN" alt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560" y="2265825"/>
            <a:ext cx="8174879" cy="3088053"/>
          </a:xfrm>
        </p:spPr>
      </p:pic>
    </p:spTree>
    <p:extLst>
      <p:ext uri="{BB962C8B-B14F-4D97-AF65-F5344CB8AC3E}">
        <p14:creationId xmlns:p14="http://schemas.microsoft.com/office/powerpoint/2010/main" val="1545438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Solving the problem</a:t>
            </a:r>
            <a:endParaRPr lang="zh-CN" altLang="en-US" dirty="0"/>
          </a:p>
        </p:txBody>
      </p:sp>
      <p:sp>
        <p:nvSpPr>
          <p:cNvPr id="3" name="Content Placeholder 2"/>
          <p:cNvSpPr>
            <a:spLocks noGrp="1"/>
          </p:cNvSpPr>
          <p:nvPr>
            <p:ph idx="1"/>
          </p:nvPr>
        </p:nvSpPr>
        <p:spPr/>
        <p:txBody>
          <a:bodyPr/>
          <a:lstStyle/>
          <a:p>
            <a:r>
              <a:rPr lang="en-US" altLang="zh-CN" dirty="0"/>
              <a:t>sort student objects by different </a:t>
            </a:r>
            <a:r>
              <a:rPr lang="en-US" altLang="zh-CN" dirty="0" smtClean="0"/>
              <a:t>attributes</a:t>
            </a:r>
          </a:p>
          <a:p>
            <a:pPr lvl="1"/>
            <a:r>
              <a:rPr lang="en-US" altLang="zh-CN" dirty="0" smtClean="0"/>
              <a:t>By weight</a:t>
            </a:r>
          </a:p>
          <a:p>
            <a:pPr lvl="1"/>
            <a:r>
              <a:rPr lang="en-US" altLang="zh-CN" dirty="0" smtClean="0"/>
              <a:t>By height</a:t>
            </a:r>
          </a:p>
          <a:p>
            <a:pPr lvl="1"/>
            <a:r>
              <a:rPr lang="en-US" altLang="zh-CN" dirty="0" smtClean="0"/>
              <a:t>By name</a:t>
            </a:r>
          </a:p>
          <a:p>
            <a:pPr lvl="1"/>
            <a:r>
              <a:rPr lang="en-US" altLang="zh-CN" dirty="0" smtClean="0"/>
              <a:t>By …</a:t>
            </a:r>
            <a:endParaRPr lang="zh-CN" altLang="en-US" dirty="0"/>
          </a:p>
        </p:txBody>
      </p:sp>
    </p:spTree>
    <p:extLst>
      <p:ext uri="{BB962C8B-B14F-4D97-AF65-F5344CB8AC3E}">
        <p14:creationId xmlns:p14="http://schemas.microsoft.com/office/powerpoint/2010/main" val="2000956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6075431"/>
          </a:xfrm>
        </p:spPr>
        <p:txBody>
          <a:bodyPr>
            <a:normAutofit/>
          </a:bodyPr>
          <a:lstStyle/>
          <a:p>
            <a:pPr marL="0" indent="0">
              <a:buNone/>
            </a:pPr>
            <a:r>
              <a:rPr lang="en-US" altLang="zh-CN" sz="2000" dirty="0"/>
              <a:t>public class </a:t>
            </a:r>
            <a:r>
              <a:rPr lang="en-US" altLang="zh-CN" sz="2000" dirty="0" err="1"/>
              <a:t>ArraySort</a:t>
            </a:r>
            <a:r>
              <a:rPr lang="en-US" altLang="zh-CN" sz="2000" dirty="0"/>
              <a:t> {</a:t>
            </a:r>
          </a:p>
          <a:p>
            <a:pPr marL="0" indent="0">
              <a:buNone/>
            </a:pPr>
            <a:r>
              <a:rPr lang="en-US" altLang="zh-CN" sz="2000" dirty="0" smtClean="0"/>
              <a:t>  public </a:t>
            </a:r>
            <a:r>
              <a:rPr lang="en-US" altLang="zh-CN" sz="2000" dirty="0"/>
              <a:t>static void </a:t>
            </a:r>
            <a:r>
              <a:rPr lang="en-US" altLang="zh-CN" sz="2000" dirty="0" err="1" smtClean="0"/>
              <a:t>simpleSort</a:t>
            </a:r>
            <a:r>
              <a:rPr lang="en-US" altLang="zh-CN" sz="2000" dirty="0" smtClean="0"/>
              <a:t>(</a:t>
            </a:r>
            <a:r>
              <a:rPr lang="en-US" altLang="zh-CN" sz="2000" dirty="0" smtClean="0">
                <a:solidFill>
                  <a:srgbClr val="0070C0"/>
                </a:solidFill>
              </a:rPr>
              <a:t>Object[] items, </a:t>
            </a:r>
            <a:r>
              <a:rPr lang="en-US" altLang="zh-CN" sz="2000" dirty="0">
                <a:solidFill>
                  <a:srgbClr val="0070C0"/>
                </a:solidFill>
              </a:rPr>
              <a:t>Compare cm</a:t>
            </a:r>
            <a:r>
              <a:rPr lang="en-US" altLang="zh-CN" sz="2000" dirty="0"/>
              <a:t>) </a:t>
            </a:r>
            <a:r>
              <a:rPr lang="en-US" altLang="zh-CN" sz="2000" dirty="0" smtClean="0"/>
              <a:t>  {</a:t>
            </a:r>
            <a:endParaRPr lang="en-US" altLang="zh-CN" sz="2000" dirty="0"/>
          </a:p>
          <a:p>
            <a:pPr marL="0" indent="0">
              <a:buNone/>
            </a:pPr>
            <a:r>
              <a:rPr lang="en-US" altLang="zh-CN" sz="2000" dirty="0" smtClean="0"/>
              <a:t>      </a:t>
            </a:r>
            <a:r>
              <a:rPr lang="en-US" altLang="zh-CN" sz="2000" dirty="0" smtClean="0">
                <a:solidFill>
                  <a:srgbClr val="0070C0"/>
                </a:solidFill>
              </a:rPr>
              <a:t>Object </a:t>
            </a:r>
            <a:r>
              <a:rPr lang="en-US" altLang="zh-CN" sz="2000" dirty="0" err="1" smtClean="0">
                <a:solidFill>
                  <a:srgbClr val="0070C0"/>
                </a:solidFill>
              </a:rPr>
              <a:t>tmp</a:t>
            </a:r>
            <a:r>
              <a:rPr lang="en-US" altLang="zh-CN" sz="2000" dirty="0" smtClean="0">
                <a:solidFill>
                  <a:srgbClr val="0070C0"/>
                </a:solidFill>
              </a:rPr>
              <a:t>;</a:t>
            </a:r>
            <a:endParaRPr lang="en-US" altLang="zh-CN" sz="2000" dirty="0">
              <a:solidFill>
                <a:srgbClr val="0070C0"/>
              </a:solidFill>
            </a:endParaRPr>
          </a:p>
          <a:p>
            <a:pPr marL="0" indent="0">
              <a:buNone/>
            </a:pPr>
            <a:r>
              <a:rPr lang="nn-NO" altLang="zh-CN" sz="2000" dirty="0" smtClean="0"/>
              <a:t>      for </a:t>
            </a:r>
            <a:r>
              <a:rPr lang="nn-NO" altLang="zh-CN" sz="2000" dirty="0"/>
              <a:t>(int i = </a:t>
            </a:r>
            <a:r>
              <a:rPr lang="en-US" altLang="zh-CN" sz="2000" dirty="0"/>
              <a:t>items</a:t>
            </a:r>
            <a:r>
              <a:rPr lang="nn-NO" altLang="zh-CN" sz="2000" dirty="0" smtClean="0"/>
              <a:t>.length </a:t>
            </a:r>
            <a:r>
              <a:rPr lang="nn-NO" altLang="zh-CN" sz="2000" dirty="0"/>
              <a:t>- 1; i &gt; 0; i--) {</a:t>
            </a:r>
          </a:p>
          <a:p>
            <a:pPr marL="0" indent="0">
              <a:buNone/>
            </a:pPr>
            <a:r>
              <a:rPr lang="nb-NO" altLang="zh-CN" sz="2000" dirty="0" smtClean="0"/>
              <a:t>           for </a:t>
            </a:r>
            <a:r>
              <a:rPr lang="nb-NO" altLang="zh-CN" sz="2000" dirty="0"/>
              <a:t>(int j = 0; j &lt; i; j++) {</a:t>
            </a:r>
          </a:p>
          <a:p>
            <a:pPr marL="0" indent="0">
              <a:buNone/>
            </a:pPr>
            <a:r>
              <a:rPr lang="en-US" altLang="zh-CN" sz="2000" dirty="0" smtClean="0"/>
              <a:t>               if </a:t>
            </a:r>
            <a:r>
              <a:rPr lang="en-US" altLang="zh-CN" sz="2000" dirty="0"/>
              <a:t>(</a:t>
            </a:r>
            <a:r>
              <a:rPr lang="en-US" altLang="zh-CN" sz="2000" dirty="0" err="1" smtClean="0">
                <a:solidFill>
                  <a:srgbClr val="0070C0"/>
                </a:solidFill>
              </a:rPr>
              <a:t>cm.compare</a:t>
            </a:r>
            <a:r>
              <a:rPr lang="en-US" altLang="zh-CN" sz="2000" dirty="0" smtClean="0">
                <a:solidFill>
                  <a:srgbClr val="0070C0"/>
                </a:solidFill>
              </a:rPr>
              <a:t>(</a:t>
            </a:r>
            <a:r>
              <a:rPr lang="en-US" altLang="zh-CN" sz="2000" dirty="0">
                <a:solidFill>
                  <a:srgbClr val="0070C0"/>
                </a:solidFill>
              </a:rPr>
              <a:t>items</a:t>
            </a:r>
            <a:r>
              <a:rPr lang="en-US" altLang="zh-CN" sz="2000" dirty="0" smtClean="0">
                <a:solidFill>
                  <a:srgbClr val="0070C0"/>
                </a:solidFill>
              </a:rPr>
              <a:t>[j</a:t>
            </a:r>
            <a:r>
              <a:rPr lang="en-US" altLang="zh-CN" sz="2000" dirty="0">
                <a:solidFill>
                  <a:srgbClr val="0070C0"/>
                </a:solidFill>
              </a:rPr>
              <a:t>], items</a:t>
            </a:r>
            <a:r>
              <a:rPr lang="en-US" altLang="zh-CN" sz="2000" dirty="0" smtClean="0">
                <a:solidFill>
                  <a:srgbClr val="0070C0"/>
                </a:solidFill>
              </a:rPr>
              <a:t>[j </a:t>
            </a:r>
            <a:r>
              <a:rPr lang="en-US" altLang="zh-CN" sz="2000" dirty="0">
                <a:solidFill>
                  <a:srgbClr val="0070C0"/>
                </a:solidFill>
              </a:rPr>
              <a:t>+ 1])</a:t>
            </a:r>
            <a:r>
              <a:rPr lang="en-US" altLang="zh-CN" sz="2000" dirty="0"/>
              <a:t>) {</a:t>
            </a:r>
          </a:p>
          <a:p>
            <a:pPr marL="0" indent="0">
              <a:buNone/>
            </a:pPr>
            <a:r>
              <a:rPr lang="en-US" altLang="zh-CN" sz="2000" dirty="0" smtClean="0"/>
              <a:t>                      </a:t>
            </a:r>
            <a:r>
              <a:rPr lang="en-US" altLang="zh-CN" sz="2000" dirty="0" err="1" smtClean="0"/>
              <a:t>tmp</a:t>
            </a:r>
            <a:r>
              <a:rPr lang="en-US" altLang="zh-CN" sz="2000" dirty="0" smtClean="0"/>
              <a:t> </a:t>
            </a:r>
            <a:r>
              <a:rPr lang="en-US" altLang="zh-CN" sz="2000" dirty="0"/>
              <a:t>= items</a:t>
            </a:r>
            <a:r>
              <a:rPr lang="en-US" altLang="zh-CN" sz="2000" dirty="0" smtClean="0"/>
              <a:t>[j</a:t>
            </a:r>
            <a:r>
              <a:rPr lang="en-US" altLang="zh-CN" sz="2000" dirty="0"/>
              <a:t>];</a:t>
            </a:r>
          </a:p>
          <a:p>
            <a:pPr marL="0" indent="0">
              <a:buNone/>
            </a:pPr>
            <a:r>
              <a:rPr lang="en-US" altLang="zh-CN" sz="2000" dirty="0" smtClean="0"/>
              <a:t>                      students[j</a:t>
            </a:r>
            <a:r>
              <a:rPr lang="en-US" altLang="zh-CN" sz="2000" dirty="0"/>
              <a:t>] = items</a:t>
            </a:r>
            <a:r>
              <a:rPr lang="en-US" altLang="zh-CN" sz="2000" dirty="0" smtClean="0"/>
              <a:t>[j </a:t>
            </a:r>
            <a:r>
              <a:rPr lang="en-US" altLang="zh-CN" sz="2000" dirty="0"/>
              <a:t>+ 1];</a:t>
            </a:r>
          </a:p>
          <a:p>
            <a:pPr marL="0" indent="0">
              <a:buNone/>
            </a:pPr>
            <a:r>
              <a:rPr lang="en-US" altLang="zh-CN" sz="2000" dirty="0" smtClean="0"/>
              <a:t>                      students[j </a:t>
            </a:r>
            <a:r>
              <a:rPr lang="en-US" altLang="zh-CN" sz="2000" dirty="0"/>
              <a:t>+ 1] = </a:t>
            </a:r>
            <a:r>
              <a:rPr lang="en-US" altLang="zh-CN" sz="2000" dirty="0">
                <a:solidFill>
                  <a:srgbClr val="0070C0"/>
                </a:solidFill>
              </a:rPr>
              <a:t>items</a:t>
            </a:r>
            <a:r>
              <a:rPr lang="en-US" altLang="zh-CN" sz="2000" dirty="0" smtClean="0">
                <a:solidFill>
                  <a:srgbClr val="0070C0"/>
                </a:solidFill>
              </a:rPr>
              <a:t>[0</a:t>
            </a:r>
            <a:r>
              <a:rPr lang="en-US" altLang="zh-CN" sz="2000" dirty="0">
                <a:solidFill>
                  <a:srgbClr val="0070C0"/>
                </a:solidFill>
              </a:rPr>
              <a:t>].</a:t>
            </a:r>
            <a:r>
              <a:rPr lang="en-US" altLang="zh-CN" sz="2000" dirty="0" err="1">
                <a:solidFill>
                  <a:srgbClr val="0070C0"/>
                </a:solidFill>
              </a:rPr>
              <a:t>getClass</a:t>
            </a:r>
            <a:r>
              <a:rPr lang="en-US" altLang="zh-CN" sz="2000" dirty="0">
                <a:solidFill>
                  <a:srgbClr val="0070C0"/>
                </a:solidFill>
              </a:rPr>
              <a:t>().cast(</a:t>
            </a:r>
            <a:r>
              <a:rPr lang="en-US" altLang="zh-CN" sz="2000" dirty="0" err="1">
                <a:solidFill>
                  <a:srgbClr val="0070C0"/>
                </a:solidFill>
              </a:rPr>
              <a:t>tmp</a:t>
            </a:r>
            <a:r>
              <a:rPr lang="en-US" altLang="zh-CN" sz="2000" dirty="0">
                <a:solidFill>
                  <a:srgbClr val="0070C0"/>
                </a:solidFill>
              </a:rPr>
              <a:t>);</a:t>
            </a:r>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smtClean="0"/>
              <a:t>   }</a:t>
            </a:r>
            <a:endParaRPr lang="en-US" altLang="zh-CN" sz="2000" dirty="0"/>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404502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8650" y="365126"/>
            <a:ext cx="7886700" cy="60754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public class </a:t>
            </a:r>
            <a:r>
              <a:rPr lang="en-US" altLang="zh-CN" sz="2000" dirty="0" err="1" smtClean="0"/>
              <a:t>StudentSort</a:t>
            </a:r>
            <a:r>
              <a:rPr lang="en-US" altLang="zh-CN" sz="2000" dirty="0" smtClean="0"/>
              <a:t> {</a:t>
            </a:r>
          </a:p>
          <a:p>
            <a:pPr marL="0" indent="0">
              <a:buFont typeface="Arial" panose="020B0604020202020204" pitchFamily="34" charset="0"/>
              <a:buNone/>
            </a:pPr>
            <a:r>
              <a:rPr lang="en-US" altLang="zh-CN" sz="2000" dirty="0" smtClean="0"/>
              <a:t>  public static void </a:t>
            </a:r>
            <a:r>
              <a:rPr lang="en-US" altLang="zh-CN" sz="2000" dirty="0" err="1" smtClean="0"/>
              <a:t>HeightSort</a:t>
            </a:r>
            <a:r>
              <a:rPr lang="en-US" altLang="zh-CN" sz="2000" dirty="0" smtClean="0"/>
              <a:t>(</a:t>
            </a:r>
            <a:r>
              <a:rPr lang="en-US" altLang="zh-CN" sz="2000" dirty="0" smtClean="0">
                <a:solidFill>
                  <a:srgbClr val="0070C0"/>
                </a:solidFill>
              </a:rPr>
              <a:t>Student[] items</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smtClean="0">
                <a:solidFill>
                  <a:srgbClr val="0070C0"/>
                </a:solidFill>
              </a:rPr>
              <a:t>Student </a:t>
            </a:r>
            <a:r>
              <a:rPr lang="en-US" altLang="zh-CN" sz="2000" dirty="0" err="1" smtClean="0">
                <a:solidFill>
                  <a:srgbClr val="0070C0"/>
                </a:solidFill>
              </a:rPr>
              <a:t>tmp</a:t>
            </a:r>
            <a:r>
              <a:rPr lang="en-US" altLang="zh-CN" sz="2000" dirty="0" smtClean="0">
                <a:solidFill>
                  <a:srgbClr val="00B0F0"/>
                </a:solidFill>
              </a:rPr>
              <a:t>;</a:t>
            </a:r>
          </a:p>
          <a:p>
            <a:pPr marL="0" indent="0">
              <a:buFont typeface="Arial" panose="020B0604020202020204" pitchFamily="34" charset="0"/>
              <a:buNone/>
            </a:pPr>
            <a:r>
              <a:rPr lang="nn-NO" altLang="zh-CN" sz="2000" dirty="0" smtClean="0"/>
              <a:t>      for (int i = </a:t>
            </a:r>
            <a:r>
              <a:rPr lang="en-US" altLang="zh-CN" sz="2000" dirty="0" smtClean="0"/>
              <a:t>items</a:t>
            </a:r>
            <a:r>
              <a:rPr lang="nn-NO" altLang="zh-CN" sz="2000" dirty="0" smtClean="0"/>
              <a:t>.length - 1; i &gt; 0; i--) {</a:t>
            </a:r>
          </a:p>
          <a:p>
            <a:pPr marL="0" indent="0">
              <a:buFont typeface="Arial" panose="020B0604020202020204" pitchFamily="34" charset="0"/>
              <a:buNone/>
            </a:pPr>
            <a:r>
              <a:rPr lang="nb-NO" altLang="zh-CN" sz="2000" dirty="0" smtClean="0"/>
              <a:t>           for (int j = 0; j &lt; i; j++) {</a:t>
            </a:r>
          </a:p>
          <a:p>
            <a:pPr marL="0" indent="0">
              <a:buFont typeface="Arial" panose="020B0604020202020204" pitchFamily="34" charset="0"/>
              <a:buNone/>
            </a:pPr>
            <a:r>
              <a:rPr lang="en-US" altLang="zh-CN" sz="2000" dirty="0" smtClean="0"/>
              <a:t>               if (</a:t>
            </a:r>
            <a:r>
              <a:rPr lang="en-US" altLang="zh-CN" sz="2000" dirty="0" smtClean="0">
                <a:solidFill>
                  <a:srgbClr val="0070C0"/>
                </a:solidFill>
              </a:rPr>
              <a:t>items[j].height&gt;items[j + 1].height</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err="1" smtClean="0"/>
              <a:t>tmp</a:t>
            </a:r>
            <a:r>
              <a:rPr lang="en-US" altLang="zh-CN" sz="2000" dirty="0" smtClean="0"/>
              <a:t> = items[j];</a:t>
            </a:r>
          </a:p>
          <a:p>
            <a:pPr marL="0" indent="0">
              <a:buFont typeface="Arial" panose="020B0604020202020204" pitchFamily="34" charset="0"/>
              <a:buNone/>
            </a:pPr>
            <a:r>
              <a:rPr lang="en-US" altLang="zh-CN" sz="2000" dirty="0" smtClean="0"/>
              <a:t>                      students[j] = items[j + 1];</a:t>
            </a:r>
          </a:p>
          <a:p>
            <a:pPr marL="0" indent="0">
              <a:buFont typeface="Arial" panose="020B0604020202020204" pitchFamily="34" charset="0"/>
              <a:buNone/>
            </a:pPr>
            <a:r>
              <a:rPr lang="en-US" altLang="zh-CN" sz="2000" dirty="0" smtClean="0"/>
              <a:t>                      students[j + 1] =</a:t>
            </a:r>
            <a:r>
              <a:rPr lang="en-US" altLang="zh-CN" sz="2000" dirty="0" err="1" smtClean="0"/>
              <a:t>tmp</a:t>
            </a:r>
            <a:r>
              <a:rPr lang="en-US" altLang="zh-CN" sz="2000" dirty="0" smtClean="0"/>
              <a:t>;</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a:t>
            </a:r>
            <a:endParaRPr lang="zh-CN" altLang="en-US" sz="2000" dirty="0"/>
          </a:p>
        </p:txBody>
      </p:sp>
    </p:spTree>
    <p:extLst>
      <p:ext uri="{BB962C8B-B14F-4D97-AF65-F5344CB8AC3E}">
        <p14:creationId xmlns:p14="http://schemas.microsoft.com/office/powerpoint/2010/main" val="277975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buNone/>
            </a:pPr>
            <a:r>
              <a:rPr lang="en-US" altLang="zh-CN" sz="2000" dirty="0"/>
              <a:t>public class </a:t>
            </a:r>
            <a:r>
              <a:rPr lang="en-US" altLang="zh-CN" sz="2000" dirty="0" smtClean="0"/>
              <a:t>BMI </a:t>
            </a:r>
            <a:r>
              <a:rPr lang="en-US" altLang="zh-CN" sz="2000" dirty="0"/>
              <a:t>{</a:t>
            </a:r>
          </a:p>
          <a:p>
            <a:pPr marL="0" indent="0">
              <a:buNone/>
            </a:pPr>
            <a:r>
              <a:rPr lang="en-US" altLang="zh-CN" sz="2000" dirty="0"/>
              <a:t>	private Student[] students</a:t>
            </a:r>
            <a:r>
              <a:rPr lang="en-US" altLang="zh-CN" sz="2000" dirty="0" smtClean="0"/>
              <a:t>;</a:t>
            </a:r>
          </a:p>
          <a:p>
            <a:pPr marL="0" indent="0">
              <a:buNone/>
            </a:pPr>
            <a:r>
              <a:rPr lang="en-US" altLang="zh-CN" sz="2000" dirty="0"/>
              <a:t>	</a:t>
            </a:r>
            <a:r>
              <a:rPr lang="en-US" altLang="zh-CN" sz="2000" dirty="0" smtClean="0"/>
              <a:t>public </a:t>
            </a:r>
            <a:r>
              <a:rPr lang="en-US" altLang="zh-CN" sz="2000" dirty="0"/>
              <a:t>static void main(String[] </a:t>
            </a:r>
            <a:r>
              <a:rPr lang="en-US" altLang="zh-CN" sz="2000" dirty="0" err="1"/>
              <a:t>args</a:t>
            </a:r>
            <a:r>
              <a:rPr lang="en-US" altLang="zh-CN" sz="2000" dirty="0"/>
              <a:t>) {</a:t>
            </a:r>
          </a:p>
          <a:p>
            <a:pPr marL="0" indent="0">
              <a:buNone/>
            </a:pPr>
            <a:r>
              <a:rPr lang="en-US" altLang="zh-CN" sz="2000" dirty="0" smtClean="0"/>
              <a:t>		BMI </a:t>
            </a:r>
            <a:r>
              <a:rPr lang="en-US" altLang="zh-CN" sz="2000" dirty="0" err="1" smtClean="0"/>
              <a:t>bmi</a:t>
            </a:r>
            <a:r>
              <a:rPr lang="en-US" altLang="zh-CN" sz="2000" dirty="0" smtClean="0"/>
              <a:t> = new BMI();</a:t>
            </a:r>
            <a:r>
              <a:rPr lang="en-US" altLang="zh-CN" sz="2000" dirty="0"/>
              <a:t> </a:t>
            </a:r>
            <a:r>
              <a:rPr lang="en-US" altLang="zh-CN" sz="2000" dirty="0">
                <a:solidFill>
                  <a:srgbClr val="00B050"/>
                </a:solidFill>
              </a:rPr>
              <a:t>// initialing the students</a:t>
            </a:r>
            <a:endParaRPr lang="en-US" altLang="zh-CN" sz="2000" dirty="0" smtClean="0">
              <a:solidFill>
                <a:srgbClr val="00B050"/>
              </a:solidFill>
            </a:endParaRPr>
          </a:p>
          <a:p>
            <a:pPr marL="0" indent="0">
              <a:buNone/>
            </a:pPr>
            <a:r>
              <a:rPr lang="en-US" altLang="zh-CN" sz="2000" dirty="0"/>
              <a:t>		</a:t>
            </a:r>
            <a:r>
              <a:rPr lang="en-US" altLang="zh-CN" sz="2000" dirty="0">
                <a:solidFill>
                  <a:srgbClr val="0070C0"/>
                </a:solidFill>
              </a:rPr>
              <a:t>Compare cm = new </a:t>
            </a:r>
            <a:r>
              <a:rPr lang="en-US" altLang="zh-CN" sz="2000" dirty="0" err="1">
                <a:solidFill>
                  <a:srgbClr val="0070C0"/>
                </a:solidFill>
              </a:rPr>
              <a:t>CompareHeight</a:t>
            </a:r>
            <a:r>
              <a:rPr lang="en-US" altLang="zh-CN" sz="2000" dirty="0">
                <a:solidFill>
                  <a:srgbClr val="0070C0"/>
                </a:solidFill>
              </a:rPr>
              <a:t>(true);</a:t>
            </a:r>
          </a:p>
          <a:p>
            <a:pPr marL="0" indent="0">
              <a:buNone/>
            </a:pPr>
            <a:r>
              <a:rPr lang="en-US" altLang="zh-CN" sz="2000" dirty="0"/>
              <a:t>		</a:t>
            </a:r>
            <a:r>
              <a:rPr lang="en-US" altLang="zh-CN" sz="2000" dirty="0" smtClean="0"/>
              <a:t>//cm </a:t>
            </a:r>
            <a:r>
              <a:rPr lang="en-US" altLang="zh-CN" sz="2000" dirty="0"/>
              <a:t>= new </a:t>
            </a:r>
            <a:r>
              <a:rPr lang="en-US" altLang="zh-CN" sz="2000" dirty="0" err="1"/>
              <a:t>CompareName</a:t>
            </a:r>
            <a:r>
              <a:rPr lang="en-US" altLang="zh-CN" sz="2000" dirty="0"/>
              <a:t>(false);</a:t>
            </a:r>
          </a:p>
          <a:p>
            <a:pPr marL="0" indent="0">
              <a:buNone/>
            </a:pPr>
            <a:r>
              <a:rPr lang="en-US" altLang="zh-CN" sz="2000" dirty="0"/>
              <a:t>		</a:t>
            </a:r>
            <a:r>
              <a:rPr lang="en-US" altLang="zh-CN" sz="2000" dirty="0" err="1" smtClean="0">
                <a:solidFill>
                  <a:srgbClr val="0070C0"/>
                </a:solidFill>
              </a:rPr>
              <a:t>ArraySort.simpleSort</a:t>
            </a:r>
            <a:r>
              <a:rPr lang="en-US" altLang="zh-CN" sz="2000" dirty="0" smtClean="0">
                <a:solidFill>
                  <a:srgbClr val="0070C0"/>
                </a:solidFill>
              </a:rPr>
              <a:t>(</a:t>
            </a:r>
            <a:r>
              <a:rPr lang="en-US" altLang="zh-CN" sz="2000" dirty="0" err="1" smtClean="0">
                <a:solidFill>
                  <a:srgbClr val="0070C0"/>
                </a:solidFill>
              </a:rPr>
              <a:t>bmi.students</a:t>
            </a:r>
            <a:r>
              <a:rPr lang="en-US" altLang="zh-CN" sz="2000" dirty="0">
                <a:solidFill>
                  <a:srgbClr val="0070C0"/>
                </a:solidFill>
              </a:rPr>
              <a:t>, cm);</a:t>
            </a:r>
          </a:p>
          <a:p>
            <a:pPr marL="0" indent="0">
              <a:buNone/>
            </a:pPr>
            <a:r>
              <a:rPr lang="en-US" altLang="zh-CN" sz="2000" dirty="0"/>
              <a:t>		</a:t>
            </a:r>
            <a:r>
              <a:rPr lang="en-US" altLang="zh-CN" sz="2000" dirty="0" err="1" smtClean="0"/>
              <a:t>bmi.showStudents</a:t>
            </a:r>
            <a:r>
              <a:rPr lang="en-US" altLang="zh-CN" sz="2000" dirty="0" smtClean="0"/>
              <a:t>();</a:t>
            </a:r>
            <a:endParaRPr lang="en-US" altLang="zh-CN" sz="2000" dirty="0"/>
          </a:p>
          <a:p>
            <a:pPr marL="0" indent="0">
              <a:buNone/>
            </a:pPr>
            <a:r>
              <a:rPr lang="en-US" altLang="zh-CN" sz="2000" dirty="0"/>
              <a:t>	</a:t>
            </a:r>
            <a:r>
              <a:rPr lang="en-US" altLang="zh-CN" sz="2000" dirty="0" smtClean="0"/>
              <a:t>}</a:t>
            </a:r>
          </a:p>
          <a:p>
            <a:pPr marL="0" indent="0">
              <a:buNone/>
            </a:pPr>
            <a:r>
              <a:rPr lang="en-US" altLang="zh-CN" sz="2000" dirty="0" smtClean="0"/>
              <a:t>	public </a:t>
            </a:r>
            <a:r>
              <a:rPr lang="en-US" altLang="zh-CN" sz="2000" dirty="0"/>
              <a:t>BMI</a:t>
            </a:r>
            <a:r>
              <a:rPr lang="en-US" altLang="zh-CN" sz="2000" dirty="0" smtClean="0"/>
              <a:t>(){…}</a:t>
            </a:r>
            <a:endParaRPr lang="en-US" altLang="zh-CN" sz="2000" dirty="0"/>
          </a:p>
          <a:p>
            <a:pPr marL="0" indent="0">
              <a:buNone/>
            </a:pPr>
            <a:r>
              <a:rPr lang="en-US" altLang="zh-CN" sz="2000" dirty="0"/>
              <a:t>	private static class </a:t>
            </a:r>
            <a:r>
              <a:rPr lang="en-US" altLang="zh-CN" sz="2000" dirty="0" err="1">
                <a:solidFill>
                  <a:srgbClr val="0070C0"/>
                </a:solidFill>
              </a:rPr>
              <a:t>CompareHeight</a:t>
            </a:r>
            <a:r>
              <a:rPr lang="en-US" altLang="zh-CN" sz="2000" dirty="0">
                <a:solidFill>
                  <a:srgbClr val="0070C0"/>
                </a:solidFill>
              </a:rPr>
              <a:t> </a:t>
            </a:r>
            <a:r>
              <a:rPr lang="en-US" altLang="zh-CN" sz="2000" dirty="0"/>
              <a:t>extends Compare {…}</a:t>
            </a:r>
          </a:p>
          <a:p>
            <a:pPr marL="0" indent="0">
              <a:buNone/>
            </a:pPr>
            <a:r>
              <a:rPr lang="en-US" altLang="zh-CN" sz="2000" dirty="0"/>
              <a:t>	private static class </a:t>
            </a:r>
            <a:r>
              <a:rPr lang="en-US" altLang="zh-CN" sz="2000" dirty="0" err="1">
                <a:solidFill>
                  <a:srgbClr val="0070C0"/>
                </a:solidFill>
              </a:rPr>
              <a:t>CompareName</a:t>
            </a:r>
            <a:r>
              <a:rPr lang="en-US" altLang="zh-CN" sz="2000" dirty="0">
                <a:solidFill>
                  <a:srgbClr val="0070C0"/>
                </a:solidFill>
              </a:rPr>
              <a:t> </a:t>
            </a:r>
            <a:r>
              <a:rPr lang="en-US" altLang="zh-CN" sz="2000" dirty="0"/>
              <a:t>extends Compare {…}</a:t>
            </a:r>
          </a:p>
          <a:p>
            <a:pPr marL="0" indent="0">
              <a:buNone/>
            </a:pPr>
            <a:r>
              <a:rPr lang="en-US" altLang="zh-CN" sz="2000" dirty="0"/>
              <a:t>	</a:t>
            </a:r>
            <a:r>
              <a:rPr lang="en-US" altLang="zh-CN" sz="2000" dirty="0" smtClean="0"/>
              <a:t>private </a:t>
            </a:r>
            <a:r>
              <a:rPr lang="en-US" altLang="zh-CN" sz="2000" dirty="0"/>
              <a:t>void </a:t>
            </a:r>
            <a:r>
              <a:rPr lang="en-US" altLang="zh-CN" sz="2000" dirty="0" err="1" smtClean="0"/>
              <a:t>showStudents</a:t>
            </a:r>
            <a:r>
              <a:rPr lang="en-US" altLang="zh-CN" sz="2000" dirty="0" smtClean="0"/>
              <a:t>() </a:t>
            </a:r>
            <a:r>
              <a:rPr lang="en-US" altLang="zh-CN" sz="2000" dirty="0"/>
              <a:t>{</a:t>
            </a:r>
          </a:p>
          <a:p>
            <a:pPr marL="0" indent="0">
              <a:buNone/>
            </a:pPr>
            <a:r>
              <a:rPr lang="en-US" altLang="zh-CN" sz="2000" dirty="0"/>
              <a:t>		for (Student </a:t>
            </a:r>
            <a:r>
              <a:rPr lang="en-US" altLang="zh-CN" sz="2000" dirty="0" err="1"/>
              <a:t>st</a:t>
            </a:r>
            <a:r>
              <a:rPr lang="en-US" altLang="zh-CN" sz="2000" dirty="0"/>
              <a:t> : students)</a:t>
            </a:r>
          </a:p>
          <a:p>
            <a:pPr marL="0" indent="0">
              <a:buNone/>
            </a:pPr>
            <a:r>
              <a:rPr lang="en-US" altLang="zh-CN" sz="2000" dirty="0"/>
              <a:t>			</a:t>
            </a:r>
            <a:r>
              <a:rPr lang="en-US" altLang="zh-CN" sz="2000" dirty="0" err="1" smtClean="0"/>
              <a:t>System.out.println</a:t>
            </a:r>
            <a:r>
              <a:rPr lang="en-US" altLang="zh-CN" sz="2000" dirty="0" smtClean="0"/>
              <a:t>(</a:t>
            </a:r>
            <a:r>
              <a:rPr lang="en-US" altLang="zh-CN" sz="2000" dirty="0" err="1" smtClean="0"/>
              <a:t>st</a:t>
            </a:r>
            <a:r>
              <a:rPr lang="en-US" altLang="zh-CN" sz="2000" dirty="0" smtClean="0"/>
              <a:t>);</a:t>
            </a:r>
            <a:endParaRPr lang="en-US" altLang="zh-CN" sz="2000" dirty="0"/>
          </a:p>
          <a:p>
            <a:pPr marL="0" indent="0">
              <a:buNone/>
            </a:pPr>
            <a:r>
              <a:rPr lang="en-US" altLang="zh-CN" sz="2000" dirty="0"/>
              <a:t>	</a:t>
            </a:r>
            <a:r>
              <a:rPr lang="en-US" altLang="zh-CN" sz="2000" dirty="0" smtClean="0"/>
              <a:t>}</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3762374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fontScale="77500" lnSpcReduction="20000"/>
          </a:bodyPr>
          <a:lstStyle/>
          <a:p>
            <a:pPr marL="0" indent="0">
              <a:buNone/>
            </a:pPr>
            <a:r>
              <a:rPr lang="en-US" altLang="zh-CN" dirty="0"/>
              <a:t>public abstract class Compare {</a:t>
            </a:r>
          </a:p>
          <a:p>
            <a:pPr marL="0" indent="0">
              <a:buNone/>
            </a:pPr>
            <a:r>
              <a:rPr lang="en-US" altLang="zh-CN" dirty="0"/>
              <a:t>	</a:t>
            </a:r>
          </a:p>
          <a:p>
            <a:pPr marL="0" indent="0">
              <a:buNone/>
            </a:pPr>
            <a:r>
              <a:rPr lang="en-US" altLang="zh-CN" dirty="0"/>
              <a:t>	</a:t>
            </a:r>
            <a:r>
              <a:rPr lang="en-US" altLang="zh-CN" dirty="0">
                <a:solidFill>
                  <a:srgbClr val="0070C0"/>
                </a:solidFill>
              </a:rPr>
              <a:t>protected </a:t>
            </a:r>
            <a:r>
              <a:rPr lang="en-US" altLang="zh-CN" dirty="0"/>
              <a:t>boolean </a:t>
            </a:r>
            <a:r>
              <a:rPr lang="en-US" altLang="zh-CN" dirty="0" err="1"/>
              <a:t>orderAsc</a:t>
            </a:r>
            <a:r>
              <a:rPr lang="en-US" altLang="zh-CN" dirty="0"/>
              <a:t>=true;</a:t>
            </a:r>
          </a:p>
          <a:p>
            <a:pPr marL="0" indent="0">
              <a:buNone/>
            </a:pPr>
            <a:r>
              <a:rPr lang="en-US" altLang="zh-CN" dirty="0"/>
              <a:t>	</a:t>
            </a:r>
            <a:r>
              <a:rPr lang="en-US" altLang="zh-CN" dirty="0">
                <a:solidFill>
                  <a:srgbClr val="0070C0"/>
                </a:solidFill>
              </a:rPr>
              <a:t>protected </a:t>
            </a:r>
            <a:r>
              <a:rPr lang="en-US" altLang="zh-CN" dirty="0"/>
              <a:t>boolean result=true;</a:t>
            </a:r>
          </a:p>
          <a:p>
            <a:pPr marL="0" indent="0">
              <a:buNone/>
            </a:pPr>
            <a:r>
              <a:rPr lang="en-US" altLang="zh-CN" dirty="0"/>
              <a:t>	public Compare(){</a:t>
            </a:r>
          </a:p>
          <a:p>
            <a:pPr marL="0" indent="0">
              <a:buNone/>
            </a:pPr>
            <a:r>
              <a:rPr lang="en-US" altLang="zh-CN" dirty="0"/>
              <a:t>		</a:t>
            </a:r>
            <a:r>
              <a:rPr lang="en-US" altLang="zh-CN" dirty="0" err="1"/>
              <a:t>this.orderAsc</a:t>
            </a:r>
            <a:r>
              <a:rPr lang="en-US" altLang="zh-CN" dirty="0"/>
              <a:t>=true;</a:t>
            </a:r>
          </a:p>
          <a:p>
            <a:pPr marL="0" indent="0">
              <a:buNone/>
            </a:pPr>
            <a:r>
              <a:rPr lang="en-US" altLang="zh-CN" dirty="0"/>
              <a:t>	}</a:t>
            </a:r>
          </a:p>
          <a:p>
            <a:pPr marL="0" indent="0">
              <a:buNone/>
            </a:pPr>
            <a:r>
              <a:rPr lang="en-US" altLang="zh-CN" dirty="0"/>
              <a:t>	public Compare(boolean order){</a:t>
            </a:r>
          </a:p>
          <a:p>
            <a:pPr marL="0" indent="0">
              <a:buNone/>
            </a:pPr>
            <a:r>
              <a:rPr lang="en-US" altLang="zh-CN" dirty="0"/>
              <a:t>		</a:t>
            </a:r>
            <a:r>
              <a:rPr lang="en-US" altLang="zh-CN" dirty="0" err="1"/>
              <a:t>this.orderAsc</a:t>
            </a:r>
            <a:r>
              <a:rPr lang="en-US" altLang="zh-CN" dirty="0"/>
              <a:t>=order;</a:t>
            </a:r>
          </a:p>
          <a:p>
            <a:pPr marL="0" indent="0">
              <a:buNone/>
            </a:pPr>
            <a:r>
              <a:rPr lang="en-US" altLang="zh-CN" dirty="0"/>
              <a:t>	}</a:t>
            </a:r>
          </a:p>
          <a:p>
            <a:pPr marL="0" indent="0">
              <a:buNone/>
            </a:pPr>
            <a:r>
              <a:rPr lang="en-US" altLang="zh-CN" dirty="0"/>
              <a:t>	public boolean </a:t>
            </a:r>
            <a:r>
              <a:rPr lang="en-US" altLang="zh-CN" dirty="0" err="1"/>
              <a:t>compareResult</a:t>
            </a:r>
            <a:r>
              <a:rPr lang="en-US" altLang="zh-CN" dirty="0"/>
              <a:t>() {</a:t>
            </a:r>
          </a:p>
          <a:p>
            <a:pPr marL="0" indent="0">
              <a:buNone/>
            </a:pPr>
            <a:r>
              <a:rPr lang="en-US" altLang="zh-CN" dirty="0"/>
              <a:t>		if (</a:t>
            </a:r>
            <a:r>
              <a:rPr lang="en-US" altLang="zh-CN" dirty="0" err="1"/>
              <a:t>this.orderAsc</a:t>
            </a:r>
            <a:r>
              <a:rPr lang="en-US" altLang="zh-CN" dirty="0"/>
              <a:t>) return </a:t>
            </a:r>
            <a:r>
              <a:rPr lang="en-US" altLang="zh-CN" dirty="0" err="1"/>
              <a:t>this.result</a:t>
            </a:r>
            <a:r>
              <a:rPr lang="en-US" altLang="zh-CN" dirty="0"/>
              <a:t>;</a:t>
            </a:r>
          </a:p>
          <a:p>
            <a:pPr marL="0" indent="0">
              <a:buNone/>
            </a:pPr>
            <a:r>
              <a:rPr lang="en-US" altLang="zh-CN" dirty="0"/>
              <a:t>		else return !</a:t>
            </a:r>
            <a:r>
              <a:rPr lang="en-US" altLang="zh-CN" dirty="0" err="1"/>
              <a:t>this.result</a:t>
            </a:r>
            <a:r>
              <a:rPr lang="en-US" altLang="zh-CN" dirty="0"/>
              <a:t>;</a:t>
            </a:r>
          </a:p>
          <a:p>
            <a:pPr marL="0" indent="0">
              <a:buNone/>
            </a:pPr>
            <a:r>
              <a:rPr lang="en-US" altLang="zh-CN" dirty="0"/>
              <a:t>	}</a:t>
            </a:r>
          </a:p>
          <a:p>
            <a:pPr marL="0" indent="0">
              <a:buNone/>
            </a:pPr>
            <a:r>
              <a:rPr lang="en-US" altLang="zh-CN" dirty="0"/>
              <a:t>	</a:t>
            </a:r>
            <a:r>
              <a:rPr lang="en-US" altLang="zh-CN" dirty="0">
                <a:solidFill>
                  <a:srgbClr val="0070C0"/>
                </a:solidFill>
              </a:rPr>
              <a:t>public abstract </a:t>
            </a:r>
            <a:r>
              <a:rPr lang="en-US" altLang="zh-CN" dirty="0"/>
              <a:t>boolean compare(Object st1, Object st2);</a:t>
            </a:r>
          </a:p>
          <a:p>
            <a:pPr marL="0" indent="0">
              <a:buNone/>
            </a:pPr>
            <a:endParaRPr lang="en-US" altLang="zh-CN" dirty="0"/>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4146609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a:bodyPr>
          <a:lstStyle/>
          <a:p>
            <a:pPr marL="0" indent="0">
              <a:buNone/>
            </a:pPr>
            <a:r>
              <a:rPr lang="en-US" altLang="zh-CN" sz="2000" dirty="0"/>
              <a:t>private static class </a:t>
            </a:r>
            <a:r>
              <a:rPr lang="en-US" altLang="zh-CN" sz="2000" dirty="0" err="1"/>
              <a:t>CompareHeight</a:t>
            </a:r>
            <a:r>
              <a:rPr lang="en-US" altLang="zh-CN" sz="2000" dirty="0"/>
              <a:t> </a:t>
            </a:r>
            <a:r>
              <a:rPr lang="en-US" altLang="zh-CN" sz="2000" dirty="0">
                <a:solidFill>
                  <a:srgbClr val="0070C0"/>
                </a:solidFill>
              </a:rPr>
              <a:t>extends Compare </a:t>
            </a:r>
            <a:r>
              <a:rPr lang="en-US" altLang="zh-CN" sz="2000" dirty="0"/>
              <a:t>{</a:t>
            </a:r>
          </a:p>
          <a:p>
            <a:pPr marL="0" indent="0">
              <a:buNone/>
            </a:pPr>
            <a:r>
              <a:rPr lang="en-US" altLang="zh-CN" sz="2000" dirty="0"/>
              <a:t>	public </a:t>
            </a:r>
            <a:r>
              <a:rPr lang="en-US" altLang="zh-CN" sz="2000" dirty="0" err="1"/>
              <a:t>CompareHeight</a:t>
            </a:r>
            <a:r>
              <a:rPr lang="en-US" altLang="zh-CN" sz="2000" dirty="0"/>
              <a:t>(boolean order) {</a:t>
            </a:r>
          </a:p>
          <a:p>
            <a:pPr marL="0" indent="0">
              <a:buNone/>
            </a:pPr>
            <a:r>
              <a:rPr lang="en-US" altLang="zh-CN" sz="2000" dirty="0"/>
              <a:t>		super(order);</a:t>
            </a:r>
          </a:p>
          <a:p>
            <a:pPr marL="0" indent="0">
              <a:buNone/>
            </a:pPr>
            <a:r>
              <a:rPr lang="en-US" altLang="zh-CN" sz="2000" dirty="0"/>
              <a:t>	</a:t>
            </a:r>
            <a:r>
              <a:rPr lang="en-US" altLang="zh-CN" sz="2000" dirty="0" smtClean="0"/>
              <a:t>}</a:t>
            </a:r>
            <a:endParaRPr lang="en-US" altLang="zh-CN" sz="2000" dirty="0"/>
          </a:p>
          <a:p>
            <a:pPr marL="0" indent="0">
              <a:buNone/>
            </a:pPr>
            <a:r>
              <a:rPr lang="en-US" altLang="zh-CN" sz="2000" dirty="0"/>
              <a:t>	</a:t>
            </a:r>
          </a:p>
          <a:p>
            <a:pPr marL="0" indent="0">
              <a:buNone/>
            </a:pPr>
            <a:r>
              <a:rPr lang="en-US" altLang="zh-CN" sz="2000" dirty="0"/>
              <a:t>	</a:t>
            </a:r>
            <a:r>
              <a:rPr lang="en-US" altLang="zh-CN" sz="2000" dirty="0">
                <a:solidFill>
                  <a:srgbClr val="0070C0"/>
                </a:solidFill>
              </a:rPr>
              <a:t>public boolean compare(Object o1, Object o2) {</a:t>
            </a:r>
          </a:p>
          <a:p>
            <a:pPr marL="0" indent="0">
              <a:buNone/>
            </a:pPr>
            <a:r>
              <a:rPr lang="en-US" altLang="zh-CN" sz="2000" dirty="0"/>
              <a:t>		Student st1 = (Student) o1;</a:t>
            </a:r>
          </a:p>
          <a:p>
            <a:pPr marL="0" indent="0">
              <a:buNone/>
            </a:pPr>
            <a:r>
              <a:rPr lang="en-US" altLang="zh-CN" sz="2000" dirty="0"/>
              <a:t>		Student st2 = (Student) o2;</a:t>
            </a:r>
          </a:p>
          <a:p>
            <a:pPr marL="0" indent="0">
              <a:buNone/>
            </a:pPr>
            <a:r>
              <a:rPr lang="en-US" altLang="zh-CN" sz="2000" dirty="0"/>
              <a:t>		</a:t>
            </a:r>
            <a:r>
              <a:rPr lang="en-US" altLang="zh-CN" sz="2000" dirty="0" err="1"/>
              <a:t>super.result</a:t>
            </a:r>
            <a:r>
              <a:rPr lang="en-US" altLang="zh-CN" sz="2000" dirty="0"/>
              <a:t>=(</a:t>
            </a:r>
            <a:r>
              <a:rPr lang="en-US" altLang="zh-CN" sz="2000" dirty="0">
                <a:solidFill>
                  <a:srgbClr val="0070C0"/>
                </a:solidFill>
              </a:rPr>
              <a:t>st1.getHeight() &gt; st2.getHeight()</a:t>
            </a:r>
            <a:r>
              <a:rPr lang="en-US" altLang="zh-CN" sz="2000" dirty="0"/>
              <a:t>);</a:t>
            </a:r>
          </a:p>
          <a:p>
            <a:pPr marL="0" indent="0">
              <a:buNone/>
            </a:pPr>
            <a:r>
              <a:rPr lang="en-US" altLang="zh-CN" sz="2000" dirty="0"/>
              <a:t>		return </a:t>
            </a:r>
            <a:r>
              <a:rPr lang="en-US" altLang="zh-CN" sz="2000" dirty="0" err="1"/>
              <a:t>compareResult</a:t>
            </a:r>
            <a:r>
              <a:rPr lang="en-US" altLang="zh-CN" sz="2000" dirty="0"/>
              <a:t>();</a:t>
            </a:r>
          </a:p>
          <a:p>
            <a:pPr marL="0" indent="0">
              <a:buNone/>
            </a:pPr>
            <a:r>
              <a:rPr lang="en-US" altLang="zh-CN" sz="2000" dirty="0"/>
              <a:t>	</a:t>
            </a:r>
            <a:r>
              <a:rPr lang="en-US" altLang="zh-CN" sz="2000" dirty="0" smtClean="0"/>
              <a:t>}</a:t>
            </a:r>
            <a:endParaRPr lang="en-US" altLang="zh-CN" sz="2000" dirty="0"/>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832965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Autofit/>
          </a:bodyPr>
          <a:lstStyle/>
          <a:p>
            <a:pPr marL="0" indent="0">
              <a:buNone/>
            </a:pPr>
            <a:r>
              <a:rPr lang="en-US" altLang="zh-CN" sz="2000" dirty="0"/>
              <a:t>private static class </a:t>
            </a:r>
            <a:r>
              <a:rPr lang="en-US" altLang="zh-CN" sz="2000" dirty="0" err="1"/>
              <a:t>CompareName</a:t>
            </a:r>
            <a:r>
              <a:rPr lang="en-US" altLang="zh-CN" sz="2000" dirty="0"/>
              <a:t> </a:t>
            </a:r>
            <a:r>
              <a:rPr lang="en-US" altLang="zh-CN" sz="2000" dirty="0">
                <a:solidFill>
                  <a:srgbClr val="0070C0"/>
                </a:solidFill>
              </a:rPr>
              <a:t>extends Compare </a:t>
            </a:r>
            <a:r>
              <a:rPr lang="en-US" altLang="zh-CN" sz="2000" dirty="0"/>
              <a:t>{</a:t>
            </a:r>
          </a:p>
          <a:p>
            <a:pPr marL="0" indent="0">
              <a:buNone/>
            </a:pPr>
            <a:r>
              <a:rPr lang="en-US" altLang="zh-CN" sz="2000" dirty="0"/>
              <a:t>	public </a:t>
            </a:r>
            <a:r>
              <a:rPr lang="en-US" altLang="zh-CN" sz="2000" dirty="0" err="1"/>
              <a:t>CompareName</a:t>
            </a:r>
            <a:r>
              <a:rPr lang="en-US" altLang="zh-CN" sz="2000" dirty="0"/>
              <a:t>(boolean order) {</a:t>
            </a:r>
          </a:p>
          <a:p>
            <a:pPr marL="0" indent="0">
              <a:buNone/>
            </a:pPr>
            <a:r>
              <a:rPr lang="en-US" altLang="zh-CN" sz="2000" dirty="0"/>
              <a:t>		super(order);</a:t>
            </a:r>
          </a:p>
          <a:p>
            <a:pPr marL="0" indent="0">
              <a:buNone/>
            </a:pPr>
            <a:r>
              <a:rPr lang="en-US" altLang="zh-CN" sz="2000" dirty="0"/>
              <a:t>	</a:t>
            </a:r>
            <a:r>
              <a:rPr lang="en-US" altLang="zh-CN" sz="2000" dirty="0" smtClean="0"/>
              <a:t>}</a:t>
            </a:r>
          </a:p>
          <a:p>
            <a:pPr marL="0" indent="0">
              <a:buNone/>
            </a:pPr>
            <a:endParaRPr lang="en-US" altLang="zh-CN" sz="2000" dirty="0"/>
          </a:p>
          <a:p>
            <a:pPr marL="0" indent="0">
              <a:buNone/>
            </a:pPr>
            <a:r>
              <a:rPr lang="en-US" altLang="zh-CN" sz="2000" dirty="0"/>
              <a:t>	</a:t>
            </a:r>
            <a:r>
              <a:rPr lang="en-US" altLang="zh-CN" sz="2000" dirty="0">
                <a:solidFill>
                  <a:srgbClr val="0070C0"/>
                </a:solidFill>
              </a:rPr>
              <a:t>public boolean compare(Object o1, Object o2) {</a:t>
            </a:r>
          </a:p>
          <a:p>
            <a:pPr marL="0" indent="0">
              <a:buNone/>
            </a:pPr>
            <a:r>
              <a:rPr lang="en-US" altLang="zh-CN" sz="2000" dirty="0"/>
              <a:t>		Student st1 = (Student) o1;</a:t>
            </a:r>
          </a:p>
          <a:p>
            <a:pPr marL="0" indent="0">
              <a:buNone/>
            </a:pPr>
            <a:r>
              <a:rPr lang="en-US" altLang="zh-CN" sz="2000" dirty="0"/>
              <a:t>		Student st2 = (Student) o2;</a:t>
            </a:r>
          </a:p>
          <a:p>
            <a:pPr marL="0" indent="0">
              <a:buNone/>
            </a:pPr>
            <a:r>
              <a:rPr lang="en-US" altLang="zh-CN" sz="2000" dirty="0"/>
              <a:t>		</a:t>
            </a:r>
            <a:r>
              <a:rPr lang="en-US" altLang="zh-CN" sz="2000" dirty="0" err="1"/>
              <a:t>super.result</a:t>
            </a:r>
            <a:r>
              <a:rPr lang="en-US" altLang="zh-CN" sz="2000" dirty="0"/>
              <a:t>= </a:t>
            </a:r>
            <a:endParaRPr lang="en-US" altLang="zh-CN" sz="2000" dirty="0" smtClean="0"/>
          </a:p>
          <a:p>
            <a:pPr marL="0" indent="0">
              <a:buNone/>
            </a:pPr>
            <a:r>
              <a:rPr lang="en-US" altLang="zh-CN" sz="2000" dirty="0"/>
              <a:t> </a:t>
            </a:r>
            <a:r>
              <a:rPr lang="en-US" altLang="zh-CN" sz="2000" dirty="0" smtClean="0"/>
              <a:t>                                </a:t>
            </a:r>
            <a:r>
              <a:rPr lang="en-US" altLang="zh-CN" sz="2000" dirty="0" smtClean="0">
                <a:solidFill>
                  <a:srgbClr val="0070C0"/>
                </a:solidFill>
              </a:rPr>
              <a:t>st1.getName</a:t>
            </a:r>
            <a:r>
              <a:rPr lang="en-US" altLang="zh-CN" sz="2000" dirty="0">
                <a:solidFill>
                  <a:srgbClr val="0070C0"/>
                </a:solidFill>
              </a:rPr>
              <a:t>().</a:t>
            </a:r>
            <a:r>
              <a:rPr lang="en-US" altLang="zh-CN" sz="2000" dirty="0" err="1">
                <a:solidFill>
                  <a:srgbClr val="0070C0"/>
                </a:solidFill>
              </a:rPr>
              <a:t>compareTo</a:t>
            </a:r>
            <a:r>
              <a:rPr lang="en-US" altLang="zh-CN" sz="2000" dirty="0">
                <a:solidFill>
                  <a:srgbClr val="0070C0"/>
                </a:solidFill>
              </a:rPr>
              <a:t>(st2.getName())&gt;0?true:false</a:t>
            </a:r>
            <a:r>
              <a:rPr lang="en-US" altLang="zh-CN" sz="2000" dirty="0"/>
              <a:t>;</a:t>
            </a:r>
          </a:p>
          <a:p>
            <a:pPr marL="0" indent="0">
              <a:buNone/>
            </a:pPr>
            <a:r>
              <a:rPr lang="en-US" altLang="zh-CN" sz="2000" dirty="0"/>
              <a:t>		return </a:t>
            </a:r>
            <a:r>
              <a:rPr lang="en-US" altLang="zh-CN" sz="2000" dirty="0" err="1"/>
              <a:t>compareResult</a:t>
            </a:r>
            <a:r>
              <a:rPr lang="en-US" altLang="zh-CN" sz="2000" dirty="0"/>
              <a:t>();</a:t>
            </a:r>
          </a:p>
          <a:p>
            <a:pPr marL="0" indent="0">
              <a:buNone/>
            </a:pPr>
            <a:r>
              <a:rPr lang="en-US" altLang="zh-CN" sz="2000" dirty="0"/>
              <a:t>	}</a:t>
            </a:r>
          </a:p>
          <a:p>
            <a:pPr marL="0" indent="0">
              <a:buNone/>
            </a:pPr>
            <a:r>
              <a:rPr lang="en-US" altLang="zh-CN" sz="2000" dirty="0" smtClean="0"/>
              <a:t>}</a:t>
            </a:r>
            <a:endParaRPr lang="zh-CN" altLang="en-US" sz="2000" dirty="0"/>
          </a:p>
        </p:txBody>
      </p:sp>
    </p:spTree>
    <p:extLst>
      <p:ext uri="{BB962C8B-B14F-4D97-AF65-F5344CB8AC3E}">
        <p14:creationId xmlns:p14="http://schemas.microsoft.com/office/powerpoint/2010/main" val="30263277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 </a:t>
            </a:r>
            <a:endParaRPr lang="zh-CN" altLang="en-US" dirty="0"/>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628650" y="2111297"/>
            <a:ext cx="3784590" cy="2964285"/>
          </a:xfrm>
          <a:prstGeom prst="rect">
            <a:avLst/>
          </a:prstGeom>
        </p:spPr>
      </p:pic>
      <p:pic>
        <p:nvPicPr>
          <p:cNvPr id="5" name="Picture 4"/>
          <p:cNvPicPr>
            <a:picLocks noChangeAspect="1"/>
          </p:cNvPicPr>
          <p:nvPr/>
        </p:nvPicPr>
        <p:blipFill>
          <a:blip r:embed="rId3"/>
          <a:stretch>
            <a:fillRect/>
          </a:stretch>
        </p:blipFill>
        <p:spPr>
          <a:xfrm>
            <a:off x="4625008" y="2111296"/>
            <a:ext cx="3895917" cy="2964285"/>
          </a:xfrm>
          <a:prstGeom prst="rect">
            <a:avLst/>
          </a:prstGeom>
        </p:spPr>
      </p:pic>
    </p:spTree>
    <p:extLst>
      <p:ext uri="{BB962C8B-B14F-4D97-AF65-F5344CB8AC3E}">
        <p14:creationId xmlns:p14="http://schemas.microsoft.com/office/powerpoint/2010/main" val="1531265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dirty="0"/>
              <a:t>Object-oriented programming (OOP) </a:t>
            </a:r>
            <a:endParaRPr lang="en-US" altLang="zh-CN" dirty="0" smtClean="0"/>
          </a:p>
          <a:p>
            <a:pPr lvl="1"/>
            <a:r>
              <a:rPr lang="en-US" altLang="zh-CN" dirty="0" smtClean="0"/>
              <a:t>is </a:t>
            </a:r>
            <a:r>
              <a:rPr lang="en-US" altLang="zh-CN" dirty="0"/>
              <a:t>a programming paradigm based on the concept of "objects", which may contain data, in the form of fields, often known as attributes; and code, in the form of procedures, often known as methods. </a:t>
            </a:r>
            <a:endParaRPr lang="en-US" altLang="zh-CN" dirty="0" smtClean="0"/>
          </a:p>
          <a:p>
            <a:r>
              <a:rPr lang="en-US" altLang="zh-CN" dirty="0"/>
              <a:t>The </a:t>
            </a:r>
            <a:r>
              <a:rPr lang="en-US" altLang="zh-CN" dirty="0" smtClean="0"/>
              <a:t>three important </a:t>
            </a:r>
            <a:r>
              <a:rPr lang="en-US" altLang="zh-CN" dirty="0"/>
              <a:t>features </a:t>
            </a:r>
            <a:r>
              <a:rPr lang="en-US" altLang="zh-CN" dirty="0" smtClean="0"/>
              <a:t>OOP:</a:t>
            </a:r>
          </a:p>
          <a:p>
            <a:pPr lvl="1"/>
            <a:r>
              <a:rPr lang="en-US" altLang="zh-CN" dirty="0"/>
              <a:t>Encapsulation </a:t>
            </a:r>
          </a:p>
          <a:p>
            <a:pPr lvl="1"/>
            <a:r>
              <a:rPr lang="en-US" altLang="zh-CN" dirty="0"/>
              <a:t>Inheritance</a:t>
            </a:r>
          </a:p>
          <a:p>
            <a:pPr lvl="1"/>
            <a:r>
              <a:rPr lang="en-US" altLang="zh-CN" dirty="0" smtClean="0"/>
              <a:t>Polymorphism</a:t>
            </a:r>
            <a:endParaRPr lang="en-US" altLang="zh-CN" dirty="0"/>
          </a:p>
          <a:p>
            <a:pPr lvl="1"/>
            <a:endParaRPr lang="zh-CN" altLang="en-US" dirty="0"/>
          </a:p>
        </p:txBody>
      </p:sp>
    </p:spTree>
    <p:extLst>
      <p:ext uri="{BB962C8B-B14F-4D97-AF65-F5344CB8AC3E}">
        <p14:creationId xmlns:p14="http://schemas.microsoft.com/office/powerpoint/2010/main" val="2590381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8650" y="365126"/>
            <a:ext cx="7886700" cy="60754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smtClean="0"/>
              <a:t>public class </a:t>
            </a:r>
            <a:r>
              <a:rPr lang="en-US" altLang="zh-CN" sz="2000" dirty="0" err="1" smtClean="0"/>
              <a:t>StudentSort</a:t>
            </a:r>
            <a:r>
              <a:rPr lang="en-US" altLang="zh-CN" sz="2000" dirty="0" smtClean="0"/>
              <a:t> {</a:t>
            </a:r>
          </a:p>
          <a:p>
            <a:pPr marL="0" indent="0">
              <a:buFont typeface="Arial" panose="020B0604020202020204" pitchFamily="34" charset="0"/>
              <a:buNone/>
            </a:pPr>
            <a:r>
              <a:rPr lang="en-US" altLang="zh-CN" sz="2000" dirty="0" smtClean="0"/>
              <a:t>  public static void </a:t>
            </a:r>
            <a:r>
              <a:rPr lang="en-US" altLang="zh-CN" sz="2000" dirty="0" err="1" smtClean="0"/>
              <a:t>NameSort</a:t>
            </a:r>
            <a:r>
              <a:rPr lang="en-US" altLang="zh-CN" sz="2000" dirty="0" smtClean="0"/>
              <a:t>(</a:t>
            </a:r>
            <a:r>
              <a:rPr lang="en-US" altLang="zh-CN" sz="2000" dirty="0" smtClean="0">
                <a:solidFill>
                  <a:srgbClr val="0070C0"/>
                </a:solidFill>
              </a:rPr>
              <a:t>Student[] items</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smtClean="0">
                <a:solidFill>
                  <a:srgbClr val="0070C0"/>
                </a:solidFill>
              </a:rPr>
              <a:t>Student </a:t>
            </a:r>
            <a:r>
              <a:rPr lang="en-US" altLang="zh-CN" sz="2000" dirty="0" err="1" smtClean="0">
                <a:solidFill>
                  <a:srgbClr val="0070C0"/>
                </a:solidFill>
              </a:rPr>
              <a:t>tmp</a:t>
            </a:r>
            <a:r>
              <a:rPr lang="en-US" altLang="zh-CN" sz="2000" dirty="0" smtClean="0">
                <a:solidFill>
                  <a:srgbClr val="0070C0"/>
                </a:solidFill>
              </a:rPr>
              <a:t>;</a:t>
            </a:r>
          </a:p>
          <a:p>
            <a:pPr marL="0" indent="0">
              <a:buFont typeface="Arial" panose="020B0604020202020204" pitchFamily="34" charset="0"/>
              <a:buNone/>
            </a:pPr>
            <a:r>
              <a:rPr lang="nn-NO" altLang="zh-CN" sz="2000" dirty="0" smtClean="0"/>
              <a:t>      for (int i = </a:t>
            </a:r>
            <a:r>
              <a:rPr lang="en-US" altLang="zh-CN" sz="2000" dirty="0" smtClean="0"/>
              <a:t>items</a:t>
            </a:r>
            <a:r>
              <a:rPr lang="nn-NO" altLang="zh-CN" sz="2000" dirty="0" smtClean="0"/>
              <a:t>.length - 1; i &gt; 0; i--) {</a:t>
            </a:r>
          </a:p>
          <a:p>
            <a:pPr marL="0" indent="0">
              <a:buFont typeface="Arial" panose="020B0604020202020204" pitchFamily="34" charset="0"/>
              <a:buNone/>
            </a:pPr>
            <a:r>
              <a:rPr lang="nb-NO" altLang="zh-CN" sz="2000" dirty="0" smtClean="0"/>
              <a:t>           for (int j = 0; j &lt; i; j++) {</a:t>
            </a:r>
          </a:p>
          <a:p>
            <a:pPr marL="0" indent="0">
              <a:buNone/>
            </a:pPr>
            <a:r>
              <a:rPr lang="en-US" altLang="zh-CN" sz="2000" dirty="0" smtClean="0"/>
              <a:t>               if (</a:t>
            </a:r>
            <a:r>
              <a:rPr lang="en-US" altLang="zh-CN" sz="2000" dirty="0" smtClean="0">
                <a:solidFill>
                  <a:srgbClr val="0070C0"/>
                </a:solidFill>
              </a:rPr>
              <a:t>items[j].</a:t>
            </a:r>
            <a:r>
              <a:rPr lang="en-US" altLang="zh-CN" sz="2000" dirty="0" err="1" smtClean="0">
                <a:solidFill>
                  <a:srgbClr val="0070C0"/>
                </a:solidFill>
              </a:rPr>
              <a:t>name</a:t>
            </a:r>
            <a:r>
              <a:rPr lang="en-US" altLang="zh-CN" sz="2000" dirty="0" err="1">
                <a:solidFill>
                  <a:srgbClr val="0070C0"/>
                </a:solidFill>
              </a:rPr>
              <a:t>.compareTo</a:t>
            </a:r>
            <a:r>
              <a:rPr lang="en-US" altLang="zh-CN" sz="2000" dirty="0" smtClean="0">
                <a:solidFill>
                  <a:srgbClr val="0070C0"/>
                </a:solidFill>
              </a:rPr>
              <a:t>(items[j + 1].name)&gt;0</a:t>
            </a:r>
            <a:r>
              <a:rPr lang="en-US" altLang="zh-CN" sz="2000" dirty="0" smtClean="0"/>
              <a:t>) {</a:t>
            </a:r>
          </a:p>
          <a:p>
            <a:pPr marL="0" indent="0">
              <a:buFont typeface="Arial" panose="020B0604020202020204" pitchFamily="34" charset="0"/>
              <a:buNone/>
            </a:pPr>
            <a:r>
              <a:rPr lang="en-US" altLang="zh-CN" sz="2000" dirty="0" smtClean="0"/>
              <a:t>                      </a:t>
            </a:r>
            <a:r>
              <a:rPr lang="en-US" altLang="zh-CN" sz="2000" dirty="0" err="1" smtClean="0"/>
              <a:t>tmp</a:t>
            </a:r>
            <a:r>
              <a:rPr lang="en-US" altLang="zh-CN" sz="2000" dirty="0" smtClean="0"/>
              <a:t> = items[j];</a:t>
            </a:r>
          </a:p>
          <a:p>
            <a:pPr marL="0" indent="0">
              <a:buFont typeface="Arial" panose="020B0604020202020204" pitchFamily="34" charset="0"/>
              <a:buNone/>
            </a:pPr>
            <a:r>
              <a:rPr lang="en-US" altLang="zh-CN" sz="2000" dirty="0" smtClean="0"/>
              <a:t>                      students[j] = items[j + 1];</a:t>
            </a:r>
          </a:p>
          <a:p>
            <a:pPr marL="0" indent="0">
              <a:buFont typeface="Arial" panose="020B0604020202020204" pitchFamily="34" charset="0"/>
              <a:buNone/>
            </a:pPr>
            <a:r>
              <a:rPr lang="en-US" altLang="zh-CN" sz="2000" dirty="0" smtClean="0"/>
              <a:t>                      students[j + 1] =</a:t>
            </a:r>
            <a:r>
              <a:rPr lang="en-US" altLang="zh-CN" sz="2000" dirty="0" err="1" smtClean="0"/>
              <a:t>tmp</a:t>
            </a:r>
            <a:r>
              <a:rPr lang="en-US" altLang="zh-CN" sz="2000" dirty="0" smtClean="0"/>
              <a:t>;</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   }</a:t>
            </a:r>
          </a:p>
          <a:p>
            <a:pPr marL="0" indent="0">
              <a:buFont typeface="Arial" panose="020B0604020202020204" pitchFamily="34" charset="0"/>
              <a:buNone/>
            </a:pPr>
            <a:r>
              <a:rPr lang="en-US" altLang="zh-CN" sz="2000" dirty="0" smtClean="0"/>
              <a:t>}</a:t>
            </a:r>
            <a:endParaRPr lang="zh-CN" altLang="en-US" sz="2000" dirty="0"/>
          </a:p>
        </p:txBody>
      </p:sp>
    </p:spTree>
    <p:extLst>
      <p:ext uri="{BB962C8B-B14F-4D97-AF65-F5344CB8AC3E}">
        <p14:creationId xmlns:p14="http://schemas.microsoft.com/office/powerpoint/2010/main" val="405258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 this a good solution?</a:t>
            </a:r>
            <a:endParaRPr lang="zh-CN" altLang="en-US" dirty="0"/>
          </a:p>
        </p:txBody>
      </p:sp>
      <p:sp>
        <p:nvSpPr>
          <p:cNvPr id="3" name="Content Placeholder 2"/>
          <p:cNvSpPr>
            <a:spLocks noGrp="1"/>
          </p:cNvSpPr>
          <p:nvPr>
            <p:ph idx="1"/>
          </p:nvPr>
        </p:nvSpPr>
        <p:spPr/>
        <p:txBody>
          <a:bodyPr/>
          <a:lstStyle/>
          <a:p>
            <a:r>
              <a:rPr lang="en-US" altLang="zh-CN" dirty="0"/>
              <a:t>There are so many </a:t>
            </a:r>
            <a:r>
              <a:rPr lang="en-US" altLang="zh-CN" dirty="0" smtClean="0">
                <a:solidFill>
                  <a:srgbClr val="FF0000"/>
                </a:solidFill>
              </a:rPr>
              <a:t>duplicated Code</a:t>
            </a:r>
            <a:r>
              <a:rPr lang="en-US" altLang="zh-CN" dirty="0" smtClean="0"/>
              <a:t>!</a:t>
            </a:r>
          </a:p>
          <a:p>
            <a:endParaRPr lang="en-US" altLang="zh-CN" dirty="0" smtClean="0"/>
          </a:p>
          <a:p>
            <a:r>
              <a:rPr lang="en-US" altLang="zh-CN" dirty="0" smtClean="0"/>
              <a:t>Problems </a:t>
            </a:r>
            <a:r>
              <a:rPr lang="en-US" altLang="zh-CN" dirty="0"/>
              <a:t>associated with duplicate code</a:t>
            </a:r>
            <a:endParaRPr lang="en-US" altLang="zh-CN" dirty="0" smtClean="0"/>
          </a:p>
          <a:p>
            <a:pPr lvl="1"/>
            <a:r>
              <a:rPr lang="en-US" altLang="zh-CN" dirty="0"/>
              <a:t>Inappropriate code duplication generally makes editing more difficult due to unnecessary increases in complexity and length. </a:t>
            </a:r>
            <a:endParaRPr lang="en-US" altLang="zh-CN" dirty="0" smtClean="0"/>
          </a:p>
          <a:p>
            <a:pPr lvl="1"/>
            <a:r>
              <a:rPr lang="en-US" altLang="zh-CN" dirty="0" smtClean="0"/>
              <a:t>This </a:t>
            </a:r>
            <a:r>
              <a:rPr lang="en-US" altLang="zh-CN" dirty="0"/>
              <a:t>may lead to increased maintenance costs, more human error, forgotten or overlooked pieces of code, greater file size and may be indicative of a sloppy design.</a:t>
            </a:r>
            <a:endParaRPr lang="zh-CN" altLang="en-US" dirty="0"/>
          </a:p>
        </p:txBody>
      </p:sp>
      <p:sp>
        <p:nvSpPr>
          <p:cNvPr id="4" name="Rectangle 3"/>
          <p:cNvSpPr/>
          <p:nvPr/>
        </p:nvSpPr>
        <p:spPr>
          <a:xfrm>
            <a:off x="758321" y="5992297"/>
            <a:ext cx="4473340" cy="369332"/>
          </a:xfrm>
          <a:prstGeom prst="rect">
            <a:avLst/>
          </a:prstGeom>
        </p:spPr>
        <p:txBody>
          <a:bodyPr wrap="none">
            <a:spAutoFit/>
          </a:bodyPr>
          <a:lstStyle/>
          <a:p>
            <a:r>
              <a:rPr lang="zh-CN" altLang="en-US" dirty="0"/>
              <a:t>https://en.wikipedia.org/wiki/Duplicate_code</a:t>
            </a:r>
          </a:p>
        </p:txBody>
      </p:sp>
    </p:spTree>
    <p:extLst>
      <p:ext uri="{BB962C8B-B14F-4D97-AF65-F5344CB8AC3E}">
        <p14:creationId xmlns:p14="http://schemas.microsoft.com/office/powerpoint/2010/main" val="200139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Code Reuse</a:t>
            </a:r>
          </a:p>
          <a:p>
            <a:r>
              <a:rPr lang="en-US" altLang="zh-CN" dirty="0" smtClean="0"/>
              <a:t>Inheritance</a:t>
            </a:r>
          </a:p>
          <a:p>
            <a:pPr lvl="1"/>
            <a:r>
              <a:rPr lang="en-US" altLang="zh-CN" dirty="0" smtClean="0"/>
              <a:t>More on constructor &amp; keyword “super”</a:t>
            </a:r>
          </a:p>
          <a:p>
            <a:pPr lvl="1"/>
            <a:r>
              <a:rPr lang="en-US" altLang="zh-CN" dirty="0" smtClean="0"/>
              <a:t>Method </a:t>
            </a:r>
            <a:r>
              <a:rPr lang="en-US" altLang="zh-CN" dirty="0"/>
              <a:t>Overriding &amp; Variable Hiding</a:t>
            </a:r>
            <a:endParaRPr lang="en-US" altLang="zh-CN" dirty="0" smtClean="0"/>
          </a:p>
          <a:p>
            <a:pPr lvl="1"/>
            <a:r>
              <a:rPr lang="en-US" altLang="zh-CN" dirty="0" smtClean="0"/>
              <a:t>Annotation @Override</a:t>
            </a:r>
          </a:p>
          <a:p>
            <a:r>
              <a:rPr lang="en-US" altLang="zh-CN" dirty="0" smtClean="0"/>
              <a:t>Polymorphism</a:t>
            </a:r>
          </a:p>
          <a:p>
            <a:pPr lvl="1"/>
            <a:r>
              <a:rPr lang="en-US" altLang="zh-CN" dirty="0" err="1"/>
              <a:t>Liskov</a:t>
            </a:r>
            <a:r>
              <a:rPr lang="en-US" altLang="zh-CN" dirty="0"/>
              <a:t> Substitution Principle </a:t>
            </a:r>
            <a:endParaRPr lang="en-US" altLang="zh-CN" dirty="0" smtClean="0"/>
          </a:p>
          <a:p>
            <a:pPr lvl="1"/>
            <a:r>
              <a:rPr lang="en-US" altLang="zh-CN" dirty="0" err="1" smtClean="0"/>
              <a:t>Upcasting</a:t>
            </a:r>
            <a:r>
              <a:rPr lang="en-US" altLang="zh-CN" dirty="0" smtClean="0"/>
              <a:t> </a:t>
            </a:r>
            <a:r>
              <a:rPr lang="en-US" altLang="zh-CN" dirty="0"/>
              <a:t>&amp; </a:t>
            </a:r>
            <a:r>
              <a:rPr lang="en-US" altLang="zh-CN" dirty="0" err="1" smtClean="0"/>
              <a:t>Downcasting</a:t>
            </a:r>
            <a:endParaRPr lang="en-US" altLang="zh-CN" dirty="0" smtClean="0"/>
          </a:p>
          <a:p>
            <a:pPr lvl="1"/>
            <a:r>
              <a:rPr lang="en-US" altLang="zh-CN" dirty="0"/>
              <a:t>The "</a:t>
            </a:r>
            <a:r>
              <a:rPr lang="en-US" altLang="zh-CN" dirty="0" err="1"/>
              <a:t>instanceof</a:t>
            </a:r>
            <a:r>
              <a:rPr lang="en-US" altLang="zh-CN" dirty="0"/>
              <a:t>" </a:t>
            </a:r>
            <a:r>
              <a:rPr lang="en-US" altLang="zh-CN" dirty="0" smtClean="0"/>
              <a:t>Operator</a:t>
            </a:r>
          </a:p>
          <a:p>
            <a:r>
              <a:rPr lang="en-US" altLang="zh-CN" dirty="0" smtClean="0"/>
              <a:t>Interface and abstract class</a:t>
            </a:r>
          </a:p>
          <a:p>
            <a:r>
              <a:rPr lang="en-US" altLang="zh-CN" dirty="0" smtClean="0"/>
              <a:t>Example: sort student objects by different attributes</a:t>
            </a:r>
          </a:p>
          <a:p>
            <a:endParaRPr lang="zh-CN" altLang="en-US" dirty="0"/>
          </a:p>
        </p:txBody>
      </p:sp>
    </p:spTree>
    <p:extLst>
      <p:ext uri="{BB962C8B-B14F-4D97-AF65-F5344CB8AC3E}">
        <p14:creationId xmlns:p14="http://schemas.microsoft.com/office/powerpoint/2010/main" val="3241081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Reuse</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Code reuse</a:t>
            </a:r>
            <a:r>
              <a:rPr lang="en-US" altLang="zh-CN" dirty="0"/>
              <a:t>, also called software reuse, is the use of existing software, or software knowledge, to build new software</a:t>
            </a:r>
            <a:r>
              <a:rPr lang="en-US" altLang="zh-CN" dirty="0" smtClean="0"/>
              <a:t>, following </a:t>
            </a:r>
            <a:r>
              <a:rPr lang="en-US" altLang="zh-CN" dirty="0"/>
              <a:t>the reusability principles.</a:t>
            </a:r>
            <a:endParaRPr lang="en-US" altLang="zh-CN" dirty="0" smtClean="0"/>
          </a:p>
          <a:p>
            <a:r>
              <a:rPr lang="en-US" altLang="zh-CN" dirty="0"/>
              <a:t>Some characteristics that make software more easily reusable are modularity, loose coupling, high cohesion, information hiding and separation of concerns.</a:t>
            </a:r>
            <a:endParaRPr lang="zh-CN" alt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184614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Reuse </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There </a:t>
            </a:r>
            <a:r>
              <a:rPr lang="en-US" altLang="zh-CN" dirty="0"/>
              <a:t>are </a:t>
            </a:r>
            <a:r>
              <a:rPr lang="en-US" altLang="zh-CN" dirty="0" smtClean="0"/>
              <a:t>three ways </a:t>
            </a:r>
            <a:r>
              <a:rPr lang="en-US" altLang="zh-CN" dirty="0"/>
              <a:t>to reuse existing classes, namely, </a:t>
            </a:r>
            <a:r>
              <a:rPr lang="en-US" altLang="zh-CN" dirty="0" smtClean="0">
                <a:solidFill>
                  <a:srgbClr val="0070C0"/>
                </a:solidFill>
              </a:rPr>
              <a:t>composition, inheritance and generic programming</a:t>
            </a:r>
            <a:r>
              <a:rPr lang="en-US" altLang="zh-CN" dirty="0" smtClean="0"/>
              <a:t>. </a:t>
            </a:r>
          </a:p>
          <a:p>
            <a:pPr lvl="1"/>
            <a:r>
              <a:rPr lang="en-US" altLang="zh-CN" dirty="0" smtClean="0"/>
              <a:t>With </a:t>
            </a:r>
            <a:r>
              <a:rPr lang="en-US" altLang="zh-CN" dirty="0"/>
              <a:t>composition (aka aggregation), you define a new class, which is composed of existing classes. </a:t>
            </a:r>
            <a:endParaRPr lang="en-US" altLang="zh-CN" dirty="0" smtClean="0"/>
          </a:p>
          <a:p>
            <a:pPr lvl="1"/>
            <a:r>
              <a:rPr lang="en-US" altLang="zh-CN" dirty="0" smtClean="0"/>
              <a:t>With </a:t>
            </a:r>
            <a:r>
              <a:rPr lang="en-US" altLang="zh-CN" dirty="0">
                <a:solidFill>
                  <a:srgbClr val="0070C0"/>
                </a:solidFill>
              </a:rPr>
              <a:t>inheritance</a:t>
            </a:r>
            <a:r>
              <a:rPr lang="en-US" altLang="zh-CN" dirty="0"/>
              <a:t>, you derive a new class based on an existing class, with modifications or extensions</a:t>
            </a:r>
            <a:r>
              <a:rPr lang="en-US" altLang="zh-CN" dirty="0" smtClean="0"/>
              <a:t>.</a:t>
            </a:r>
          </a:p>
          <a:p>
            <a:pPr lvl="1"/>
            <a:r>
              <a:rPr lang="en-US" altLang="zh-CN" dirty="0" smtClean="0"/>
              <a:t>With </a:t>
            </a:r>
            <a:r>
              <a:rPr lang="en-US" altLang="zh-CN" dirty="0"/>
              <a:t>generic programming, algorithms are written in terms of types to-be-specified-later that are then instantiated when needed for specific types provided as </a:t>
            </a:r>
            <a:r>
              <a:rPr lang="en-US" altLang="zh-CN" dirty="0" smtClean="0"/>
              <a:t>parameters (we will talk about it in future).</a:t>
            </a:r>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2315" y="138111"/>
            <a:ext cx="1805785" cy="1687514"/>
          </a:xfrm>
          <a:prstGeom prst="rect">
            <a:avLst/>
          </a:prstGeom>
        </p:spPr>
      </p:pic>
    </p:spTree>
    <p:extLst>
      <p:ext uri="{BB962C8B-B14F-4D97-AF65-F5344CB8AC3E}">
        <p14:creationId xmlns:p14="http://schemas.microsoft.com/office/powerpoint/2010/main" val="202574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1216</TotalTime>
  <Words>2251</Words>
  <Application>Microsoft Office PowerPoint</Application>
  <PresentationFormat>On-screen Show (4:3)</PresentationFormat>
  <Paragraphs>324</Paragraphs>
  <Slides>46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宋体</vt:lpstr>
      <vt:lpstr>Arial</vt:lpstr>
      <vt:lpstr>Calibri</vt:lpstr>
      <vt:lpstr>Office Theme</vt:lpstr>
      <vt:lpstr>Java Programming</vt:lpstr>
      <vt:lpstr>Problem</vt:lpstr>
      <vt:lpstr>PowerPoint Presentation</vt:lpstr>
      <vt:lpstr>PowerPoint Presentation</vt:lpstr>
      <vt:lpstr>PowerPoint Presentation</vt:lpstr>
      <vt:lpstr>Is this a good solution?</vt:lpstr>
      <vt:lpstr>Outline</vt:lpstr>
      <vt:lpstr>Code Reuse</vt:lpstr>
      <vt:lpstr>Code Reuse </vt:lpstr>
      <vt:lpstr>Criticism</vt:lpstr>
      <vt:lpstr>Class Inheritance</vt:lpstr>
      <vt:lpstr>common-root class</vt:lpstr>
      <vt:lpstr>Class Inheritance</vt:lpstr>
      <vt:lpstr>Syntax</vt:lpstr>
      <vt:lpstr>More on Constructors</vt:lpstr>
      <vt:lpstr>More on Constructors</vt:lpstr>
      <vt:lpstr>PowerPoint Presentation</vt:lpstr>
      <vt:lpstr>PowerPoint Presentation</vt:lpstr>
      <vt:lpstr>Keyword "super"</vt:lpstr>
      <vt:lpstr>Method Overriding &amp; Variable Hiding</vt:lpstr>
      <vt:lpstr>PowerPoint Presentation</vt:lpstr>
      <vt:lpstr>Annotation @Override</vt:lpstr>
      <vt:lpstr>Polymorphism</vt:lpstr>
      <vt:lpstr>Liskov substitution principle</vt:lpstr>
      <vt:lpstr>Substitutability </vt:lpstr>
      <vt:lpstr>Upcasting &amp; Downcasting</vt:lpstr>
      <vt:lpstr>Upcasting &amp; Downcasting</vt:lpstr>
      <vt:lpstr>The "instanceof" Operator</vt:lpstr>
      <vt:lpstr>Abstract method </vt:lpstr>
      <vt:lpstr>Abstract class</vt:lpstr>
      <vt:lpstr>Abstract class </vt:lpstr>
      <vt:lpstr>Interface </vt:lpstr>
      <vt:lpstr>Interface</vt:lpstr>
      <vt:lpstr>Interface Naming Convention</vt:lpstr>
      <vt:lpstr>Abstract class vs interface</vt:lpstr>
      <vt:lpstr>Syntax</vt:lpstr>
      <vt:lpstr>UML notations</vt:lpstr>
      <vt:lpstr>Solving the problem</vt:lpstr>
      <vt:lpstr>PowerPoint Presentation</vt:lpstr>
      <vt:lpstr>PowerPoint Presentation</vt:lpstr>
      <vt:lpstr>PowerPoint Presentation</vt:lpstr>
      <vt:lpstr>PowerPoint Presentation</vt:lpstr>
      <vt:lpstr>PowerPoint Presentation</vt:lpstr>
      <vt:lpstr>Demo </vt:lpstr>
      <vt:lpstr>Summary</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刘旭东</cp:lastModifiedBy>
  <cp:revision>406</cp:revision>
  <cp:lastPrinted>2017-01-15T05:38:32Z</cp:lastPrinted>
  <dcterms:created xsi:type="dcterms:W3CDTF">2016-09-13T14:28:44Z</dcterms:created>
  <dcterms:modified xsi:type="dcterms:W3CDTF">2017-05-21T10:49:52Z</dcterms:modified>
</cp:coreProperties>
</file>