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327" r:id="rId4"/>
    <p:sldId id="303" r:id="rId5"/>
    <p:sldId id="304" r:id="rId6"/>
    <p:sldId id="305" r:id="rId7"/>
    <p:sldId id="307" r:id="rId8"/>
    <p:sldId id="313" r:id="rId9"/>
    <p:sldId id="310" r:id="rId10"/>
    <p:sldId id="297" r:id="rId11"/>
    <p:sldId id="314" r:id="rId12"/>
    <p:sldId id="315" r:id="rId13"/>
    <p:sldId id="316" r:id="rId14"/>
    <p:sldId id="319" r:id="rId15"/>
    <p:sldId id="320" r:id="rId16"/>
    <p:sldId id="317" r:id="rId17"/>
    <p:sldId id="325" r:id="rId18"/>
    <p:sldId id="324" r:id="rId19"/>
    <p:sldId id="326" r:id="rId20"/>
    <p:sldId id="318" r:id="rId21"/>
    <p:sldId id="322" r:id="rId22"/>
    <p:sldId id="323" r:id="rId23"/>
    <p:sldId id="321" r:id="rId24"/>
    <p:sldId id="281" r:id="rId2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D67D-B8DC-4CF4-B0F7-F17766C6816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E029-3A84-4E81-9E28-9DDA31B1E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3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9196-B184-4ED3-ACA3-81C7BF2CC99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4AFB-5D29-4DE4-B9CB-B7E221E9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Exceptions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82" y="303648"/>
            <a:ext cx="2168235" cy="21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Separation of concerns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1658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If you decide </a:t>
            </a:r>
            <a:r>
              <a:rPr lang="en-US" altLang="zh-CN" dirty="0"/>
              <a:t>not to handle the exception in the current method, </a:t>
            </a:r>
            <a:r>
              <a:rPr lang="en-US" altLang="zh-CN" dirty="0" smtClean="0"/>
              <a:t>you can throw </a:t>
            </a:r>
            <a:r>
              <a:rPr lang="en-US" altLang="zh-CN" dirty="0"/>
              <a:t>the exception up the call stack for the next higher-level method to handle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ScannerFromFileWithThrow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F0"/>
                </a:solidFill>
              </a:rPr>
              <a:t>throws </a:t>
            </a:r>
            <a:r>
              <a:rPr lang="en-US" altLang="zh-CN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{ 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to be handled by next higher-level method</a:t>
            </a:r>
          </a:p>
          <a:p>
            <a:pPr marL="342900" lvl="1" indent="0">
              <a:buNone/>
            </a:pPr>
            <a:r>
              <a:rPr lang="en-US" altLang="zh-CN" dirty="0"/>
              <a:t>      Scanner in = new Scanner(new File("test.in"));  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main logic here ...</a:t>
            </a:r>
          </a:p>
          <a:p>
            <a:pPr marL="342900" lvl="1" indent="0">
              <a:buNone/>
            </a:pPr>
            <a:r>
              <a:rPr lang="en-US" altLang="zh-CN" dirty="0"/>
              <a:t>   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Classes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5" y="1884055"/>
            <a:ext cx="6472169" cy="3864367"/>
          </a:xfrm>
        </p:spPr>
      </p:pic>
    </p:spTree>
    <p:extLst>
      <p:ext uri="{BB962C8B-B14F-4D97-AF65-F5344CB8AC3E}">
        <p14:creationId xmlns:p14="http://schemas.microsoft.com/office/powerpoint/2010/main" val="16929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vs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Error class 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describes </a:t>
            </a:r>
            <a:r>
              <a:rPr lang="en-US" altLang="zh-CN" dirty="0"/>
              <a:t>internal system errors (e.g., </a:t>
            </a:r>
            <a:r>
              <a:rPr lang="en-US" altLang="zh-CN" dirty="0" err="1"/>
              <a:t>VirtualMachineError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LinkageError</a:t>
            </a:r>
            <a:r>
              <a:rPr lang="en-US" altLang="zh-CN" dirty="0" smtClean="0"/>
              <a:t>) </a:t>
            </a:r>
            <a:r>
              <a:rPr lang="en-US" altLang="zh-CN" dirty="0"/>
              <a:t>that rarely occur.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such an error occurs, </a:t>
            </a:r>
            <a:r>
              <a:rPr lang="en-US" altLang="zh-CN" dirty="0" smtClean="0"/>
              <a:t>there </a:t>
            </a:r>
            <a:r>
              <a:rPr lang="en-US" altLang="zh-CN" dirty="0"/>
              <a:t>is little that you can do and </a:t>
            </a:r>
            <a:r>
              <a:rPr lang="en-US" altLang="zh-CN" dirty="0">
                <a:solidFill>
                  <a:srgbClr val="FF0000"/>
                </a:solidFill>
              </a:rPr>
              <a:t>the program will be terminated by the Java runtime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The Exception class 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describes </a:t>
            </a:r>
            <a:r>
              <a:rPr lang="en-US" altLang="zh-CN" dirty="0"/>
              <a:t>the error caused by your program (e.g. </a:t>
            </a:r>
            <a:r>
              <a:rPr lang="en-US" altLang="zh-CN" dirty="0" err="1"/>
              <a:t>FileNotFoundException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errors could be caught and handled by your program (e.g., perform an alternate action or do a graceful exit by closing all the files, network and database connections).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6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Checked vs. Unchecked </a:t>
            </a:r>
            <a:r>
              <a:rPr lang="en-US" altLang="zh-CN" dirty="0" smtClean="0"/>
              <a:t>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unchecked exceptions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exceptions are not checked by the compiler, and hence, need not be caught or declared to be thrown in your program. </a:t>
            </a:r>
            <a:endParaRPr lang="en-US" altLang="zh-CN" dirty="0" smtClean="0"/>
          </a:p>
          <a:p>
            <a:pPr lvl="1"/>
            <a:r>
              <a:rPr lang="en-US" altLang="zh-CN" dirty="0"/>
              <a:t>This is because there is not much you can do with these exceptions.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checked exceptions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are checked by the compiler and must be caught or declared to be thrown.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 checked exception is a type of exception that must be either caught or declared in the method in which it is </a:t>
            </a:r>
            <a:r>
              <a:rPr lang="en-US" altLang="zh-CN" dirty="0" smtClean="0"/>
              <a:t>thrown.</a:t>
            </a:r>
          </a:p>
          <a:p>
            <a:r>
              <a:rPr lang="en-US" altLang="zh-CN" dirty="0" smtClean="0"/>
              <a:t>As </a:t>
            </a:r>
            <a:r>
              <a:rPr lang="en-US" altLang="zh-CN" dirty="0"/>
              <a:t>an example, </a:t>
            </a:r>
            <a:r>
              <a:rPr lang="en-US" altLang="zh-CN" dirty="0" smtClean="0"/>
              <a:t>the </a:t>
            </a:r>
            <a:r>
              <a:rPr lang="en-US" altLang="zh-CN" dirty="0"/>
              <a:t>signature of the Scanner's constructor with a File argument is given as follows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000" dirty="0"/>
              <a:t>public Scanner(File source) </a:t>
            </a:r>
            <a:r>
              <a:rPr lang="en-US" altLang="zh-CN" sz="2000" dirty="0">
                <a:solidFill>
                  <a:srgbClr val="00B0F0"/>
                </a:solidFill>
              </a:rPr>
              <a:t>throws </a:t>
            </a:r>
            <a:r>
              <a:rPr lang="en-US" altLang="zh-CN" sz="2000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sz="2000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 smtClean="0"/>
              <a:t>By </a:t>
            </a:r>
            <a:r>
              <a:rPr lang="en-US" altLang="zh-CN" dirty="0"/>
              <a:t>declaring the exceptions in the method's signature, programmers are made to aware of the exceptional conditions in using the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50103" cy="1325563"/>
          </a:xfrm>
        </p:spPr>
        <p:txBody>
          <a:bodyPr/>
          <a:lstStyle/>
          <a:p>
            <a:r>
              <a:rPr lang="en-US" altLang="zh-CN" dirty="0" smtClean="0"/>
              <a:t>Checked Exceptions </a:t>
            </a:r>
            <a:r>
              <a:rPr lang="en-US" altLang="zh-CN" dirty="0"/>
              <a:t>must be </a:t>
            </a:r>
            <a:r>
              <a:rPr lang="en-US" altLang="zh-CN" dirty="0" smtClean="0"/>
              <a:t>handled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a method declares an exception in its signature, you cannot use this method without handling the exception - you can't compile the program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342900" lvl="1" indent="0">
              <a:buNone/>
            </a:pPr>
            <a:r>
              <a:rPr lang="en-US" altLang="zh-CN" dirty="0"/>
              <a:t>      Scanner in = new Scanner(new File("test.in"));</a:t>
            </a:r>
          </a:p>
          <a:p>
            <a:pPr marL="342900" lvl="1" indent="0">
              <a:buNone/>
            </a:pPr>
            <a:r>
              <a:rPr lang="en-US" altLang="zh-CN" dirty="0"/>
              <a:t>      // do something ...</a:t>
            </a:r>
          </a:p>
          <a:p>
            <a:pPr marL="342900" lvl="1" indent="0">
              <a:buNone/>
            </a:pPr>
            <a:r>
              <a:rPr lang="en-US" altLang="zh-CN" dirty="0"/>
              <a:t>   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91" y="2911084"/>
            <a:ext cx="5962662" cy="3550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13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public class Calculator {</a:t>
            </a:r>
          </a:p>
          <a:p>
            <a:pPr marL="0" indent="0">
              <a:buNone/>
            </a:pPr>
            <a:r>
              <a:rPr lang="en-US" altLang="zh-CN" sz="1600" dirty="0"/>
              <a:t>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devide</a:t>
            </a:r>
            <a:r>
              <a:rPr lang="en-US" altLang="zh-CN" sz="1600" dirty="0" smtClean="0"/>
              <a:t>(1,0);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}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public static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devide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b="0" dirty="0"/>
              <a:t>divisor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b="0" dirty="0"/>
              <a:t>dividend</a:t>
            </a:r>
            <a:r>
              <a:rPr lang="en-US" altLang="zh-CN" sz="1600" dirty="0"/>
              <a:t>) 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B050"/>
                </a:solidFill>
              </a:rPr>
              <a:t>           // </a:t>
            </a:r>
            <a:r>
              <a:rPr lang="en-US" altLang="zh-CN" sz="1600" dirty="0">
                <a:solidFill>
                  <a:srgbClr val="00B050"/>
                </a:solidFill>
              </a:rPr>
              <a:t>This </a:t>
            </a:r>
            <a:r>
              <a:rPr lang="en-US" altLang="zh-CN" sz="1600" dirty="0" smtClean="0">
                <a:solidFill>
                  <a:srgbClr val="00B050"/>
                </a:solidFill>
              </a:rPr>
              <a:t>may trigger </a:t>
            </a:r>
            <a:r>
              <a:rPr lang="en-US" altLang="zh-CN" sz="1600" dirty="0">
                <a:solidFill>
                  <a:srgbClr val="00B050"/>
                </a:solidFill>
              </a:rPr>
              <a:t>an </a:t>
            </a:r>
            <a:r>
              <a:rPr lang="en-US" altLang="zh-CN" sz="1600" dirty="0" err="1">
                <a:solidFill>
                  <a:srgbClr val="00B050"/>
                </a:solidFill>
              </a:rPr>
              <a:t>ArithmeticException</a:t>
            </a:r>
            <a:r>
              <a:rPr lang="en-US" altLang="zh-CN" sz="1600" dirty="0">
                <a:solidFill>
                  <a:srgbClr val="00B050"/>
                </a:solidFill>
              </a:rPr>
              <a:t> - an unchecked exception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       return </a:t>
            </a:r>
            <a:r>
              <a:rPr lang="en-US" altLang="zh-CN" sz="1600" b="0" dirty="0" smtClean="0"/>
              <a:t>divisor/dividend;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   }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1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no exception occurs during the running of the try-block, </a:t>
            </a:r>
            <a:r>
              <a:rPr lang="en-US" altLang="zh-CN" dirty="0" smtClean="0"/>
              <a:t>or all </a:t>
            </a:r>
            <a:r>
              <a:rPr lang="en-US" altLang="zh-CN" dirty="0"/>
              <a:t>the catch-blocks are skipped, and </a:t>
            </a:r>
            <a:r>
              <a:rPr lang="en-US" altLang="zh-CN" dirty="0">
                <a:solidFill>
                  <a:srgbClr val="00B0F0"/>
                </a:solidFill>
              </a:rPr>
              <a:t>finally-block</a:t>
            </a:r>
            <a:r>
              <a:rPr lang="en-US" altLang="zh-CN" dirty="0"/>
              <a:t> will be executed after the try-block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finally block is almost certain to be executed, regardless of whether or not exception occurs (unless JVM encountered a severe error or a </a:t>
            </a:r>
            <a:r>
              <a:rPr lang="en-US" altLang="zh-CN" dirty="0" err="1"/>
              <a:t>System.exit</a:t>
            </a:r>
            <a:r>
              <a:rPr lang="en-US" altLang="zh-CN" dirty="0"/>
              <a:t>() is called in the catch block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3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92" y="1962971"/>
            <a:ext cx="4838608" cy="3678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&amp; Call Stack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4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if a method </a:t>
            </a:r>
            <a:r>
              <a:rPr lang="en-US" altLang="zh-CN" dirty="0" smtClean="0"/>
              <a:t>throw </a:t>
            </a:r>
            <a:r>
              <a:rPr lang="en-US" altLang="zh-CN" dirty="0"/>
              <a:t>an Exception</a:t>
            </a:r>
            <a:r>
              <a:rPr lang="en-US" altLang="zh-CN" dirty="0" smtClean="0"/>
              <a:t>, the </a:t>
            </a:r>
            <a:r>
              <a:rPr lang="en-US" altLang="zh-CN" dirty="0"/>
              <a:t>JVM is responsible for finding an exception </a:t>
            </a:r>
            <a:r>
              <a:rPr lang="en-US" altLang="zh-CN" dirty="0" smtClean="0"/>
              <a:t>handler.</a:t>
            </a:r>
          </a:p>
          <a:p>
            <a:r>
              <a:rPr lang="en-US" altLang="zh-CN" dirty="0" smtClean="0"/>
              <a:t>It searches </a:t>
            </a:r>
            <a:r>
              <a:rPr lang="en-US" altLang="zh-CN" dirty="0"/>
              <a:t>backward through the call stack until it finds a matching exception </a:t>
            </a:r>
            <a:r>
              <a:rPr lang="en-US" altLang="zh-CN" dirty="0" smtClean="0"/>
              <a:t>handler.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81050" y="5913309"/>
            <a:ext cx="815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Not</a:t>
            </a:r>
            <a:r>
              <a:rPr lang="en-US" altLang="zh-CN" b="1" dirty="0" smtClean="0">
                <a:solidFill>
                  <a:srgbClr val="FF0000"/>
                </a:solidFill>
              </a:rPr>
              <a:t>e: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that methodC() and methodB() are required to declare "throws XxxException" in their 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20662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MethodCallStackDemo</a:t>
            </a: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("Enter main()");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("Exit main()");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}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public </a:t>
            </a:r>
            <a:r>
              <a:rPr lang="en-US" altLang="zh-CN" sz="1600" dirty="0"/>
              <a:t>static </a:t>
            </a:r>
            <a:r>
              <a:rPr lang="en-US" altLang="zh-CN" sz="1600" dirty="0" err="1" smtClean="0"/>
              <a:t>methodA</a:t>
            </a:r>
            <a:r>
              <a:rPr lang="en-US" altLang="zh-CN" sz="1600" dirty="0" smtClean="0"/>
              <a:t>() </a:t>
            </a: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("Enter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   try </a:t>
            </a:r>
            <a:r>
              <a:rPr lang="en-US" altLang="zh-CN" sz="1600" dirty="0" smtClean="0"/>
              <a:t>{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System.out.println</a:t>
            </a:r>
            <a:r>
              <a:rPr lang="en-US" altLang="zh-CN" sz="1600" dirty="0" smtClean="0">
                <a:solidFill>
                  <a:srgbClr val="0070C0"/>
                </a:solidFill>
              </a:rPr>
              <a:t>(1/0); </a:t>
            </a:r>
          </a:p>
          <a:p>
            <a:pPr marL="0" indent="0">
              <a:buNone/>
            </a:pPr>
            <a:r>
              <a:rPr lang="en-US" altLang="zh-CN" sz="1600" dirty="0" smtClean="0"/>
              <a:t>      } finally {</a:t>
            </a:r>
          </a:p>
          <a:p>
            <a:pPr marL="0" indent="0">
              <a:buNone/>
            </a:pPr>
            <a:r>
              <a:rPr lang="en-US" altLang="zh-CN" sz="1600" dirty="0" smtClean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("finally in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   }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("Exit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11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 &amp; robustness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program is </a:t>
            </a:r>
            <a:r>
              <a:rPr lang="en-US" altLang="zh-CN" dirty="0">
                <a:solidFill>
                  <a:srgbClr val="00B0F0"/>
                </a:solidFill>
              </a:rPr>
              <a:t>correct</a:t>
            </a:r>
            <a:r>
              <a:rPr lang="en-US" altLang="zh-CN" dirty="0"/>
              <a:t> if it accomplishes the task that it was designed to perform.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00B0F0"/>
                </a:solidFill>
              </a:rPr>
              <a:t>robust</a:t>
            </a:r>
            <a:r>
              <a:rPr lang="en-US" altLang="zh-CN" dirty="0"/>
              <a:t> if it can </a:t>
            </a:r>
            <a:r>
              <a:rPr lang="en-US" altLang="zh-CN" dirty="0">
                <a:solidFill>
                  <a:srgbClr val="00B0F0"/>
                </a:solidFill>
              </a:rPr>
              <a:t>handle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exceptions</a:t>
            </a:r>
            <a:r>
              <a:rPr lang="en-US" altLang="zh-CN" dirty="0" smtClean="0"/>
              <a:t>( e.g. illegal </a:t>
            </a:r>
            <a:r>
              <a:rPr lang="en-US" altLang="zh-CN" dirty="0"/>
              <a:t>inputs </a:t>
            </a:r>
            <a:r>
              <a:rPr lang="en-US" altLang="zh-CN" dirty="0" smtClean="0"/>
              <a:t>or </a:t>
            </a:r>
            <a:r>
              <a:rPr lang="en-US" altLang="zh-CN" dirty="0"/>
              <a:t>other unexpected </a:t>
            </a:r>
            <a:r>
              <a:rPr lang="en-US" altLang="zh-CN" dirty="0" smtClean="0"/>
              <a:t>situations) </a:t>
            </a:r>
            <a:r>
              <a:rPr lang="en-US" altLang="zh-CN" dirty="0"/>
              <a:t>in a reasonable way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MethodCallStackDemo</a:t>
            </a: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("Enter main()");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("Exit main()");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}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public </a:t>
            </a:r>
            <a:r>
              <a:rPr lang="en-US" altLang="zh-CN" sz="1600" dirty="0"/>
              <a:t>static </a:t>
            </a:r>
            <a:r>
              <a:rPr lang="en-US" altLang="zh-CN" sz="1600" dirty="0" err="1" smtClean="0"/>
              <a:t>methodA</a:t>
            </a:r>
            <a:r>
              <a:rPr lang="en-US" altLang="zh-CN" sz="1600" dirty="0" smtClean="0"/>
              <a:t>() </a:t>
            </a: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("Enter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   try </a:t>
            </a:r>
            <a:r>
              <a:rPr lang="en-US" altLang="zh-CN" sz="1600" dirty="0" smtClean="0"/>
              <a:t>{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System.exit</a:t>
            </a:r>
            <a:r>
              <a:rPr lang="en-US" altLang="zh-CN" sz="1600" dirty="0" smtClean="0">
                <a:solidFill>
                  <a:srgbClr val="0070C0"/>
                </a:solidFill>
              </a:rPr>
              <a:t>(0); </a:t>
            </a:r>
            <a:r>
              <a:rPr lang="en-US" altLang="zh-CN" sz="1600" dirty="0" smtClean="0">
                <a:solidFill>
                  <a:srgbClr val="00B050"/>
                </a:solidFill>
              </a:rPr>
              <a:t>//</a:t>
            </a:r>
            <a:r>
              <a:rPr lang="en-US" altLang="zh-CN" sz="1600" dirty="0">
                <a:solidFill>
                  <a:srgbClr val="00B050"/>
                </a:solidFill>
              </a:rPr>
              <a:t>Terminates the currently running Java Virtual Machine. 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     } finally {</a:t>
            </a:r>
          </a:p>
          <a:p>
            <a:pPr marL="0" indent="0">
              <a:buNone/>
            </a:pPr>
            <a:r>
              <a:rPr lang="en-US" altLang="zh-CN" sz="1600" dirty="0" smtClean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("finally in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   }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("Exit </a:t>
            </a:r>
            <a:r>
              <a:rPr lang="en-US" altLang="zh-CN" sz="1600" dirty="0" err="1"/>
              <a:t>methodA</a:t>
            </a:r>
            <a:r>
              <a:rPr lang="en-US" altLang="zh-CN" sz="1600" dirty="0"/>
              <a:t>()");</a:t>
            </a:r>
          </a:p>
          <a:p>
            <a:pPr marL="0" indent="0">
              <a:buNone/>
            </a:pPr>
            <a:r>
              <a:rPr lang="en-US" altLang="zh-CN" sz="1600" dirty="0"/>
              <a:t>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Creating Your Own </a:t>
            </a:r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MyIllegalArgumentException</a:t>
            </a:r>
            <a:r>
              <a:rPr lang="en-US" altLang="zh-CN" sz="2400" dirty="0"/>
              <a:t> extends Exception {</a:t>
            </a:r>
          </a:p>
          <a:p>
            <a:pPr marL="0" indent="0">
              <a:buNone/>
            </a:pPr>
            <a:r>
              <a:rPr lang="en-US" altLang="zh-CN" sz="2400" dirty="0" smtClean="0"/>
              <a:t>       public </a:t>
            </a:r>
            <a:r>
              <a:rPr lang="en-US" altLang="zh-CN" sz="2400" dirty="0" err="1"/>
              <a:t>MyIllegalArgumentException</a:t>
            </a:r>
            <a:r>
              <a:rPr lang="en-US" altLang="zh-CN" sz="2400" dirty="0"/>
              <a:t>(String message)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super(message);</a:t>
            </a:r>
          </a:p>
          <a:p>
            <a:pPr marL="0" indent="0"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976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public class Calculator {</a:t>
            </a:r>
          </a:p>
          <a:p>
            <a:pPr marL="0" indent="0">
              <a:buNone/>
            </a:pPr>
            <a:r>
              <a:rPr lang="en-US" altLang="zh-CN" sz="2000" dirty="0" smtClean="0"/>
              <a:t>    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devide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0" dirty="0"/>
              <a:t>divisor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0" dirty="0"/>
              <a:t>dividend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//check the dividend</a:t>
            </a:r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b="0" dirty="0"/>
              <a:t>dividend</a:t>
            </a:r>
            <a:r>
              <a:rPr lang="en-US" altLang="zh-CN" sz="2000" dirty="0"/>
              <a:t> == 0) 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0070C0"/>
                </a:solidFill>
              </a:rPr>
              <a:t>throw new </a:t>
            </a:r>
            <a:r>
              <a:rPr lang="en-US" altLang="zh-CN" sz="2000" dirty="0" err="1"/>
              <a:t>MyIllegalArgumentException</a:t>
            </a:r>
            <a:r>
              <a:rPr lang="en-US" altLang="zh-CN" sz="2000" dirty="0"/>
              <a:t> ("D</a:t>
            </a:r>
            <a:r>
              <a:rPr lang="en-US" altLang="zh-CN" sz="2000" b="0" dirty="0"/>
              <a:t>ividend can’t be zero!</a:t>
            </a:r>
            <a:r>
              <a:rPr lang="en-US" altLang="zh-CN" sz="2000" dirty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        }         </a:t>
            </a:r>
          </a:p>
          <a:p>
            <a:pPr marL="0" indent="0">
              <a:buNone/>
            </a:pPr>
            <a:r>
              <a:rPr lang="en-US" altLang="zh-CN" sz="2000" dirty="0"/>
              <a:t>        return </a:t>
            </a:r>
            <a:r>
              <a:rPr lang="en-US" altLang="zh-CN" sz="2000" b="0" dirty="0"/>
              <a:t>divisor/dividend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{…}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0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  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        Calculator </a:t>
            </a:r>
            <a:r>
              <a:rPr lang="en-US" altLang="zh-CN" sz="2000" dirty="0"/>
              <a:t>c= new Calculator();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result=0;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try 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result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c.devide</a:t>
            </a:r>
            <a:r>
              <a:rPr lang="en-US" altLang="zh-CN" sz="2000" dirty="0"/>
              <a:t>(1,1);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} </a:t>
            </a:r>
            <a:r>
              <a:rPr lang="en-US" altLang="zh-CN" sz="2000" dirty="0">
                <a:solidFill>
                  <a:srgbClr val="0070C0"/>
                </a:solidFill>
              </a:rPr>
              <a:t>catch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MyIllegalArgumentException</a:t>
            </a:r>
            <a:r>
              <a:rPr lang="en-US" altLang="zh-CN" sz="2000" dirty="0"/>
              <a:t> e) 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e.printStackTrace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out.println</a:t>
            </a:r>
            <a:r>
              <a:rPr lang="en-US" altLang="zh-CN" sz="2000" i="1" dirty="0"/>
              <a:t>(result);</a:t>
            </a:r>
            <a:r>
              <a:rPr lang="en-US" altLang="zh-CN" sz="2000" dirty="0" smtClean="0"/>
              <a:t>  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}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956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 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/>
              <a:t>Exception </a:t>
            </a:r>
            <a:r>
              <a:rPr lang="en-US" altLang="zh-CN" dirty="0" smtClean="0"/>
              <a:t>Classes</a:t>
            </a:r>
          </a:p>
          <a:p>
            <a:pPr lvl="1"/>
            <a:r>
              <a:rPr lang="en-US" altLang="zh-CN" dirty="0"/>
              <a:t>Checked vs. Unchecked Exceptions</a:t>
            </a:r>
            <a:endParaRPr lang="en-US" altLang="zh-CN" dirty="0" smtClean="0"/>
          </a:p>
          <a:p>
            <a:r>
              <a:rPr lang="en-US" altLang="zh-CN" dirty="0"/>
              <a:t>Exception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callstack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Create your own exception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5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00B0F0"/>
                </a:solidFill>
              </a:rPr>
              <a:t>exception </a:t>
            </a:r>
            <a:r>
              <a:rPr lang="en-US" altLang="zh-CN" dirty="0"/>
              <a:t>is an abnormal event that arises during the execution of the program and disrupts the normal flow of the program. </a:t>
            </a:r>
            <a:endParaRPr lang="en-US" altLang="zh-CN" dirty="0" smtClean="0"/>
          </a:p>
          <a:p>
            <a:r>
              <a:rPr lang="en-US" altLang="zh-CN" dirty="0" smtClean="0"/>
              <a:t>If these exceptions are not handled properly, the program terminates abruptly and may cause severe consequences.</a:t>
            </a:r>
          </a:p>
          <a:p>
            <a:r>
              <a:rPr lang="en-US" altLang="zh-CN" dirty="0" smtClean="0"/>
              <a:t>For example,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network connections, database connections and files may remain opened; database and file records may be left in an inconsistent state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Drawbacks of exception handling in older languages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Scenario:</a:t>
            </a:r>
          </a:p>
          <a:p>
            <a:pPr lvl="1"/>
            <a:r>
              <a:rPr lang="en-US" altLang="zh-CN" dirty="0" smtClean="0"/>
              <a:t>suppose </a:t>
            </a:r>
            <a:r>
              <a:rPr lang="en-US" altLang="zh-CN" dirty="0"/>
              <a:t>the programmer wishes to open a file for </a:t>
            </a:r>
            <a:r>
              <a:rPr lang="en-US" altLang="zh-CN" dirty="0" smtClean="0"/>
              <a:t>processing</a:t>
            </a:r>
          </a:p>
          <a:p>
            <a:r>
              <a:rPr lang="en-US" altLang="zh-CN" dirty="0" smtClean="0"/>
              <a:t>Three cases: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programmers are not made to aware of the exceptional conditions.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file to be opened may not necessarily exist. The programmer therefore did not write codes to test whether the file exists before opening the file.</a:t>
            </a:r>
          </a:p>
          <a:p>
            <a:pPr lvl="1"/>
            <a:r>
              <a:rPr lang="en-US" altLang="zh-CN" dirty="0"/>
              <a:t>Suppose the programmer is aware of the exceptional conditions, he/she might decide to finish the main logic first, and write the exception handling codes later – this "later", unfortunately, usually never happens.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 </a:t>
            </a:r>
            <a:r>
              <a:rPr lang="en-US" altLang="zh-CN" dirty="0"/>
              <a:t>other words, you are not force to write the exception handling codes together with the main logic.</a:t>
            </a:r>
          </a:p>
          <a:p>
            <a:pPr lvl="1"/>
            <a:r>
              <a:rPr lang="en-US" altLang="zh-CN" dirty="0"/>
              <a:t>Suppose the programmer decided to write the exception handling codes, the exception handling codes intertwine with the main logic in many if-else statements.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This </a:t>
            </a:r>
            <a:r>
              <a:rPr lang="en-US" altLang="zh-CN" dirty="0"/>
              <a:t>makes main logic hard to follow and the entire program hard to read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3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Intertwined codes (pseudo code)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if (file exists)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open file;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while (there is more records to be processed)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F0"/>
                </a:solidFill>
              </a:rPr>
              <a:t>if (no IO errors)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process the file record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C0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 handle the errors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F0"/>
                </a:solidFill>
              </a:rPr>
              <a:t>if (file is opened) close the file;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0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report the file does not exist;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22" y="3258415"/>
            <a:ext cx="285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</a:t>
            </a:r>
            <a:r>
              <a:rPr lang="en-US" altLang="zh-CN" dirty="0" smtClean="0"/>
              <a:t>handling in 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 overcomes these drawbacks by building the exception handling into the language rather than leaving it to the discretion of the programmers: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You will be informed of the exceptional conditions </a:t>
            </a:r>
            <a:r>
              <a:rPr lang="en-US" altLang="zh-CN" dirty="0"/>
              <a:t>that may arise in calling a method - Exceptions are declared in the method's signature.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You are forced to handle exceptions </a:t>
            </a:r>
            <a:r>
              <a:rPr lang="en-US" altLang="zh-CN" dirty="0"/>
              <a:t>while writing the main logic and cannot leave them as an afterthought - Your program cannot compiled without the exception handling codes.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Exception handling codes are separated from the main logic </a:t>
            </a:r>
            <a:r>
              <a:rPr lang="en-US" altLang="zh-CN" dirty="0"/>
              <a:t>- Via the try-catch-finally construct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to ensure that you can write robust programs for mission-critical applications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handling in 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Exception </a:t>
            </a:r>
            <a:r>
              <a:rPr lang="en-US" altLang="zh-CN" dirty="0"/>
              <a:t>Handling Operations</a:t>
            </a:r>
          </a:p>
          <a:p>
            <a:pPr lvl="1"/>
            <a:r>
              <a:rPr lang="en-US" altLang="zh-CN" dirty="0" smtClean="0"/>
              <a:t>Five keywords: try</a:t>
            </a:r>
            <a:r>
              <a:rPr lang="en-US" altLang="zh-CN" dirty="0"/>
              <a:t>, catch, finally, throws and throw </a:t>
            </a:r>
            <a:endParaRPr lang="en-US" altLang="zh-CN" dirty="0" smtClean="0"/>
          </a:p>
          <a:p>
            <a:r>
              <a:rPr lang="en-US" altLang="zh-CN" dirty="0" smtClean="0"/>
              <a:t>Exception </a:t>
            </a:r>
            <a:r>
              <a:rPr lang="en-US" altLang="zh-CN" dirty="0"/>
              <a:t>Handling </a:t>
            </a:r>
            <a:r>
              <a:rPr lang="en-US" altLang="zh-CN" dirty="0" smtClean="0"/>
              <a:t>Code template 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try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main logic, uses methods that may throw Exceptions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catch (Exception1 ex)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error handler for Exception1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catch (Exception2 ex)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error handler for Exception2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finally {   </a:t>
            </a:r>
            <a:r>
              <a:rPr lang="en-US" altLang="zh-CN" dirty="0">
                <a:solidFill>
                  <a:srgbClr val="00B050"/>
                </a:solidFill>
              </a:rPr>
              <a:t>// finally is </a:t>
            </a:r>
            <a:r>
              <a:rPr lang="en-US" altLang="zh-CN" dirty="0">
                <a:solidFill>
                  <a:srgbClr val="0070C0"/>
                </a:solidFill>
              </a:rPr>
              <a:t>optional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clean up codes, always executed regardless of exceptions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 of concerns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m</a:t>
            </a:r>
            <a:r>
              <a:rPr lang="en-US" altLang="zh-CN" dirty="0" smtClean="0"/>
              <a:t>ain </a:t>
            </a:r>
            <a:r>
              <a:rPr lang="en-US" altLang="zh-CN" dirty="0"/>
              <a:t>logic is separated from the exception handling </a:t>
            </a:r>
            <a:r>
              <a:rPr lang="en-US" altLang="zh-CN" dirty="0" smtClean="0"/>
              <a:t>codes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ScannerFromFileWithCatch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try </a:t>
            </a:r>
            <a:r>
              <a:rPr lang="en-US" altLang="zh-CN" dirty="0" smtClean="0">
                <a:solidFill>
                  <a:srgbClr val="00B0F0"/>
                </a:solidFill>
              </a:rPr>
              <a:t>{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        Scanner in = new Scanner(new File("test.in"));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    // your main logic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} </a:t>
            </a:r>
            <a:r>
              <a:rPr lang="en-US" altLang="zh-CN" dirty="0">
                <a:solidFill>
                  <a:srgbClr val="00B0F0"/>
                </a:solidFill>
              </a:rPr>
              <a:t>catch (</a:t>
            </a:r>
            <a:r>
              <a:rPr lang="en-US" altLang="zh-CN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dirty="0">
                <a:solidFill>
                  <a:srgbClr val="00B0F0"/>
                </a:solidFill>
              </a:rPr>
              <a:t> ex) { 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ex.printStackTrace</a:t>
            </a:r>
            <a:r>
              <a:rPr lang="en-US" altLang="zh-CN" dirty="0" smtClean="0"/>
              <a:t>();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exception </a:t>
            </a:r>
            <a:r>
              <a:rPr lang="en-US" altLang="zh-CN" dirty="0">
                <a:solidFill>
                  <a:srgbClr val="00B050"/>
                </a:solidFill>
              </a:rPr>
              <a:t>handling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      }</a:t>
            </a:r>
          </a:p>
          <a:p>
            <a:pPr marL="3429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1418</Words>
  <Application>Microsoft Office PowerPoint</Application>
  <PresentationFormat>On-screen Show (4:3)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Theme</vt:lpstr>
      <vt:lpstr>Java Programming</vt:lpstr>
      <vt:lpstr>Correctness &amp; robustness </vt:lpstr>
      <vt:lpstr>Outline</vt:lpstr>
      <vt:lpstr>Exception </vt:lpstr>
      <vt:lpstr>Drawbacks of exception handling in older languages</vt:lpstr>
      <vt:lpstr>Intertwined codes (pseudo code)</vt:lpstr>
      <vt:lpstr>Exception handling in Java</vt:lpstr>
      <vt:lpstr>Exception handling in Java</vt:lpstr>
      <vt:lpstr>Separation of concerns</vt:lpstr>
      <vt:lpstr>Separation of concerns</vt:lpstr>
      <vt:lpstr>Exception Classes</vt:lpstr>
      <vt:lpstr>Error vs Exception</vt:lpstr>
      <vt:lpstr>Checked vs. Unchecked Exceptions</vt:lpstr>
      <vt:lpstr>Checked Exceptions</vt:lpstr>
      <vt:lpstr>Checked Exceptions must be handled</vt:lpstr>
      <vt:lpstr>Unchecked Exceptions</vt:lpstr>
      <vt:lpstr>Finally block</vt:lpstr>
      <vt:lpstr>Exception &amp; Call Stack</vt:lpstr>
      <vt:lpstr>What is the output?</vt:lpstr>
      <vt:lpstr>What is the output?</vt:lpstr>
      <vt:lpstr>Creating Your Own Exception</vt:lpstr>
      <vt:lpstr>Creating Your Own Exception</vt:lpstr>
      <vt:lpstr>Creating Your Own Exception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404</cp:revision>
  <cp:lastPrinted>2017-01-15T05:39:56Z</cp:lastPrinted>
  <dcterms:created xsi:type="dcterms:W3CDTF">2016-09-13T14:28:44Z</dcterms:created>
  <dcterms:modified xsi:type="dcterms:W3CDTF">2017-06-01T13:10:14Z</dcterms:modified>
</cp:coreProperties>
</file>