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16" r:id="rId11"/>
    <p:sldId id="308" r:id="rId12"/>
    <p:sldId id="309" r:id="rId13"/>
    <p:sldId id="374" r:id="rId14"/>
    <p:sldId id="311" r:id="rId15"/>
    <p:sldId id="318" r:id="rId16"/>
    <p:sldId id="317" r:id="rId17"/>
    <p:sldId id="322" r:id="rId18"/>
    <p:sldId id="345" r:id="rId19"/>
    <p:sldId id="337" r:id="rId20"/>
    <p:sldId id="346" r:id="rId21"/>
    <p:sldId id="347" r:id="rId22"/>
    <p:sldId id="320" r:id="rId23"/>
    <p:sldId id="307" r:id="rId24"/>
    <p:sldId id="373" r:id="rId25"/>
    <p:sldId id="288" r:id="rId26"/>
    <p:sldId id="326" r:id="rId27"/>
    <p:sldId id="348" r:id="rId28"/>
    <p:sldId id="327" r:id="rId29"/>
    <p:sldId id="328" r:id="rId30"/>
    <p:sldId id="362" r:id="rId31"/>
    <p:sldId id="369" r:id="rId32"/>
    <p:sldId id="364" r:id="rId33"/>
    <p:sldId id="366" r:id="rId34"/>
    <p:sldId id="365" r:id="rId35"/>
    <p:sldId id="368" r:id="rId36"/>
    <p:sldId id="363" r:id="rId37"/>
    <p:sldId id="375" r:id="rId38"/>
    <p:sldId id="376" r:id="rId39"/>
    <p:sldId id="377" r:id="rId40"/>
    <p:sldId id="370" r:id="rId41"/>
    <p:sldId id="361" r:id="rId42"/>
    <p:sldId id="359" r:id="rId43"/>
    <p:sldId id="360" r:id="rId44"/>
    <p:sldId id="324" r:id="rId45"/>
    <p:sldId id="371" r:id="rId46"/>
    <p:sldId id="372" r:id="rId47"/>
    <p:sldId id="331" r:id="rId48"/>
    <p:sldId id="332" r:id="rId49"/>
    <p:sldId id="338" r:id="rId50"/>
    <p:sldId id="339" r:id="rId51"/>
    <p:sldId id="333" r:id="rId52"/>
    <p:sldId id="334" r:id="rId53"/>
    <p:sldId id="335" r:id="rId54"/>
    <p:sldId id="340" r:id="rId55"/>
    <p:sldId id="344" r:id="rId56"/>
    <p:sldId id="281" r:id="rId57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8739" autoAdjust="0"/>
  </p:normalViewPr>
  <p:slideViewPr>
    <p:cSldViewPr snapToGrid="0">
      <p:cViewPr varScale="1">
        <p:scale>
          <a:sx n="52" d="100"/>
          <a:sy n="52" d="100"/>
        </p:scale>
        <p:origin x="10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957F-1B3B-41DA-B877-D854FE6EE1D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8935-503C-4FDD-B8A5-AE1FED158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9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F9706-EE54-4067-9703-E91FA2A2495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A410-DFA9-4839-9F91-7376AA7E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6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8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http://www3.ntu.edu.sg/home/ehchua/programming/java/J5b_IO.html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2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3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Files &amp; I/O</a:t>
            </a:r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Programs </a:t>
            </a:r>
            <a:r>
              <a:rPr lang="en-US" altLang="zh-CN" dirty="0"/>
              <a:t>read inputs from </a:t>
            </a:r>
            <a:r>
              <a:rPr lang="en-US" altLang="zh-CN" dirty="0">
                <a:solidFill>
                  <a:srgbClr val="00B0F0"/>
                </a:solidFill>
              </a:rPr>
              <a:t>data sources </a:t>
            </a:r>
            <a:r>
              <a:rPr lang="en-US" altLang="zh-CN" dirty="0"/>
              <a:t>(e.g., keyboard, file, network, memory buffer, or another program) and write outputs to </a:t>
            </a:r>
            <a:r>
              <a:rPr lang="en-US" altLang="zh-CN" dirty="0">
                <a:solidFill>
                  <a:srgbClr val="00B0F0"/>
                </a:solidFill>
              </a:rPr>
              <a:t>data sinks </a:t>
            </a:r>
            <a:r>
              <a:rPr lang="en-US" altLang="zh-CN" dirty="0"/>
              <a:t>(e.g., display console, file, network, memory buffer, or another program).</a:t>
            </a:r>
            <a:endParaRPr lang="en-US" altLang="zh-CN" dirty="0" smtClean="0"/>
          </a:p>
          <a:p>
            <a:r>
              <a:rPr lang="en-US" altLang="zh-CN" dirty="0"/>
              <a:t>If a programming language had to deal with each type of device as a special case, the complexity would be overwhelming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1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good facilities for doing input and output is to provide universal abstractions for representing I/O devices.</a:t>
            </a:r>
          </a:p>
          <a:p>
            <a:r>
              <a:rPr lang="en-US" altLang="zh-CN" dirty="0"/>
              <a:t>In Java, In Java, the main I/O abstractions are called </a:t>
            </a:r>
            <a:r>
              <a:rPr lang="en-US" altLang="zh-CN" dirty="0" smtClean="0">
                <a:solidFill>
                  <a:srgbClr val="00B0F0"/>
                </a:solidFill>
              </a:rPr>
              <a:t>streams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stream is a sequential and contiguous one-way flow of data (just like water or oil flows through the pipe).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6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 I/O operations involve three steps: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Open</a:t>
            </a:r>
            <a:r>
              <a:rPr lang="en-US" altLang="zh-CN" dirty="0"/>
              <a:t> an input/output stream associated with a physical device (e.g., file, network, console/keyboard), by constructing an appropriate I/O stream instance.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Read</a:t>
            </a:r>
            <a:r>
              <a:rPr lang="en-US" altLang="zh-CN" dirty="0"/>
              <a:t> from the opened input stream until "end-of-stream" encountered, </a:t>
            </a:r>
            <a:r>
              <a:rPr lang="en-US" altLang="zh-CN" dirty="0">
                <a:solidFill>
                  <a:srgbClr val="00B0F0"/>
                </a:solidFill>
              </a:rPr>
              <a:t>or write </a:t>
            </a:r>
            <a:r>
              <a:rPr lang="en-US" altLang="zh-CN" dirty="0"/>
              <a:t>to the opened output stream (and </a:t>
            </a:r>
            <a:r>
              <a:rPr lang="en-US" altLang="zh-CN" dirty="0">
                <a:solidFill>
                  <a:srgbClr val="00B0F0"/>
                </a:solidFill>
              </a:rPr>
              <a:t>optionally flush </a:t>
            </a:r>
            <a:r>
              <a:rPr lang="en-US" altLang="zh-CN" dirty="0"/>
              <a:t>the buffered output).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Close</a:t>
            </a:r>
            <a:r>
              <a:rPr lang="en-US" altLang="zh-CN" dirty="0"/>
              <a:t> the input/output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beauty of the stream abstraction is that it is as easy to write data to a file or to send data over a network as it is to print information on the screen.</a:t>
            </a:r>
          </a:p>
          <a:p>
            <a:r>
              <a:rPr lang="en-US" altLang="zh-CN" dirty="0"/>
              <a:t>The standard stream classes discussed </a:t>
            </a:r>
            <a:r>
              <a:rPr lang="en-US" altLang="zh-CN" dirty="0" smtClean="0"/>
              <a:t>are </a:t>
            </a:r>
            <a:r>
              <a:rPr lang="en-US" altLang="zh-CN" dirty="0"/>
              <a:t>defined in the package java.io</a:t>
            </a:r>
            <a:r>
              <a:rPr lang="en-US" altLang="zh-CN" dirty="0" smtClean="0"/>
              <a:t>, along </a:t>
            </a:r>
            <a:r>
              <a:rPr lang="en-US" altLang="zh-CN" dirty="0"/>
              <a:t>with several supporting classes.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4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two broad categories of data: machine-formatted data and human-readable </a:t>
            </a:r>
            <a:r>
              <a:rPr lang="en-US" altLang="zh-CN" dirty="0" smtClean="0"/>
              <a:t>text.</a:t>
            </a:r>
          </a:p>
          <a:p>
            <a:r>
              <a:rPr lang="en-US" altLang="zh-CN" dirty="0" smtClean="0"/>
              <a:t>As </a:t>
            </a:r>
            <a:r>
              <a:rPr lang="en-US" altLang="zh-CN" dirty="0"/>
              <a:t>a consequence, Java needs to differentiate between </a:t>
            </a:r>
            <a:r>
              <a:rPr lang="en-US" altLang="zh-CN" dirty="0">
                <a:solidFill>
                  <a:srgbClr val="00B0F0"/>
                </a:solidFill>
              </a:rPr>
              <a:t>byte-based I/O </a:t>
            </a:r>
            <a:r>
              <a:rPr lang="en-US" altLang="zh-CN" dirty="0"/>
              <a:t>for processing raw bytes or binary data, and </a:t>
            </a:r>
            <a:r>
              <a:rPr lang="en-US" altLang="zh-CN" dirty="0">
                <a:solidFill>
                  <a:srgbClr val="00B0F0"/>
                </a:solidFill>
              </a:rPr>
              <a:t>character-based I/O </a:t>
            </a:r>
            <a:r>
              <a:rPr lang="en-US" altLang="zh-CN" dirty="0"/>
              <a:t>for processing texts made up of characters.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2" y="1859283"/>
            <a:ext cx="7700336" cy="4017082"/>
          </a:xfrm>
        </p:spPr>
      </p:pic>
    </p:spTree>
    <p:extLst>
      <p:ext uri="{BB962C8B-B14F-4D97-AF65-F5344CB8AC3E}">
        <p14:creationId xmlns:p14="http://schemas.microsoft.com/office/powerpoint/2010/main" val="4176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Character 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There are various ways for characters to be encoded as binary data.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particular encoding is known as a charset or character set. Charsets have standardized names such as “UTF-16,”“UTF-8,” and “ISO-8859-1.”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UTF-16, characters are encoded as 16-bit UNICODE values; this is the character set that is used internally by Java.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UTF-8 </a:t>
            </a:r>
            <a:r>
              <a:rPr lang="en-US" altLang="zh-CN" dirty="0"/>
              <a:t>is a way of encoding </a:t>
            </a:r>
            <a:r>
              <a:rPr lang="en-US" altLang="zh-CN" dirty="0" smtClean="0"/>
              <a:t>UNICODE characters </a:t>
            </a:r>
            <a:r>
              <a:rPr lang="en-US" altLang="zh-CN" dirty="0"/>
              <a:t>using 8 bits for common ASCII characters and longer codes for other characters.</a:t>
            </a:r>
          </a:p>
          <a:p>
            <a:pPr lvl="1"/>
            <a:r>
              <a:rPr lang="en-US" altLang="zh-CN" dirty="0"/>
              <a:t>ISO-8859-1, also known as “Latin-1,” is an 8-bit encoding that includes ASCII characters </a:t>
            </a:r>
            <a:r>
              <a:rPr lang="en-US" altLang="zh-CN" dirty="0" smtClean="0"/>
              <a:t>as well </a:t>
            </a:r>
            <a:r>
              <a:rPr lang="en-US" altLang="zh-CN" dirty="0"/>
              <a:t>as certain accented characters that are used in several European languages.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9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 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internally stores characters (char type) in </a:t>
            </a:r>
            <a:r>
              <a:rPr lang="en-US" altLang="zh-CN" dirty="0">
                <a:solidFill>
                  <a:srgbClr val="0070C0"/>
                </a:solidFill>
              </a:rPr>
              <a:t>16-bit UCS-2</a:t>
            </a:r>
            <a:r>
              <a:rPr lang="en-US" altLang="zh-CN" dirty="0"/>
              <a:t> character set. </a:t>
            </a:r>
            <a:endParaRPr lang="en-US" altLang="zh-CN" dirty="0" smtClean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the external data source/sink could store characters in other character set (e.g., US-ASCII, ISO-8859-x, UTF-8, UTF-16, and many others), in fixed length of 8-bit or 16-bit, or in variable length of 1 to 4 bytes.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2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 </a:t>
            </a:r>
            <a:r>
              <a:rPr lang="en-US" altLang="zh-CN" dirty="0" smtClean="0"/>
              <a:t>set conversion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Since JDK 1.4, Java provides a new package </a:t>
            </a:r>
            <a:r>
              <a:rPr lang="en-US" altLang="zh-CN" dirty="0" err="1"/>
              <a:t>java.nio.charset</a:t>
            </a:r>
            <a:r>
              <a:rPr lang="en-US" altLang="zh-CN" dirty="0"/>
              <a:t> as part of NIO (New IO) to support character translation between the Unicode (UCS-2) used internally in Java program and external devices which could be encoded in any other format (e.g., US-ASCII, ISO-8859-x, UTF-8, UTF-16, UTF-16BE, UTF-16LE, and etc</a:t>
            </a:r>
            <a:r>
              <a:rPr lang="en-US" altLang="zh-CN" dirty="0" smtClean="0"/>
              <a:t>.)</a:t>
            </a:r>
          </a:p>
          <a:p>
            <a:r>
              <a:rPr lang="en-US" altLang="zh-CN" dirty="0"/>
              <a:t>The main class </a:t>
            </a:r>
            <a:r>
              <a:rPr lang="en-US" altLang="zh-CN" dirty="0" err="1"/>
              <a:t>java.nio.charset.Charset</a:t>
            </a:r>
            <a:r>
              <a:rPr lang="en-US" altLang="zh-CN" dirty="0"/>
              <a:t> provides static methods for testing whether a particular charset is supported, locating charset instances by name, and listing all the available charsets and the default charset.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22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</a:p>
          <a:p>
            <a:r>
              <a:rPr lang="en-US" altLang="zh-CN" dirty="0" smtClean="0"/>
              <a:t>Streams</a:t>
            </a:r>
          </a:p>
          <a:p>
            <a:pPr lvl="1"/>
            <a:r>
              <a:rPr lang="en-US" altLang="zh-CN" dirty="0" smtClean="0"/>
              <a:t>Character </a:t>
            </a:r>
            <a:r>
              <a:rPr lang="en-US" altLang="zh-CN" dirty="0" smtClean="0"/>
              <a:t>set* </a:t>
            </a:r>
            <a:endParaRPr lang="en-US" altLang="zh-CN" dirty="0"/>
          </a:p>
          <a:p>
            <a:pPr lvl="1"/>
            <a:r>
              <a:rPr lang="en-US" altLang="zh-CN" dirty="0" smtClean="0"/>
              <a:t>File </a:t>
            </a:r>
            <a:r>
              <a:rPr lang="en-US" altLang="zh-CN" dirty="0" smtClean="0"/>
              <a:t>I/O</a:t>
            </a:r>
          </a:p>
          <a:p>
            <a:pPr lvl="2"/>
            <a:r>
              <a:rPr lang="en-US" altLang="zh-CN" dirty="0" err="1" smtClean="0"/>
              <a:t>FileReader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FileWriter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Standard I/O</a:t>
            </a:r>
          </a:p>
          <a:p>
            <a:pPr lvl="1"/>
            <a:r>
              <a:rPr lang="en-US" altLang="zh-CN" dirty="0" smtClean="0"/>
              <a:t>Network I/O </a:t>
            </a:r>
            <a:r>
              <a:rPr lang="en-US" altLang="zh-CN" dirty="0" smtClean="0"/>
              <a:t>*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java.nio.charset.Charset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lists </a:t>
            </a:r>
            <a:r>
              <a:rPr lang="en-US" altLang="zh-CN" sz="2400" dirty="0"/>
              <a:t>all the available charsets</a:t>
            </a:r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>
                <a:solidFill>
                  <a:srgbClr val="0070C0"/>
                </a:solidFill>
              </a:rPr>
              <a:t>static </a:t>
            </a:r>
            <a:r>
              <a:rPr lang="en-US" altLang="zh-CN" sz="2000" dirty="0" err="1">
                <a:solidFill>
                  <a:srgbClr val="0070C0"/>
                </a:solidFill>
              </a:rPr>
              <a:t>SortedMap</a:t>
            </a:r>
            <a:r>
              <a:rPr lang="en-US" altLang="zh-CN" sz="2000" dirty="0">
                <a:solidFill>
                  <a:srgbClr val="0070C0"/>
                </a:solidFill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</a:rPr>
              <a:t>String,Charset</a:t>
            </a:r>
            <a:r>
              <a:rPr lang="en-US" altLang="zh-CN" sz="2000" dirty="0">
                <a:solidFill>
                  <a:srgbClr val="0070C0"/>
                </a:solidFill>
              </a:rPr>
              <a:t>&gt; </a:t>
            </a:r>
            <a:r>
              <a:rPr lang="en-US" altLang="zh-CN" sz="2000" dirty="0" err="1">
                <a:solidFill>
                  <a:srgbClr val="0070C0"/>
                </a:solidFill>
              </a:rPr>
              <a:t>availableCharsets</a:t>
            </a:r>
            <a:r>
              <a:rPr lang="en-US" altLang="zh-CN" sz="2000" dirty="0">
                <a:solidFill>
                  <a:srgbClr val="0070C0"/>
                </a:solidFill>
              </a:rPr>
              <a:t>()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the default charset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>
                <a:solidFill>
                  <a:srgbClr val="0070C0"/>
                </a:solidFill>
              </a:rPr>
              <a:t>static Charset </a:t>
            </a:r>
            <a:r>
              <a:rPr lang="en-US" altLang="zh-CN" sz="2000" dirty="0" err="1">
                <a:solidFill>
                  <a:srgbClr val="0070C0"/>
                </a:solidFill>
              </a:rPr>
              <a:t>defaultCharset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a Charset instance for the given charset name (in String)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>
                <a:solidFill>
                  <a:srgbClr val="0070C0"/>
                </a:solidFill>
              </a:rPr>
              <a:t>static Charset </a:t>
            </a:r>
            <a:r>
              <a:rPr lang="en-US" altLang="zh-CN" sz="2000" dirty="0" err="1">
                <a:solidFill>
                  <a:srgbClr val="0070C0"/>
                </a:solidFill>
              </a:rPr>
              <a:t>forName</a:t>
            </a:r>
            <a:r>
              <a:rPr lang="en-US" altLang="zh-CN" sz="2000" dirty="0">
                <a:solidFill>
                  <a:srgbClr val="0070C0"/>
                </a:solidFill>
              </a:rPr>
              <a:t>(String </a:t>
            </a:r>
            <a:r>
              <a:rPr lang="en-US" altLang="zh-CN" sz="2000" dirty="0" err="1">
                <a:solidFill>
                  <a:srgbClr val="0070C0"/>
                </a:solidFill>
              </a:rPr>
              <a:t>charsetName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400" dirty="0" smtClean="0"/>
              <a:t>Tests </a:t>
            </a:r>
            <a:r>
              <a:rPr lang="en-US" altLang="zh-CN" sz="2400" dirty="0"/>
              <a:t>if this charset name is supported</a:t>
            </a:r>
            <a:endParaRPr lang="zh-CN" altLang="en-US" sz="2400" dirty="0"/>
          </a:p>
          <a:p>
            <a:pPr lvl="1"/>
            <a:r>
              <a:rPr lang="en-US" altLang="zh-CN" sz="2000" dirty="0" smtClean="0">
                <a:solidFill>
                  <a:srgbClr val="0070C0"/>
                </a:solidFill>
              </a:rPr>
              <a:t>public static boolean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isSupported</a:t>
            </a:r>
            <a:r>
              <a:rPr lang="en-US" altLang="zh-CN" sz="2000" dirty="0" smtClean="0">
                <a:solidFill>
                  <a:srgbClr val="0070C0"/>
                </a:solidFill>
              </a:rPr>
              <a:t>(String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charsetName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9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java.nio.charset.Charset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Encodes Unicode UCS-2 characters in the </a:t>
            </a:r>
            <a:r>
              <a:rPr lang="en-US" altLang="zh-CN" dirty="0" err="1"/>
              <a:t>CharBuffer</a:t>
            </a:r>
            <a:r>
              <a:rPr lang="en-US" altLang="zh-CN" dirty="0"/>
              <a:t>/String into a "byte sequence" using this charset, and returns a </a:t>
            </a:r>
            <a:r>
              <a:rPr lang="en-US" altLang="zh-CN" dirty="0" err="1"/>
              <a:t>ByteBuffer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public </a:t>
            </a:r>
            <a:r>
              <a:rPr lang="en-US" altLang="zh-CN" dirty="0">
                <a:solidFill>
                  <a:srgbClr val="0070C0"/>
                </a:solidFill>
              </a:rPr>
              <a:t>final </a:t>
            </a:r>
            <a:r>
              <a:rPr lang="en-US" altLang="zh-CN" dirty="0" err="1">
                <a:solidFill>
                  <a:srgbClr val="0070C0"/>
                </a:solidFill>
              </a:rPr>
              <a:t>ByteBuffer</a:t>
            </a:r>
            <a:r>
              <a:rPr lang="en-US" altLang="zh-CN" dirty="0">
                <a:solidFill>
                  <a:srgbClr val="0070C0"/>
                </a:solidFill>
              </a:rPr>
              <a:t> encode(String 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public final </a:t>
            </a:r>
            <a:r>
              <a:rPr lang="en-US" altLang="zh-CN" dirty="0" err="1">
                <a:solidFill>
                  <a:srgbClr val="0070C0"/>
                </a:solidFill>
              </a:rPr>
              <a:t>ByteBuffer</a:t>
            </a:r>
            <a:r>
              <a:rPr lang="en-US" altLang="zh-CN" dirty="0">
                <a:solidFill>
                  <a:srgbClr val="0070C0"/>
                </a:solidFill>
              </a:rPr>
              <a:t> encode(</a:t>
            </a:r>
            <a:r>
              <a:rPr lang="en-US" altLang="zh-CN" dirty="0" err="1">
                <a:solidFill>
                  <a:srgbClr val="0070C0"/>
                </a:solidFill>
              </a:rPr>
              <a:t>CharBuffer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cb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/>
              <a:t>Decode the byte sequence encoded using this charset in the </a:t>
            </a:r>
            <a:r>
              <a:rPr lang="en-US" altLang="zh-CN" dirty="0" err="1"/>
              <a:t>ByteBuffer</a:t>
            </a:r>
            <a:r>
              <a:rPr lang="en-US" altLang="zh-CN" dirty="0"/>
              <a:t>  to Unicode UCS-2, and return a </a:t>
            </a:r>
            <a:r>
              <a:rPr lang="en-US" altLang="zh-CN" dirty="0" err="1"/>
              <a:t>charBuffer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public </a:t>
            </a:r>
            <a:r>
              <a:rPr lang="en-US" altLang="zh-CN" dirty="0">
                <a:solidFill>
                  <a:srgbClr val="0070C0"/>
                </a:solidFill>
              </a:rPr>
              <a:t>final </a:t>
            </a:r>
            <a:r>
              <a:rPr lang="en-US" altLang="zh-CN" dirty="0" err="1">
                <a:solidFill>
                  <a:srgbClr val="0070C0"/>
                </a:solidFill>
              </a:rPr>
              <a:t>CharBuffer</a:t>
            </a:r>
            <a:r>
              <a:rPr lang="en-US" altLang="zh-CN" dirty="0">
                <a:solidFill>
                  <a:srgbClr val="0070C0"/>
                </a:solidFill>
              </a:rPr>
              <a:t> decode(</a:t>
            </a:r>
            <a:r>
              <a:rPr lang="en-US" altLang="zh-CN" dirty="0" err="1">
                <a:solidFill>
                  <a:srgbClr val="0070C0"/>
                </a:solidFill>
              </a:rPr>
              <a:t>ByteBuffer</a:t>
            </a:r>
            <a:r>
              <a:rPr lang="en-US" altLang="zh-CN" dirty="0">
                <a:solidFill>
                  <a:srgbClr val="0070C0"/>
                </a:solidFill>
              </a:rPr>
              <a:t> bb)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17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Character-Based I/O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57" y="1690689"/>
            <a:ext cx="6825286" cy="4051205"/>
          </a:xfrm>
        </p:spPr>
      </p:pic>
      <p:sp>
        <p:nvSpPr>
          <p:cNvPr id="5" name="Rectangle 4"/>
          <p:cNvSpPr/>
          <p:nvPr/>
        </p:nvSpPr>
        <p:spPr>
          <a:xfrm>
            <a:off x="2501379" y="2622176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961756" y="2622176"/>
            <a:ext cx="1904774" cy="29583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FileReader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Human-readable</a:t>
            </a:r>
            <a:r>
              <a:rPr lang="en-US" altLang="zh-CN" dirty="0"/>
              <a:t> character data can be read from a file using an object belonging to the class </a:t>
            </a:r>
            <a:r>
              <a:rPr lang="en-US" altLang="zh-CN" dirty="0" err="1"/>
              <a:t>FileReader</a:t>
            </a:r>
            <a:r>
              <a:rPr lang="en-US" altLang="zh-CN" dirty="0"/>
              <a:t>, which is a subclass of Reader. </a:t>
            </a:r>
          </a:p>
          <a:p>
            <a:r>
              <a:rPr lang="en-US" altLang="zh-CN" dirty="0"/>
              <a:t>Similarly, data can be written to a file in human-readable format through an object of type </a:t>
            </a:r>
            <a:r>
              <a:rPr lang="en-US" altLang="zh-CN" dirty="0" err="1"/>
              <a:t>FileWriter</a:t>
            </a:r>
            <a:r>
              <a:rPr lang="en-US" altLang="zh-CN" dirty="0"/>
              <a:t>, a subclass of Writer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files that store data in machine format,</a:t>
            </a:r>
            <a:br>
              <a:rPr lang="en-US" altLang="zh-CN" dirty="0" smtClean="0"/>
            </a:br>
            <a:r>
              <a:rPr lang="en-US" altLang="zh-CN" dirty="0" smtClean="0"/>
              <a:t>the appropriate I/O classes are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4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Reads text from a character-input stream, buffering characters so as to provide for the </a:t>
            </a:r>
            <a:r>
              <a:rPr lang="en-US" altLang="zh-CN" dirty="0">
                <a:solidFill>
                  <a:srgbClr val="0070C0"/>
                </a:solidFill>
              </a:rPr>
              <a:t>efficient reading </a:t>
            </a:r>
            <a:r>
              <a:rPr lang="en-US" altLang="zh-CN" dirty="0"/>
              <a:t>of characters, arrays, and lines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/>
              <a:t>BufferedReader</a:t>
            </a:r>
            <a:r>
              <a:rPr lang="en-US" altLang="zh-CN" dirty="0"/>
              <a:t> in</a:t>
            </a:r>
          </a:p>
          <a:p>
            <a:pPr marL="342900" lvl="1" indent="0">
              <a:buNone/>
            </a:pPr>
            <a:r>
              <a:rPr lang="en-US" altLang="zh-CN" dirty="0"/>
              <a:t>  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FileReader</a:t>
            </a:r>
            <a:r>
              <a:rPr lang="en-US" altLang="zh-CN" dirty="0"/>
              <a:t>("foo.in"));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0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structure using 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FileReader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reader;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try {</a:t>
            </a:r>
          </a:p>
          <a:p>
            <a:pPr marL="0" indent="0">
              <a:buNone/>
            </a:pPr>
            <a:r>
              <a:rPr lang="en-US" altLang="zh-CN" sz="2400" dirty="0" smtClean="0"/>
              <a:t>     reader = </a:t>
            </a:r>
            <a:r>
              <a:rPr lang="en-US" altLang="zh-CN" sz="2400" dirty="0"/>
              <a:t>new </a:t>
            </a:r>
            <a:r>
              <a:rPr lang="en-US" altLang="zh-CN" sz="2400" dirty="0" err="1"/>
              <a:t>FileReader</a:t>
            </a:r>
            <a:r>
              <a:rPr lang="en-US" altLang="zh-CN" sz="2400" dirty="0"/>
              <a:t>("data.txt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//read data and process them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catch (</a:t>
            </a:r>
            <a:r>
              <a:rPr lang="en-US" altLang="zh-CN" sz="2400" dirty="0" err="1"/>
              <a:t>FileNotFoundException</a:t>
            </a:r>
            <a:r>
              <a:rPr lang="en-US" altLang="zh-CN" sz="2400" dirty="0"/>
              <a:t> e) {</a:t>
            </a:r>
          </a:p>
          <a:p>
            <a:pPr marL="0" indent="0">
              <a:buNone/>
            </a:pPr>
            <a:r>
              <a:rPr lang="en-US" altLang="zh-CN" sz="2400" dirty="0" smtClean="0"/>
              <a:t>     ... </a:t>
            </a:r>
            <a:r>
              <a:rPr lang="en-US" altLang="zh-CN" sz="2400" dirty="0">
                <a:solidFill>
                  <a:srgbClr val="00B050"/>
                </a:solidFill>
              </a:rPr>
              <a:t>// do something to handle </a:t>
            </a:r>
            <a:r>
              <a:rPr lang="en-US" altLang="zh-CN" sz="2400" dirty="0" smtClean="0">
                <a:solidFill>
                  <a:srgbClr val="00B050"/>
                </a:solidFill>
              </a:rPr>
              <a:t>the error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65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structure using </a:t>
            </a:r>
            <a:r>
              <a:rPr lang="en-US" altLang="zh-CN" dirty="0" err="1"/>
              <a:t>FileWriter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FileWriter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writer;</a:t>
            </a:r>
          </a:p>
          <a:p>
            <a:pPr marL="0" indent="0">
              <a:buNone/>
            </a:pPr>
            <a:r>
              <a:rPr lang="en-US" altLang="zh-CN" sz="2400" dirty="0" smtClean="0"/>
              <a:t>try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 writer </a:t>
            </a:r>
            <a:r>
              <a:rPr lang="en-US" altLang="zh-CN" sz="2400" dirty="0"/>
              <a:t>= new </a:t>
            </a:r>
            <a:r>
              <a:rPr lang="en-US" altLang="zh-CN" sz="2400" dirty="0" err="1"/>
              <a:t>FileWriter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, false);</a:t>
            </a:r>
          </a:p>
          <a:p>
            <a:pPr marL="0" indent="0">
              <a:buNone/>
            </a:pPr>
            <a:r>
              <a:rPr lang="en-US" altLang="zh-CN" sz="2400" dirty="0" smtClean="0"/>
              <a:t>  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 write data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} </a:t>
            </a:r>
            <a:r>
              <a:rPr lang="en-US" altLang="zh-CN" sz="2400" dirty="0"/>
              <a:t>catch (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 e) {</a:t>
            </a:r>
          </a:p>
          <a:p>
            <a:pPr marL="0" indent="0">
              <a:buNone/>
            </a:pPr>
            <a:r>
              <a:rPr lang="en-US" altLang="zh-CN" sz="2400" dirty="0" smtClean="0"/>
              <a:t>      …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en-US" altLang="zh-CN" sz="2400" dirty="0">
                <a:solidFill>
                  <a:srgbClr val="00B050"/>
                </a:solidFill>
              </a:rPr>
              <a:t>do something to handle the error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16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InputStreamReader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&amp; </a:t>
            </a:r>
            <a:r>
              <a:rPr lang="en-US" altLang="zh-CN" sz="3200" dirty="0" err="1" smtClean="0"/>
              <a:t>OutputStreamWriter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FileReader</a:t>
            </a:r>
            <a:r>
              <a:rPr lang="en-US" altLang="zh-CN" dirty="0"/>
              <a:t>/</a:t>
            </a:r>
            <a:r>
              <a:rPr lang="en-US" altLang="zh-CN" dirty="0" err="1"/>
              <a:t>FileWriter</a:t>
            </a:r>
            <a:r>
              <a:rPr lang="en-US" altLang="zh-CN" dirty="0"/>
              <a:t> introduced earlier uses the default charset for decoding/encoding, resulted in non-portable programs.</a:t>
            </a:r>
          </a:p>
          <a:p>
            <a:r>
              <a:rPr lang="en-US" altLang="zh-CN" dirty="0"/>
              <a:t>To choose the charset, you need to use </a:t>
            </a:r>
            <a:r>
              <a:rPr lang="en-US" altLang="zh-CN" dirty="0" err="1"/>
              <a:t>InputStreamReader</a:t>
            </a:r>
            <a:r>
              <a:rPr lang="en-US" altLang="zh-CN" dirty="0"/>
              <a:t> and </a:t>
            </a:r>
            <a:r>
              <a:rPr lang="en-US" altLang="zh-CN" dirty="0" err="1"/>
              <a:t>OutputStreamWriter</a:t>
            </a:r>
            <a:r>
              <a:rPr lang="en-US" altLang="zh-CN" dirty="0"/>
              <a:t>. </a:t>
            </a:r>
            <a:r>
              <a:rPr lang="en-US" altLang="zh-CN" dirty="0" smtClean="0"/>
              <a:t>They are </a:t>
            </a:r>
            <a:r>
              <a:rPr lang="en-US" altLang="zh-CN" dirty="0"/>
              <a:t>considered to be byte-to-character "bridge" streams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83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the BMI data into a text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public static void </a:t>
            </a:r>
            <a:r>
              <a:rPr lang="en-US" altLang="zh-CN" sz="1800" dirty="0" err="1" smtClean="0"/>
              <a:t>saveFile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ArrayList</a:t>
            </a:r>
            <a:r>
              <a:rPr lang="en-US" altLang="zh-CN" sz="1800" dirty="0" smtClean="0"/>
              <a:t>&lt;Student&gt; </a:t>
            </a:r>
            <a:r>
              <a:rPr lang="en-US" altLang="zh-CN" sz="1800" dirty="0" err="1" smtClean="0"/>
              <a:t>students,String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fileName</a:t>
            </a:r>
            <a:r>
              <a:rPr lang="en-US" altLang="zh-CN" sz="1800" dirty="0" smtClean="0"/>
              <a:t>) {</a:t>
            </a:r>
          </a:p>
          <a:p>
            <a:pPr marL="0" indent="0">
              <a:buNone/>
            </a:pPr>
            <a:r>
              <a:rPr lang="en-US" altLang="zh-CN" sz="1800" dirty="0" smtClean="0"/>
              <a:t>       try {</a:t>
            </a:r>
            <a:r>
              <a:rPr lang="zh-CN" altLang="en-US" sz="1800" dirty="0" smtClean="0"/>
              <a:t>          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FileWriter</a:t>
            </a:r>
            <a:r>
              <a:rPr lang="en-US" altLang="zh-CN" sz="1800" dirty="0" smtClean="0">
                <a:solidFill>
                  <a:srgbClr val="0070C0"/>
                </a:solidFill>
              </a:rPr>
              <a:t> writer = new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FileWriter</a:t>
            </a:r>
            <a:r>
              <a:rPr lang="en-US" altLang="zh-CN" sz="1800" dirty="0" smtClean="0">
                <a:solidFill>
                  <a:srgbClr val="0070C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fileName</a:t>
            </a:r>
            <a:r>
              <a:rPr lang="en-US" altLang="zh-CN" sz="1800" dirty="0" smtClean="0">
                <a:solidFill>
                  <a:srgbClr val="0070C0"/>
                </a:solidFill>
              </a:rPr>
              <a:t>, false);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for(Student </a:t>
            </a:r>
            <a:r>
              <a:rPr lang="en-US" altLang="zh-CN" sz="1800" dirty="0" err="1" smtClean="0"/>
              <a:t>st</a:t>
            </a:r>
            <a:r>
              <a:rPr lang="en-US" altLang="zh-CN" sz="1800" dirty="0" smtClean="0"/>
              <a:t>: students){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writer.write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String.</a:t>
            </a:r>
            <a:r>
              <a:rPr lang="en-US" altLang="zh-CN" sz="1800" i="1" dirty="0" err="1" smtClean="0"/>
              <a:t>format</a:t>
            </a:r>
            <a:r>
              <a:rPr lang="en-US" altLang="zh-CN" sz="1800" i="1" dirty="0" smtClean="0"/>
              <a:t>("%s,%s,%.2f,%.2f\r\n", </a:t>
            </a:r>
          </a:p>
          <a:p>
            <a:pPr marL="0" indent="0">
              <a:buNone/>
            </a:pPr>
            <a:r>
              <a:rPr lang="en-US" altLang="zh-CN" sz="1800" i="1" dirty="0"/>
              <a:t> </a:t>
            </a:r>
            <a:r>
              <a:rPr lang="en-US" altLang="zh-CN" sz="1800" i="1" dirty="0" smtClean="0"/>
              <a:t>                                                 </a:t>
            </a:r>
            <a:r>
              <a:rPr lang="en-US" altLang="zh-CN" sz="1800" i="1" dirty="0" err="1" smtClean="0"/>
              <a:t>st.id,st.name,st.height,st.weight</a:t>
            </a:r>
            <a:r>
              <a:rPr lang="en-US" altLang="zh-CN" sz="1800" i="1" dirty="0" smtClean="0"/>
              <a:t>));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writer.close</a:t>
            </a:r>
            <a:r>
              <a:rPr lang="en-US" altLang="zh-CN" sz="1800" dirty="0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 smtClean="0"/>
              <a:t>       } catch (</a:t>
            </a:r>
            <a:r>
              <a:rPr lang="en-US" altLang="zh-CN" sz="1800" dirty="0" err="1" smtClean="0"/>
              <a:t>IOException</a:t>
            </a:r>
            <a:r>
              <a:rPr lang="en-US" altLang="zh-CN" sz="1800" dirty="0" smtClean="0"/>
              <a:t> e) {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e.printStackTrace</a:t>
            </a:r>
            <a:r>
              <a:rPr lang="en-US" altLang="zh-CN" sz="1800" dirty="0" smtClean="0"/>
              <a:t>();</a:t>
            </a:r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47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BMI data from a text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41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</a:t>
            </a:r>
            <a:r>
              <a:rPr lang="en-US" altLang="zh-CN" dirty="0" err="1"/>
              <a:t>readFile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File </a:t>
            </a:r>
            <a:r>
              <a:rPr lang="en-US" altLang="zh-CN" dirty="0" err="1">
                <a:solidFill>
                  <a:srgbClr val="0070C0"/>
                </a:solidFill>
              </a:rPr>
              <a:t>file</a:t>
            </a:r>
            <a:r>
              <a:rPr lang="en-US" altLang="zh-CN" dirty="0">
                <a:solidFill>
                  <a:srgbClr val="0070C0"/>
                </a:solidFill>
              </a:rPr>
              <a:t> = new File(</a:t>
            </a:r>
            <a:r>
              <a:rPr lang="en-US" altLang="zh-CN" dirty="0" err="1">
                <a:solidFill>
                  <a:srgbClr val="0070C0"/>
                </a:solidFill>
              </a:rPr>
              <a:t>fileName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 reader = null;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v= new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&lt;Student&gt;();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reader = new 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(new </a:t>
            </a:r>
            <a:r>
              <a:rPr lang="en-US" altLang="zh-CN" dirty="0" err="1">
                <a:solidFill>
                  <a:srgbClr val="0070C0"/>
                </a:solidFill>
              </a:rPr>
              <a:t>FileReader</a:t>
            </a:r>
            <a:r>
              <a:rPr lang="en-US" altLang="zh-CN" dirty="0">
                <a:solidFill>
                  <a:srgbClr val="0070C0"/>
                </a:solidFill>
              </a:rPr>
              <a:t>(file));</a:t>
            </a:r>
          </a:p>
          <a:p>
            <a:pPr marL="0" indent="0">
              <a:buNone/>
            </a:pPr>
            <a:r>
              <a:rPr lang="en-US" altLang="zh-CN" dirty="0"/>
              <a:t>            String </a:t>
            </a:r>
            <a:r>
              <a:rPr lang="en-US" altLang="zh-CN" dirty="0" err="1"/>
              <a:t>tempString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while ((</a:t>
            </a:r>
            <a:r>
              <a:rPr lang="en-US" altLang="zh-CN" dirty="0" err="1">
                <a:solidFill>
                  <a:srgbClr val="0070C0"/>
                </a:solidFill>
              </a:rPr>
              <a:t>tempString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reader.readLine</a:t>
            </a:r>
            <a:r>
              <a:rPr lang="en-US" altLang="zh-CN" dirty="0">
                <a:solidFill>
                  <a:srgbClr val="0070C0"/>
                </a:solidFill>
              </a:rPr>
              <a:t>())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     String[] a= </a:t>
            </a:r>
            <a:r>
              <a:rPr lang="en-US" altLang="zh-CN" dirty="0" err="1" smtClean="0"/>
              <a:t>tempString.split</a:t>
            </a:r>
            <a:r>
              <a:rPr lang="en-US" altLang="zh-CN" dirty="0" smtClean="0"/>
              <a:t>(",");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= new Student(a[0],a[1],</a:t>
            </a:r>
            <a:r>
              <a:rPr lang="en-US" altLang="zh-CN" dirty="0" err="1"/>
              <a:t>Double.parseDouble</a:t>
            </a:r>
            <a:r>
              <a:rPr lang="en-US" altLang="zh-CN" dirty="0"/>
              <a:t>(a[2]),</a:t>
            </a:r>
            <a:r>
              <a:rPr lang="en-US" altLang="zh-CN" dirty="0" err="1"/>
              <a:t>Double.parseDouble</a:t>
            </a:r>
            <a:r>
              <a:rPr lang="en-US" altLang="zh-CN" dirty="0"/>
              <a:t>(a[3]));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v.add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</a:rPr>
              <a:t>reader.close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return v;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return </a:t>
            </a:r>
            <a:r>
              <a:rPr lang="en-US" altLang="zh-CN" dirty="0"/>
              <a:t>v;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smtClean="0"/>
              <a:t>permanent </a:t>
            </a:r>
            <a:r>
              <a:rPr lang="en-US" altLang="zh-CN" dirty="0"/>
              <a:t>storage, computers use </a:t>
            </a:r>
            <a:r>
              <a:rPr lang="en-US" altLang="zh-CN" dirty="0" smtClean="0">
                <a:solidFill>
                  <a:srgbClr val="00B0F0"/>
                </a:solidFill>
              </a:rPr>
              <a:t>files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Files are organized into directories (sometimes called folders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A directory can hold other directories, as well as files. Both directories and files have names that are used to identify them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class </a:t>
            </a:r>
            <a:r>
              <a:rPr lang="en-US" altLang="zh-CN" dirty="0" err="1">
                <a:solidFill>
                  <a:srgbClr val="00B0F0"/>
                </a:solidFill>
              </a:rPr>
              <a:t>java.io.File</a:t>
            </a:r>
            <a:r>
              <a:rPr lang="en-US" altLang="zh-CN" dirty="0"/>
              <a:t> can represent either a file or a directory.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Counting </a:t>
            </a:r>
            <a:r>
              <a:rPr lang="en-US" altLang="zh-CN" dirty="0"/>
              <a:t>lines </a:t>
            </a:r>
            <a:r>
              <a:rPr lang="en-US" altLang="zh-CN" dirty="0" smtClean="0"/>
              <a:t>of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Lines </a:t>
            </a:r>
            <a:r>
              <a:rPr lang="en-US" altLang="zh-CN" dirty="0"/>
              <a:t>of code (LOC), is a software metric used to measure the size of a computer program by counting the number of lines in the text of the program's source code. </a:t>
            </a:r>
            <a:endParaRPr lang="en-US" altLang="zh-CN" dirty="0" smtClean="0"/>
          </a:p>
          <a:p>
            <a:r>
              <a:rPr lang="en-US" altLang="zh-CN" dirty="0" smtClean="0"/>
              <a:t>LOC </a:t>
            </a:r>
            <a:r>
              <a:rPr lang="en-US" altLang="zh-CN" dirty="0"/>
              <a:t>is typically used to predict the amount of effort </a:t>
            </a:r>
            <a:r>
              <a:rPr lang="en-US" altLang="zh-CN" dirty="0" smtClean="0"/>
              <a:t>to develop </a:t>
            </a:r>
            <a:r>
              <a:rPr lang="en-US" altLang="zh-CN" dirty="0"/>
              <a:t>a program, </a:t>
            </a:r>
            <a:r>
              <a:rPr lang="en-US" altLang="zh-CN" dirty="0" smtClean="0"/>
              <a:t>or to </a:t>
            </a:r>
            <a:r>
              <a:rPr lang="en-US" altLang="zh-CN" dirty="0"/>
              <a:t>estimate </a:t>
            </a:r>
            <a:r>
              <a:rPr lang="en-US" altLang="zh-CN" dirty="0" smtClean="0"/>
              <a:t>the maintainability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55312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lines of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classify lines of code into three types:</a:t>
            </a:r>
          </a:p>
          <a:p>
            <a:pPr lvl="1"/>
            <a:r>
              <a:rPr lang="en-US" altLang="zh-CN" dirty="0" smtClean="0"/>
              <a:t>White </a:t>
            </a:r>
            <a:r>
              <a:rPr lang="en-US" altLang="zh-CN" dirty="0"/>
              <a:t>lines</a:t>
            </a:r>
          </a:p>
          <a:p>
            <a:pPr lvl="1"/>
            <a:r>
              <a:rPr lang="en-US" altLang="zh-CN" dirty="0"/>
              <a:t>Comment lines</a:t>
            </a:r>
          </a:p>
          <a:p>
            <a:pPr lvl="1"/>
            <a:r>
              <a:rPr lang="en-US" altLang="zh-CN" dirty="0"/>
              <a:t>Normal lines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are going to count </a:t>
            </a:r>
            <a:r>
              <a:rPr lang="en-US" altLang="zh-CN" dirty="0" smtClean="0"/>
              <a:t>the three </a:t>
            </a:r>
            <a:r>
              <a:rPr lang="en-US" altLang="zh-CN" dirty="0"/>
              <a:t>types of the </a:t>
            </a:r>
            <a:r>
              <a:rPr lang="en-US" altLang="zh-CN" dirty="0" smtClean="0"/>
              <a:t>LOCs respectively for all the java source files in the workspace of Eclipse.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85" y="1563736"/>
            <a:ext cx="2860862" cy="49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LineCounter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whiteLines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commentLines</a:t>
            </a:r>
            <a:r>
              <a:rPr lang="en-US" altLang="zh-CN" dirty="0"/>
              <a:t>=0;</a:t>
            </a:r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normalLines</a:t>
            </a:r>
            <a:r>
              <a:rPr lang="en-US" altLang="zh-CN" dirty="0"/>
              <a:t>=0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totalLines</a:t>
            </a:r>
            <a:r>
              <a:rPr lang="en-US" altLang="zh-CN" dirty="0" smtClean="0"/>
              <a:t>=0;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totalFiles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treeFiles</a:t>
            </a:r>
            <a:r>
              <a:rPr lang="en-US" altLang="zh-CN" dirty="0" smtClean="0">
                <a:solidFill>
                  <a:srgbClr val="0070C0"/>
                </a:solidFill>
              </a:rPr>
              <a:t>(File path)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(File </a:t>
            </a:r>
            <a:r>
              <a:rPr lang="en-US" altLang="zh-CN" dirty="0">
                <a:solidFill>
                  <a:srgbClr val="0070C0"/>
                </a:solidFill>
              </a:rPr>
              <a:t>file)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 smtClean="0"/>
              <a:t>    private  </a:t>
            </a: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countLines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{…}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public static void </a:t>
            </a:r>
            <a:r>
              <a:rPr lang="en-US" altLang="zh-CN" dirty="0">
                <a:solidFill>
                  <a:srgbClr val="0070C0"/>
                </a:solidFill>
              </a:rPr>
              <a:t>main(String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[]) </a:t>
            </a:r>
            <a:r>
              <a:rPr lang="en-US" altLang="zh-CN" dirty="0" smtClean="0"/>
              <a:t>{…}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807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 smtClean="0"/>
              <a:t>treeFiles</a:t>
            </a:r>
            <a:r>
              <a:rPr lang="en-US" altLang="zh-CN" dirty="0" smtClean="0"/>
              <a:t>(File path)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File</a:t>
            </a:r>
            <a:r>
              <a:rPr lang="en-US" altLang="zh-CN" dirty="0"/>
              <a:t>[] </a:t>
            </a:r>
            <a:r>
              <a:rPr lang="en-US" altLang="zh-CN" dirty="0" err="1"/>
              <a:t>childs</a:t>
            </a:r>
            <a:r>
              <a:rPr lang="en-US" altLang="zh-CN" dirty="0"/>
              <a:t> = </a:t>
            </a:r>
            <a:r>
              <a:rPr lang="en-US" altLang="zh-CN" dirty="0" err="1" smtClean="0"/>
              <a:t>path.listFiles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childs.length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(!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isDirectory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              if </a:t>
            </a:r>
            <a:r>
              <a:rPr lang="en-US" altLang="zh-CN" dirty="0"/>
              <a:t>(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endsWith</a:t>
            </a:r>
            <a:r>
              <a:rPr lang="en-US" altLang="zh-CN" dirty="0" smtClean="0"/>
              <a:t>(".</a:t>
            </a:r>
            <a:r>
              <a:rPr lang="en-US" altLang="zh-CN" dirty="0" smtClean="0"/>
              <a:t>java"))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("counting..." + </a:t>
            </a:r>
            <a:r>
              <a:rPr lang="en-US" altLang="zh-CN" dirty="0" err="1"/>
              <a:t>childs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getName</a:t>
            </a:r>
            <a:r>
              <a:rPr lang="en-US" altLang="zh-CN" dirty="0"/>
              <a:t>()  );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childs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totalFiles</a:t>
            </a:r>
            <a:r>
              <a:rPr lang="en-US" altLang="zh-CN" dirty="0" smtClean="0"/>
              <a:t>++;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} </a:t>
            </a:r>
            <a:r>
              <a:rPr lang="en-US" altLang="zh-CN" dirty="0"/>
              <a:t>else 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treeFile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childs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 smtClean="0"/>
              <a:t>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73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private  </a:t>
            </a:r>
            <a:r>
              <a:rPr lang="en-US" altLang="zh-CN" dirty="0"/>
              <a:t>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countFile</a:t>
            </a:r>
            <a:r>
              <a:rPr lang="en-US" altLang="zh-CN" dirty="0" smtClean="0">
                <a:solidFill>
                  <a:srgbClr val="0070C0"/>
                </a:solidFill>
              </a:rPr>
              <a:t>(File file)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 = null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FileReader</a:t>
            </a:r>
            <a:r>
              <a:rPr lang="en-US" altLang="zh-CN" dirty="0"/>
              <a:t>(file));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countLines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} </a:t>
            </a:r>
            <a:r>
              <a:rPr lang="en-US" altLang="zh-CN" dirty="0"/>
              <a:t>catch (</a:t>
            </a:r>
            <a:r>
              <a:rPr lang="en-US" altLang="zh-CN" dirty="0" err="1"/>
              <a:t>FileNotFoundException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} </a:t>
            </a:r>
            <a:r>
              <a:rPr lang="en-US" altLang="zh-CN" dirty="0"/>
              <a:t>finally {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</a:t>
            </a:r>
            <a:r>
              <a:rPr lang="en-US" altLang="zh-CN" dirty="0" err="1"/>
              <a:t>br</a:t>
            </a:r>
            <a:r>
              <a:rPr lang="en-US" altLang="zh-CN" dirty="0"/>
              <a:t>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br.close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</a:t>
            </a:r>
            <a:r>
              <a:rPr lang="en-US" altLang="zh-CN" dirty="0"/>
              <a:t>= null;</a:t>
            </a:r>
          </a:p>
          <a:p>
            <a:pPr marL="0" indent="0">
              <a:buNone/>
            </a:pPr>
            <a:r>
              <a:rPr lang="en-US" altLang="zh-CN" dirty="0" smtClean="0"/>
              <a:t>       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8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4928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 void </a:t>
            </a:r>
            <a:r>
              <a:rPr lang="en-US" altLang="zh-CN" dirty="0" err="1" smtClean="0">
                <a:solidFill>
                  <a:srgbClr val="0070C0"/>
                </a:solidFill>
              </a:rPr>
              <a:t>countLines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BufferedReader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br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String line = "";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boolean comment = false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while </a:t>
            </a:r>
            <a:r>
              <a:rPr lang="en-US" altLang="zh-CN" dirty="0"/>
              <a:t>((line = </a:t>
            </a:r>
            <a:r>
              <a:rPr lang="en-US" altLang="zh-CN" dirty="0" err="1"/>
              <a:t>br.readLine</a:t>
            </a:r>
            <a:r>
              <a:rPr lang="en-US" altLang="zh-CN" dirty="0"/>
              <a:t>()) != null) {</a:t>
            </a:r>
          </a:p>
          <a:p>
            <a:pPr marL="0" indent="0">
              <a:buNone/>
            </a:pPr>
            <a:r>
              <a:rPr lang="en-US" altLang="zh-CN" dirty="0" smtClean="0"/>
              <a:t>             line </a:t>
            </a:r>
            <a:r>
              <a:rPr lang="en-US" altLang="zh-CN" dirty="0"/>
              <a:t>= </a:t>
            </a:r>
            <a:r>
              <a:rPr lang="en-US" altLang="zh-CN" dirty="0" err="1"/>
              <a:t>line.trim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totalLines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if </a:t>
            </a:r>
            <a:r>
              <a:rPr lang="en-US" altLang="zh-CN" dirty="0"/>
              <a:t>(</a:t>
            </a:r>
            <a:r>
              <a:rPr lang="en-US" altLang="zh-CN" dirty="0" err="1" smtClean="0"/>
              <a:t>line.length</a:t>
            </a:r>
            <a:r>
              <a:rPr lang="en-US" altLang="zh-CN" dirty="0" smtClean="0"/>
              <a:t>()==0) </a:t>
            </a:r>
            <a:r>
              <a:rPr lang="en-US" altLang="zh-CN" dirty="0" smtClean="0"/>
              <a:t>{ 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whiteLines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</a:t>
            </a:r>
            <a:r>
              <a:rPr lang="en-US" altLang="zh-CN" dirty="0" smtClean="0"/>
              <a:t>else </a:t>
            </a:r>
            <a:r>
              <a:rPr lang="en-US" altLang="zh-CN" dirty="0"/>
              <a:t>if (</a:t>
            </a:r>
            <a:r>
              <a:rPr lang="en-US" altLang="zh-CN" dirty="0" err="1"/>
              <a:t>line.startsWith</a:t>
            </a:r>
            <a:r>
              <a:rPr lang="en-US" altLang="zh-CN" dirty="0"/>
              <a:t>("/*") &amp;&amp; </a:t>
            </a:r>
            <a:r>
              <a:rPr lang="en-US" altLang="zh-CN" dirty="0" err="1" smtClean="0"/>
              <a:t>line.endsWith</a:t>
            </a:r>
            <a:r>
              <a:rPr lang="en-US" altLang="zh-CN" dirty="0"/>
              <a:t>("*/"))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 smtClean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</a:t>
            </a:r>
            <a:r>
              <a:rPr lang="en-US" altLang="zh-CN" dirty="0" smtClean="0"/>
              <a:t>else if (</a:t>
            </a:r>
            <a:r>
              <a:rPr lang="en-US" altLang="zh-CN" dirty="0" err="1" smtClean="0"/>
              <a:t>line.startsWith</a:t>
            </a:r>
            <a:r>
              <a:rPr lang="en-US" altLang="zh-CN" dirty="0" smtClean="0"/>
              <a:t>("/*") &amp;&amp; !</a:t>
            </a:r>
            <a:r>
              <a:rPr lang="en-US" altLang="zh-CN" dirty="0" err="1" smtClean="0"/>
              <a:t>line.endsWith</a:t>
            </a:r>
            <a:r>
              <a:rPr lang="en-US" altLang="zh-CN" dirty="0" smtClean="0"/>
              <a:t>("*/"))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            comment = true;</a:t>
            </a:r>
          </a:p>
          <a:p>
            <a:pPr marL="0" indent="0">
              <a:buNone/>
            </a:pPr>
            <a:r>
              <a:rPr lang="en-US" altLang="zh-CN" dirty="0"/>
              <a:t>             } else </a:t>
            </a:r>
            <a:r>
              <a:rPr lang="en-US" altLang="zh-CN" dirty="0"/>
              <a:t>if (true == </a:t>
            </a:r>
            <a:r>
              <a:rPr lang="en-US" altLang="zh-CN" dirty="0" smtClean="0"/>
              <a:t>comment)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     if </a:t>
            </a:r>
            <a:r>
              <a:rPr lang="en-US" altLang="zh-CN" dirty="0"/>
              <a:t>(</a:t>
            </a:r>
            <a:r>
              <a:rPr lang="en-US" altLang="zh-CN" dirty="0" err="1"/>
              <a:t>line.endsWith</a:t>
            </a:r>
            <a:r>
              <a:rPr lang="en-US" altLang="zh-CN" dirty="0"/>
              <a:t>("*/")) </a:t>
            </a:r>
            <a:r>
              <a:rPr lang="en-US" altLang="zh-CN" dirty="0" smtClean="0"/>
              <a:t> comment </a:t>
            </a:r>
            <a:r>
              <a:rPr lang="en-US" altLang="zh-CN" dirty="0"/>
              <a:t>= false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} </a:t>
            </a:r>
            <a:r>
              <a:rPr lang="en-US" altLang="zh-CN" dirty="0"/>
              <a:t>else if (</a:t>
            </a:r>
            <a:r>
              <a:rPr lang="en-US" altLang="zh-CN" dirty="0" err="1"/>
              <a:t>line.startsWith</a:t>
            </a:r>
            <a:r>
              <a:rPr lang="en-US" altLang="zh-CN" dirty="0"/>
              <a:t>("//"))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commentLines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 </a:t>
            </a:r>
            <a:r>
              <a:rPr lang="en-US" altLang="zh-CN" dirty="0"/>
              <a:t>else {</a:t>
            </a:r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normalLines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} </a:t>
            </a:r>
            <a:r>
              <a:rPr lang="en-US" altLang="zh-CN" dirty="0"/>
              <a:t>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513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static void </a:t>
            </a:r>
            <a:r>
              <a:rPr lang="en-US" altLang="zh-CN" dirty="0">
                <a:solidFill>
                  <a:srgbClr val="0070C0"/>
                </a:solidFill>
              </a:rPr>
              <a:t>main(String 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[])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70C0"/>
                </a:solidFill>
              </a:rPr>
              <a:t>File path = </a:t>
            </a:r>
            <a:r>
              <a:rPr lang="en-US" altLang="zh-CN" dirty="0">
                <a:solidFill>
                  <a:srgbClr val="0070C0"/>
                </a:solidFill>
              </a:rPr>
              <a:t>new File(</a:t>
            </a:r>
            <a:r>
              <a:rPr lang="en-US" altLang="zh-CN" dirty="0" err="1">
                <a:solidFill>
                  <a:srgbClr val="0070C0"/>
                </a:solidFill>
              </a:rPr>
              <a:t>args</a:t>
            </a:r>
            <a:r>
              <a:rPr lang="en-US" altLang="zh-CN" dirty="0">
                <a:solidFill>
                  <a:srgbClr val="0070C0"/>
                </a:solidFill>
              </a:rPr>
              <a:t>[0]);</a:t>
            </a:r>
          </a:p>
          <a:p>
            <a:pPr marL="0" indent="0">
              <a:buNone/>
            </a:pPr>
            <a:r>
              <a:rPr lang="en-US" altLang="zh-CN" dirty="0" smtClean="0"/>
              <a:t>        long </a:t>
            </a:r>
            <a:r>
              <a:rPr lang="en-US" altLang="zh-CN" dirty="0"/>
              <a:t>start=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("counting dictionary:"+</a:t>
            </a:r>
            <a:r>
              <a:rPr lang="en-US" altLang="zh-CN" dirty="0" err="1"/>
              <a:t>args</a:t>
            </a:r>
            <a:r>
              <a:rPr lang="en-US" altLang="zh-CN" dirty="0"/>
              <a:t>[0]);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LineCounter</a:t>
            </a:r>
            <a:r>
              <a:rPr lang="en-US" altLang="zh-CN" dirty="0" smtClean="0"/>
              <a:t> </a:t>
            </a:r>
            <a:r>
              <a:rPr lang="en-US" altLang="zh-CN" dirty="0" err="1"/>
              <a:t>lc</a:t>
            </a:r>
            <a:r>
              <a:rPr lang="en-US" altLang="zh-CN" dirty="0"/>
              <a:t>= new </a:t>
            </a:r>
            <a:r>
              <a:rPr lang="en-US" altLang="zh-CN" dirty="0" err="1"/>
              <a:t>LineCounter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lc.treeFiles</a:t>
            </a:r>
            <a:r>
              <a:rPr lang="en-US" altLang="zh-CN" dirty="0" smtClean="0">
                <a:solidFill>
                  <a:srgbClr val="0070C0"/>
                </a:solidFill>
              </a:rPr>
              <a:t>(path);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("counting is finishing!");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commentLines</a:t>
            </a:r>
            <a:r>
              <a:rPr lang="en-US" altLang="zh-CN" dirty="0"/>
              <a:t>:"+</a:t>
            </a:r>
            <a:r>
              <a:rPr lang="en-US" altLang="zh-CN" dirty="0" err="1"/>
              <a:t>lc.commentLines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normalLines</a:t>
            </a:r>
            <a:r>
              <a:rPr lang="en-US" altLang="zh-CN" dirty="0"/>
              <a:t>:"+</a:t>
            </a:r>
            <a:r>
              <a:rPr lang="en-US" altLang="zh-CN" dirty="0" err="1"/>
              <a:t>lc.normalLines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whiteLines</a:t>
            </a:r>
            <a:r>
              <a:rPr lang="en-US" altLang="zh-CN" dirty="0"/>
              <a:t>:"+</a:t>
            </a:r>
            <a:r>
              <a:rPr lang="en-US" altLang="zh-CN" dirty="0" err="1"/>
              <a:t>lc.whiteLines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/>
              <a:t>totalLines</a:t>
            </a:r>
            <a:r>
              <a:rPr lang="en-US" altLang="zh-CN" dirty="0" smtClean="0"/>
              <a:t>:"+</a:t>
            </a:r>
            <a:r>
              <a:rPr lang="en-US" altLang="zh-CN" dirty="0" err="1" smtClean="0"/>
              <a:t>lc.totalLines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long end=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("your program spent "+(end-start)+"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3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Byte-based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streams can be useful for direct machine-to-machine communication, and they can sometimes be useful for storing data in files, especially when large amounts of data need to be stored </a:t>
            </a:r>
            <a:r>
              <a:rPr lang="en-US" altLang="zh-CN" dirty="0" smtClean="0"/>
              <a:t>efficiently.</a:t>
            </a:r>
          </a:p>
          <a:p>
            <a:r>
              <a:rPr lang="en-US" altLang="zh-CN" dirty="0"/>
              <a:t>However, binary data is fragile in the sense that its meaning is not self-evident.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81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Byte-based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5" y="1954501"/>
            <a:ext cx="6902029" cy="4432852"/>
          </a:xfrm>
        </p:spPr>
      </p:pic>
      <p:sp>
        <p:nvSpPr>
          <p:cNvPr id="3" name="Rectangle 2"/>
          <p:cNvSpPr/>
          <p:nvPr/>
        </p:nvSpPr>
        <p:spPr>
          <a:xfrm>
            <a:off x="1909482" y="2433918"/>
            <a:ext cx="2191871" cy="28238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369859" y="2433918"/>
            <a:ext cx="2191871" cy="282388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831144" y="3859306"/>
            <a:ext cx="2035386" cy="311621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Character-Based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character </a:t>
            </a:r>
            <a:r>
              <a:rPr lang="en-US" altLang="zh-CN" dirty="0"/>
              <a:t>data are also coded as binary </a:t>
            </a:r>
            <a:r>
              <a:rPr lang="en-US" altLang="zh-CN" dirty="0" smtClean="0"/>
              <a:t>numbers. </a:t>
            </a:r>
          </a:p>
          <a:p>
            <a:r>
              <a:rPr lang="en-US" altLang="zh-CN" dirty="0" smtClean="0"/>
              <a:t>But </a:t>
            </a:r>
            <a:r>
              <a:rPr lang="en-US" altLang="zh-CN" dirty="0"/>
              <a:t>the </a:t>
            </a:r>
            <a:r>
              <a:rPr lang="en-US" altLang="zh-CN" dirty="0" smtClean="0"/>
              <a:t>character </a:t>
            </a:r>
            <a:r>
              <a:rPr lang="en-US" altLang="zh-CN" dirty="0"/>
              <a:t>data has been standardized and is well understood, and data expressed in character form can be made meaningful to human readers.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current trend seems to be towards increased use of character data, represented in a way that will make its meaning as self-evident as possible.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3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path string is used to locate a file or a directory. Unfortunately, </a:t>
            </a:r>
            <a:r>
              <a:rPr lang="en-US" altLang="zh-CN" dirty="0">
                <a:solidFill>
                  <a:srgbClr val="00B0F0"/>
                </a:solidFill>
              </a:rPr>
              <a:t>path strings are system dependent</a:t>
            </a:r>
            <a:r>
              <a:rPr lang="en-US" altLang="zh-CN" dirty="0"/>
              <a:t>, e.g.,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c:\myproject\java\Hello.java" in Windows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 </a:t>
            </a:r>
            <a:r>
              <a:rPr lang="en-US" altLang="zh-CN" dirty="0"/>
              <a:t>"/</a:t>
            </a:r>
            <a:r>
              <a:rPr lang="en-US" altLang="zh-CN" dirty="0" err="1"/>
              <a:t>myproject</a:t>
            </a:r>
            <a:r>
              <a:rPr lang="en-US" altLang="zh-CN" dirty="0"/>
              <a:t>/java/Hello.java" in Unix/Mac.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27623"/>
              </p:ext>
            </p:extLst>
          </p:nvPr>
        </p:nvGraphicFramePr>
        <p:xfrm>
          <a:off x="1423147" y="3832860"/>
          <a:ext cx="629770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15"/>
                <a:gridCol w="2429556"/>
                <a:gridCol w="20992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Path strings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Unix/Mac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Windows 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directory separator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forward-slash '/'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back-slash '\' 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path separator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colon ':'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semi-colon ';' 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line delimiter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 </a:t>
                      </a:r>
                      <a:r>
                        <a:rPr lang="en-US" altLang="zh-CN" sz="2000" b="1" dirty="0" smtClean="0"/>
                        <a:t>"\n"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uses </a:t>
                      </a:r>
                      <a:r>
                        <a:rPr lang="en-US" altLang="zh-CN" sz="2000" b="1" dirty="0" smtClean="0"/>
                        <a:t>“\r\n".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root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uses single root ("\")</a:t>
                      </a:r>
                      <a:r>
                        <a:rPr lang="en-US" altLang="zh-CN" sz="1600" b="1" dirty="0" smtClean="0"/>
                        <a:t>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uses multiple roots, each maps to a drive (e.g., "c:\", "d:\")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I/O APIs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 I/O</a:t>
            </a:r>
          </a:p>
          <a:p>
            <a:r>
              <a:rPr lang="en-US" altLang="zh-CN" dirty="0" smtClean="0"/>
              <a:t>Network I/O</a:t>
            </a:r>
          </a:p>
          <a:p>
            <a:pPr lvl="1"/>
            <a:r>
              <a:rPr lang="en-US" altLang="zh-CN" dirty="0" smtClean="0"/>
              <a:t>Web I/O</a:t>
            </a:r>
          </a:p>
          <a:p>
            <a:pPr lvl="1"/>
            <a:r>
              <a:rPr lang="en-US" altLang="zh-CN" dirty="0" smtClean="0"/>
              <a:t>Socket </a:t>
            </a:r>
            <a:r>
              <a:rPr lang="en-US" altLang="zh-CN" dirty="0" smtClean="0"/>
              <a:t>I/O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532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standard I/O?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standard input and standard output stream notion is based on the concept of working on a system that has a standard input device and a standard output device.</a:t>
            </a:r>
          </a:p>
          <a:p>
            <a:pPr lvl="1"/>
            <a:r>
              <a:rPr lang="en-US" altLang="zh-CN" dirty="0" smtClean="0"/>
              <a:t>On </a:t>
            </a:r>
            <a:r>
              <a:rPr lang="en-US" altLang="zh-CN" dirty="0"/>
              <a:t>DOS and UNIX systems, the </a:t>
            </a:r>
            <a:r>
              <a:rPr lang="en-US" altLang="zh-CN" dirty="0">
                <a:solidFill>
                  <a:srgbClr val="0070C0"/>
                </a:solidFill>
              </a:rPr>
              <a:t>default standard input device is the keyboard</a:t>
            </a:r>
            <a:r>
              <a:rPr lang="en-US" altLang="zh-CN" dirty="0"/>
              <a:t>, but it can be redirected to a different device at the operating system level.</a:t>
            </a:r>
          </a:p>
          <a:p>
            <a:pPr lvl="1"/>
            <a:r>
              <a:rPr lang="en-US" altLang="zh-CN" dirty="0" smtClean="0"/>
              <a:t>Likewise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0070C0"/>
                </a:solidFill>
              </a:rPr>
              <a:t>default standard output device is the </a:t>
            </a:r>
            <a:r>
              <a:rPr lang="en-US" altLang="zh-CN" dirty="0" smtClean="0">
                <a:solidFill>
                  <a:srgbClr val="0070C0"/>
                </a:solidFill>
              </a:rPr>
              <a:t>screen (also called console)</a:t>
            </a:r>
            <a:r>
              <a:rPr lang="en-US" altLang="zh-CN" dirty="0" smtClean="0"/>
              <a:t>, </a:t>
            </a:r>
            <a:r>
              <a:rPr lang="en-US" altLang="zh-CN" dirty="0"/>
              <a:t>but it can be redirected at the operating system level to another device.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Standard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3 streams </a:t>
            </a:r>
            <a:r>
              <a:rPr lang="en-US" altLang="zh-CN" dirty="0">
                <a:solidFill>
                  <a:srgbClr val="0070C0"/>
                </a:solidFill>
              </a:rPr>
              <a:t>System.in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System.out</a:t>
            </a:r>
            <a:r>
              <a:rPr lang="en-US" altLang="zh-CN" dirty="0"/>
              <a:t>, and </a:t>
            </a:r>
            <a:r>
              <a:rPr lang="en-US" altLang="zh-CN" dirty="0" err="1">
                <a:solidFill>
                  <a:srgbClr val="0070C0"/>
                </a:solidFill>
              </a:rPr>
              <a:t>System.err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common </a:t>
            </a:r>
            <a:r>
              <a:rPr lang="en-US" altLang="zh-CN" dirty="0"/>
              <a:t>sources or destinations of data. </a:t>
            </a:r>
            <a:endParaRPr lang="en-US" altLang="zh-CN" dirty="0" smtClean="0"/>
          </a:p>
          <a:p>
            <a:r>
              <a:rPr lang="en-US" altLang="zh-CN" dirty="0" smtClean="0"/>
              <a:t>Most </a:t>
            </a:r>
            <a:r>
              <a:rPr lang="en-US" altLang="zh-CN" dirty="0"/>
              <a:t>commonly used is probably </a:t>
            </a:r>
            <a:r>
              <a:rPr lang="en-US" altLang="zh-CN" dirty="0" err="1"/>
              <a:t>System.out</a:t>
            </a:r>
            <a:r>
              <a:rPr lang="en-US" altLang="zh-CN" dirty="0"/>
              <a:t> for writing output to the console from console programs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These </a:t>
            </a:r>
            <a:r>
              <a:rPr lang="en-US" altLang="zh-CN" dirty="0"/>
              <a:t>3 streams are initialized by the Java runtime when a JVM starts up, so you don't have to instantiate any streams </a:t>
            </a:r>
            <a:r>
              <a:rPr lang="en-US" altLang="zh-CN" dirty="0" smtClean="0"/>
              <a:t>yourself.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System.in</a:t>
            </a:r>
          </a:p>
          <a:p>
            <a:pPr lvl="1"/>
            <a:r>
              <a:rPr lang="en-US" altLang="zh-CN" dirty="0"/>
              <a:t>System.in is an </a:t>
            </a:r>
            <a:r>
              <a:rPr lang="en-US" altLang="zh-CN" dirty="0" err="1"/>
              <a:t>InputStream</a:t>
            </a:r>
            <a:r>
              <a:rPr lang="en-US" altLang="zh-CN" dirty="0"/>
              <a:t> which is typically connected to keyboard input of console programs</a:t>
            </a:r>
            <a:r>
              <a:rPr lang="en-US" altLang="zh-CN" dirty="0" smtClean="0"/>
              <a:t>. </a:t>
            </a:r>
          </a:p>
          <a:p>
            <a:r>
              <a:rPr lang="en-US" altLang="zh-CN" dirty="0" err="1" smtClean="0"/>
              <a:t>System.out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</a:t>
            </a:r>
            <a:r>
              <a:rPr lang="en-US" altLang="zh-CN" dirty="0" smtClean="0"/>
              <a:t> </a:t>
            </a:r>
            <a:r>
              <a:rPr lang="en-US" altLang="zh-CN" dirty="0"/>
              <a:t>is a </a:t>
            </a:r>
            <a:r>
              <a:rPr lang="en-US" altLang="zh-CN" dirty="0" err="1"/>
              <a:t>PrintStream</a:t>
            </a:r>
            <a:r>
              <a:rPr lang="en-US" altLang="zh-CN" dirty="0"/>
              <a:t>. </a:t>
            </a:r>
            <a:r>
              <a:rPr lang="en-US" altLang="zh-CN" dirty="0" err="1"/>
              <a:t>System.out</a:t>
            </a:r>
            <a:r>
              <a:rPr lang="en-US" altLang="zh-CN" dirty="0"/>
              <a:t> normally outputs the data you write to it to the console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/>
              <a:t>System.err</a:t>
            </a:r>
            <a:endParaRPr lang="en-US" altLang="zh-CN" dirty="0"/>
          </a:p>
          <a:p>
            <a:pPr lvl="1"/>
            <a:r>
              <a:rPr lang="en-US" altLang="zh-CN" dirty="0" err="1"/>
              <a:t>System.err</a:t>
            </a:r>
            <a:r>
              <a:rPr lang="en-US" altLang="zh-CN" dirty="0"/>
              <a:t> is a </a:t>
            </a:r>
            <a:r>
              <a:rPr lang="en-US" altLang="zh-CN" dirty="0" err="1"/>
              <a:t>PrintStream</a:t>
            </a:r>
            <a:r>
              <a:rPr lang="en-US" altLang="zh-CN" dirty="0"/>
              <a:t>. </a:t>
            </a:r>
            <a:r>
              <a:rPr lang="en-US" altLang="zh-CN" dirty="0" err="1"/>
              <a:t>System.err</a:t>
            </a:r>
            <a:r>
              <a:rPr lang="en-US" altLang="zh-CN" dirty="0"/>
              <a:t> works like </a:t>
            </a:r>
            <a:r>
              <a:rPr lang="en-US" altLang="zh-CN" dirty="0" err="1"/>
              <a:t>System.out</a:t>
            </a:r>
            <a:r>
              <a:rPr lang="en-US" altLang="zh-CN" dirty="0"/>
              <a:t> except it is normally only used to output error texts.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</a:t>
            </a:r>
            <a:r>
              <a:rPr lang="en-US" altLang="zh-CN" dirty="0"/>
              <a:t>programs (like Eclipse) will show the output to </a:t>
            </a:r>
            <a:r>
              <a:rPr lang="en-US" altLang="zh-CN" dirty="0" err="1"/>
              <a:t>System.err</a:t>
            </a:r>
            <a:r>
              <a:rPr lang="en-US" altLang="zh-CN" dirty="0"/>
              <a:t> in red text, to make it more obvious that it is error text.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6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</a:t>
            </a:r>
            <a:r>
              <a:rPr lang="en-US" altLang="zh-CN" dirty="0"/>
              <a:t>has been notable for its lack of built-in support for basic </a:t>
            </a:r>
            <a:r>
              <a:rPr lang="en-US" altLang="zh-CN" dirty="0" smtClean="0"/>
              <a:t>input.</a:t>
            </a:r>
            <a:endParaRPr lang="en-US" altLang="zh-CN" dirty="0"/>
          </a:p>
          <a:p>
            <a:r>
              <a:rPr lang="en-US" altLang="zh-CN" dirty="0"/>
              <a:t>The Scanner class was introduced to make it easier to read basic data types from a character input source. </a:t>
            </a:r>
            <a:endParaRPr lang="en-US" altLang="zh-CN" dirty="0" smtClean="0"/>
          </a:p>
          <a:p>
            <a:r>
              <a:rPr lang="en-US" altLang="zh-CN" dirty="0"/>
              <a:t>The scanner acts as a wrapper for the input source. The source can be a Reader, an </a:t>
            </a:r>
            <a:r>
              <a:rPr lang="en-US" altLang="zh-CN" dirty="0" err="1"/>
              <a:t>InputStream</a:t>
            </a:r>
            <a:r>
              <a:rPr lang="en-US" altLang="zh-CN" dirty="0"/>
              <a:t>, a String, or a File.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6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Redirect Standard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Even </a:t>
            </a:r>
            <a:r>
              <a:rPr lang="en-US" altLang="zh-CN" dirty="0" smtClean="0"/>
              <a:t>though </a:t>
            </a:r>
            <a:r>
              <a:rPr lang="en-US" altLang="zh-CN" dirty="0"/>
              <a:t>the 3 System streams are static members of the </a:t>
            </a:r>
            <a:r>
              <a:rPr lang="en-US" altLang="zh-CN" dirty="0" err="1"/>
              <a:t>java.lang.System</a:t>
            </a:r>
            <a:r>
              <a:rPr lang="en-US" altLang="zh-CN" dirty="0"/>
              <a:t> class, and are </a:t>
            </a:r>
            <a:r>
              <a:rPr lang="en-US" altLang="zh-CN" dirty="0" smtClean="0"/>
              <a:t>pre-instantiated </a:t>
            </a:r>
            <a:r>
              <a:rPr lang="en-US" altLang="zh-CN" dirty="0"/>
              <a:t>at JVM startup, you can change what streams to use for each of them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set a new System stream, use one of </a:t>
            </a:r>
            <a:r>
              <a:rPr lang="en-US" altLang="zh-CN" dirty="0" smtClean="0"/>
              <a:t>the methods </a:t>
            </a:r>
            <a:r>
              <a:rPr lang="en-US" altLang="zh-CN" dirty="0" err="1"/>
              <a:t>System.setIn</a:t>
            </a:r>
            <a:r>
              <a:rPr lang="en-US" altLang="zh-CN" dirty="0"/>
              <a:t>(), </a:t>
            </a:r>
            <a:r>
              <a:rPr lang="en-US" altLang="zh-CN" dirty="0" err="1"/>
              <a:t>System.setOut</a:t>
            </a:r>
            <a:r>
              <a:rPr lang="en-US" altLang="zh-CN" dirty="0"/>
              <a:t>() or </a:t>
            </a:r>
            <a:r>
              <a:rPr lang="en-US" altLang="zh-CN" dirty="0" err="1"/>
              <a:t>System.setErr</a:t>
            </a:r>
            <a:r>
              <a:rPr lang="en-US" altLang="zh-CN" dirty="0"/>
              <a:t>().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0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Redirect Standard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 is a simple example: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/>
              <a:t>OutputStream</a:t>
            </a:r>
            <a:r>
              <a:rPr lang="en-US" altLang="zh-CN" dirty="0"/>
              <a:t> output = new </a:t>
            </a:r>
            <a:r>
              <a:rPr lang="en-US" altLang="zh-CN" dirty="0" err="1"/>
              <a:t>FileOutputStream</a:t>
            </a:r>
            <a:r>
              <a:rPr lang="en-US" altLang="zh-CN" dirty="0"/>
              <a:t>("c:\\data\\system.out.txt");</a:t>
            </a:r>
          </a:p>
          <a:p>
            <a:pPr marL="342900" lvl="1" indent="0">
              <a:buNone/>
            </a:pPr>
            <a:r>
              <a:rPr lang="en-US" altLang="zh-CN" dirty="0" err="1"/>
              <a:t>PrintStream</a:t>
            </a:r>
            <a:r>
              <a:rPr lang="en-US" altLang="zh-CN" dirty="0"/>
              <a:t> </a:t>
            </a:r>
            <a:r>
              <a:rPr lang="en-US" altLang="zh-CN" dirty="0" err="1"/>
              <a:t>printOut</a:t>
            </a:r>
            <a:r>
              <a:rPr lang="en-US" altLang="zh-CN" dirty="0"/>
              <a:t> = new </a:t>
            </a:r>
            <a:r>
              <a:rPr lang="en-US" altLang="zh-CN" dirty="0" err="1"/>
              <a:t>PrintStream</a:t>
            </a:r>
            <a:r>
              <a:rPr lang="en-US" altLang="zh-CN" dirty="0"/>
              <a:t>(output</a:t>
            </a:r>
            <a:r>
              <a:rPr lang="en-US" altLang="zh-CN" dirty="0" smtClean="0"/>
              <a:t>);</a:t>
            </a:r>
          </a:p>
          <a:p>
            <a:pPr marL="342900" lvl="1" indent="0">
              <a:buNone/>
            </a:pP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err="1" smtClean="0"/>
              <a:t>System.setOut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printOut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521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far as a program is concerned, a network is just another possible source of input </a:t>
            </a:r>
            <a:r>
              <a:rPr lang="en-US" altLang="zh-CN" dirty="0" smtClean="0"/>
              <a:t>data, and </a:t>
            </a:r>
            <a:r>
              <a:rPr lang="en-US" altLang="zh-CN" dirty="0"/>
              <a:t>another place where data can be output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Java, you can do network communication using input streams and output streams, just as you can use such streams to communicate with </a:t>
            </a:r>
            <a:r>
              <a:rPr lang="en-US" altLang="zh-CN" dirty="0" smtClean="0"/>
              <a:t>the user </a:t>
            </a:r>
            <a:r>
              <a:rPr lang="en-US" altLang="zh-CN" dirty="0"/>
              <a:t>or to work with 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1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of the standard Java packages is called java.net. This package includes several classes that can be used for networking. </a:t>
            </a:r>
            <a:endParaRPr lang="en-US" altLang="zh-CN" dirty="0" smtClean="0"/>
          </a:p>
          <a:p>
            <a:r>
              <a:rPr lang="en-US" altLang="zh-CN" dirty="0" smtClean="0"/>
              <a:t>Two </a:t>
            </a:r>
            <a:r>
              <a:rPr lang="en-US" altLang="zh-CN" dirty="0"/>
              <a:t>different styles of network I/O are supported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high-level </a:t>
            </a:r>
            <a:r>
              <a:rPr lang="en-US" altLang="zh-CN" dirty="0" smtClean="0"/>
              <a:t>I/O (Web I/O),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is </a:t>
            </a:r>
            <a:r>
              <a:rPr lang="en-US" altLang="zh-CN" dirty="0"/>
              <a:t>based on the World-Wide Web, and provides </a:t>
            </a:r>
            <a:r>
              <a:rPr lang="en-US" altLang="zh-CN" dirty="0" smtClean="0"/>
              <a:t>the </a:t>
            </a:r>
            <a:r>
              <a:rPr lang="en-US" altLang="zh-CN" dirty="0"/>
              <a:t>sort of network communication capability that is used by a Web browser when it downloads pages for you to </a:t>
            </a:r>
            <a:r>
              <a:rPr lang="en-US" altLang="zh-CN" dirty="0" smtClean="0"/>
              <a:t>view.</a:t>
            </a:r>
          </a:p>
          <a:p>
            <a:pPr lvl="1"/>
            <a:r>
              <a:rPr lang="en-US" altLang="zh-CN" dirty="0" smtClean="0"/>
              <a:t>low level </a:t>
            </a:r>
            <a:r>
              <a:rPr lang="en-US" altLang="zh-CN" dirty="0"/>
              <a:t>I/O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Soket</a:t>
            </a:r>
            <a:r>
              <a:rPr lang="en-US" altLang="zh-CN" dirty="0" smtClean="0"/>
              <a:t> </a:t>
            </a:r>
            <a:r>
              <a:rPr lang="en-US" altLang="zh-CN" dirty="0"/>
              <a:t>I/O),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it is more </a:t>
            </a:r>
            <a:r>
              <a:rPr lang="en-US" altLang="zh-CN" dirty="0"/>
              <a:t>general and more </a:t>
            </a:r>
            <a:r>
              <a:rPr lang="en-US" altLang="zh-CN" dirty="0" smtClean="0"/>
              <a:t>important. It is based on a </a:t>
            </a:r>
            <a:r>
              <a:rPr lang="en-US" altLang="zh-CN" dirty="0"/>
              <a:t>pair of protocols called the Transmission Control Protocol and the Internet Protocol, which are collectively referred to as TCP/IP.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classes for this style of networking are java.net.URL and </a:t>
            </a:r>
            <a:r>
              <a:rPr lang="en-US" altLang="zh-CN" dirty="0" err="1"/>
              <a:t>java.net.URLConnection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An object belonging to the URL class represents such an address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en-US" altLang="zh-CN" dirty="0" err="1"/>
              <a:t>URLConnection</a:t>
            </a:r>
            <a:r>
              <a:rPr lang="en-US" altLang="zh-CN" dirty="0"/>
              <a:t> represents a network connection to such a resource.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</a:t>
            </a:r>
            <a:r>
              <a:rPr lang="en-US" altLang="zh-CN" dirty="0"/>
              <a:t>a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construct a File instance with a path string or URI, as follows.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Constructs </a:t>
            </a:r>
            <a:r>
              <a:rPr lang="en-US" altLang="zh-CN" dirty="0"/>
              <a:t>a File instance based on the given path string.</a:t>
            </a:r>
          </a:p>
          <a:p>
            <a:pPr marL="685800" lvl="2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File(String </a:t>
            </a:r>
            <a:r>
              <a:rPr lang="en-US" altLang="zh-CN" dirty="0" err="1"/>
              <a:t>pathString</a:t>
            </a:r>
            <a:r>
              <a:rPr lang="en-US" altLang="zh-CN" dirty="0"/>
              <a:t>)</a:t>
            </a:r>
          </a:p>
          <a:p>
            <a:pPr marL="685800" lvl="2" indent="0">
              <a:buNone/>
            </a:pPr>
            <a:r>
              <a:rPr lang="en-US" altLang="zh-CN" dirty="0"/>
              <a:t>public File(String parent, String child)</a:t>
            </a:r>
          </a:p>
          <a:p>
            <a:pPr marL="685800" lvl="2" indent="0">
              <a:buNone/>
            </a:pPr>
            <a:r>
              <a:rPr lang="en-US" altLang="zh-CN" dirty="0"/>
              <a:t>public File(File parent, String child)</a:t>
            </a:r>
          </a:p>
          <a:p>
            <a:pPr marL="685800" lvl="2" indent="0">
              <a:buNone/>
            </a:pP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Constructs </a:t>
            </a:r>
            <a:r>
              <a:rPr lang="en-US" altLang="zh-CN" dirty="0"/>
              <a:t>a File instance by converting from the given </a:t>
            </a:r>
            <a:r>
              <a:rPr lang="en-US" altLang="zh-CN" dirty="0" smtClean="0"/>
              <a:t>file-URI. e.g</a:t>
            </a:r>
            <a:r>
              <a:rPr lang="en-US" altLang="zh-CN" dirty="0"/>
              <a:t>., </a:t>
            </a:r>
            <a:r>
              <a:rPr lang="en-US" altLang="zh-CN" dirty="0" smtClean="0"/>
              <a:t>file</a:t>
            </a:r>
            <a:r>
              <a:rPr lang="en-US" altLang="zh-CN" dirty="0"/>
              <a:t>:///d</a:t>
            </a:r>
            <a:r>
              <a:rPr lang="en-US" altLang="zh-CN" dirty="0" smtClean="0"/>
              <a:t>:/codes/java/test.html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public File(URI </a:t>
            </a:r>
            <a:r>
              <a:rPr lang="en-US" altLang="zh-CN" dirty="0" err="1"/>
              <a:t>uri</a:t>
            </a:r>
            <a:r>
              <a:rPr lang="en-US" altLang="zh-CN" dirty="0" smtClean="0"/>
              <a:t>)</a:t>
            </a:r>
          </a:p>
          <a:p>
            <a:pPr marL="6858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URL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 = new URL(</a:t>
            </a:r>
            <a:r>
              <a:rPr lang="en-US" altLang="zh-CN" sz="2400" dirty="0" err="1"/>
              <a:t>urlString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 err="1" smtClean="0"/>
              <a:t>URLConnection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connection = </a:t>
            </a:r>
            <a:r>
              <a:rPr lang="en-US" altLang="zh-CN" sz="2400" dirty="0" err="1"/>
              <a:t>url.openConnection</a:t>
            </a:r>
            <a:r>
              <a:rPr lang="en-US" altLang="zh-CN" sz="2400" dirty="0" smtClean="0"/>
              <a:t>();</a:t>
            </a:r>
          </a:p>
          <a:p>
            <a:pPr marL="0" indent="0">
              <a:buNone/>
            </a:pPr>
            <a:r>
              <a:rPr lang="en-US" altLang="zh-CN" sz="2400" dirty="0" err="1" smtClean="0"/>
              <a:t>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urlData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connection.getInputStream</a:t>
            </a:r>
            <a:r>
              <a:rPr lang="en-US" altLang="zh-CN" sz="2400" dirty="0" smtClean="0"/>
              <a:t>();</a:t>
            </a:r>
          </a:p>
          <a:p>
            <a:pPr marL="0" indent="0">
              <a:buNone/>
            </a:pPr>
            <a:r>
              <a:rPr lang="en-US" altLang="zh-CN" sz="2400" dirty="0" err="1"/>
              <a:t>BufferedReader</a:t>
            </a:r>
            <a:r>
              <a:rPr lang="en-US" altLang="zh-CN" sz="2400" dirty="0"/>
              <a:t> in; </a:t>
            </a:r>
            <a:r>
              <a:rPr lang="en-US" altLang="zh-CN" sz="2400" dirty="0">
                <a:solidFill>
                  <a:srgbClr val="00B050"/>
                </a:solidFill>
              </a:rPr>
              <a:t>// For reading from the connection’s input stream.</a:t>
            </a:r>
          </a:p>
          <a:p>
            <a:pPr marL="0" indent="0">
              <a:buNone/>
            </a:pPr>
            <a:r>
              <a:rPr lang="en-US" altLang="zh-CN" sz="2400" dirty="0"/>
              <a:t>in = new </a:t>
            </a:r>
            <a:r>
              <a:rPr lang="en-US" altLang="zh-CN" sz="2400" dirty="0" err="1"/>
              <a:t>BufferedReader</a:t>
            </a:r>
            <a:r>
              <a:rPr lang="en-US" altLang="zh-CN" sz="2400" dirty="0"/>
              <a:t>( new </a:t>
            </a:r>
            <a:r>
              <a:rPr lang="en-US" altLang="zh-CN" sz="2400" dirty="0" err="1"/>
              <a:t>InputStreamReader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urlData</a:t>
            </a:r>
            <a:r>
              <a:rPr lang="en-US" altLang="zh-CN" sz="2400" dirty="0"/>
              <a:t>) );</a:t>
            </a:r>
          </a:p>
          <a:p>
            <a:pPr marL="0" indent="0">
              <a:buNone/>
            </a:pPr>
            <a:r>
              <a:rPr lang="en-US" altLang="zh-CN" sz="2400" dirty="0"/>
              <a:t>while (true) {</a:t>
            </a:r>
          </a:p>
          <a:p>
            <a:pPr marL="0" indent="0">
              <a:buNone/>
            </a:pPr>
            <a:r>
              <a:rPr lang="en-US" altLang="zh-CN" sz="2400" dirty="0" smtClean="0"/>
              <a:t>     String </a:t>
            </a:r>
            <a:r>
              <a:rPr lang="en-US" altLang="zh-CN" sz="2400" dirty="0"/>
              <a:t>line = </a:t>
            </a:r>
            <a:r>
              <a:rPr lang="en-US" altLang="zh-CN" sz="2400" dirty="0" err="1"/>
              <a:t>in.readLine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smtClean="0"/>
              <a:t>     if </a:t>
            </a:r>
            <a:r>
              <a:rPr lang="en-US" altLang="zh-CN" sz="2400" dirty="0"/>
              <a:t>(line == null)</a:t>
            </a:r>
          </a:p>
          <a:p>
            <a:pPr marL="0" indent="0">
              <a:buNone/>
            </a:pPr>
            <a:r>
              <a:rPr lang="en-US" altLang="zh-CN" sz="2400" dirty="0" smtClean="0"/>
              <a:t>         break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(line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/>
              <a:t>in.close</a:t>
            </a:r>
            <a:r>
              <a:rPr lang="en-US" altLang="zh-CN" sz="2400" dirty="0"/>
              <a:t>();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46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 I/O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two programs to communicate using TCP/IP, each program must create a </a:t>
            </a:r>
            <a:r>
              <a:rPr lang="en-US" altLang="zh-CN" dirty="0">
                <a:solidFill>
                  <a:srgbClr val="0070C0"/>
                </a:solidFill>
              </a:rPr>
              <a:t>socket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socket is one </a:t>
            </a:r>
            <a:r>
              <a:rPr lang="en-US" altLang="zh-CN" dirty="0">
                <a:solidFill>
                  <a:srgbClr val="0070C0"/>
                </a:solidFill>
              </a:rPr>
              <a:t>endpoint</a:t>
            </a:r>
            <a:r>
              <a:rPr lang="en-US" altLang="zh-CN" dirty="0"/>
              <a:t> of a two-way communication link between two programs running on the network. </a:t>
            </a:r>
            <a:r>
              <a:rPr lang="en-US" altLang="zh-CN" dirty="0" smtClean="0"/>
              <a:t>An </a:t>
            </a:r>
            <a:r>
              <a:rPr lang="en-US" altLang="zh-CN" dirty="0"/>
              <a:t>endpoint is a combination of an </a:t>
            </a:r>
            <a:r>
              <a:rPr lang="en-US" altLang="zh-CN" dirty="0">
                <a:solidFill>
                  <a:srgbClr val="0070C0"/>
                </a:solidFill>
              </a:rPr>
              <a:t>IP address </a:t>
            </a:r>
            <a:r>
              <a:rPr lang="en-US" altLang="zh-CN" dirty="0"/>
              <a:t>and a </a:t>
            </a:r>
            <a:r>
              <a:rPr lang="en-US" altLang="zh-CN" dirty="0">
                <a:solidFill>
                  <a:srgbClr val="0070C0"/>
                </a:solidFill>
              </a:rPr>
              <a:t>port number.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In </a:t>
            </a:r>
            <a:r>
              <a:rPr lang="en-US" altLang="zh-CN" dirty="0"/>
              <a:t>particular, a program can have several sockets at the same time, each connecting it to another program running on </a:t>
            </a:r>
            <a:r>
              <a:rPr lang="en-US" altLang="zh-CN" dirty="0" smtClean="0"/>
              <a:t>some other </a:t>
            </a:r>
            <a:r>
              <a:rPr lang="en-US" altLang="zh-CN" dirty="0"/>
              <a:t>computer on the network—or even running on the same computer.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client/server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Socket </a:t>
            </a:r>
            <a:r>
              <a:rPr lang="en-US" altLang="zh-CN" dirty="0" smtClean="0"/>
              <a:t>I/O involves two programs, </a:t>
            </a:r>
            <a:r>
              <a:rPr lang="en-US" altLang="zh-CN" dirty="0"/>
              <a:t>one program must create a socket that will wait passively until a connection </a:t>
            </a:r>
            <a:r>
              <a:rPr lang="en-US" altLang="zh-CN" dirty="0">
                <a:solidFill>
                  <a:srgbClr val="0070C0"/>
                </a:solidFill>
              </a:rPr>
              <a:t>request</a:t>
            </a:r>
            <a:r>
              <a:rPr lang="en-US" altLang="zh-CN" dirty="0"/>
              <a:t> comes in from another socket. The waiting socket is said to be </a:t>
            </a:r>
            <a:r>
              <a:rPr lang="en-US" altLang="zh-CN" dirty="0">
                <a:solidFill>
                  <a:srgbClr val="0070C0"/>
                </a:solidFill>
              </a:rPr>
              <a:t>listening</a:t>
            </a:r>
            <a:r>
              <a:rPr lang="en-US" altLang="zh-CN" dirty="0"/>
              <a:t> for a connection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program that creates a listening socket is sometimes said to be a </a:t>
            </a:r>
            <a:r>
              <a:rPr lang="en-US" altLang="zh-CN" dirty="0">
                <a:solidFill>
                  <a:srgbClr val="0070C0"/>
                </a:solidFill>
              </a:rPr>
              <a:t>server</a:t>
            </a:r>
            <a:r>
              <a:rPr lang="en-US" altLang="zh-CN" dirty="0"/>
              <a:t>, and a</a:t>
            </a:r>
            <a:r>
              <a:rPr lang="en-US" altLang="zh-CN" dirty="0" smtClean="0"/>
              <a:t> </a:t>
            </a:r>
            <a:r>
              <a:rPr lang="en-US" altLang="zh-CN" dirty="0"/>
              <a:t>program that connects to a server is called a </a:t>
            </a:r>
            <a:r>
              <a:rPr lang="en-US" altLang="zh-CN" dirty="0" smtClean="0">
                <a:solidFill>
                  <a:srgbClr val="0070C0"/>
                </a:solidFill>
              </a:rPr>
              <a:t>client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The server can be thought of as offering some kind of service, and the client gets access to that service by connecting to the server. This is called the </a:t>
            </a:r>
            <a:r>
              <a:rPr lang="en-US" altLang="zh-CN" dirty="0">
                <a:solidFill>
                  <a:srgbClr val="0070C0"/>
                </a:solidFill>
              </a:rPr>
              <a:t>client/server model </a:t>
            </a:r>
            <a:r>
              <a:rPr lang="en-US" altLang="zh-CN" dirty="0"/>
              <a:t>of network </a:t>
            </a:r>
            <a:r>
              <a:rPr lang="en-US" altLang="zh-CN" dirty="0" smtClean="0"/>
              <a:t>communication.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70" y="0"/>
            <a:ext cx="2890310" cy="1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</a:t>
            </a:r>
            <a:r>
              <a:rPr lang="en-US" altLang="zh-CN" dirty="0" smtClean="0"/>
              <a:t>I/O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implement TCP/IP connections, the java.net package provides two classes, </a:t>
            </a:r>
            <a:r>
              <a:rPr lang="en-US" altLang="zh-CN" dirty="0" err="1">
                <a:solidFill>
                  <a:srgbClr val="0070C0"/>
                </a:solidFill>
              </a:rPr>
              <a:t>ServerSocket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Socket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A socket is bound to a </a:t>
            </a:r>
            <a:r>
              <a:rPr lang="en-US" altLang="zh-CN" dirty="0">
                <a:solidFill>
                  <a:srgbClr val="0070C0"/>
                </a:solidFill>
              </a:rPr>
              <a:t>port number </a:t>
            </a:r>
            <a:r>
              <a:rPr lang="en-US" altLang="zh-CN" dirty="0"/>
              <a:t>so that the TCP layer can identify the application that data is destined to be sent to. </a:t>
            </a:r>
          </a:p>
          <a:p>
            <a:r>
              <a:rPr lang="en-US" altLang="zh-CN" dirty="0" smtClean="0"/>
              <a:t>Once </a:t>
            </a:r>
            <a:r>
              <a:rPr lang="en-US" altLang="zh-CN" dirty="0"/>
              <a:t>such a connection is made, communication takes place using input streams and output streams. Each program has its own input stream and its own output stream.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00582"/>
            <a:ext cx="5387750" cy="34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789446" cy="5954992"/>
          </a:xfrm>
        </p:spPr>
        <p:txBody>
          <a:bodyPr/>
          <a:lstStyle/>
          <a:p>
            <a:r>
              <a:rPr lang="en-US" altLang="zh-CN" dirty="0" smtClean="0"/>
              <a:t>Echo client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096" y="0"/>
            <a:ext cx="672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789446" cy="5954992"/>
          </a:xfrm>
        </p:spPr>
        <p:txBody>
          <a:bodyPr/>
          <a:lstStyle/>
          <a:p>
            <a:r>
              <a:rPr lang="en-US" altLang="zh-CN" dirty="0" smtClean="0"/>
              <a:t>Echo server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12" y="727940"/>
            <a:ext cx="7051788" cy="5538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990" y="6441142"/>
            <a:ext cx="8756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http://docs.oracle.com/javase/tutorial/networking/sockets/readingWriting.html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 used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public boolean exists()       </a:t>
            </a:r>
            <a:r>
              <a:rPr lang="en-US" altLang="zh-CN" sz="2000" dirty="0">
                <a:solidFill>
                  <a:srgbClr val="00B050"/>
                </a:solidFill>
              </a:rPr>
              <a:t>// Tests if this file/directory exists.</a:t>
            </a:r>
          </a:p>
          <a:p>
            <a:r>
              <a:rPr lang="en-US" altLang="zh-CN" sz="2000" dirty="0"/>
              <a:t>public long length()          </a:t>
            </a:r>
            <a:r>
              <a:rPr lang="en-US" altLang="zh-CN" sz="2000" dirty="0">
                <a:solidFill>
                  <a:srgbClr val="00B050"/>
                </a:solidFill>
              </a:rPr>
              <a:t>// Returns the length of this file.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  </a:t>
            </a:r>
            <a:r>
              <a:rPr lang="en-US" altLang="zh-CN" sz="2000" dirty="0">
                <a:solidFill>
                  <a:srgbClr val="00B050"/>
                </a:solidFill>
              </a:rPr>
              <a:t>// Tests if this instance is a directory.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       </a:t>
            </a:r>
            <a:r>
              <a:rPr lang="en-US" altLang="zh-CN" sz="2000" dirty="0">
                <a:solidFill>
                  <a:srgbClr val="00B050"/>
                </a:solidFill>
              </a:rPr>
              <a:t>// Tests if this instance is a file.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      </a:t>
            </a:r>
            <a:r>
              <a:rPr lang="en-US" altLang="zh-CN" sz="2000" dirty="0">
                <a:solidFill>
                  <a:srgbClr val="00B050"/>
                </a:solidFill>
              </a:rPr>
              <a:t>// Tests if this file is readable.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     </a:t>
            </a:r>
            <a:r>
              <a:rPr lang="en-US" altLang="zh-CN" sz="2000" dirty="0">
                <a:solidFill>
                  <a:srgbClr val="00B050"/>
                </a:solidFill>
              </a:rPr>
              <a:t>// Tests if this file is writable.</a:t>
            </a:r>
          </a:p>
          <a:p>
            <a:r>
              <a:rPr lang="en-US" altLang="zh-CN" sz="2000" dirty="0"/>
              <a:t>public boolean delete()       </a:t>
            </a:r>
            <a:r>
              <a:rPr lang="en-US" altLang="zh-CN" sz="2000" dirty="0">
                <a:solidFill>
                  <a:srgbClr val="00B050"/>
                </a:solidFill>
              </a:rPr>
              <a:t>// Deletes this file/directory.</a:t>
            </a:r>
          </a:p>
          <a:p>
            <a:r>
              <a:rPr lang="en-US" altLang="zh-CN" sz="2000" dirty="0"/>
              <a:t>public void </a:t>
            </a:r>
            <a:r>
              <a:rPr lang="en-US" altLang="zh-CN" sz="2000" dirty="0" err="1"/>
              <a:t>deleteOnExit</a:t>
            </a:r>
            <a:r>
              <a:rPr lang="en-US" altLang="zh-CN" sz="2000" dirty="0"/>
              <a:t>()    </a:t>
            </a:r>
            <a:r>
              <a:rPr lang="en-US" altLang="zh-CN" sz="2000" dirty="0">
                <a:solidFill>
                  <a:srgbClr val="00B050"/>
                </a:solidFill>
              </a:rPr>
              <a:t>// Deletes this </a:t>
            </a:r>
            <a:r>
              <a:rPr lang="en-US" altLang="zh-CN" sz="2000" dirty="0" smtClean="0">
                <a:solidFill>
                  <a:srgbClr val="00B050"/>
                </a:solidFill>
              </a:rPr>
              <a:t>file/directory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renameTo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00B050"/>
                </a:solidFill>
              </a:rPr>
              <a:t>// Renames this file.</a:t>
            </a:r>
          </a:p>
          <a:p>
            <a:r>
              <a:rPr lang="en-US" altLang="zh-CN" sz="2000" dirty="0"/>
              <a:t>public boolean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        </a:t>
            </a:r>
            <a:r>
              <a:rPr lang="en-US" altLang="zh-CN" sz="2000" dirty="0">
                <a:solidFill>
                  <a:srgbClr val="00B050"/>
                </a:solidFill>
              </a:rPr>
              <a:t>// Makes (Creates) this directory.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</a:t>
            </a:r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List Directory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public </a:t>
            </a:r>
            <a:r>
              <a:rPr lang="en-US" altLang="zh-CN" sz="1800" dirty="0"/>
              <a:t>String[] list()     </a:t>
            </a:r>
            <a:r>
              <a:rPr lang="en-US" altLang="zh-CN" sz="1800" dirty="0">
                <a:solidFill>
                  <a:srgbClr val="00B050"/>
                </a:solidFill>
              </a:rPr>
              <a:t>// List the contents of this directory in a String-array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()  </a:t>
            </a:r>
            <a:r>
              <a:rPr lang="en-US" altLang="zh-CN" sz="1800" dirty="0">
                <a:solidFill>
                  <a:srgbClr val="00B050"/>
                </a:solidFill>
              </a:rPr>
              <a:t>// List the contents of this directory in a </a:t>
            </a:r>
            <a:r>
              <a:rPr lang="en-US" altLang="zh-CN" sz="1800" dirty="0" smtClean="0">
                <a:solidFill>
                  <a:srgbClr val="00B050"/>
                </a:solidFill>
              </a:rPr>
              <a:t>File-array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List Directory with Filter</a:t>
            </a:r>
          </a:p>
          <a:p>
            <a:pPr lvl="1"/>
            <a:r>
              <a:rPr lang="en-US" altLang="zh-CN" sz="1800" dirty="0" smtClean="0"/>
              <a:t>public </a:t>
            </a:r>
            <a:r>
              <a:rPr lang="en-US" altLang="zh-CN" sz="1800" dirty="0"/>
              <a:t>String[] list(</a:t>
            </a:r>
            <a:r>
              <a:rPr lang="en-US" altLang="zh-CN" sz="1800" dirty="0" err="1"/>
              <a:t>FilenameFilter</a:t>
            </a:r>
            <a:r>
              <a:rPr lang="en-US" altLang="zh-CN" sz="1800" dirty="0"/>
              <a:t> filter)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FilenameFilter</a:t>
            </a:r>
            <a:r>
              <a:rPr lang="en-US" altLang="zh-CN" sz="1800" dirty="0"/>
              <a:t> filter)</a:t>
            </a:r>
          </a:p>
          <a:p>
            <a:pPr lvl="1"/>
            <a:r>
              <a:rPr lang="en-US" altLang="zh-CN" sz="1800" dirty="0"/>
              <a:t>public File[] </a:t>
            </a:r>
            <a:r>
              <a:rPr lang="en-US" altLang="zh-CN" sz="1800" dirty="0" err="1"/>
              <a:t>listFiles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FileFilter</a:t>
            </a:r>
            <a:r>
              <a:rPr lang="en-US" altLang="zh-CN" sz="1800" dirty="0"/>
              <a:t> filter)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8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List Directory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2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ListDirectoryRecusive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File </a:t>
            </a:r>
            <a:r>
              <a:rPr lang="en-US" altLang="zh-CN" dirty="0" err="1"/>
              <a:t>dir</a:t>
            </a:r>
            <a:r>
              <a:rPr lang="en-US" altLang="zh-CN" dirty="0"/>
              <a:t> = new File("d:\\myproject\\test");  </a:t>
            </a:r>
            <a:r>
              <a:rPr lang="en-US" altLang="zh-CN" dirty="0">
                <a:solidFill>
                  <a:srgbClr val="00B050"/>
                </a:solidFill>
              </a:rPr>
              <a:t>// Escape sequence needed for '\'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dir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}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public static void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(File </a:t>
            </a:r>
            <a:r>
              <a:rPr lang="en-US" altLang="zh-CN" dirty="0" err="1">
                <a:solidFill>
                  <a:srgbClr val="0070C0"/>
                </a:solidFill>
              </a:rPr>
              <a:t>dir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if (</a:t>
            </a:r>
            <a:r>
              <a:rPr lang="en-US" altLang="zh-CN" dirty="0" err="1"/>
              <a:t>dir.isDirectory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  File[] items = </a:t>
            </a:r>
            <a:r>
              <a:rPr lang="en-US" altLang="zh-CN" dirty="0" err="1"/>
              <a:t>dir.listFiles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for (File item : items)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item.getAbsoluteFile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    if (</a:t>
            </a:r>
            <a:r>
              <a:rPr lang="en-US" altLang="zh-CN" dirty="0" err="1"/>
              <a:t>item.isDirectory</a:t>
            </a:r>
            <a:r>
              <a:rPr lang="en-US" altLang="zh-CN" dirty="0"/>
              <a:t>()) </a:t>
            </a:r>
            <a:r>
              <a:rPr lang="en-US" altLang="zh-CN" dirty="0" err="1">
                <a:solidFill>
                  <a:srgbClr val="0070C0"/>
                </a:solidFill>
              </a:rPr>
              <a:t>listRecursive</a:t>
            </a:r>
            <a:r>
              <a:rPr lang="en-US" altLang="zh-CN" dirty="0">
                <a:solidFill>
                  <a:srgbClr val="0070C0"/>
                </a:solidFill>
              </a:rPr>
              <a:t>(item</a:t>
            </a:r>
            <a:r>
              <a:rPr lang="en-US" altLang="zh-CN" dirty="0"/>
              <a:t>);  </a:t>
            </a:r>
            <a:r>
              <a:rPr lang="en-US" altLang="zh-CN" dirty="0">
                <a:solidFill>
                  <a:srgbClr val="00B050"/>
                </a:solidFill>
              </a:rPr>
              <a:t>// Recursive call</a:t>
            </a:r>
          </a:p>
          <a:p>
            <a:pPr marL="0" indent="0">
              <a:buNone/>
            </a:pPr>
            <a:r>
              <a:rPr lang="en-US" altLang="zh-CN" dirty="0"/>
              <a:t>         }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List </a:t>
            </a:r>
            <a:r>
              <a:rPr lang="en-US" altLang="zh-CN" dirty="0"/>
              <a:t>Directory with 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41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List files that end with ".java"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java.io.FilenameFilter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ListDirectoryWithFilter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File </a:t>
            </a:r>
            <a:r>
              <a:rPr lang="en-US" altLang="zh-CN" dirty="0" err="1"/>
              <a:t>dir</a:t>
            </a:r>
            <a:r>
              <a:rPr lang="en-US" altLang="zh-CN" dirty="0"/>
              <a:t> = new File(".");   </a:t>
            </a:r>
            <a:r>
              <a:rPr lang="en-US" altLang="zh-CN" dirty="0">
                <a:solidFill>
                  <a:srgbClr val="00B050"/>
                </a:solidFill>
              </a:rPr>
              <a:t>// current working directory</a:t>
            </a:r>
          </a:p>
          <a:p>
            <a:pPr marL="0" indent="0">
              <a:buNone/>
            </a:pPr>
            <a:r>
              <a:rPr lang="en-US" altLang="zh-CN" dirty="0"/>
              <a:t>      if (</a:t>
            </a:r>
            <a:r>
              <a:rPr lang="en-US" altLang="zh-CN" dirty="0" err="1"/>
              <a:t>dir.isDirectory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// List only files that meet the filtering </a:t>
            </a:r>
            <a:r>
              <a:rPr lang="en-US" altLang="zh-CN" dirty="0" smtClean="0">
                <a:solidFill>
                  <a:srgbClr val="00B050"/>
                </a:solidFill>
              </a:rPr>
              <a:t>criteria which  </a:t>
            </a:r>
            <a:r>
              <a:rPr lang="en-US" altLang="zh-CN" dirty="0">
                <a:solidFill>
                  <a:srgbClr val="00B050"/>
                </a:solidFill>
              </a:rPr>
              <a:t>programmed in accept() method of </a:t>
            </a:r>
            <a:r>
              <a:rPr lang="en-US" altLang="zh-CN" dirty="0" err="1">
                <a:solidFill>
                  <a:srgbClr val="00B050"/>
                </a:solidFill>
              </a:rPr>
              <a:t>FilenameFilter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dirty="0"/>
              <a:t>         String[] files = </a:t>
            </a:r>
            <a:r>
              <a:rPr lang="en-US" altLang="zh-CN" dirty="0" err="1"/>
              <a:t>dir.list</a:t>
            </a:r>
            <a:r>
              <a:rPr lang="en-US" altLang="zh-CN" dirty="0"/>
              <a:t>(new </a:t>
            </a:r>
            <a:r>
              <a:rPr lang="en-US" altLang="zh-CN" dirty="0" err="1"/>
              <a:t>FilenameFilter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      public boolean </a:t>
            </a:r>
            <a:r>
              <a:rPr lang="en-US" altLang="zh-CN" dirty="0">
                <a:solidFill>
                  <a:srgbClr val="00B0F0"/>
                </a:solidFill>
              </a:rPr>
              <a:t>accept</a:t>
            </a:r>
            <a:r>
              <a:rPr lang="en-US" altLang="zh-CN" dirty="0"/>
              <a:t>(File </a:t>
            </a:r>
            <a:r>
              <a:rPr lang="en-US" altLang="zh-CN" dirty="0" err="1"/>
              <a:t>dir</a:t>
            </a:r>
            <a:r>
              <a:rPr lang="en-US" altLang="zh-CN" dirty="0"/>
              <a:t>, String file) {</a:t>
            </a:r>
          </a:p>
          <a:p>
            <a:pPr marL="0" indent="0">
              <a:buNone/>
            </a:pPr>
            <a:r>
              <a:rPr lang="en-US" altLang="zh-CN" dirty="0"/>
              <a:t>               return </a:t>
            </a:r>
            <a:r>
              <a:rPr lang="en-US" altLang="zh-CN" dirty="0" err="1"/>
              <a:t>file.endsWith</a:t>
            </a:r>
            <a:r>
              <a:rPr lang="en-US" altLang="zh-CN" dirty="0"/>
              <a:t>(".java");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 });  </a:t>
            </a:r>
            <a:r>
              <a:rPr lang="en-US" altLang="zh-CN" dirty="0">
                <a:solidFill>
                  <a:srgbClr val="00B050"/>
                </a:solidFill>
              </a:rPr>
              <a:t>// an anonymous inner class as </a:t>
            </a:r>
            <a:r>
              <a:rPr lang="en-US" altLang="zh-CN" dirty="0" err="1">
                <a:solidFill>
                  <a:srgbClr val="00B050"/>
                </a:solidFill>
              </a:rPr>
              <a:t>FilenameFilter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for (String file : files)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(file);</a:t>
            </a:r>
          </a:p>
          <a:p>
            <a:pPr marL="0" indent="0">
              <a:buNone/>
            </a:pPr>
            <a:r>
              <a:rPr lang="en-US" altLang="zh-CN" dirty="0"/>
              <a:t>         }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3277</Words>
  <Application>Microsoft Office PowerPoint</Application>
  <PresentationFormat>On-screen Show (4:3)</PresentationFormat>
  <Paragraphs>392</Paragraphs>
  <Slides>56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宋体</vt:lpstr>
      <vt:lpstr>Arial</vt:lpstr>
      <vt:lpstr>Calibri</vt:lpstr>
      <vt:lpstr>Office Theme</vt:lpstr>
      <vt:lpstr>Java Programming</vt:lpstr>
      <vt:lpstr>Outline </vt:lpstr>
      <vt:lpstr>Files</vt:lpstr>
      <vt:lpstr>Path string</vt:lpstr>
      <vt:lpstr>Creating a File</vt:lpstr>
      <vt:lpstr>Frequently used methods</vt:lpstr>
      <vt:lpstr>List Directory</vt:lpstr>
      <vt:lpstr>Example: List Directory</vt:lpstr>
      <vt:lpstr>Example: List Directory with Filter</vt:lpstr>
      <vt:lpstr>Streams</vt:lpstr>
      <vt:lpstr>Streams</vt:lpstr>
      <vt:lpstr>Streams</vt:lpstr>
      <vt:lpstr>Streams</vt:lpstr>
      <vt:lpstr>Streams </vt:lpstr>
      <vt:lpstr>Streams</vt:lpstr>
      <vt:lpstr>Streams</vt:lpstr>
      <vt:lpstr>Character set</vt:lpstr>
      <vt:lpstr>Character set</vt:lpstr>
      <vt:lpstr>Character set conversion </vt:lpstr>
      <vt:lpstr>java.nio.charset.Charset</vt:lpstr>
      <vt:lpstr>java.nio.charset.Charset</vt:lpstr>
      <vt:lpstr>Character-Based I/O</vt:lpstr>
      <vt:lpstr>FileReader &amp; FileWriter</vt:lpstr>
      <vt:lpstr>BufferedReader</vt:lpstr>
      <vt:lpstr>Code structure using FileReader </vt:lpstr>
      <vt:lpstr>Code structure using FileWriter </vt:lpstr>
      <vt:lpstr>InputStreamReader &amp; OutputStreamWriter</vt:lpstr>
      <vt:lpstr>Write the BMI data into a text file</vt:lpstr>
      <vt:lpstr>Read BMI data from a text file</vt:lpstr>
      <vt:lpstr>Counting lines of code</vt:lpstr>
      <vt:lpstr>Counting lines of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Byte-based I/O</vt:lpstr>
      <vt:lpstr>Byte-based I/O</vt:lpstr>
      <vt:lpstr>Character-Based I/O</vt:lpstr>
      <vt:lpstr>Other I/O APIs</vt:lpstr>
      <vt:lpstr>Standard I/O</vt:lpstr>
      <vt:lpstr>Java Standard I/O</vt:lpstr>
      <vt:lpstr>Standard I/O</vt:lpstr>
      <vt:lpstr>Standard I/O</vt:lpstr>
      <vt:lpstr>Redirect Standard I/O</vt:lpstr>
      <vt:lpstr>Redirect Standard I/O</vt:lpstr>
      <vt:lpstr>Network I/O</vt:lpstr>
      <vt:lpstr>Network I/O</vt:lpstr>
      <vt:lpstr>Web I/O</vt:lpstr>
      <vt:lpstr>Web I/O</vt:lpstr>
      <vt:lpstr>Socket I/O</vt:lpstr>
      <vt:lpstr>client/server model</vt:lpstr>
      <vt:lpstr>Socket I/O API</vt:lpstr>
      <vt:lpstr>Echo client</vt:lpstr>
      <vt:lpstr>Echo server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486</cp:revision>
  <cp:lastPrinted>2017-01-15T05:40:58Z</cp:lastPrinted>
  <dcterms:created xsi:type="dcterms:W3CDTF">2016-09-13T14:28:44Z</dcterms:created>
  <dcterms:modified xsi:type="dcterms:W3CDTF">2017-06-02T15:55:01Z</dcterms:modified>
</cp:coreProperties>
</file>