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4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54"/>
  </p:notesMasterIdLst>
  <p:handoutMasterIdLst>
    <p:handoutMasterId r:id="rId55"/>
  </p:handoutMasterIdLst>
  <p:sldIdLst>
    <p:sldId id="256" r:id="rId2"/>
    <p:sldId id="285" r:id="rId3"/>
    <p:sldId id="295" r:id="rId4"/>
    <p:sldId id="296" r:id="rId5"/>
    <p:sldId id="298" r:id="rId6"/>
    <p:sldId id="299" r:id="rId7"/>
    <p:sldId id="305" r:id="rId8"/>
    <p:sldId id="300" r:id="rId9"/>
    <p:sldId id="303" r:id="rId10"/>
    <p:sldId id="302" r:id="rId11"/>
    <p:sldId id="307" r:id="rId12"/>
    <p:sldId id="308" r:id="rId13"/>
    <p:sldId id="309" r:id="rId14"/>
    <p:sldId id="310" r:id="rId15"/>
    <p:sldId id="291" r:id="rId16"/>
    <p:sldId id="292" r:id="rId17"/>
    <p:sldId id="336" r:id="rId18"/>
    <p:sldId id="293" r:id="rId19"/>
    <p:sldId id="316" r:id="rId20"/>
    <p:sldId id="315" r:id="rId21"/>
    <p:sldId id="314" r:id="rId22"/>
    <p:sldId id="312" r:id="rId23"/>
    <p:sldId id="324" r:id="rId24"/>
    <p:sldId id="325" r:id="rId25"/>
    <p:sldId id="321" r:id="rId26"/>
    <p:sldId id="323" r:id="rId27"/>
    <p:sldId id="313" r:id="rId28"/>
    <p:sldId id="342" r:id="rId29"/>
    <p:sldId id="331" r:id="rId30"/>
    <p:sldId id="319" r:id="rId31"/>
    <p:sldId id="326" r:id="rId32"/>
    <p:sldId id="317" r:id="rId33"/>
    <p:sldId id="328" r:id="rId34"/>
    <p:sldId id="320" r:id="rId35"/>
    <p:sldId id="327" r:id="rId36"/>
    <p:sldId id="343" r:id="rId37"/>
    <p:sldId id="344" r:id="rId38"/>
    <p:sldId id="333" r:id="rId39"/>
    <p:sldId id="330" r:id="rId40"/>
    <p:sldId id="332" r:id="rId41"/>
    <p:sldId id="335" r:id="rId42"/>
    <p:sldId id="334" r:id="rId43"/>
    <p:sldId id="329" r:id="rId44"/>
    <p:sldId id="338" r:id="rId45"/>
    <p:sldId id="337" r:id="rId46"/>
    <p:sldId id="341" r:id="rId47"/>
    <p:sldId id="345" r:id="rId48"/>
    <p:sldId id="348" r:id="rId49"/>
    <p:sldId id="349" r:id="rId50"/>
    <p:sldId id="346" r:id="rId51"/>
    <p:sldId id="347" r:id="rId52"/>
    <p:sldId id="281" r:id="rId53"/>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6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87226" autoAdjust="0"/>
  </p:normalViewPr>
  <p:slideViewPr>
    <p:cSldViewPr snapToGrid="0">
      <p:cViewPr varScale="1">
        <p:scale>
          <a:sx n="51" d="100"/>
          <a:sy n="51" d="100"/>
        </p:scale>
        <p:origin x="107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2D4FB22B-47C2-41F3-A109-B8BD751FBA43}" type="datetimeFigureOut">
              <a:rPr lang="zh-CN" altLang="en-US" smtClean="0"/>
              <a:t>2017/6/9</a:t>
            </a:fld>
            <a:endParaRPr lang="zh-CN" alt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8129DF6C-D4B3-4795-BFFE-74919F1001B0}" type="slidenum">
              <a:rPr lang="zh-CN" altLang="en-US" smtClean="0"/>
              <a:t>‹#›</a:t>
            </a:fld>
            <a:endParaRPr lang="zh-CN" altLang="en-US"/>
          </a:p>
        </p:txBody>
      </p:sp>
    </p:spTree>
    <p:extLst>
      <p:ext uri="{BB962C8B-B14F-4D97-AF65-F5344CB8AC3E}">
        <p14:creationId xmlns:p14="http://schemas.microsoft.com/office/powerpoint/2010/main" val="2175092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4E97C644-4F60-4052-9EB6-A42347643D06}" type="datetimeFigureOut">
              <a:rPr lang="zh-CN" altLang="en-US" smtClean="0"/>
              <a:t>2017/6/9</a:t>
            </a:fld>
            <a:endParaRPr lang="zh-CN" altLang="en-US"/>
          </a:p>
        </p:txBody>
      </p:sp>
      <p:sp>
        <p:nvSpPr>
          <p:cNvPr id="4" name="Slide Image Placeholder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767CC23B-7212-4272-B777-6DAE7ED94841}" type="slidenum">
              <a:rPr lang="zh-CN" altLang="en-US" smtClean="0"/>
              <a:t>‹#›</a:t>
            </a:fld>
            <a:endParaRPr lang="zh-CN" altLang="en-US"/>
          </a:p>
        </p:txBody>
      </p:sp>
    </p:spTree>
    <p:extLst>
      <p:ext uri="{BB962C8B-B14F-4D97-AF65-F5344CB8AC3E}">
        <p14:creationId xmlns:p14="http://schemas.microsoft.com/office/powerpoint/2010/main" val="334845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67CC23B-7212-4272-B777-6DAE7ED94841}" type="slidenum">
              <a:rPr lang="zh-CN" altLang="en-US" smtClean="0"/>
              <a:t>36</a:t>
            </a:fld>
            <a:endParaRPr lang="zh-CN" altLang="en-US"/>
          </a:p>
        </p:txBody>
      </p:sp>
    </p:spTree>
    <p:extLst>
      <p:ext uri="{BB962C8B-B14F-4D97-AF65-F5344CB8AC3E}">
        <p14:creationId xmlns:p14="http://schemas.microsoft.com/office/powerpoint/2010/main" val="2469331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https://blogs.oracle.com/CoreJavaTechTips/entry/listeners_vs_adapters</a:t>
            </a:r>
            <a:endParaRPr lang="zh-CN" altLang="en-US" dirty="0"/>
          </a:p>
        </p:txBody>
      </p:sp>
      <p:sp>
        <p:nvSpPr>
          <p:cNvPr id="4" name="Slide Number Placeholder 3"/>
          <p:cNvSpPr>
            <a:spLocks noGrp="1"/>
          </p:cNvSpPr>
          <p:nvPr>
            <p:ph type="sldNum" sz="quarter" idx="10"/>
          </p:nvPr>
        </p:nvSpPr>
        <p:spPr/>
        <p:txBody>
          <a:bodyPr/>
          <a:lstStyle/>
          <a:p>
            <a:fld id="{767CC23B-7212-4272-B777-6DAE7ED94841}" type="slidenum">
              <a:rPr lang="zh-CN" altLang="en-US" smtClean="0"/>
              <a:t>38</a:t>
            </a:fld>
            <a:endParaRPr lang="zh-CN" altLang="en-US"/>
          </a:p>
        </p:txBody>
      </p:sp>
    </p:spTree>
    <p:extLst>
      <p:ext uri="{BB962C8B-B14F-4D97-AF65-F5344CB8AC3E}">
        <p14:creationId xmlns:p14="http://schemas.microsoft.com/office/powerpoint/2010/main" val="3459227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http://docs.oracle.com/javase/tutorial/uiswing/components/dialog.html</a:t>
            </a:r>
            <a:endParaRPr lang="zh-CN" altLang="en-US" dirty="0"/>
          </a:p>
        </p:txBody>
      </p:sp>
      <p:sp>
        <p:nvSpPr>
          <p:cNvPr id="4" name="Slide Number Placeholder 3"/>
          <p:cNvSpPr>
            <a:spLocks noGrp="1"/>
          </p:cNvSpPr>
          <p:nvPr>
            <p:ph type="sldNum" sz="quarter" idx="10"/>
          </p:nvPr>
        </p:nvSpPr>
        <p:spPr/>
        <p:txBody>
          <a:bodyPr/>
          <a:lstStyle/>
          <a:p>
            <a:fld id="{767CC23B-7212-4272-B777-6DAE7ED94841}" type="slidenum">
              <a:rPr lang="zh-CN" altLang="en-US" smtClean="0"/>
              <a:t>39</a:t>
            </a:fld>
            <a:endParaRPr lang="zh-CN" altLang="en-US"/>
          </a:p>
        </p:txBody>
      </p:sp>
    </p:spTree>
    <p:extLst>
      <p:ext uri="{BB962C8B-B14F-4D97-AF65-F5344CB8AC3E}">
        <p14:creationId xmlns:p14="http://schemas.microsoft.com/office/powerpoint/2010/main" val="92470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6000" b="1">
                <a:latin typeface="+mn-lt"/>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32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2017/6/9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75554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2017/6/9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06327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2017/6/9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543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2017/6/9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421193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latin typeface="+mn-lt"/>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smtClean="0"/>
              <a:t>Click to edit Master text styles</a:t>
            </a:r>
          </a:p>
        </p:txBody>
      </p:sp>
      <p:sp>
        <p:nvSpPr>
          <p:cNvPr id="4" name="Date Placeholder 3"/>
          <p:cNvSpPr>
            <a:spLocks noGrp="1"/>
          </p:cNvSpPr>
          <p:nvPr>
            <p:ph type="dt" sz="half" idx="10"/>
          </p:nvPr>
        </p:nvSpPr>
        <p:spPr/>
        <p:txBody>
          <a:bodyPr/>
          <a:lstStyle/>
          <a:p>
            <a:fld id="{FD4D0F35-082B-44F0-BB91-68C18FBCC343}" type="datetimeFigureOut">
              <a:rPr lang="zh-CN" altLang="en-US" smtClean="0"/>
              <a:t>2017/6/9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87185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D4D0F35-082B-44F0-BB91-68C18FBCC343}" type="datetimeFigureOut">
              <a:rPr lang="zh-CN" altLang="en-US" smtClean="0"/>
              <a:t>2017/6/9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4665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D4D0F35-082B-44F0-BB91-68C18FBCC343}" type="datetimeFigureOut">
              <a:rPr lang="zh-CN" altLang="en-US" smtClean="0"/>
              <a:t>2017/6/9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754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D4D0F35-082B-44F0-BB91-68C18FBCC343}" type="datetimeFigureOut">
              <a:rPr lang="zh-CN" altLang="en-US" smtClean="0"/>
              <a:t>2017/6/9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0592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t>2017/6/9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52244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2017/6/9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22492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2017/6/9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3254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4D0F35-082B-44F0-BB91-68C18FBCC343}" type="datetimeFigureOut">
              <a:rPr lang="zh-CN" altLang="en-US" smtClean="0"/>
              <a:pPr/>
              <a:t>2017/6/9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5F9BF-70D2-4F4A-82B1-87953B00D580}" type="slidenum">
              <a:rPr lang="zh-CN" altLang="en-US" smtClean="0"/>
              <a:pPr/>
              <a:t>‹#›</a:t>
            </a:fld>
            <a:endParaRPr lang="zh-CN" altLang="en-US"/>
          </a:p>
        </p:txBody>
      </p:sp>
    </p:spTree>
    <p:extLst>
      <p:ext uri="{BB962C8B-B14F-4D97-AF65-F5344CB8AC3E}">
        <p14:creationId xmlns:p14="http://schemas.microsoft.com/office/powerpoint/2010/main" val="76078578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developer.android.com/index.html" TargetMode="External"/><Relationship Id="rId2" Type="http://schemas.openxmlformats.org/officeDocument/2006/relationships/hyperlink" Target="http://www3.ntu.edu.sg/home/ehchua/programming/android/Android_BasicsUI.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sz="2800" b="1" dirty="0" smtClean="0"/>
              <a:t>Graphic User Interface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0577" y="371640"/>
            <a:ext cx="3282846" cy="2122907"/>
          </a:xfrm>
          <a:prstGeom prst="rect">
            <a:avLst/>
          </a:prstGeom>
        </p:spPr>
      </p:pic>
    </p:spTree>
    <p:extLst>
      <p:ext uri="{BB962C8B-B14F-4D97-AF65-F5344CB8AC3E}">
        <p14:creationId xmlns:p14="http://schemas.microsoft.com/office/powerpoint/2010/main" val="206357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Run your 1</a:t>
            </a:r>
            <a:r>
              <a:rPr lang="en-US" altLang="zh-CN" baseline="30000" dirty="0" smtClean="0"/>
              <a:t>st</a:t>
            </a:r>
            <a:r>
              <a:rPr lang="en-US" altLang="zh-CN" dirty="0" smtClean="0"/>
              <a:t> GUI application</a:t>
            </a:r>
            <a:endParaRPr lang="zh-CN" altLang="en-US" dirty="0"/>
          </a:p>
        </p:txBody>
      </p:sp>
      <p:sp>
        <p:nvSpPr>
          <p:cNvPr id="3" name="Content Placeholder 2"/>
          <p:cNvSpPr>
            <a:spLocks noGrp="1"/>
          </p:cNvSpPr>
          <p:nvPr>
            <p:ph idx="1"/>
          </p:nvPr>
        </p:nvSpPr>
        <p:spPr/>
        <p:txBody>
          <a:bodyPr/>
          <a:lstStyle/>
          <a:p>
            <a:endParaRPr lang="zh-CN" altLang="en-US"/>
          </a:p>
        </p:txBody>
      </p:sp>
      <p:pic>
        <p:nvPicPr>
          <p:cNvPr id="4" name="Picture 3"/>
          <p:cNvPicPr>
            <a:picLocks noChangeAspect="1"/>
          </p:cNvPicPr>
          <p:nvPr/>
        </p:nvPicPr>
        <p:blipFill>
          <a:blip r:embed="rId2"/>
          <a:stretch>
            <a:fillRect/>
          </a:stretch>
        </p:blipFill>
        <p:spPr>
          <a:xfrm>
            <a:off x="1819200" y="2166094"/>
            <a:ext cx="5505599" cy="3670399"/>
          </a:xfrm>
          <a:prstGeom prst="rect">
            <a:avLst/>
          </a:prstGeom>
        </p:spPr>
      </p:pic>
    </p:spTree>
    <p:extLst>
      <p:ext uri="{BB962C8B-B14F-4D97-AF65-F5344CB8AC3E}">
        <p14:creationId xmlns:p14="http://schemas.microsoft.com/office/powerpoint/2010/main" val="3645701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 GUI APIs</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a:t>There are </a:t>
            </a:r>
            <a:r>
              <a:rPr lang="en-US" altLang="zh-CN" dirty="0" smtClean="0"/>
              <a:t>three sets </a:t>
            </a:r>
            <a:r>
              <a:rPr lang="en-US" altLang="zh-CN" dirty="0"/>
              <a:t>of Java APIs for </a:t>
            </a:r>
            <a:r>
              <a:rPr lang="en-US" altLang="zh-CN" dirty="0" smtClean="0"/>
              <a:t>GUI programming</a:t>
            </a:r>
            <a:r>
              <a:rPr lang="en-US" altLang="zh-CN" dirty="0"/>
              <a:t>: </a:t>
            </a:r>
            <a:endParaRPr lang="en-US" altLang="zh-CN" dirty="0" smtClean="0"/>
          </a:p>
          <a:p>
            <a:pPr lvl="1"/>
            <a:r>
              <a:rPr lang="en-US" altLang="zh-CN" dirty="0" smtClean="0"/>
              <a:t>AWT </a:t>
            </a:r>
            <a:r>
              <a:rPr lang="en-US" altLang="zh-CN" dirty="0"/>
              <a:t>(Abstract Windowing </a:t>
            </a:r>
            <a:r>
              <a:rPr lang="en-US" altLang="zh-CN" dirty="0" smtClean="0"/>
              <a:t>Toolkit)</a:t>
            </a:r>
          </a:p>
          <a:p>
            <a:pPr lvl="2"/>
            <a:r>
              <a:rPr lang="en-US" altLang="zh-CN" dirty="0"/>
              <a:t>introduced in JDK 1.0</a:t>
            </a:r>
            <a:r>
              <a:rPr lang="en-US" altLang="zh-CN" dirty="0" smtClean="0"/>
              <a:t>. </a:t>
            </a:r>
          </a:p>
          <a:p>
            <a:pPr lvl="2"/>
            <a:r>
              <a:rPr lang="en-US" altLang="zh-CN" dirty="0" smtClean="0"/>
              <a:t>have become obsolete </a:t>
            </a:r>
            <a:r>
              <a:rPr lang="en-US" altLang="zh-CN" dirty="0"/>
              <a:t>and should be replaced by newer Swing components</a:t>
            </a:r>
            <a:r>
              <a:rPr lang="en-US" altLang="zh-CN" dirty="0" smtClean="0"/>
              <a:t>.</a:t>
            </a:r>
          </a:p>
          <a:p>
            <a:pPr lvl="1"/>
            <a:r>
              <a:rPr lang="en-US" altLang="zh-CN" dirty="0" smtClean="0">
                <a:solidFill>
                  <a:schemeClr val="accent1"/>
                </a:solidFill>
              </a:rPr>
              <a:t>Swing</a:t>
            </a:r>
          </a:p>
          <a:p>
            <a:pPr lvl="2"/>
            <a:r>
              <a:rPr lang="en-US" altLang="zh-CN" dirty="0" smtClean="0"/>
              <a:t>Swing is part of Java Foundation Classes (JFC) after the release of JDK 1.1. </a:t>
            </a:r>
          </a:p>
          <a:p>
            <a:pPr lvl="2"/>
            <a:r>
              <a:rPr lang="en-US" altLang="zh-CN" dirty="0"/>
              <a:t>Some legacy AWT classes (in package </a:t>
            </a:r>
            <a:r>
              <a:rPr lang="en-US" altLang="zh-CN" dirty="0" err="1"/>
              <a:t>java.awt.event</a:t>
            </a:r>
            <a:r>
              <a:rPr lang="en-US" altLang="zh-CN" dirty="0"/>
              <a:t>) are still used in Swing!</a:t>
            </a:r>
          </a:p>
          <a:p>
            <a:pPr lvl="1"/>
            <a:r>
              <a:rPr lang="en-US" altLang="zh-CN" dirty="0" smtClean="0"/>
              <a:t>JavaFX</a:t>
            </a:r>
          </a:p>
          <a:p>
            <a:pPr lvl="2"/>
            <a:r>
              <a:rPr lang="en-US" altLang="zh-CN" dirty="0"/>
              <a:t>JavaFX is a set of graphics and media packages that enables developers to design, create, test, debug, and deploy  rich client applications that operate consistently across diverse platforms.</a:t>
            </a:r>
            <a:endParaRPr lang="en-US" altLang="zh-CN" dirty="0" smtClean="0"/>
          </a:p>
          <a:p>
            <a:r>
              <a:rPr lang="en-US" altLang="zh-CN" dirty="0" smtClean="0"/>
              <a:t>Other GUI APIs that work with Java</a:t>
            </a:r>
          </a:p>
          <a:p>
            <a:pPr lvl="1"/>
            <a:r>
              <a:rPr lang="en-US" altLang="zh-CN" dirty="0" smtClean="0"/>
              <a:t>SWT (Eclipse's Standard Widget Toolkit) (used in Eclipse),</a:t>
            </a:r>
          </a:p>
          <a:p>
            <a:pPr lvl="1"/>
            <a:r>
              <a:rPr lang="en-US" altLang="zh-CN" dirty="0" smtClean="0"/>
              <a:t>GWT (Google Web Toolkit) (used in Android), </a:t>
            </a:r>
          </a:p>
          <a:p>
            <a:pPr lvl="1"/>
            <a:r>
              <a:rPr lang="en-US" altLang="zh-CN" dirty="0" smtClean="0"/>
              <a:t>…</a:t>
            </a:r>
            <a:endParaRPr lang="zh-CN" altLang="en-US" dirty="0"/>
          </a:p>
        </p:txBody>
      </p:sp>
    </p:spTree>
    <p:extLst>
      <p:ext uri="{BB962C8B-B14F-4D97-AF65-F5344CB8AC3E}">
        <p14:creationId xmlns:p14="http://schemas.microsoft.com/office/powerpoint/2010/main" val="4208339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Swing</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Swing is part of the so-called "Java Foundation Classes (JFC)" (have you heard of MFC?), which was introduced in 1997 after the release of JDK 1.1. JFC was subsequently included as an integral part of JDK since JDK 1.2. JFC consists of:</a:t>
            </a:r>
          </a:p>
          <a:p>
            <a:pPr lvl="1"/>
            <a:r>
              <a:rPr lang="en-US" altLang="zh-CN" dirty="0"/>
              <a:t>Swing API: for advanced graphical programming.</a:t>
            </a:r>
          </a:p>
          <a:p>
            <a:pPr lvl="1"/>
            <a:r>
              <a:rPr lang="en-US" altLang="zh-CN" dirty="0"/>
              <a:t>Accessibility API: provides assistive technology for the disabled.</a:t>
            </a:r>
          </a:p>
          <a:p>
            <a:pPr lvl="1"/>
            <a:r>
              <a:rPr lang="en-US" altLang="zh-CN" dirty="0"/>
              <a:t>Java 2D API: for high quality 2D graphics and images.</a:t>
            </a:r>
          </a:p>
          <a:p>
            <a:pPr lvl="1"/>
            <a:r>
              <a:rPr lang="en-US" altLang="zh-CN" dirty="0"/>
              <a:t>Pluggable look and feel supports.</a:t>
            </a:r>
          </a:p>
          <a:p>
            <a:pPr lvl="1"/>
            <a:r>
              <a:rPr lang="en-US" altLang="zh-CN" dirty="0"/>
              <a:t>Drag-and-drop support between Java and native applications.</a:t>
            </a:r>
            <a:endParaRPr lang="zh-CN" altLang="en-US" dirty="0"/>
          </a:p>
        </p:txBody>
      </p:sp>
    </p:spTree>
    <p:extLst>
      <p:ext uri="{BB962C8B-B14F-4D97-AF65-F5344CB8AC3E}">
        <p14:creationId xmlns:p14="http://schemas.microsoft.com/office/powerpoint/2010/main" val="703637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Swing</a:t>
            </a:r>
            <a:endParaRPr lang="zh-CN" altLang="en-US" dirty="0"/>
          </a:p>
        </p:txBody>
      </p:sp>
      <p:sp>
        <p:nvSpPr>
          <p:cNvPr id="3" name="Content Placeholder 2"/>
          <p:cNvSpPr>
            <a:spLocks noGrp="1"/>
          </p:cNvSpPr>
          <p:nvPr>
            <p:ph idx="1"/>
          </p:nvPr>
        </p:nvSpPr>
        <p:spPr/>
        <p:txBody>
          <a:bodyPr/>
          <a:lstStyle/>
          <a:p>
            <a:r>
              <a:rPr lang="en-US" altLang="zh-CN" dirty="0"/>
              <a:t>Swing is huge (consists of 18 API packages as in JDK 1.7) and has great depth. </a:t>
            </a:r>
            <a:endParaRPr lang="en-US" altLang="zh-CN" dirty="0" smtClean="0"/>
          </a:p>
          <a:p>
            <a:r>
              <a:rPr lang="en-US" altLang="zh-CN" dirty="0"/>
              <a:t>The main features of Swing </a:t>
            </a:r>
            <a:r>
              <a:rPr lang="en-US" altLang="zh-CN" dirty="0" smtClean="0"/>
              <a:t>are:</a:t>
            </a:r>
          </a:p>
          <a:p>
            <a:pPr lvl="1"/>
            <a:r>
              <a:rPr lang="en-US" altLang="zh-CN" b="0" i="1" dirty="0"/>
              <a:t>pure </a:t>
            </a:r>
            <a:r>
              <a:rPr lang="en-US" altLang="zh-CN" b="0" i="1" dirty="0" smtClean="0"/>
              <a:t>Java</a:t>
            </a:r>
          </a:p>
          <a:p>
            <a:pPr lvl="1"/>
            <a:r>
              <a:rPr lang="en-US" altLang="zh-CN" b="0" i="1" dirty="0" smtClean="0"/>
              <a:t>Lightweight</a:t>
            </a:r>
          </a:p>
          <a:p>
            <a:pPr lvl="1"/>
            <a:r>
              <a:rPr lang="en-US" altLang="zh-CN" b="0" i="1" dirty="0"/>
              <a:t>pluggable </a:t>
            </a:r>
            <a:r>
              <a:rPr lang="en-US" altLang="zh-CN" b="0" i="1" dirty="0" smtClean="0"/>
              <a:t>look-and-feel</a:t>
            </a:r>
            <a:endParaRPr lang="en-US" altLang="zh-CN" b="0" dirty="0"/>
          </a:p>
          <a:p>
            <a:pPr lvl="1"/>
            <a:r>
              <a:rPr lang="en-US" altLang="zh-CN" b="0" dirty="0"/>
              <a:t>supports </a:t>
            </a:r>
            <a:r>
              <a:rPr lang="en-US" altLang="zh-CN" b="0" i="1" dirty="0"/>
              <a:t>mouse-less </a:t>
            </a:r>
            <a:r>
              <a:rPr lang="en-US" altLang="zh-CN" b="0" i="1" dirty="0" smtClean="0"/>
              <a:t>operation</a:t>
            </a:r>
          </a:p>
          <a:p>
            <a:pPr lvl="1"/>
            <a:r>
              <a:rPr lang="en-US" altLang="zh-CN" b="0" i="1" dirty="0" smtClean="0"/>
              <a:t>…</a:t>
            </a:r>
          </a:p>
          <a:p>
            <a:pPr lvl="1"/>
            <a:endParaRPr lang="zh-CN" altLang="en-US" dirty="0"/>
          </a:p>
        </p:txBody>
      </p:sp>
    </p:spTree>
    <p:extLst>
      <p:ext uri="{BB962C8B-B14F-4D97-AF65-F5344CB8AC3E}">
        <p14:creationId xmlns:p14="http://schemas.microsoft.com/office/powerpoint/2010/main" val="2700357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Components</a:t>
            </a:r>
            <a:endParaRPr lang="zh-CN" altLang="en-US" dirty="0"/>
          </a:p>
        </p:txBody>
      </p:sp>
      <p:sp>
        <p:nvSpPr>
          <p:cNvPr id="3" name="Content Placeholder 2"/>
          <p:cNvSpPr>
            <a:spLocks noGrp="1"/>
          </p:cNvSpPr>
          <p:nvPr>
            <p:ph sz="half" idx="1"/>
          </p:nvPr>
        </p:nvSpPr>
        <p:spPr>
          <a:xfrm>
            <a:off x="628650" y="1825625"/>
            <a:ext cx="2914650" cy="4351338"/>
          </a:xfrm>
        </p:spPr>
        <p:txBody>
          <a:bodyPr/>
          <a:lstStyle/>
          <a:p>
            <a:r>
              <a:rPr lang="en-US" altLang="zh-CN" dirty="0"/>
              <a:t>Swing provides a huge and comprehensive collection of reusable GUI </a:t>
            </a:r>
            <a:r>
              <a:rPr lang="en-US" altLang="zh-CN" dirty="0" smtClean="0">
                <a:solidFill>
                  <a:srgbClr val="0070C0"/>
                </a:solidFill>
              </a:rPr>
              <a:t>components.</a:t>
            </a:r>
            <a:endParaRPr lang="zh-CN" altLang="en-US" dirty="0">
              <a:solidFill>
                <a:srgbClr val="0070C0"/>
              </a:solidFill>
            </a:endParaRPr>
          </a:p>
        </p:txBody>
      </p:sp>
      <p:pic>
        <p:nvPicPr>
          <p:cNvPr id="8" name="Picture 7"/>
          <p:cNvPicPr>
            <a:picLocks noChangeAspect="1"/>
          </p:cNvPicPr>
          <p:nvPr/>
        </p:nvPicPr>
        <p:blipFill>
          <a:blip r:embed="rId2"/>
          <a:stretch>
            <a:fillRect/>
          </a:stretch>
        </p:blipFill>
        <p:spPr>
          <a:xfrm>
            <a:off x="3876817" y="1825625"/>
            <a:ext cx="4462957" cy="3497002"/>
          </a:xfrm>
          <a:prstGeom prst="rect">
            <a:avLst/>
          </a:prstGeom>
        </p:spPr>
      </p:pic>
      <p:sp>
        <p:nvSpPr>
          <p:cNvPr id="4" name="Rectangle 3"/>
          <p:cNvSpPr/>
          <p:nvPr/>
        </p:nvSpPr>
        <p:spPr>
          <a:xfrm>
            <a:off x="3923065" y="2128603"/>
            <a:ext cx="4002374" cy="294807"/>
          </a:xfrm>
          <a:prstGeom prst="rect">
            <a:avLst/>
          </a:prstGeom>
          <a:solidFill>
            <a:srgbClr val="F3650D">
              <a:alpha val="40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p:cNvSpPr/>
          <p:nvPr/>
        </p:nvSpPr>
        <p:spPr>
          <a:xfrm>
            <a:off x="5970500" y="2423410"/>
            <a:ext cx="1954939" cy="327913"/>
          </a:xfrm>
          <a:prstGeom prst="rect">
            <a:avLst/>
          </a:prstGeom>
          <a:solidFill>
            <a:srgbClr val="F3650D">
              <a:alpha val="40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p:cNvSpPr/>
          <p:nvPr/>
        </p:nvSpPr>
        <p:spPr>
          <a:xfrm>
            <a:off x="5973000" y="3085476"/>
            <a:ext cx="1954939" cy="327913"/>
          </a:xfrm>
          <a:prstGeom prst="rect">
            <a:avLst/>
          </a:prstGeom>
          <a:solidFill>
            <a:srgbClr val="F3650D">
              <a:alpha val="40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325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Containers</a:t>
            </a:r>
            <a:endParaRPr lang="zh-CN" altLang="en-US" dirty="0"/>
          </a:p>
        </p:txBody>
      </p:sp>
      <p:sp>
        <p:nvSpPr>
          <p:cNvPr id="3" name="Content Placeholder 2"/>
          <p:cNvSpPr>
            <a:spLocks noGrp="1"/>
          </p:cNvSpPr>
          <p:nvPr>
            <p:ph idx="1"/>
          </p:nvPr>
        </p:nvSpPr>
        <p:spPr/>
        <p:txBody>
          <a:bodyPr/>
          <a:lstStyle/>
          <a:p>
            <a:r>
              <a:rPr lang="en-US" altLang="zh-CN" dirty="0" smtClean="0"/>
              <a:t>Besides the components, there </a:t>
            </a:r>
            <a:r>
              <a:rPr lang="en-US" altLang="zh-CN" dirty="0"/>
              <a:t>are </a:t>
            </a:r>
            <a:r>
              <a:rPr lang="en-US" altLang="zh-CN" dirty="0" smtClean="0"/>
              <a:t>another group </a:t>
            </a:r>
            <a:r>
              <a:rPr lang="en-US" altLang="zh-CN" dirty="0"/>
              <a:t>of classes: </a:t>
            </a:r>
            <a:r>
              <a:rPr lang="en-US" altLang="zh-CN" dirty="0" smtClean="0">
                <a:solidFill>
                  <a:srgbClr val="0070C0"/>
                </a:solidFill>
              </a:rPr>
              <a:t>containers</a:t>
            </a:r>
            <a:r>
              <a:rPr lang="en-US" altLang="zh-CN" dirty="0" smtClean="0"/>
              <a:t>. A </a:t>
            </a:r>
            <a:r>
              <a:rPr lang="en-US" altLang="zh-CN" dirty="0"/>
              <a:t>container is used to hold components. </a:t>
            </a:r>
            <a:r>
              <a:rPr lang="en-US" altLang="zh-CN" dirty="0" smtClean="0"/>
              <a:t>A </a:t>
            </a:r>
            <a:r>
              <a:rPr lang="en-US" altLang="zh-CN" dirty="0"/>
              <a:t>container can also hold containers because it is a (subclass of) component.</a:t>
            </a:r>
            <a:endParaRPr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563" y="3456496"/>
            <a:ext cx="5928874" cy="3215919"/>
          </a:xfrm>
          <a:prstGeom prst="rect">
            <a:avLst/>
          </a:prstGeom>
        </p:spPr>
      </p:pic>
    </p:spTree>
    <p:extLst>
      <p:ext uri="{BB962C8B-B14F-4D97-AF65-F5344CB8AC3E}">
        <p14:creationId xmlns:p14="http://schemas.microsoft.com/office/powerpoint/2010/main" val="1113081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Containers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Top-Level and Secondary </a:t>
            </a:r>
            <a:r>
              <a:rPr lang="en-US" altLang="zh-CN" dirty="0" smtClean="0"/>
              <a:t>Containers</a:t>
            </a:r>
          </a:p>
          <a:p>
            <a:pPr lvl="1"/>
            <a:r>
              <a:rPr lang="en-US" altLang="zh-CN" dirty="0" smtClean="0"/>
              <a:t>Top-Level Containers</a:t>
            </a:r>
          </a:p>
          <a:p>
            <a:pPr lvl="2"/>
            <a:r>
              <a:rPr lang="en-US" altLang="zh-CN" dirty="0" err="1" smtClean="0"/>
              <a:t>JFrame</a:t>
            </a:r>
            <a:r>
              <a:rPr lang="en-US" altLang="zh-CN" dirty="0" smtClean="0"/>
              <a:t>, </a:t>
            </a:r>
            <a:r>
              <a:rPr lang="en-US" altLang="zh-CN" dirty="0"/>
              <a:t>used for the application's main </a:t>
            </a:r>
            <a:r>
              <a:rPr lang="en-US" altLang="zh-CN" dirty="0" smtClean="0"/>
              <a:t>window</a:t>
            </a:r>
          </a:p>
          <a:p>
            <a:pPr lvl="2"/>
            <a:r>
              <a:rPr lang="en-US" altLang="zh-CN" dirty="0" err="1"/>
              <a:t>JDialog</a:t>
            </a:r>
            <a:r>
              <a:rPr lang="en-US" altLang="zh-CN" dirty="0"/>
              <a:t>: used for secondary pop-up </a:t>
            </a:r>
            <a:r>
              <a:rPr lang="en-US" altLang="zh-CN" dirty="0" smtClean="0"/>
              <a:t>window</a:t>
            </a:r>
          </a:p>
          <a:p>
            <a:pPr lvl="2"/>
            <a:r>
              <a:rPr lang="en-US" altLang="zh-CN" dirty="0" err="1"/>
              <a:t>JApplet</a:t>
            </a:r>
            <a:r>
              <a:rPr lang="en-US" altLang="zh-CN" dirty="0"/>
              <a:t>: used for the applet's </a:t>
            </a:r>
            <a:r>
              <a:rPr lang="en-US" altLang="zh-CN" dirty="0" smtClean="0"/>
              <a:t>display-area</a:t>
            </a:r>
          </a:p>
          <a:p>
            <a:pPr lvl="1"/>
            <a:r>
              <a:rPr lang="en-US" altLang="zh-CN" dirty="0"/>
              <a:t>Secondary </a:t>
            </a:r>
            <a:r>
              <a:rPr lang="en-US" altLang="zh-CN" dirty="0" smtClean="0"/>
              <a:t>Containers (</a:t>
            </a:r>
            <a:r>
              <a:rPr lang="en-US" altLang="zh-CN" dirty="0"/>
              <a:t>Content-Pane</a:t>
            </a:r>
            <a:r>
              <a:rPr lang="en-US" altLang="zh-CN" dirty="0" smtClean="0"/>
              <a:t>)</a:t>
            </a:r>
          </a:p>
          <a:p>
            <a:pPr lvl="2"/>
            <a:r>
              <a:rPr lang="en-US" altLang="zh-CN" dirty="0" err="1"/>
              <a:t>Jpanel</a:t>
            </a:r>
            <a:r>
              <a:rPr lang="en-US" altLang="zh-CN" dirty="0"/>
              <a:t>: used to group and layout relevant components</a:t>
            </a:r>
            <a:r>
              <a:rPr lang="en-US" altLang="zh-CN" dirty="0" smtClean="0"/>
              <a:t>.</a:t>
            </a:r>
          </a:p>
          <a:p>
            <a:pPr lvl="2"/>
            <a:endParaRPr lang="en-US" altLang="zh-CN" dirty="0"/>
          </a:p>
          <a:p>
            <a:r>
              <a:rPr lang="en-US" altLang="zh-CN" dirty="0" smtClean="0"/>
              <a:t>Note:</a:t>
            </a:r>
          </a:p>
          <a:p>
            <a:pPr lvl="1"/>
            <a:r>
              <a:rPr lang="en-US" altLang="zh-CN" dirty="0"/>
              <a:t>the </a:t>
            </a:r>
            <a:r>
              <a:rPr lang="en-US" altLang="zh-CN" dirty="0" err="1"/>
              <a:t>JComponents</a:t>
            </a:r>
            <a:r>
              <a:rPr lang="en-US" altLang="zh-CN" dirty="0"/>
              <a:t> shall not be added onto the top-level </a:t>
            </a:r>
            <a:r>
              <a:rPr lang="en-US" altLang="zh-CN" dirty="0" smtClean="0"/>
              <a:t>container!</a:t>
            </a:r>
          </a:p>
          <a:p>
            <a:pPr lvl="1"/>
            <a:r>
              <a:rPr lang="en-US" altLang="zh-CN" dirty="0"/>
              <a:t>The </a:t>
            </a:r>
            <a:r>
              <a:rPr lang="en-US" altLang="zh-CN" dirty="0" err="1"/>
              <a:t>JComponents</a:t>
            </a:r>
            <a:r>
              <a:rPr lang="en-US" altLang="zh-CN" dirty="0"/>
              <a:t> must be added onto the so-called </a:t>
            </a:r>
            <a:r>
              <a:rPr lang="en-US" altLang="zh-CN" dirty="0">
                <a:solidFill>
                  <a:srgbClr val="0070C0"/>
                </a:solidFill>
              </a:rPr>
              <a:t>content-pane</a:t>
            </a:r>
            <a:r>
              <a:rPr lang="en-US" altLang="zh-CN" dirty="0"/>
              <a:t> of the top-level </a:t>
            </a:r>
            <a:r>
              <a:rPr lang="en-US" altLang="zh-CN" dirty="0" smtClean="0"/>
              <a:t>container!</a:t>
            </a:r>
          </a:p>
          <a:p>
            <a:pPr lvl="2"/>
            <a:endParaRPr lang="en-US" altLang="zh-CN" dirty="0" smtClean="0"/>
          </a:p>
          <a:p>
            <a:pPr lvl="2"/>
            <a:endParaRPr lang="en-US" altLang="zh-CN" dirty="0" smtClean="0"/>
          </a:p>
          <a:p>
            <a:pPr lvl="2"/>
            <a:endParaRPr lang="en-US" altLang="zh-CN" dirty="0"/>
          </a:p>
          <a:p>
            <a:endParaRPr lang="zh-CN" altLang="en-US" dirty="0"/>
          </a:p>
        </p:txBody>
      </p:sp>
    </p:spTree>
    <p:extLst>
      <p:ext uri="{BB962C8B-B14F-4D97-AF65-F5344CB8AC3E}">
        <p14:creationId xmlns:p14="http://schemas.microsoft.com/office/powerpoint/2010/main" val="1017417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Jframe</a:t>
            </a:r>
            <a:r>
              <a:rPr lang="en-US" altLang="zh-CN" dirty="0" smtClean="0"/>
              <a:t> &amp; </a:t>
            </a:r>
            <a:r>
              <a:rPr lang="en-US" altLang="zh-CN" dirty="0" err="1" smtClean="0"/>
              <a:t>JPanel</a:t>
            </a:r>
            <a:endParaRPr lang="zh-CN" altLang="en-US" dirty="0"/>
          </a:p>
        </p:txBody>
      </p:sp>
      <p:sp>
        <p:nvSpPr>
          <p:cNvPr id="3" name="Content Placeholder 2"/>
          <p:cNvSpPr>
            <a:spLocks noGrp="1"/>
          </p:cNvSpPr>
          <p:nvPr>
            <p:ph idx="1"/>
          </p:nvPr>
        </p:nvSpPr>
        <p:spPr/>
        <p:txBody>
          <a:bodyPr/>
          <a:lstStyle/>
          <a:p>
            <a:r>
              <a:rPr lang="en-US" altLang="zh-CN" dirty="0"/>
              <a:t>A </a:t>
            </a:r>
            <a:r>
              <a:rPr lang="en-US" altLang="zh-CN" dirty="0" err="1" smtClean="0"/>
              <a:t>JFrame</a:t>
            </a:r>
            <a:r>
              <a:rPr lang="en-US" altLang="zh-CN" dirty="0" smtClean="0"/>
              <a:t> </a:t>
            </a:r>
            <a:r>
              <a:rPr lang="en-US" altLang="zh-CN" dirty="0"/>
              <a:t>has a </a:t>
            </a:r>
            <a:r>
              <a:rPr lang="en-US" altLang="zh-CN" dirty="0">
                <a:solidFill>
                  <a:srgbClr val="0070C0"/>
                </a:solidFill>
              </a:rPr>
              <a:t>title bar </a:t>
            </a:r>
            <a:r>
              <a:rPr lang="en-US" altLang="zh-CN" dirty="0"/>
              <a:t>(containing an icon, a title, and the minimize/maximize/close buttons), an optional </a:t>
            </a:r>
            <a:r>
              <a:rPr lang="en-US" altLang="zh-CN" dirty="0">
                <a:solidFill>
                  <a:srgbClr val="0070C0"/>
                </a:solidFill>
              </a:rPr>
              <a:t>menu bar </a:t>
            </a:r>
            <a:r>
              <a:rPr lang="en-US" altLang="zh-CN" dirty="0"/>
              <a:t>and the </a:t>
            </a:r>
            <a:r>
              <a:rPr lang="en-US" altLang="zh-CN" dirty="0">
                <a:solidFill>
                  <a:srgbClr val="0070C0"/>
                </a:solidFill>
              </a:rPr>
              <a:t>content display </a:t>
            </a:r>
            <a:r>
              <a:rPr lang="en-US" altLang="zh-CN" dirty="0" smtClean="0">
                <a:solidFill>
                  <a:srgbClr val="0070C0"/>
                </a:solidFill>
              </a:rPr>
              <a:t>area (also called content pane).</a:t>
            </a:r>
          </a:p>
          <a:p>
            <a:r>
              <a:rPr lang="en-US" altLang="zh-CN" dirty="0" smtClean="0"/>
              <a:t>The content pane is a </a:t>
            </a:r>
            <a:r>
              <a:rPr lang="en-US" altLang="zh-CN" dirty="0" err="1" smtClean="0"/>
              <a:t>JPanel</a:t>
            </a:r>
            <a:r>
              <a:rPr lang="en-US" altLang="zh-CN" dirty="0" smtClean="0"/>
              <a:t> which </a:t>
            </a:r>
            <a:r>
              <a:rPr lang="en-US" altLang="zh-CN" dirty="0"/>
              <a:t>is a rectangular area used to group related GUI components in a certain layout.</a:t>
            </a:r>
            <a:endParaRPr lang="zh-CN" altLang="en-US" dirty="0"/>
          </a:p>
        </p:txBody>
      </p:sp>
    </p:spTree>
    <p:extLst>
      <p:ext uri="{BB962C8B-B14F-4D97-AF65-F5344CB8AC3E}">
        <p14:creationId xmlns:p14="http://schemas.microsoft.com/office/powerpoint/2010/main" val="1404623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a:t>
            </a:r>
            <a:r>
              <a:rPr lang="en-US" altLang="zh-CN" dirty="0" smtClean="0"/>
              <a:t>content-pane</a:t>
            </a:r>
            <a:endParaRPr lang="zh-CN" altLang="en-US" dirty="0"/>
          </a:p>
        </p:txBody>
      </p:sp>
      <p:sp>
        <p:nvSpPr>
          <p:cNvPr id="3" name="Content Placeholder 2"/>
          <p:cNvSpPr>
            <a:spLocks noGrp="1"/>
          </p:cNvSpPr>
          <p:nvPr>
            <p:ph idx="1"/>
          </p:nvPr>
        </p:nvSpPr>
        <p:spPr/>
        <p:txBody>
          <a:bodyPr/>
          <a:lstStyle/>
          <a:p>
            <a:r>
              <a:rPr lang="en-US" altLang="zh-CN" dirty="0" smtClean="0"/>
              <a:t>Two ways to get the </a:t>
            </a:r>
            <a:r>
              <a:rPr lang="en-US" altLang="zh-CN" dirty="0"/>
              <a:t>content-pane</a:t>
            </a:r>
            <a:endParaRPr lang="en-US" altLang="zh-CN" dirty="0" smtClean="0"/>
          </a:p>
          <a:p>
            <a:pPr lvl="1"/>
            <a:r>
              <a:rPr lang="en-US" altLang="zh-CN" dirty="0" smtClean="0"/>
              <a:t>Get </a:t>
            </a:r>
            <a:r>
              <a:rPr lang="en-US" altLang="zh-CN" dirty="0"/>
              <a:t>the content-pane via </a:t>
            </a:r>
            <a:r>
              <a:rPr lang="en-US" altLang="zh-CN" dirty="0" err="1">
                <a:solidFill>
                  <a:srgbClr val="0070C0"/>
                </a:solidFill>
              </a:rPr>
              <a:t>getContentPane</a:t>
            </a:r>
            <a:r>
              <a:rPr lang="en-US" altLang="zh-CN" dirty="0"/>
              <a:t>() from a top-level container, and add components onto it</a:t>
            </a:r>
            <a:r>
              <a:rPr lang="en-US" altLang="zh-CN" dirty="0" smtClean="0"/>
              <a:t>.</a:t>
            </a:r>
          </a:p>
          <a:p>
            <a:pPr lvl="2"/>
            <a:r>
              <a:rPr lang="en-US" altLang="zh-CN" dirty="0" smtClean="0"/>
              <a:t>If </a:t>
            </a:r>
            <a:r>
              <a:rPr lang="en-US" altLang="zh-CN" dirty="0"/>
              <a:t>a component is added directly into a </a:t>
            </a:r>
            <a:r>
              <a:rPr lang="en-US" altLang="zh-CN" dirty="0" err="1"/>
              <a:t>JFrame</a:t>
            </a:r>
            <a:r>
              <a:rPr lang="en-US" altLang="zh-CN" dirty="0"/>
              <a:t>, it is added into the content-pane of </a:t>
            </a:r>
            <a:r>
              <a:rPr lang="en-US" altLang="zh-CN" dirty="0" err="1"/>
              <a:t>JFrame</a:t>
            </a:r>
            <a:r>
              <a:rPr lang="en-US" altLang="zh-CN" dirty="0"/>
              <a:t> instead </a:t>
            </a:r>
          </a:p>
          <a:p>
            <a:pPr lvl="1"/>
            <a:r>
              <a:rPr lang="en-US" altLang="zh-CN" dirty="0" smtClean="0"/>
              <a:t>Create a </a:t>
            </a:r>
            <a:r>
              <a:rPr lang="en-US" altLang="zh-CN" dirty="0" err="1"/>
              <a:t>JPanel</a:t>
            </a:r>
            <a:r>
              <a:rPr lang="en-US" altLang="zh-CN" dirty="0"/>
              <a:t> </a:t>
            </a:r>
            <a:r>
              <a:rPr lang="en-US" altLang="zh-CN" dirty="0" smtClean="0"/>
              <a:t>and set it as the </a:t>
            </a:r>
            <a:r>
              <a:rPr lang="en-US" altLang="zh-CN" dirty="0"/>
              <a:t>content-pane </a:t>
            </a:r>
            <a:r>
              <a:rPr lang="en-US" altLang="zh-CN" dirty="0" smtClean="0"/>
              <a:t>via </a:t>
            </a:r>
            <a:r>
              <a:rPr lang="en-US" altLang="zh-CN" dirty="0" err="1"/>
              <a:t>JFrame's</a:t>
            </a:r>
            <a:r>
              <a:rPr lang="en-US" altLang="zh-CN" dirty="0"/>
              <a:t> </a:t>
            </a:r>
            <a:r>
              <a:rPr lang="en-US" altLang="zh-CN" dirty="0" err="1">
                <a:solidFill>
                  <a:srgbClr val="0070C0"/>
                </a:solidFill>
              </a:rPr>
              <a:t>setContentPane</a:t>
            </a:r>
            <a:r>
              <a:rPr lang="en-US" altLang="zh-CN" dirty="0"/>
              <a:t>().</a:t>
            </a:r>
            <a:endParaRPr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196" y="4251778"/>
            <a:ext cx="4061608" cy="2477035"/>
          </a:xfrm>
          <a:prstGeom prst="rect">
            <a:avLst/>
          </a:prstGeom>
        </p:spPr>
      </p:pic>
    </p:spTree>
    <p:extLst>
      <p:ext uri="{BB962C8B-B14F-4D97-AF65-F5344CB8AC3E}">
        <p14:creationId xmlns:p14="http://schemas.microsoft.com/office/powerpoint/2010/main" val="805805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Getting the content-pane</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1800" dirty="0"/>
              <a:t>public class </a:t>
            </a:r>
            <a:r>
              <a:rPr lang="en-US" altLang="zh-CN" sz="1800" dirty="0" err="1"/>
              <a:t>TestGetContentPane</a:t>
            </a:r>
            <a:r>
              <a:rPr lang="en-US" altLang="zh-CN" sz="1800" dirty="0"/>
              <a:t> extends </a:t>
            </a:r>
            <a:r>
              <a:rPr lang="en-US" altLang="zh-CN" sz="1800" dirty="0" err="1"/>
              <a:t>JFrame</a:t>
            </a:r>
            <a:r>
              <a:rPr lang="en-US" altLang="zh-CN" sz="1800" dirty="0"/>
              <a:t> {</a:t>
            </a:r>
          </a:p>
          <a:p>
            <a:pPr marL="0" indent="0">
              <a:buNone/>
            </a:pPr>
            <a:r>
              <a:rPr lang="en-US" altLang="zh-CN" sz="1800" dirty="0"/>
              <a:t>   // Constructor</a:t>
            </a:r>
          </a:p>
          <a:p>
            <a:pPr marL="0" indent="0">
              <a:buNone/>
            </a:pPr>
            <a:r>
              <a:rPr lang="en-US" altLang="zh-CN" sz="1800" dirty="0"/>
              <a:t>   public </a:t>
            </a:r>
            <a:r>
              <a:rPr lang="en-US" altLang="zh-CN" sz="1800" dirty="0" err="1"/>
              <a:t>TestGetContentPane</a:t>
            </a:r>
            <a:r>
              <a:rPr lang="en-US" altLang="zh-CN" sz="1800" dirty="0"/>
              <a:t>() {</a:t>
            </a:r>
          </a:p>
          <a:p>
            <a:pPr marL="0" indent="0">
              <a:buNone/>
            </a:pPr>
            <a:r>
              <a:rPr lang="en-US" altLang="zh-CN" sz="1800" dirty="0"/>
              <a:t>      // Get the content-pane of this </a:t>
            </a:r>
            <a:r>
              <a:rPr lang="en-US" altLang="zh-CN" sz="1800" dirty="0" err="1"/>
              <a:t>JFrame</a:t>
            </a:r>
            <a:r>
              <a:rPr lang="en-US" altLang="zh-CN" sz="1800" dirty="0"/>
              <a:t>, which is a </a:t>
            </a:r>
            <a:r>
              <a:rPr lang="en-US" altLang="zh-CN" sz="1800" dirty="0" err="1"/>
              <a:t>java.awt.Container</a:t>
            </a:r>
            <a:endParaRPr lang="en-US" altLang="zh-CN" sz="1800" dirty="0"/>
          </a:p>
          <a:p>
            <a:pPr marL="0" indent="0">
              <a:buNone/>
            </a:pPr>
            <a:r>
              <a:rPr lang="en-US" altLang="zh-CN" sz="1800" dirty="0"/>
              <a:t>      // All operations, such as </a:t>
            </a:r>
            <a:r>
              <a:rPr lang="en-US" altLang="zh-CN" sz="1800" dirty="0" err="1"/>
              <a:t>setLayout</a:t>
            </a:r>
            <a:r>
              <a:rPr lang="en-US" altLang="zh-CN" sz="1800" dirty="0"/>
              <a:t>() and add() operate on the content-pane </a:t>
            </a:r>
          </a:p>
          <a:p>
            <a:pPr marL="0" indent="0">
              <a:buNone/>
            </a:pPr>
            <a:r>
              <a:rPr lang="en-US" altLang="zh-CN" sz="1800" dirty="0"/>
              <a:t>      </a:t>
            </a:r>
            <a:r>
              <a:rPr lang="en-US" altLang="zh-CN" sz="1800" dirty="0">
                <a:solidFill>
                  <a:srgbClr val="0070C0"/>
                </a:solidFill>
              </a:rPr>
              <a:t>Container </a:t>
            </a:r>
            <a:r>
              <a:rPr lang="en-US" altLang="zh-CN" sz="1800" dirty="0" err="1">
                <a:solidFill>
                  <a:srgbClr val="0070C0"/>
                </a:solidFill>
              </a:rPr>
              <a:t>cp</a:t>
            </a:r>
            <a:r>
              <a:rPr lang="en-US" altLang="zh-CN" sz="1800" dirty="0">
                <a:solidFill>
                  <a:srgbClr val="0070C0"/>
                </a:solidFill>
              </a:rPr>
              <a:t> = </a:t>
            </a:r>
            <a:r>
              <a:rPr lang="en-US" altLang="zh-CN" sz="1800" dirty="0" err="1">
                <a:solidFill>
                  <a:srgbClr val="0070C0"/>
                </a:solidFill>
              </a:rPr>
              <a:t>this.getContentPane</a:t>
            </a:r>
            <a:r>
              <a:rPr lang="en-US" altLang="zh-CN" sz="1800" dirty="0">
                <a:solidFill>
                  <a:srgbClr val="0070C0"/>
                </a:solidFill>
              </a:rPr>
              <a:t>(); </a:t>
            </a:r>
          </a:p>
          <a:p>
            <a:pPr marL="0" indent="0">
              <a:buNone/>
            </a:pPr>
            <a:r>
              <a:rPr lang="en-US" altLang="zh-CN" sz="1800" dirty="0">
                <a:solidFill>
                  <a:srgbClr val="0070C0"/>
                </a:solidFill>
              </a:rPr>
              <a:t>      </a:t>
            </a:r>
            <a:r>
              <a:rPr lang="en-US" altLang="zh-CN" sz="1800" dirty="0" err="1">
                <a:solidFill>
                  <a:srgbClr val="0070C0"/>
                </a:solidFill>
              </a:rPr>
              <a:t>cp.setLayout</a:t>
            </a:r>
            <a:r>
              <a:rPr lang="en-US" altLang="zh-CN" sz="1800" dirty="0">
                <a:solidFill>
                  <a:srgbClr val="0070C0"/>
                </a:solidFill>
              </a:rPr>
              <a:t>(new </a:t>
            </a:r>
            <a:r>
              <a:rPr lang="en-US" altLang="zh-CN" sz="1800" dirty="0" err="1">
                <a:solidFill>
                  <a:srgbClr val="0070C0"/>
                </a:solidFill>
              </a:rPr>
              <a:t>FlowLayout</a:t>
            </a:r>
            <a:r>
              <a:rPr lang="en-US" altLang="zh-CN" sz="1800" dirty="0">
                <a:solidFill>
                  <a:srgbClr val="0070C0"/>
                </a:solidFill>
              </a:rPr>
              <a:t>());</a:t>
            </a:r>
          </a:p>
          <a:p>
            <a:pPr marL="0" indent="0">
              <a:buNone/>
            </a:pPr>
            <a:r>
              <a:rPr lang="en-US" altLang="zh-CN" sz="1800" dirty="0"/>
              <a:t>      </a:t>
            </a:r>
            <a:r>
              <a:rPr lang="en-US" altLang="zh-CN" sz="1800" dirty="0" err="1"/>
              <a:t>cp.add</a:t>
            </a:r>
            <a:r>
              <a:rPr lang="en-US" altLang="zh-CN" sz="1800" dirty="0"/>
              <a:t>(new </a:t>
            </a:r>
            <a:r>
              <a:rPr lang="en-US" altLang="zh-CN" sz="1800" dirty="0" err="1"/>
              <a:t>JLabel</a:t>
            </a:r>
            <a:r>
              <a:rPr lang="en-US" altLang="zh-CN" sz="1800" dirty="0"/>
              <a:t>("Hello, world!"));</a:t>
            </a:r>
          </a:p>
          <a:p>
            <a:pPr marL="0" indent="0">
              <a:buNone/>
            </a:pPr>
            <a:r>
              <a:rPr lang="en-US" altLang="zh-CN" sz="1800" dirty="0"/>
              <a:t>      </a:t>
            </a:r>
            <a:r>
              <a:rPr lang="en-US" altLang="zh-CN" sz="1800" dirty="0" err="1"/>
              <a:t>cp.add</a:t>
            </a:r>
            <a:r>
              <a:rPr lang="en-US" altLang="zh-CN" sz="1800" dirty="0"/>
              <a:t>(new </a:t>
            </a:r>
            <a:r>
              <a:rPr lang="en-US" altLang="zh-CN" sz="1800" dirty="0" err="1"/>
              <a:t>JButton</a:t>
            </a:r>
            <a:r>
              <a:rPr lang="en-US" altLang="zh-CN" sz="1800" dirty="0"/>
              <a:t>("Button"));</a:t>
            </a:r>
          </a:p>
          <a:p>
            <a:pPr marL="0" indent="0">
              <a:buNone/>
            </a:pPr>
            <a:r>
              <a:rPr lang="en-US" altLang="zh-CN" sz="1800" dirty="0"/>
              <a:t>      ......</a:t>
            </a:r>
          </a:p>
          <a:p>
            <a:pPr marL="0" indent="0">
              <a:buNone/>
            </a:pPr>
            <a:r>
              <a:rPr lang="en-US" altLang="zh-CN" sz="1800" dirty="0"/>
              <a:t>   }</a:t>
            </a:r>
          </a:p>
          <a:p>
            <a:pPr marL="0" indent="0">
              <a:buNone/>
            </a:pPr>
            <a:r>
              <a:rPr lang="en-US" altLang="zh-CN" sz="1800" dirty="0"/>
              <a:t>   .......</a:t>
            </a:r>
          </a:p>
          <a:p>
            <a:pPr marL="0" indent="0">
              <a:buNone/>
            </a:pPr>
            <a:r>
              <a:rPr lang="en-US" altLang="zh-CN" sz="1800" dirty="0"/>
              <a:t>}</a:t>
            </a:r>
            <a:endParaRPr lang="zh-CN" altLang="en-US" sz="1800" dirty="0"/>
          </a:p>
        </p:txBody>
      </p:sp>
    </p:spTree>
    <p:extLst>
      <p:ext uri="{BB962C8B-B14F-4D97-AF65-F5344CB8AC3E}">
        <p14:creationId xmlns:p14="http://schemas.microsoft.com/office/powerpoint/2010/main" val="3424685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normAutofit/>
          </a:bodyPr>
          <a:lstStyle/>
          <a:p>
            <a:r>
              <a:rPr lang="en-US" altLang="zh-CN" dirty="0" smtClean="0"/>
              <a:t>Create your 1</a:t>
            </a:r>
            <a:r>
              <a:rPr lang="en-US" altLang="zh-CN" baseline="30000" dirty="0" smtClean="0"/>
              <a:t>st</a:t>
            </a:r>
            <a:r>
              <a:rPr lang="en-US" altLang="zh-CN" dirty="0" smtClean="0"/>
              <a:t> GUI program</a:t>
            </a:r>
          </a:p>
          <a:p>
            <a:r>
              <a:rPr lang="en-US" altLang="zh-CN" dirty="0" smtClean="0"/>
              <a:t>Java GUI APIs</a:t>
            </a:r>
          </a:p>
          <a:p>
            <a:r>
              <a:rPr lang="en-US" altLang="zh-CN" dirty="0" smtClean="0"/>
              <a:t>Java GUI programming</a:t>
            </a:r>
          </a:p>
          <a:p>
            <a:pPr lvl="1"/>
            <a:r>
              <a:rPr lang="en-US" altLang="zh-CN" dirty="0" smtClean="0"/>
              <a:t>Containers </a:t>
            </a:r>
            <a:r>
              <a:rPr lang="en-US" altLang="zh-CN" dirty="0"/>
              <a:t>&amp; </a:t>
            </a:r>
            <a:r>
              <a:rPr lang="en-US" altLang="zh-CN" dirty="0" smtClean="0"/>
              <a:t>Components</a:t>
            </a:r>
          </a:p>
          <a:p>
            <a:pPr lvl="2"/>
            <a:r>
              <a:rPr lang="en-US" altLang="zh-CN" dirty="0" err="1" smtClean="0"/>
              <a:t>JFrame</a:t>
            </a:r>
            <a:r>
              <a:rPr lang="en-US" altLang="zh-CN" dirty="0" smtClean="0"/>
              <a:t>/</a:t>
            </a:r>
            <a:r>
              <a:rPr lang="en-US" altLang="zh-CN" dirty="0" err="1" smtClean="0"/>
              <a:t>Jpanel</a:t>
            </a:r>
            <a:r>
              <a:rPr lang="en-US" altLang="zh-CN" dirty="0" smtClean="0"/>
              <a:t>/</a:t>
            </a:r>
            <a:r>
              <a:rPr lang="en-US" altLang="zh-CN" dirty="0" err="1" smtClean="0"/>
              <a:t>Jbutton</a:t>
            </a:r>
            <a:r>
              <a:rPr lang="en-US" altLang="zh-CN" dirty="0" smtClean="0"/>
              <a:t>/</a:t>
            </a:r>
            <a:r>
              <a:rPr lang="en-US" altLang="zh-CN" dirty="0" err="1" smtClean="0"/>
              <a:t>JLabel</a:t>
            </a:r>
            <a:r>
              <a:rPr lang="en-US" altLang="zh-CN" dirty="0" smtClean="0"/>
              <a:t>/</a:t>
            </a:r>
            <a:r>
              <a:rPr lang="en-US" altLang="zh-CN" dirty="0" err="1" smtClean="0"/>
              <a:t>JTextField</a:t>
            </a:r>
            <a:r>
              <a:rPr lang="en-US" altLang="zh-CN" dirty="0" smtClean="0"/>
              <a:t>/</a:t>
            </a:r>
            <a:r>
              <a:rPr lang="en-US" altLang="zh-CN" dirty="0" err="1" smtClean="0"/>
              <a:t>JTextArea</a:t>
            </a:r>
            <a:r>
              <a:rPr lang="en-US" altLang="zh-CN" dirty="0" smtClean="0"/>
              <a:t>/</a:t>
            </a:r>
            <a:r>
              <a:rPr lang="en-US" altLang="zh-CN" dirty="0" err="1" smtClean="0"/>
              <a:t>JScrollPane</a:t>
            </a:r>
            <a:endParaRPr lang="en-US" altLang="zh-CN" dirty="0" smtClean="0"/>
          </a:p>
          <a:p>
            <a:pPr lvl="1"/>
            <a:r>
              <a:rPr lang="en-US" altLang="zh-CN" dirty="0" smtClean="0"/>
              <a:t>Layout Managers</a:t>
            </a:r>
            <a:endParaRPr lang="en-US" altLang="zh-CN" dirty="0"/>
          </a:p>
          <a:p>
            <a:pPr lvl="1"/>
            <a:r>
              <a:rPr lang="en-US" altLang="zh-CN" dirty="0" smtClean="0"/>
              <a:t>Event-Driven programming</a:t>
            </a:r>
          </a:p>
          <a:p>
            <a:pPr lvl="2"/>
            <a:r>
              <a:rPr lang="en-US" altLang="zh-CN" dirty="0" smtClean="0"/>
              <a:t>Event source/Event trigger/Event listener/Event handling</a:t>
            </a:r>
          </a:p>
          <a:p>
            <a:pPr lvl="1"/>
            <a:r>
              <a:rPr lang="en-US" altLang="zh-CN" dirty="0" smtClean="0"/>
              <a:t>Dialog</a:t>
            </a:r>
          </a:p>
          <a:p>
            <a:pPr lvl="1"/>
            <a:r>
              <a:rPr lang="en-US" altLang="zh-CN" dirty="0" smtClean="0"/>
              <a:t>Menu</a:t>
            </a:r>
            <a:endParaRPr lang="zh-CN" altLang="en-US" dirty="0"/>
          </a:p>
        </p:txBody>
      </p:sp>
    </p:spTree>
    <p:extLst>
      <p:ext uri="{BB962C8B-B14F-4D97-AF65-F5344CB8AC3E}">
        <p14:creationId xmlns:p14="http://schemas.microsoft.com/office/powerpoint/2010/main" val="3241081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Setting </a:t>
            </a:r>
            <a:r>
              <a:rPr lang="en-US" altLang="zh-CN" dirty="0"/>
              <a:t>the </a:t>
            </a:r>
            <a:r>
              <a:rPr lang="en-US" altLang="zh-CN" dirty="0" smtClean="0"/>
              <a:t>content-pane</a:t>
            </a:r>
            <a:endParaRPr lang="zh-CN" alt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altLang="zh-CN" dirty="0"/>
              <a:t>public class </a:t>
            </a:r>
            <a:r>
              <a:rPr lang="en-US" altLang="zh-CN" dirty="0" err="1"/>
              <a:t>TestSetContentPane</a:t>
            </a:r>
            <a:r>
              <a:rPr lang="en-US" altLang="zh-CN" dirty="0"/>
              <a:t> extends </a:t>
            </a:r>
            <a:r>
              <a:rPr lang="en-US" altLang="zh-CN" dirty="0" err="1"/>
              <a:t>JFrame</a:t>
            </a:r>
            <a:r>
              <a:rPr lang="en-US" altLang="zh-CN" dirty="0"/>
              <a:t> {</a:t>
            </a:r>
          </a:p>
          <a:p>
            <a:pPr marL="0" indent="0">
              <a:buNone/>
            </a:pPr>
            <a:r>
              <a:rPr lang="en-US" altLang="zh-CN" dirty="0"/>
              <a:t>   // Constructor</a:t>
            </a:r>
          </a:p>
          <a:p>
            <a:pPr marL="0" indent="0">
              <a:buNone/>
            </a:pPr>
            <a:r>
              <a:rPr lang="en-US" altLang="zh-CN" dirty="0"/>
              <a:t>   public </a:t>
            </a:r>
            <a:r>
              <a:rPr lang="en-US" altLang="zh-CN" dirty="0" err="1"/>
              <a:t>TestSetContentPane</a:t>
            </a:r>
            <a:r>
              <a:rPr lang="en-US" altLang="zh-CN" dirty="0"/>
              <a:t>() {</a:t>
            </a:r>
          </a:p>
          <a:p>
            <a:pPr marL="0" indent="0">
              <a:buNone/>
            </a:pPr>
            <a:r>
              <a:rPr lang="en-US" altLang="zh-CN" dirty="0"/>
              <a:t>      // The "main" </a:t>
            </a:r>
            <a:r>
              <a:rPr lang="en-US" altLang="zh-CN" dirty="0" err="1"/>
              <a:t>JPanel</a:t>
            </a:r>
            <a:r>
              <a:rPr lang="en-US" altLang="zh-CN" dirty="0"/>
              <a:t> holds all the GUI components</a:t>
            </a:r>
          </a:p>
          <a:p>
            <a:pPr marL="0" indent="0">
              <a:buNone/>
            </a:pPr>
            <a:r>
              <a:rPr lang="en-US" altLang="zh-CN" dirty="0">
                <a:solidFill>
                  <a:srgbClr val="0070C0"/>
                </a:solidFill>
              </a:rPr>
              <a:t>      </a:t>
            </a:r>
            <a:r>
              <a:rPr lang="en-US" altLang="zh-CN" dirty="0" err="1">
                <a:solidFill>
                  <a:srgbClr val="0070C0"/>
                </a:solidFill>
              </a:rPr>
              <a:t>JPanel</a:t>
            </a:r>
            <a:r>
              <a:rPr lang="en-US" altLang="zh-CN" dirty="0">
                <a:solidFill>
                  <a:srgbClr val="0070C0"/>
                </a:solidFill>
              </a:rPr>
              <a:t> </a:t>
            </a:r>
            <a:r>
              <a:rPr lang="en-US" altLang="zh-CN" dirty="0" err="1">
                <a:solidFill>
                  <a:srgbClr val="0070C0"/>
                </a:solidFill>
              </a:rPr>
              <a:t>mainPanel</a:t>
            </a:r>
            <a:r>
              <a:rPr lang="en-US" altLang="zh-CN" dirty="0">
                <a:solidFill>
                  <a:srgbClr val="0070C0"/>
                </a:solidFill>
              </a:rPr>
              <a:t> = new </a:t>
            </a:r>
            <a:r>
              <a:rPr lang="en-US" altLang="zh-CN" dirty="0" err="1">
                <a:solidFill>
                  <a:srgbClr val="0070C0"/>
                </a:solidFill>
              </a:rPr>
              <a:t>JPanel</a:t>
            </a:r>
            <a:r>
              <a:rPr lang="en-US" altLang="zh-CN" dirty="0">
                <a:solidFill>
                  <a:srgbClr val="0070C0"/>
                </a:solidFill>
              </a:rPr>
              <a:t>(new </a:t>
            </a:r>
            <a:r>
              <a:rPr lang="en-US" altLang="zh-CN" dirty="0" err="1">
                <a:solidFill>
                  <a:srgbClr val="0070C0"/>
                </a:solidFill>
              </a:rPr>
              <a:t>FlowLayout</a:t>
            </a:r>
            <a:r>
              <a:rPr lang="en-US" altLang="zh-CN" dirty="0">
                <a:solidFill>
                  <a:srgbClr val="0070C0"/>
                </a:solidFill>
              </a:rPr>
              <a:t>());</a:t>
            </a:r>
          </a:p>
          <a:p>
            <a:pPr marL="0" indent="0">
              <a:buNone/>
            </a:pPr>
            <a:r>
              <a:rPr lang="en-US" altLang="zh-CN" dirty="0"/>
              <a:t>      </a:t>
            </a:r>
            <a:r>
              <a:rPr lang="en-US" altLang="zh-CN" dirty="0" err="1"/>
              <a:t>mainPanel.add</a:t>
            </a:r>
            <a:r>
              <a:rPr lang="en-US" altLang="zh-CN" dirty="0"/>
              <a:t>(new </a:t>
            </a:r>
            <a:r>
              <a:rPr lang="en-US" altLang="zh-CN" dirty="0" err="1"/>
              <a:t>JLabel</a:t>
            </a:r>
            <a:r>
              <a:rPr lang="en-US" altLang="zh-CN" dirty="0"/>
              <a:t>("Hello, world!"));</a:t>
            </a:r>
          </a:p>
          <a:p>
            <a:pPr marL="0" indent="0">
              <a:buNone/>
            </a:pPr>
            <a:r>
              <a:rPr lang="en-US" altLang="zh-CN" dirty="0"/>
              <a:t>      </a:t>
            </a:r>
            <a:r>
              <a:rPr lang="en-US" altLang="zh-CN" dirty="0" err="1"/>
              <a:t>mainPanel.add</a:t>
            </a:r>
            <a:r>
              <a:rPr lang="en-US" altLang="zh-CN" dirty="0"/>
              <a:t>(new </a:t>
            </a:r>
            <a:r>
              <a:rPr lang="en-US" altLang="zh-CN" dirty="0" err="1"/>
              <a:t>JButton</a:t>
            </a:r>
            <a:r>
              <a:rPr lang="en-US" altLang="zh-CN" dirty="0"/>
              <a:t>("Button"));</a:t>
            </a:r>
          </a:p>
          <a:p>
            <a:pPr marL="0" indent="0">
              <a:buNone/>
            </a:pPr>
            <a:endParaRPr lang="en-US" altLang="zh-CN" dirty="0"/>
          </a:p>
          <a:p>
            <a:pPr marL="0" indent="0">
              <a:buNone/>
            </a:pPr>
            <a:r>
              <a:rPr lang="en-US" altLang="zh-CN" dirty="0"/>
              <a:t>      // </a:t>
            </a:r>
            <a:r>
              <a:rPr lang="en-US" altLang="zh-CN" dirty="0" err="1" smtClean="0"/>
              <a:t>cof</a:t>
            </a:r>
            <a:r>
              <a:rPr lang="en-US" altLang="zh-CN" dirty="0" smtClean="0"/>
              <a:t> </a:t>
            </a:r>
            <a:r>
              <a:rPr lang="en-US" altLang="zh-CN" dirty="0"/>
              <a:t>this </a:t>
            </a:r>
            <a:r>
              <a:rPr lang="en-US" altLang="zh-CN" dirty="0" err="1"/>
              <a:t>JFrame</a:t>
            </a:r>
            <a:r>
              <a:rPr lang="en-US" altLang="zh-CN" dirty="0"/>
              <a:t> to the main </a:t>
            </a:r>
            <a:r>
              <a:rPr lang="en-US" altLang="zh-CN" dirty="0" err="1"/>
              <a:t>JPanel</a:t>
            </a:r>
            <a:endParaRPr lang="en-US" altLang="zh-CN" dirty="0"/>
          </a:p>
          <a:p>
            <a:pPr marL="0" indent="0">
              <a:buNone/>
            </a:pPr>
            <a:r>
              <a:rPr lang="en-US" altLang="zh-CN" dirty="0"/>
              <a:t>      </a:t>
            </a:r>
            <a:r>
              <a:rPr lang="en-US" altLang="zh-CN" dirty="0" err="1">
                <a:solidFill>
                  <a:srgbClr val="0070C0"/>
                </a:solidFill>
              </a:rPr>
              <a:t>this.setContentPane</a:t>
            </a:r>
            <a:r>
              <a:rPr lang="en-US" altLang="zh-CN" dirty="0">
                <a:solidFill>
                  <a:srgbClr val="0070C0"/>
                </a:solidFill>
              </a:rPr>
              <a:t>(</a:t>
            </a:r>
            <a:r>
              <a:rPr lang="en-US" altLang="zh-CN" dirty="0" err="1">
                <a:solidFill>
                  <a:srgbClr val="0070C0"/>
                </a:solidFill>
              </a:rPr>
              <a:t>mainPanel</a:t>
            </a:r>
            <a:r>
              <a:rPr lang="en-US" altLang="zh-CN" dirty="0">
                <a:solidFill>
                  <a:srgbClr val="0070C0"/>
                </a:solidFill>
              </a:rPr>
              <a:t>);</a:t>
            </a:r>
          </a:p>
          <a:p>
            <a:pPr marL="0" indent="0">
              <a:buNone/>
            </a:pPr>
            <a:r>
              <a:rPr lang="en-US" altLang="zh-CN" dirty="0"/>
              <a:t>      ......</a:t>
            </a:r>
          </a:p>
          <a:p>
            <a:pPr marL="0" indent="0">
              <a:buNone/>
            </a:pPr>
            <a:r>
              <a:rPr lang="en-US" altLang="zh-CN" dirty="0"/>
              <a:t>   }</a:t>
            </a:r>
          </a:p>
          <a:p>
            <a:pPr marL="0" indent="0">
              <a:buNone/>
            </a:pPr>
            <a:r>
              <a:rPr lang="en-US" altLang="zh-CN" dirty="0"/>
              <a:t>   .......</a:t>
            </a:r>
          </a:p>
          <a:p>
            <a:pPr marL="0" indent="0">
              <a:buNone/>
            </a:pPr>
            <a:r>
              <a:rPr lang="en-US" altLang="zh-CN" dirty="0"/>
              <a:t>}</a:t>
            </a:r>
            <a:endParaRPr lang="zh-CN" altLang="en-US" dirty="0"/>
          </a:p>
        </p:txBody>
      </p:sp>
    </p:spTree>
    <p:extLst>
      <p:ext uri="{BB962C8B-B14F-4D97-AF65-F5344CB8AC3E}">
        <p14:creationId xmlns:p14="http://schemas.microsoft.com/office/powerpoint/2010/main" val="1212349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Layout Managers</a:t>
            </a:r>
            <a:endParaRPr lang="zh-CN" altLang="en-US" dirty="0"/>
          </a:p>
        </p:txBody>
      </p:sp>
      <p:sp>
        <p:nvSpPr>
          <p:cNvPr id="3" name="Content Placeholder 2"/>
          <p:cNvSpPr>
            <a:spLocks noGrp="1"/>
          </p:cNvSpPr>
          <p:nvPr>
            <p:ph idx="1"/>
          </p:nvPr>
        </p:nvSpPr>
        <p:spPr/>
        <p:txBody>
          <a:bodyPr/>
          <a:lstStyle/>
          <a:p>
            <a:r>
              <a:rPr lang="en-US" altLang="zh-CN" dirty="0"/>
              <a:t>A container has a so-called </a:t>
            </a:r>
            <a:r>
              <a:rPr lang="en-US" altLang="zh-CN" dirty="0">
                <a:solidFill>
                  <a:srgbClr val="0070C0"/>
                </a:solidFill>
              </a:rPr>
              <a:t>layout manager </a:t>
            </a:r>
            <a:r>
              <a:rPr lang="en-US" altLang="zh-CN" dirty="0"/>
              <a:t>to arrange its components. </a:t>
            </a:r>
            <a:endParaRPr lang="en-US" altLang="zh-CN" dirty="0" smtClean="0"/>
          </a:p>
          <a:p>
            <a:r>
              <a:rPr lang="en-US" altLang="zh-CN" dirty="0" smtClean="0"/>
              <a:t>The </a:t>
            </a:r>
            <a:r>
              <a:rPr lang="en-US" altLang="zh-CN" dirty="0"/>
              <a:t>layout managers provide a level of abstraction to map your user interface on all windowing systems, so that the </a:t>
            </a:r>
            <a:r>
              <a:rPr lang="en-US" altLang="zh-CN" dirty="0">
                <a:solidFill>
                  <a:srgbClr val="C00000"/>
                </a:solidFill>
              </a:rPr>
              <a:t>layout can be platform-independent</a:t>
            </a:r>
            <a:r>
              <a:rPr lang="en-US" altLang="zh-CN" dirty="0" smtClean="0">
                <a:solidFill>
                  <a:srgbClr val="C00000"/>
                </a:solidFill>
              </a:rPr>
              <a:t>.</a:t>
            </a:r>
          </a:p>
          <a:p>
            <a:r>
              <a:rPr lang="en-US" altLang="zh-CN" dirty="0"/>
              <a:t>A container has a </a:t>
            </a:r>
            <a:r>
              <a:rPr lang="en-US" altLang="zh-CN" dirty="0" err="1">
                <a:solidFill>
                  <a:srgbClr val="0070C0"/>
                </a:solidFill>
              </a:rPr>
              <a:t>setLayout</a:t>
            </a:r>
            <a:r>
              <a:rPr lang="en-US" altLang="zh-CN" dirty="0">
                <a:solidFill>
                  <a:srgbClr val="0070C0"/>
                </a:solidFill>
              </a:rPr>
              <a:t>() </a:t>
            </a:r>
            <a:r>
              <a:rPr lang="en-US" altLang="zh-CN" dirty="0"/>
              <a:t>method to set its layout </a:t>
            </a:r>
            <a:r>
              <a:rPr lang="en-US" altLang="zh-CN" dirty="0" smtClean="0"/>
              <a:t>manager.</a:t>
            </a:r>
            <a:endParaRPr lang="zh-CN" altLang="en-US" dirty="0"/>
          </a:p>
        </p:txBody>
      </p:sp>
    </p:spTree>
    <p:extLst>
      <p:ext uri="{BB962C8B-B14F-4D97-AF65-F5344CB8AC3E}">
        <p14:creationId xmlns:p14="http://schemas.microsoft.com/office/powerpoint/2010/main" val="1416574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Layout </a:t>
            </a:r>
            <a:r>
              <a:rPr lang="en-US" altLang="zh-CN" dirty="0"/>
              <a:t>Managers</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095" y="1440904"/>
            <a:ext cx="4590476" cy="17714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765" y="1440904"/>
            <a:ext cx="1933333" cy="15619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095" y="5866544"/>
            <a:ext cx="4485714" cy="66666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 y="3506105"/>
            <a:ext cx="3104762" cy="2066667"/>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9312" y="5161782"/>
            <a:ext cx="1828571" cy="1371429"/>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3597" y="3506105"/>
            <a:ext cx="3914286" cy="1238095"/>
          </a:xfrm>
          <a:prstGeom prst="rect">
            <a:avLst/>
          </a:prstGeom>
        </p:spPr>
      </p:pic>
    </p:spTree>
    <p:extLst>
      <p:ext uri="{BB962C8B-B14F-4D97-AF65-F5344CB8AC3E}">
        <p14:creationId xmlns:p14="http://schemas.microsoft.com/office/powerpoint/2010/main" val="8056555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FlowLayout</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err="1"/>
              <a:t>FlowLayout</a:t>
            </a:r>
            <a:r>
              <a:rPr lang="en-US" altLang="zh-CN" dirty="0"/>
              <a:t> is the </a:t>
            </a:r>
            <a:r>
              <a:rPr lang="en-US" altLang="zh-CN" dirty="0">
                <a:solidFill>
                  <a:schemeClr val="accent1"/>
                </a:solidFill>
              </a:rPr>
              <a:t>default layout manager </a:t>
            </a:r>
            <a:r>
              <a:rPr lang="en-US" altLang="zh-CN" dirty="0"/>
              <a:t>for every </a:t>
            </a:r>
            <a:r>
              <a:rPr lang="en-US" altLang="zh-CN" dirty="0" err="1"/>
              <a:t>JPanel</a:t>
            </a:r>
            <a:r>
              <a:rPr lang="en-US" altLang="zh-CN" dirty="0"/>
              <a:t>. </a:t>
            </a:r>
            <a:endParaRPr lang="en-US" altLang="zh-CN" dirty="0" smtClean="0"/>
          </a:p>
          <a:p>
            <a:r>
              <a:rPr lang="en-US" altLang="zh-CN" dirty="0" smtClean="0"/>
              <a:t>It </a:t>
            </a:r>
            <a:r>
              <a:rPr lang="en-US" altLang="zh-CN" dirty="0"/>
              <a:t>simply lays out components in a single row, starting a new row if its container is not sufficiently wide. </a:t>
            </a:r>
            <a:endParaRPr lang="en-US" altLang="zh-CN" dirty="0" smtClean="0"/>
          </a:p>
          <a:p>
            <a:r>
              <a:rPr lang="en-US" altLang="zh-CN" dirty="0" smtClean="0"/>
              <a:t>The </a:t>
            </a:r>
            <a:r>
              <a:rPr lang="en-US" altLang="zh-CN" dirty="0"/>
              <a:t>row is, by default, centered horizontally within the container. </a:t>
            </a:r>
            <a:endParaRPr lang="en-US" altLang="zh-CN" dirty="0" smtClean="0"/>
          </a:p>
          <a:p>
            <a:pPr lvl="1"/>
            <a:r>
              <a:rPr lang="en-US" altLang="zh-CN" dirty="0" smtClean="0"/>
              <a:t>To </a:t>
            </a:r>
            <a:r>
              <a:rPr lang="en-US" altLang="zh-CN" dirty="0"/>
              <a:t>specify that the row is to aligned either to the left or right, use a </a:t>
            </a:r>
            <a:r>
              <a:rPr lang="en-US" altLang="zh-CN" dirty="0" err="1"/>
              <a:t>FlowLayout</a:t>
            </a:r>
            <a:r>
              <a:rPr lang="en-US" altLang="zh-CN" dirty="0"/>
              <a:t> constructor that takes an alignment argument. </a:t>
            </a:r>
            <a:endParaRPr lang="en-US" altLang="zh-CN" dirty="0" smtClean="0"/>
          </a:p>
          <a:p>
            <a:pPr lvl="1"/>
            <a:r>
              <a:rPr lang="en-US" altLang="zh-CN" dirty="0" smtClean="0"/>
              <a:t>Another </a:t>
            </a:r>
            <a:r>
              <a:rPr lang="en-US" altLang="zh-CN" dirty="0"/>
              <a:t>constructor of the </a:t>
            </a:r>
            <a:r>
              <a:rPr lang="en-US" altLang="zh-CN" dirty="0" err="1"/>
              <a:t>FlowLayout</a:t>
            </a:r>
            <a:r>
              <a:rPr lang="en-US" altLang="zh-CN" dirty="0"/>
              <a:t> class specifies how much vertical or horizontal padding is put around the components.</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100" y="771526"/>
            <a:ext cx="5258396" cy="781503"/>
          </a:xfrm>
          <a:prstGeom prst="rect">
            <a:avLst/>
          </a:prstGeom>
        </p:spPr>
      </p:pic>
      <p:sp>
        <p:nvSpPr>
          <p:cNvPr id="5" name="Rectangle 4"/>
          <p:cNvSpPr/>
          <p:nvPr/>
        </p:nvSpPr>
        <p:spPr>
          <a:xfrm>
            <a:off x="762000" y="6293369"/>
            <a:ext cx="7467600" cy="369332"/>
          </a:xfrm>
          <a:prstGeom prst="rect">
            <a:avLst/>
          </a:prstGeom>
        </p:spPr>
        <p:txBody>
          <a:bodyPr wrap="square">
            <a:spAutoFit/>
          </a:bodyPr>
          <a:lstStyle/>
          <a:p>
            <a:r>
              <a:rPr lang="zh-CN" altLang="en-US" b="1" dirty="0"/>
              <a:t>http://docs.oracle.com/javase/tutorial/uiswing/layout/visual.html</a:t>
            </a:r>
          </a:p>
        </p:txBody>
      </p:sp>
    </p:spTree>
    <p:extLst>
      <p:ext uri="{BB962C8B-B14F-4D97-AF65-F5344CB8AC3E}">
        <p14:creationId xmlns:p14="http://schemas.microsoft.com/office/powerpoint/2010/main" val="2652515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Layout </a:t>
            </a:r>
            <a:r>
              <a:rPr lang="en-US" altLang="zh-CN" dirty="0" smtClean="0"/>
              <a:t>with panel</a:t>
            </a:r>
            <a:endParaRPr lang="zh-CN" altLang="en-US" dirty="0"/>
          </a:p>
        </p:txBody>
      </p:sp>
      <p:sp>
        <p:nvSpPr>
          <p:cNvPr id="3" name="Content Placeholder 2"/>
          <p:cNvSpPr>
            <a:spLocks noGrp="1"/>
          </p:cNvSpPr>
          <p:nvPr>
            <p:ph idx="1"/>
          </p:nvPr>
        </p:nvSpPr>
        <p:spPr/>
        <p:txBody>
          <a:bodyPr/>
          <a:lstStyle/>
          <a:p>
            <a:r>
              <a:rPr lang="en-US" altLang="zh-CN" dirty="0" smtClean="0"/>
              <a:t>Panels can be used to organize </a:t>
            </a:r>
            <a:r>
              <a:rPr lang="en-US" altLang="zh-CN" dirty="0"/>
              <a:t>a group of related </a:t>
            </a:r>
            <a:r>
              <a:rPr lang="en-US" altLang="zh-CN" dirty="0" smtClean="0"/>
              <a:t>components.</a:t>
            </a:r>
          </a:p>
          <a:p>
            <a:r>
              <a:rPr lang="en-US" altLang="zh-CN" dirty="0" smtClean="0"/>
              <a:t>For </a:t>
            </a:r>
            <a:r>
              <a:rPr lang="en-US" altLang="zh-CN" dirty="0"/>
              <a:t>example, the following figure shows a Frame (in </a:t>
            </a:r>
            <a:r>
              <a:rPr lang="en-US" altLang="zh-CN" dirty="0" err="1"/>
              <a:t>BorderLayout</a:t>
            </a:r>
            <a:r>
              <a:rPr lang="en-US" altLang="zh-CN" dirty="0"/>
              <a:t>) containing two Panels, </a:t>
            </a:r>
            <a:r>
              <a:rPr lang="en-US" altLang="zh-CN" dirty="0" err="1"/>
              <a:t>panelResult</a:t>
            </a:r>
            <a:r>
              <a:rPr lang="en-US" altLang="zh-CN" dirty="0"/>
              <a:t> in </a:t>
            </a:r>
            <a:r>
              <a:rPr lang="en-US" altLang="zh-CN" dirty="0" err="1"/>
              <a:t>FlowLayout</a:t>
            </a:r>
            <a:r>
              <a:rPr lang="en-US" altLang="zh-CN" dirty="0"/>
              <a:t> and </a:t>
            </a:r>
            <a:r>
              <a:rPr lang="en-US" altLang="zh-CN" dirty="0" err="1"/>
              <a:t>panelButtons</a:t>
            </a:r>
            <a:r>
              <a:rPr lang="en-US" altLang="zh-CN" dirty="0"/>
              <a:t> in </a:t>
            </a:r>
            <a:r>
              <a:rPr lang="en-US" altLang="zh-CN" dirty="0" err="1"/>
              <a:t>GridLayout</a:t>
            </a:r>
            <a:r>
              <a:rPr lang="en-US" altLang="zh-CN" dirty="0"/>
              <a:t>. </a:t>
            </a:r>
            <a:r>
              <a:rPr lang="en-US" altLang="zh-CN" dirty="0" err="1" smtClean="0"/>
              <a:t>panelResult</a:t>
            </a:r>
            <a:r>
              <a:rPr lang="en-US" altLang="zh-CN" dirty="0" smtClean="0"/>
              <a:t> </a:t>
            </a:r>
            <a:r>
              <a:rPr lang="en-US" altLang="zh-CN" dirty="0"/>
              <a:t>is added to the NORTH, and </a:t>
            </a:r>
            <a:r>
              <a:rPr lang="en-US" altLang="zh-CN" dirty="0" err="1"/>
              <a:t>panelButtons</a:t>
            </a:r>
            <a:r>
              <a:rPr lang="en-US" altLang="zh-CN" dirty="0"/>
              <a:t> is added to the CENTER.</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5727" y="4715903"/>
            <a:ext cx="2452546" cy="2142097"/>
          </a:xfrm>
          <a:prstGeom prst="rect">
            <a:avLst/>
          </a:prstGeom>
        </p:spPr>
      </p:pic>
    </p:spTree>
    <p:extLst>
      <p:ext uri="{BB962C8B-B14F-4D97-AF65-F5344CB8AC3E}">
        <p14:creationId xmlns:p14="http://schemas.microsoft.com/office/powerpoint/2010/main" val="2252816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Without a Layout </a:t>
            </a:r>
            <a:r>
              <a:rPr lang="en-US" altLang="zh-CN" dirty="0" smtClean="0"/>
              <a:t>Manager(Absolute Positioning)</a:t>
            </a:r>
            <a:endParaRPr lang="en-US" altLang="zh-CN" dirty="0"/>
          </a:p>
        </p:txBody>
      </p:sp>
      <p:sp>
        <p:nvSpPr>
          <p:cNvPr id="3" name="Content Placeholder 2"/>
          <p:cNvSpPr>
            <a:spLocks noGrp="1"/>
          </p:cNvSpPr>
          <p:nvPr>
            <p:ph idx="1"/>
          </p:nvPr>
        </p:nvSpPr>
        <p:spPr/>
        <p:txBody>
          <a:bodyPr/>
          <a:lstStyle/>
          <a:p>
            <a:r>
              <a:rPr lang="en-US" altLang="zh-CN" dirty="0"/>
              <a:t>If a container holds components whose size is not affected by the container's size or by font, look-and-feel, or language changes, then </a:t>
            </a:r>
            <a:r>
              <a:rPr lang="en-US" altLang="zh-CN" dirty="0">
                <a:solidFill>
                  <a:srgbClr val="0070C0"/>
                </a:solidFill>
              </a:rPr>
              <a:t>absolute positioning</a:t>
            </a:r>
            <a:r>
              <a:rPr lang="en-US" altLang="zh-CN" dirty="0"/>
              <a:t> might make sense. </a:t>
            </a:r>
            <a:endParaRPr lang="en-US" altLang="zh-C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227" y="4505422"/>
            <a:ext cx="4335546" cy="1806477"/>
          </a:xfrm>
          <a:prstGeom prst="rect">
            <a:avLst/>
          </a:prstGeom>
        </p:spPr>
      </p:pic>
    </p:spTree>
    <p:extLst>
      <p:ext uri="{BB962C8B-B14F-4D97-AF65-F5344CB8AC3E}">
        <p14:creationId xmlns:p14="http://schemas.microsoft.com/office/powerpoint/2010/main" val="4067038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Without a Layout Manager</a:t>
            </a:r>
            <a:endParaRPr lang="zh-CN" altLang="en-US" dirty="0"/>
          </a:p>
        </p:txBody>
      </p:sp>
      <p:sp>
        <p:nvSpPr>
          <p:cNvPr id="3" name="Content Placeholder 2"/>
          <p:cNvSpPr>
            <a:spLocks noGrp="1"/>
          </p:cNvSpPr>
          <p:nvPr>
            <p:ph idx="1"/>
          </p:nvPr>
        </p:nvSpPr>
        <p:spPr/>
        <p:txBody>
          <a:bodyPr/>
          <a:lstStyle/>
          <a:p>
            <a:r>
              <a:rPr lang="en-US" altLang="zh-CN" dirty="0"/>
              <a:t>Creating a container without a layout manager involves the following steps.</a:t>
            </a:r>
          </a:p>
          <a:p>
            <a:pPr lvl="1"/>
            <a:r>
              <a:rPr lang="en-US" altLang="zh-CN" dirty="0"/>
              <a:t>Set the container's layout manager to null by calling </a:t>
            </a:r>
            <a:r>
              <a:rPr lang="en-US" altLang="zh-CN" dirty="0" err="1">
                <a:solidFill>
                  <a:srgbClr val="00B0F0"/>
                </a:solidFill>
              </a:rPr>
              <a:t>setLayout</a:t>
            </a:r>
            <a:r>
              <a:rPr lang="en-US" altLang="zh-CN" dirty="0">
                <a:solidFill>
                  <a:srgbClr val="00B0F0"/>
                </a:solidFill>
              </a:rPr>
              <a:t>(null).</a:t>
            </a:r>
          </a:p>
          <a:p>
            <a:pPr lvl="1"/>
            <a:r>
              <a:rPr lang="en-US" altLang="zh-CN" dirty="0"/>
              <a:t>Call the Component class's </a:t>
            </a:r>
            <a:r>
              <a:rPr lang="en-US" altLang="zh-CN" dirty="0" err="1">
                <a:solidFill>
                  <a:srgbClr val="00B0F0"/>
                </a:solidFill>
              </a:rPr>
              <a:t>setbounds</a:t>
            </a:r>
            <a:r>
              <a:rPr lang="en-US" altLang="zh-CN" dirty="0">
                <a:solidFill>
                  <a:srgbClr val="00B0F0"/>
                </a:solidFill>
              </a:rPr>
              <a:t> </a:t>
            </a:r>
            <a:r>
              <a:rPr lang="en-US" altLang="zh-CN" dirty="0"/>
              <a:t>method for each of the container's children.</a:t>
            </a:r>
          </a:p>
          <a:p>
            <a:pPr lvl="1"/>
            <a:r>
              <a:rPr lang="en-US" altLang="zh-CN" dirty="0"/>
              <a:t>Call the Component class's repaint method</a:t>
            </a:r>
            <a:r>
              <a:rPr lang="en-US" altLang="zh-CN" dirty="0" smtClean="0"/>
              <a:t>.</a:t>
            </a:r>
          </a:p>
          <a:p>
            <a:pPr lvl="1"/>
            <a:endParaRPr lang="en-US" altLang="zh-CN" dirty="0"/>
          </a:p>
          <a:p>
            <a:r>
              <a:rPr lang="en-US" altLang="zh-CN" dirty="0" smtClean="0">
                <a:solidFill>
                  <a:srgbClr val="00B0F0"/>
                </a:solidFill>
              </a:rPr>
              <a:t>Note: </a:t>
            </a:r>
            <a:r>
              <a:rPr lang="en-US" altLang="zh-CN" dirty="0" smtClean="0"/>
              <a:t>if you use </a:t>
            </a:r>
            <a:r>
              <a:rPr lang="en-US" altLang="zh-CN" dirty="0"/>
              <a:t>WYSWYG </a:t>
            </a:r>
            <a:r>
              <a:rPr lang="en-US" altLang="zh-CN" dirty="0" smtClean="0"/>
              <a:t>GUI Builder, such as, </a:t>
            </a:r>
            <a:r>
              <a:rPr lang="en-US" altLang="zh-CN" dirty="0" err="1" smtClean="0"/>
              <a:t>windowbuilder</a:t>
            </a:r>
            <a:r>
              <a:rPr lang="en-US" altLang="zh-CN" dirty="0" smtClean="0"/>
              <a:t> in Eclipse, theses code are generated automatically.</a:t>
            </a:r>
            <a:endParaRPr lang="en-US" altLang="zh-CN" dirty="0"/>
          </a:p>
          <a:p>
            <a:endParaRPr lang="zh-CN" altLang="en-US" dirty="0"/>
          </a:p>
        </p:txBody>
      </p:sp>
      <p:pic>
        <p:nvPicPr>
          <p:cNvPr id="4" name="Picture 3"/>
          <p:cNvPicPr>
            <a:picLocks noChangeAspect="1"/>
          </p:cNvPicPr>
          <p:nvPr/>
        </p:nvPicPr>
        <p:blipFill>
          <a:blip r:embed="rId2"/>
          <a:stretch>
            <a:fillRect/>
          </a:stretch>
        </p:blipFill>
        <p:spPr>
          <a:xfrm>
            <a:off x="720725" y="1445034"/>
            <a:ext cx="7702550" cy="5305684"/>
          </a:xfrm>
          <a:prstGeom prst="rect">
            <a:avLst/>
          </a:prstGeom>
        </p:spPr>
      </p:pic>
      <p:sp>
        <p:nvSpPr>
          <p:cNvPr id="5" name="Rectangle 4"/>
          <p:cNvSpPr/>
          <p:nvPr/>
        </p:nvSpPr>
        <p:spPr>
          <a:xfrm>
            <a:off x="1528549" y="3261815"/>
            <a:ext cx="2456597" cy="1910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616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Event-Driven programming</a:t>
            </a:r>
            <a:endParaRPr lang="zh-CN" altLang="en-US" dirty="0"/>
          </a:p>
        </p:txBody>
      </p:sp>
      <p:sp>
        <p:nvSpPr>
          <p:cNvPr id="3" name="Content Placeholder 2"/>
          <p:cNvSpPr>
            <a:spLocks noGrp="1"/>
          </p:cNvSpPr>
          <p:nvPr>
            <p:ph idx="1"/>
          </p:nvPr>
        </p:nvSpPr>
        <p:spPr/>
        <p:txBody>
          <a:bodyPr>
            <a:normAutofit/>
          </a:bodyPr>
          <a:lstStyle/>
          <a:p>
            <a:r>
              <a:rPr lang="en-US" altLang="zh-CN" dirty="0"/>
              <a:t>Java adopts the so-called "</a:t>
            </a:r>
            <a:r>
              <a:rPr lang="en-US" altLang="zh-CN" dirty="0">
                <a:solidFill>
                  <a:srgbClr val="0070C0"/>
                </a:solidFill>
              </a:rPr>
              <a:t>Event-Driven</a:t>
            </a:r>
            <a:r>
              <a:rPr lang="en-US" altLang="zh-CN" dirty="0"/>
              <a:t>" (or "Event-Delegation") programming model for </a:t>
            </a:r>
            <a:r>
              <a:rPr lang="en-US" altLang="zh-CN" dirty="0" smtClean="0">
                <a:solidFill>
                  <a:srgbClr val="0070C0"/>
                </a:solidFill>
              </a:rPr>
              <a:t>event-handling</a:t>
            </a:r>
            <a:r>
              <a:rPr lang="en-US" altLang="zh-CN" dirty="0" smtClean="0"/>
              <a:t>.</a:t>
            </a:r>
          </a:p>
          <a:p>
            <a:r>
              <a:rPr lang="en-US" altLang="zh-CN" dirty="0"/>
              <a:t>In event-driven programming, a piece of </a:t>
            </a:r>
            <a:r>
              <a:rPr lang="en-US" altLang="zh-CN" dirty="0">
                <a:solidFill>
                  <a:srgbClr val="0070C0"/>
                </a:solidFill>
              </a:rPr>
              <a:t>event-handling codes is executed (or called back by the graphics subsystem) when an event has been fired in response to an user input </a:t>
            </a:r>
            <a:r>
              <a:rPr lang="en-US" altLang="zh-CN" dirty="0"/>
              <a:t>(such as clicking a mouse button or hitting the ENTER key). </a:t>
            </a:r>
          </a:p>
          <a:p>
            <a:r>
              <a:rPr lang="en-US" altLang="zh-CN" dirty="0"/>
              <a:t>This is unlike the procedural model, where codes are executed in a sequential manner.</a:t>
            </a:r>
          </a:p>
          <a:p>
            <a:endParaRPr lang="en-US" altLang="zh-CN" dirty="0" smtClean="0"/>
          </a:p>
        </p:txBody>
      </p:sp>
    </p:spTree>
    <p:extLst>
      <p:ext uri="{BB962C8B-B14F-4D97-AF65-F5344CB8AC3E}">
        <p14:creationId xmlns:p14="http://schemas.microsoft.com/office/powerpoint/2010/main" val="27605675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 source</a:t>
            </a:r>
            <a:endParaRPr lang="zh-CN" altLang="en-US" dirty="0"/>
          </a:p>
        </p:txBody>
      </p:sp>
      <p:sp>
        <p:nvSpPr>
          <p:cNvPr id="3" name="Content Placeholder 2"/>
          <p:cNvSpPr>
            <a:spLocks noGrp="1"/>
          </p:cNvSpPr>
          <p:nvPr>
            <p:ph idx="1"/>
          </p:nvPr>
        </p:nvSpPr>
        <p:spPr/>
        <p:txBody>
          <a:bodyPr/>
          <a:lstStyle/>
          <a:p>
            <a:r>
              <a:rPr lang="en-US" altLang="zh-CN" dirty="0" smtClean="0"/>
              <a:t>The event source objects includes the GUI Container and components.(e.g. </a:t>
            </a:r>
            <a:r>
              <a:rPr lang="en-US" altLang="zh-CN" dirty="0" err="1" smtClean="0"/>
              <a:t>JButton</a:t>
            </a:r>
            <a:r>
              <a:rPr lang="en-US" altLang="zh-CN" dirty="0" smtClean="0"/>
              <a:t> </a:t>
            </a:r>
            <a:r>
              <a:rPr lang="en-US" altLang="zh-CN" dirty="0"/>
              <a:t>and </a:t>
            </a:r>
            <a:r>
              <a:rPr lang="en-US" altLang="zh-CN" dirty="0" err="1" smtClean="0"/>
              <a:t>JTextfield</a:t>
            </a:r>
            <a:r>
              <a:rPr lang="en-US" altLang="zh-CN" dirty="0" smtClean="0"/>
              <a:t>, etc.)</a:t>
            </a:r>
            <a:endParaRPr lang="zh-CN" altLang="en-US" dirty="0"/>
          </a:p>
        </p:txBody>
      </p:sp>
    </p:spTree>
    <p:extLst>
      <p:ext uri="{BB962C8B-B14F-4D97-AF65-F5344CB8AC3E}">
        <p14:creationId xmlns:p14="http://schemas.microsoft.com/office/powerpoint/2010/main" val="126720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 trigger</a:t>
            </a:r>
            <a:endParaRPr lang="zh-CN" altLang="en-US" dirty="0"/>
          </a:p>
        </p:txBody>
      </p:sp>
      <p:sp>
        <p:nvSpPr>
          <p:cNvPr id="3" name="Content Placeholder 2"/>
          <p:cNvSpPr>
            <a:spLocks noGrp="1"/>
          </p:cNvSpPr>
          <p:nvPr>
            <p:ph idx="1"/>
          </p:nvPr>
        </p:nvSpPr>
        <p:spPr/>
        <p:txBody>
          <a:bodyPr/>
          <a:lstStyle/>
          <a:p>
            <a:r>
              <a:rPr lang="en-US" altLang="zh-CN" dirty="0" smtClean="0"/>
              <a:t>The trigger may be </a:t>
            </a:r>
            <a:r>
              <a:rPr lang="en-US" altLang="zh-CN" dirty="0" smtClean="0">
                <a:solidFill>
                  <a:srgbClr val="0070C0"/>
                </a:solidFill>
              </a:rPr>
              <a:t>user</a:t>
            </a:r>
            <a:r>
              <a:rPr lang="en-US" altLang="zh-CN" dirty="0"/>
              <a:t>, who may interact with the software by way of, for example, keystrokes on the keyboard. </a:t>
            </a:r>
            <a:endParaRPr lang="en-US" altLang="zh-CN" dirty="0" smtClean="0"/>
          </a:p>
          <a:p>
            <a:r>
              <a:rPr lang="en-US" altLang="zh-CN" dirty="0" smtClean="0"/>
              <a:t>Another trigger may be </a:t>
            </a:r>
            <a:r>
              <a:rPr lang="en-US" altLang="zh-CN" dirty="0">
                <a:solidFill>
                  <a:srgbClr val="0070C0"/>
                </a:solidFill>
              </a:rPr>
              <a:t>hardware </a:t>
            </a:r>
            <a:r>
              <a:rPr lang="en-US" altLang="zh-CN" dirty="0" smtClean="0">
                <a:solidFill>
                  <a:srgbClr val="0070C0"/>
                </a:solidFill>
              </a:rPr>
              <a:t>devices </a:t>
            </a:r>
            <a:r>
              <a:rPr lang="en-US" altLang="zh-CN" dirty="0"/>
              <a:t>such </a:t>
            </a:r>
            <a:r>
              <a:rPr lang="en-US" altLang="zh-CN" dirty="0" smtClean="0"/>
              <a:t>as  </a:t>
            </a:r>
            <a:r>
              <a:rPr lang="en-US" altLang="zh-CN" dirty="0"/>
              <a:t>timer. </a:t>
            </a:r>
            <a:endParaRPr lang="en-US" altLang="zh-CN" dirty="0" smtClean="0"/>
          </a:p>
          <a:p>
            <a:r>
              <a:rPr lang="en-US" altLang="zh-CN" dirty="0" smtClean="0">
                <a:solidFill>
                  <a:srgbClr val="0070C0"/>
                </a:solidFill>
              </a:rPr>
              <a:t>Software</a:t>
            </a:r>
            <a:r>
              <a:rPr lang="en-US" altLang="zh-CN" dirty="0" smtClean="0"/>
              <a:t> </a:t>
            </a:r>
            <a:r>
              <a:rPr lang="en-US" altLang="zh-CN" dirty="0"/>
              <a:t>can also trigger its own set of events into the event loop, e.g. to communicate the completion of a task.</a:t>
            </a:r>
            <a:endParaRPr lang="zh-CN" altLang="en-US" dirty="0"/>
          </a:p>
        </p:txBody>
      </p:sp>
    </p:spTree>
    <p:extLst>
      <p:ext uri="{BB962C8B-B14F-4D97-AF65-F5344CB8AC3E}">
        <p14:creationId xmlns:p14="http://schemas.microsoft.com/office/powerpoint/2010/main" val="4027992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Creating your 1</a:t>
            </a:r>
            <a:r>
              <a:rPr lang="en-US" altLang="zh-CN" baseline="30000" dirty="0" smtClean="0"/>
              <a:t>st</a:t>
            </a:r>
            <a:r>
              <a:rPr lang="en-US" altLang="zh-CN" dirty="0" smtClean="0"/>
              <a:t> GUI program</a:t>
            </a:r>
            <a:endParaRPr lang="zh-CN" altLang="en-US" dirty="0"/>
          </a:p>
        </p:txBody>
      </p:sp>
      <p:sp>
        <p:nvSpPr>
          <p:cNvPr id="4" name="Text Placeholder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933936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a:t>
            </a:r>
            <a:endParaRPr lang="zh-CN" altLang="en-US" dirty="0"/>
          </a:p>
        </p:txBody>
      </p:sp>
      <p:sp>
        <p:nvSpPr>
          <p:cNvPr id="3" name="Content Placeholder 2"/>
          <p:cNvSpPr>
            <a:spLocks noGrp="1"/>
          </p:cNvSpPr>
          <p:nvPr>
            <p:ph idx="1"/>
          </p:nvPr>
        </p:nvSpPr>
        <p:spPr/>
        <p:txBody>
          <a:bodyPr/>
          <a:lstStyle/>
          <a:p>
            <a:r>
              <a:rPr lang="en-US" altLang="zh-CN" dirty="0"/>
              <a:t>Swing uses the AWT event-handling classes (in package </a:t>
            </a:r>
            <a:r>
              <a:rPr lang="en-US" altLang="zh-CN" dirty="0" err="1"/>
              <a:t>java.awt.event</a:t>
            </a:r>
            <a:r>
              <a:rPr lang="en-US" altLang="zh-CN" dirty="0"/>
              <a:t>). </a:t>
            </a:r>
            <a:endParaRPr lang="en-US" altLang="zh-CN" dirty="0" smtClean="0"/>
          </a:p>
          <a:p>
            <a:pPr lvl="1"/>
            <a:r>
              <a:rPr lang="en-US" altLang="zh-CN" dirty="0" smtClean="0"/>
              <a:t>For </a:t>
            </a:r>
            <a:r>
              <a:rPr lang="en-US" altLang="zh-CN" dirty="0"/>
              <a:t>example, clicking an Button fires an </a:t>
            </a:r>
            <a:r>
              <a:rPr lang="en-US" altLang="zh-CN" dirty="0" err="1"/>
              <a:t>ActionEvent</a:t>
            </a:r>
            <a:r>
              <a:rPr lang="en-US" altLang="zh-CN" dirty="0"/>
              <a:t>, mouse-click fires </a:t>
            </a:r>
            <a:r>
              <a:rPr lang="en-US" altLang="zh-CN" dirty="0" err="1"/>
              <a:t>MouseEvent</a:t>
            </a:r>
            <a:r>
              <a:rPr lang="en-US" altLang="zh-CN" dirty="0"/>
              <a:t>, key-type fires </a:t>
            </a:r>
            <a:r>
              <a:rPr lang="en-US" altLang="zh-CN" dirty="0" err="1"/>
              <a:t>KeyEvent</a:t>
            </a:r>
            <a:r>
              <a:rPr lang="en-US" altLang="zh-CN" dirty="0"/>
              <a:t>, etc.</a:t>
            </a:r>
          </a:p>
          <a:p>
            <a:r>
              <a:rPr lang="en-US" altLang="zh-CN" dirty="0"/>
              <a:t>Swing introduces a few new event-handling classes (in package </a:t>
            </a:r>
            <a:r>
              <a:rPr lang="en-US" altLang="zh-CN" dirty="0" err="1"/>
              <a:t>javax.swing.event</a:t>
            </a:r>
            <a:r>
              <a:rPr lang="en-US" altLang="zh-CN" dirty="0"/>
              <a:t>) but they are not frequently used.</a:t>
            </a:r>
            <a:endParaRPr lang="zh-CN" altLang="en-US" dirty="0"/>
          </a:p>
          <a:p>
            <a:endParaRPr lang="zh-CN" altLang="en-US" dirty="0"/>
          </a:p>
        </p:txBody>
      </p:sp>
    </p:spTree>
    <p:extLst>
      <p:ext uri="{BB962C8B-B14F-4D97-AF65-F5344CB8AC3E}">
        <p14:creationId xmlns:p14="http://schemas.microsoft.com/office/powerpoint/2010/main" val="34469001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528" y="965861"/>
            <a:ext cx="7171472" cy="5892139"/>
          </a:xfrm>
          <a:prstGeom prst="rect">
            <a:avLst/>
          </a:prstGeom>
        </p:spPr>
      </p:pic>
    </p:spTree>
    <p:extLst>
      <p:ext uri="{BB962C8B-B14F-4D97-AF65-F5344CB8AC3E}">
        <p14:creationId xmlns:p14="http://schemas.microsoft.com/office/powerpoint/2010/main" val="11810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 Listener</a:t>
            </a:r>
            <a:endParaRPr lang="zh-CN" altLang="en-US" dirty="0"/>
          </a:p>
        </p:txBody>
      </p:sp>
      <p:sp>
        <p:nvSpPr>
          <p:cNvPr id="5" name="Content Placeholder 4"/>
          <p:cNvSpPr>
            <a:spLocks noGrp="1"/>
          </p:cNvSpPr>
          <p:nvPr>
            <p:ph idx="1"/>
          </p:nvPr>
        </p:nvSpPr>
        <p:spPr/>
        <p:txBody>
          <a:bodyPr/>
          <a:lstStyle/>
          <a:p>
            <a:r>
              <a:rPr lang="en-US" altLang="zh-CN" dirty="0" smtClean="0"/>
              <a:t>The </a:t>
            </a:r>
            <a:r>
              <a:rPr lang="en-US" altLang="zh-CN" dirty="0" err="1" smtClean="0"/>
              <a:t>XXXListener</a:t>
            </a:r>
            <a:r>
              <a:rPr lang="en-US" altLang="zh-CN" dirty="0" smtClean="0"/>
              <a:t> interfaces are provided by Java, you need to implement </a:t>
            </a:r>
            <a:r>
              <a:rPr lang="en-US" altLang="zh-CN" dirty="0"/>
              <a:t>these interfaces </a:t>
            </a:r>
            <a:r>
              <a:rPr lang="en-US" altLang="zh-CN" dirty="0" smtClean="0"/>
              <a:t>to response </a:t>
            </a:r>
            <a:r>
              <a:rPr lang="en-US" altLang="zh-CN" dirty="0"/>
              <a:t>to these events appropriately. </a:t>
            </a:r>
            <a:endParaRPr lang="en-US" altLang="zh-CN" dirty="0" smtClean="0"/>
          </a:p>
          <a:p>
            <a:r>
              <a:rPr lang="en-US" altLang="zh-CN" dirty="0"/>
              <a:t>The source object then registers listener object via the </a:t>
            </a:r>
            <a:r>
              <a:rPr lang="en-US" altLang="zh-CN" dirty="0" err="1"/>
              <a:t>addXxxListener</a:t>
            </a:r>
            <a:r>
              <a:rPr lang="en-US" altLang="zh-CN" dirty="0"/>
              <a:t>() </a:t>
            </a:r>
            <a:r>
              <a:rPr lang="en-US" altLang="zh-CN" dirty="0" smtClean="0"/>
              <a:t>method.</a:t>
            </a:r>
            <a:endParaRPr lang="zh-CN"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31" y="3979808"/>
            <a:ext cx="7397538" cy="2757265"/>
          </a:xfrm>
          <a:prstGeom prst="rect">
            <a:avLst/>
          </a:prstGeom>
        </p:spPr>
      </p:pic>
    </p:spTree>
    <p:extLst>
      <p:ext uri="{BB962C8B-B14F-4D97-AF65-F5344CB8AC3E}">
        <p14:creationId xmlns:p14="http://schemas.microsoft.com/office/powerpoint/2010/main" val="41668397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 Listener</a:t>
            </a:r>
            <a:endParaRPr lang="zh-CN" altLang="en-US" dirty="0"/>
          </a:p>
        </p:txBody>
      </p:sp>
      <p:sp>
        <p:nvSpPr>
          <p:cNvPr id="3" name="Content Placeholder 2"/>
          <p:cNvSpPr>
            <a:spLocks noGrp="1"/>
          </p:cNvSpPr>
          <p:nvPr>
            <p:ph idx="1"/>
          </p:nvPr>
        </p:nvSpPr>
        <p:spPr/>
        <p:txBody>
          <a:bodyPr/>
          <a:lstStyle/>
          <a:p>
            <a:r>
              <a:rPr lang="en-US" altLang="zh-CN" dirty="0" smtClean="0"/>
              <a:t>In general, we </a:t>
            </a:r>
            <a:r>
              <a:rPr lang="en-US" altLang="zh-CN" dirty="0"/>
              <a:t>use </a:t>
            </a:r>
            <a:r>
              <a:rPr lang="en-US" altLang="zh-CN" dirty="0" smtClean="0">
                <a:solidFill>
                  <a:srgbClr val="0070C0"/>
                </a:solidFill>
              </a:rPr>
              <a:t>anonymous inner </a:t>
            </a:r>
            <a:r>
              <a:rPr lang="en-US" altLang="zh-CN" dirty="0">
                <a:solidFill>
                  <a:srgbClr val="0070C0"/>
                </a:solidFill>
              </a:rPr>
              <a:t>class </a:t>
            </a:r>
            <a:r>
              <a:rPr lang="en-US" altLang="zh-CN" dirty="0" smtClean="0"/>
              <a:t>to implement the event listener interfaces. </a:t>
            </a:r>
            <a:endParaRPr lang="en-US" altLang="zh-CN" dirty="0"/>
          </a:p>
          <a:p>
            <a:r>
              <a:rPr lang="en-US" altLang="zh-CN" dirty="0" smtClean="0"/>
              <a:t>Sometimes, we register two or more listeners to the same event source.</a:t>
            </a:r>
          </a:p>
          <a:p>
            <a:r>
              <a:rPr lang="en-US" altLang="zh-CN" dirty="0" smtClean="0"/>
              <a:t>When an event are fired, more than one listeners can be revoked to response the event.</a:t>
            </a:r>
            <a:endParaRPr lang="zh-CN" altLang="en-US" dirty="0"/>
          </a:p>
        </p:txBody>
      </p:sp>
    </p:spTree>
    <p:extLst>
      <p:ext uri="{BB962C8B-B14F-4D97-AF65-F5344CB8AC3E}">
        <p14:creationId xmlns:p14="http://schemas.microsoft.com/office/powerpoint/2010/main" val="1392875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 Listener</a:t>
            </a:r>
            <a:endParaRPr lang="zh-CN" altLang="en-US" dirty="0"/>
          </a:p>
        </p:txBody>
      </p:sp>
      <p:sp>
        <p:nvSpPr>
          <p:cNvPr id="3" name="Content Placeholder 2"/>
          <p:cNvSpPr>
            <a:spLocks noGrp="1"/>
          </p:cNvSpPr>
          <p:nvPr>
            <p:ph idx="1"/>
          </p:nvPr>
        </p:nvSpPr>
        <p:spPr/>
        <p:txBody>
          <a:bodyPr/>
          <a:lstStyle/>
          <a:p>
            <a:endParaRPr lang="zh-CN" altLang="en-US"/>
          </a:p>
        </p:txBody>
      </p:sp>
      <p:pic>
        <p:nvPicPr>
          <p:cNvPr id="6" name="Picture 5"/>
          <p:cNvPicPr>
            <a:picLocks noChangeAspect="1"/>
          </p:cNvPicPr>
          <p:nvPr/>
        </p:nvPicPr>
        <p:blipFill>
          <a:blip r:embed="rId2"/>
          <a:stretch>
            <a:fillRect/>
          </a:stretch>
        </p:blipFill>
        <p:spPr>
          <a:xfrm>
            <a:off x="628650" y="1675951"/>
            <a:ext cx="7087214" cy="5182049"/>
          </a:xfrm>
          <a:prstGeom prst="rect">
            <a:avLst/>
          </a:prstGeom>
        </p:spPr>
      </p:pic>
      <p:pic>
        <p:nvPicPr>
          <p:cNvPr id="5" name="Picture 4"/>
          <p:cNvPicPr>
            <a:picLocks noChangeAspect="1"/>
          </p:cNvPicPr>
          <p:nvPr/>
        </p:nvPicPr>
        <p:blipFill>
          <a:blip r:embed="rId3"/>
          <a:stretch>
            <a:fillRect/>
          </a:stretch>
        </p:blipFill>
        <p:spPr>
          <a:xfrm>
            <a:off x="4967905" y="1509138"/>
            <a:ext cx="3547445" cy="2364963"/>
          </a:xfrm>
          <a:prstGeom prst="rect">
            <a:avLst/>
          </a:prstGeom>
        </p:spPr>
      </p:pic>
      <p:sp>
        <p:nvSpPr>
          <p:cNvPr id="7" name="Rectangle 6"/>
          <p:cNvSpPr/>
          <p:nvPr/>
        </p:nvSpPr>
        <p:spPr>
          <a:xfrm>
            <a:off x="1542197" y="5431808"/>
            <a:ext cx="5199430" cy="106452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684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 Listener</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6" name="Picture 5"/>
          <p:cNvPicPr>
            <a:picLocks noChangeAspect="1"/>
          </p:cNvPicPr>
          <p:nvPr/>
        </p:nvPicPr>
        <p:blipFill>
          <a:blip r:embed="rId2"/>
          <a:stretch>
            <a:fillRect/>
          </a:stretch>
        </p:blipFill>
        <p:spPr>
          <a:xfrm>
            <a:off x="928474" y="1510498"/>
            <a:ext cx="7287051" cy="5347502"/>
          </a:xfrm>
          <a:prstGeom prst="rect">
            <a:avLst/>
          </a:prstGeom>
        </p:spPr>
      </p:pic>
      <p:sp>
        <p:nvSpPr>
          <p:cNvPr id="7" name="Rectangle 6"/>
          <p:cNvSpPr/>
          <p:nvPr/>
        </p:nvSpPr>
        <p:spPr>
          <a:xfrm>
            <a:off x="1774209" y="2361064"/>
            <a:ext cx="6155140" cy="415641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96990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Event-Handling</a:t>
            </a:r>
            <a:endParaRPr lang="zh-CN" altLang="en-US" dirty="0"/>
          </a:p>
        </p:txBody>
      </p:sp>
      <p:sp>
        <p:nvSpPr>
          <p:cNvPr id="3" name="Content Placeholder 2"/>
          <p:cNvSpPr>
            <a:spLocks noGrp="1"/>
          </p:cNvSpPr>
          <p:nvPr>
            <p:ph idx="1"/>
          </p:nvPr>
        </p:nvSpPr>
        <p:spPr/>
        <p:txBody>
          <a:bodyPr/>
          <a:lstStyle/>
          <a:p>
            <a:r>
              <a:rPr lang="en-US" altLang="zh-CN" dirty="0"/>
              <a:t>Three objects are involved in the event-handling: a </a:t>
            </a:r>
            <a:r>
              <a:rPr lang="en-US" altLang="zh-CN" i="1" dirty="0">
                <a:solidFill>
                  <a:srgbClr val="0070C0"/>
                </a:solidFill>
              </a:rPr>
              <a:t>source</a:t>
            </a:r>
            <a:r>
              <a:rPr lang="en-US" altLang="zh-CN" dirty="0"/>
              <a:t>, </a:t>
            </a:r>
            <a:r>
              <a:rPr lang="en-US" altLang="zh-CN" i="1" dirty="0">
                <a:solidFill>
                  <a:srgbClr val="0070C0"/>
                </a:solidFill>
              </a:rPr>
              <a:t>listener</a:t>
            </a:r>
            <a:r>
              <a:rPr lang="en-US" altLang="zh-CN" dirty="0">
                <a:solidFill>
                  <a:srgbClr val="0070C0"/>
                </a:solidFill>
              </a:rPr>
              <a:t>(s)</a:t>
            </a:r>
            <a:r>
              <a:rPr lang="en-US" altLang="zh-CN" dirty="0"/>
              <a:t> and an </a:t>
            </a:r>
            <a:r>
              <a:rPr lang="en-US" altLang="zh-CN" i="1" dirty="0">
                <a:solidFill>
                  <a:srgbClr val="0070C0"/>
                </a:solidFill>
              </a:rPr>
              <a:t>event</a:t>
            </a:r>
            <a:r>
              <a:rPr lang="en-US" altLang="zh-CN" dirty="0"/>
              <a:t> object</a:t>
            </a:r>
            <a:r>
              <a:rPr lang="en-US" altLang="zh-CN" dirty="0" smtClean="0"/>
              <a:t>.</a:t>
            </a:r>
          </a:p>
          <a:p>
            <a:endParaRPr lang="zh-CN" alt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487" y="2750226"/>
            <a:ext cx="6449026" cy="3815673"/>
          </a:xfrm>
          <a:prstGeom prst="rect">
            <a:avLst/>
          </a:prstGeom>
        </p:spPr>
      </p:pic>
    </p:spTree>
    <p:extLst>
      <p:ext uri="{BB962C8B-B14F-4D97-AF65-F5344CB8AC3E}">
        <p14:creationId xmlns:p14="http://schemas.microsoft.com/office/powerpoint/2010/main" val="2301569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Event-Handling</a:t>
            </a:r>
            <a:endParaRPr lang="zh-CN" altLang="en-US" dirty="0"/>
          </a:p>
        </p:txBody>
      </p:sp>
      <p:sp>
        <p:nvSpPr>
          <p:cNvPr id="3" name="Content Placeholder 2"/>
          <p:cNvSpPr>
            <a:spLocks noGrp="1"/>
          </p:cNvSpPr>
          <p:nvPr>
            <p:ph idx="1"/>
          </p:nvPr>
        </p:nvSpPr>
        <p:spPr/>
        <p:txBody>
          <a:bodyPr/>
          <a:lstStyle/>
          <a:p>
            <a:r>
              <a:rPr lang="en-US" altLang="zh-CN" dirty="0"/>
              <a:t>The source object (such as Button and </a:t>
            </a:r>
            <a:r>
              <a:rPr lang="en-US" altLang="zh-CN" dirty="0" err="1"/>
              <a:t>Textfield</a:t>
            </a:r>
            <a:r>
              <a:rPr lang="en-US" altLang="zh-CN" dirty="0"/>
              <a:t>) interacts with the user. Upon triggered, it creates an event object. This event object will be messaged to all the registered listener object(s), and an appropriate event-handler method of the listener(s) is called-back to provide the response. In other words, triggering a source fires an event to all its listener(s), and invoke an appropriate handler of the listener(s).</a:t>
            </a:r>
            <a:endParaRPr lang="zh-CN" altLang="en-US" dirty="0"/>
          </a:p>
          <a:p>
            <a:endParaRPr lang="zh-CN" altLang="en-US" dirty="0"/>
          </a:p>
        </p:txBody>
      </p:sp>
    </p:spTree>
    <p:extLst>
      <p:ext uri="{BB962C8B-B14F-4D97-AF65-F5344CB8AC3E}">
        <p14:creationId xmlns:p14="http://schemas.microsoft.com/office/powerpoint/2010/main" val="280763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 adapter</a:t>
            </a:r>
            <a:endParaRPr lang="zh-CN" altLang="en-US" dirty="0"/>
          </a:p>
        </p:txBody>
      </p:sp>
      <p:sp>
        <p:nvSpPr>
          <p:cNvPr id="3" name="Content Placeholder 2"/>
          <p:cNvSpPr>
            <a:spLocks noGrp="1"/>
          </p:cNvSpPr>
          <p:nvPr>
            <p:ph idx="1"/>
          </p:nvPr>
        </p:nvSpPr>
        <p:spPr>
          <a:xfrm>
            <a:off x="628650" y="1825624"/>
            <a:ext cx="7886700" cy="4711653"/>
          </a:xfrm>
        </p:spPr>
        <p:txBody>
          <a:bodyPr>
            <a:normAutofit fontScale="92500" lnSpcReduction="10000"/>
          </a:bodyPr>
          <a:lstStyle/>
          <a:p>
            <a:r>
              <a:rPr lang="en-US" altLang="zh-CN" dirty="0"/>
              <a:t>if </a:t>
            </a:r>
            <a:r>
              <a:rPr lang="en-US" altLang="zh-CN" dirty="0" smtClean="0"/>
              <a:t>necessary, Events </a:t>
            </a:r>
            <a:r>
              <a:rPr lang="en-US" altLang="zh-CN" dirty="0"/>
              <a:t>require you to </a:t>
            </a:r>
            <a:r>
              <a:rPr lang="en-US" altLang="zh-CN" dirty="0" smtClean="0"/>
              <a:t>implement every methods of the listener interfaces.</a:t>
            </a:r>
          </a:p>
          <a:p>
            <a:r>
              <a:rPr lang="en-US" altLang="zh-CN" dirty="0" smtClean="0"/>
              <a:t>The </a:t>
            </a:r>
            <a:r>
              <a:rPr lang="en-US" altLang="zh-CN" dirty="0"/>
              <a:t>adapter classes can help reduce the amount of code you must write when your application needs only a small subset of all interface methods. </a:t>
            </a:r>
            <a:endParaRPr lang="en-US" altLang="zh-CN" dirty="0" smtClean="0"/>
          </a:p>
          <a:p>
            <a:r>
              <a:rPr lang="en-US" altLang="zh-CN" dirty="0" smtClean="0"/>
              <a:t>Each </a:t>
            </a:r>
            <a:r>
              <a:rPr lang="en-US" altLang="zh-CN" dirty="0"/>
              <a:t>adapter class fully implements its associated interface (or interfaces</a:t>
            </a:r>
            <a:r>
              <a:rPr lang="en-US" altLang="zh-CN" dirty="0" smtClean="0"/>
              <a:t>).</a:t>
            </a:r>
          </a:p>
          <a:p>
            <a:r>
              <a:rPr lang="en-US" altLang="zh-CN" dirty="0" smtClean="0"/>
              <a:t>Except for </a:t>
            </a:r>
            <a:r>
              <a:rPr lang="en-US" altLang="zh-CN" dirty="0" err="1" smtClean="0"/>
              <a:t>ActionListener</a:t>
            </a:r>
            <a:r>
              <a:rPr lang="en-US" altLang="zh-CN" dirty="0" smtClean="0"/>
              <a:t>, </a:t>
            </a:r>
            <a:r>
              <a:rPr lang="en-US" altLang="zh-CN" dirty="0"/>
              <a:t>each listener has a adapter </a:t>
            </a:r>
            <a:r>
              <a:rPr lang="en-US" altLang="zh-CN" dirty="0" smtClean="0"/>
              <a:t>class.</a:t>
            </a:r>
          </a:p>
          <a:p>
            <a:pPr lvl="1"/>
            <a:r>
              <a:rPr lang="en-US" altLang="zh-CN" dirty="0" err="1" smtClean="0"/>
              <a:t>MouseAdapter</a:t>
            </a:r>
            <a:r>
              <a:rPr lang="en-US" altLang="zh-CN" dirty="0"/>
              <a:t>, </a:t>
            </a:r>
            <a:r>
              <a:rPr lang="en-US" altLang="zh-CN" dirty="0" err="1"/>
              <a:t>MouseMotionAdapter</a:t>
            </a:r>
            <a:r>
              <a:rPr lang="en-US" altLang="zh-CN" dirty="0"/>
              <a:t>, </a:t>
            </a:r>
            <a:r>
              <a:rPr lang="en-US" altLang="zh-CN" dirty="0" err="1"/>
              <a:t>KeyAdapter</a:t>
            </a:r>
            <a:r>
              <a:rPr lang="en-US" altLang="zh-CN" dirty="0"/>
              <a:t>, </a:t>
            </a:r>
            <a:r>
              <a:rPr lang="en-US" altLang="zh-CN" dirty="0" err="1"/>
              <a:t>FocusAdapter</a:t>
            </a:r>
            <a:r>
              <a:rPr lang="en-US" altLang="zh-CN" dirty="0"/>
              <a:t> are available for </a:t>
            </a:r>
            <a:r>
              <a:rPr lang="en-US" altLang="zh-CN" dirty="0" err="1"/>
              <a:t>MouseListener</a:t>
            </a:r>
            <a:r>
              <a:rPr lang="en-US" altLang="zh-CN" dirty="0"/>
              <a:t>, </a:t>
            </a:r>
            <a:r>
              <a:rPr lang="en-US" altLang="zh-CN" dirty="0" err="1"/>
              <a:t>MouseMotionListener</a:t>
            </a:r>
            <a:r>
              <a:rPr lang="en-US" altLang="zh-CN" dirty="0"/>
              <a:t>, </a:t>
            </a:r>
            <a:r>
              <a:rPr lang="en-US" altLang="zh-CN" dirty="0" err="1"/>
              <a:t>KeyListener</a:t>
            </a:r>
            <a:r>
              <a:rPr lang="en-US" altLang="zh-CN" dirty="0"/>
              <a:t>, and </a:t>
            </a:r>
            <a:r>
              <a:rPr lang="en-US" altLang="zh-CN" dirty="0" err="1"/>
              <a:t>FocusListener</a:t>
            </a:r>
            <a:r>
              <a:rPr lang="en-US" altLang="zh-CN" dirty="0"/>
              <a:t>, respectively.</a:t>
            </a:r>
            <a:endParaRPr lang="zh-CN" altLang="en-US" dirty="0"/>
          </a:p>
        </p:txBody>
      </p:sp>
    </p:spTree>
    <p:extLst>
      <p:ext uri="{BB962C8B-B14F-4D97-AF65-F5344CB8AC3E}">
        <p14:creationId xmlns:p14="http://schemas.microsoft.com/office/powerpoint/2010/main" val="24273693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Dialog</a:t>
            </a:r>
            <a:endParaRPr lang="zh-CN" altLang="en-US" dirty="0"/>
          </a:p>
        </p:txBody>
      </p:sp>
      <p:sp>
        <p:nvSpPr>
          <p:cNvPr id="3" name="Content Placeholder 2"/>
          <p:cNvSpPr>
            <a:spLocks noGrp="1"/>
          </p:cNvSpPr>
          <p:nvPr>
            <p:ph idx="1"/>
          </p:nvPr>
        </p:nvSpPr>
        <p:spPr/>
        <p:txBody>
          <a:bodyPr/>
          <a:lstStyle/>
          <a:p>
            <a:r>
              <a:rPr lang="en-US" altLang="zh-CN" dirty="0" smtClean="0"/>
              <a:t>If user did not input the Celsius temperature, there will be an error, how to alert user to avoid this error.</a:t>
            </a:r>
          </a:p>
          <a:p>
            <a:r>
              <a:rPr lang="en-US" altLang="zh-CN" dirty="0" err="1" smtClean="0">
                <a:solidFill>
                  <a:srgbClr val="0070C0"/>
                </a:solidFill>
              </a:rPr>
              <a:t>JOptionPane</a:t>
            </a:r>
            <a:r>
              <a:rPr lang="en-US" altLang="zh-CN" dirty="0" smtClean="0">
                <a:solidFill>
                  <a:srgbClr val="0070C0"/>
                </a:solidFill>
              </a:rPr>
              <a:t> </a:t>
            </a:r>
            <a:r>
              <a:rPr lang="en-US" altLang="zh-CN" dirty="0" smtClean="0"/>
              <a:t>makes it easy to pop up a standard dialog box that prompts users for a value or informs them of something.</a:t>
            </a:r>
          </a:p>
          <a:p>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30205585"/>
              </p:ext>
            </p:extLst>
          </p:nvPr>
        </p:nvGraphicFramePr>
        <p:xfrm>
          <a:off x="628650" y="4334880"/>
          <a:ext cx="7826992" cy="2153787"/>
        </p:xfrm>
        <a:graphic>
          <a:graphicData uri="http://schemas.openxmlformats.org/drawingml/2006/table">
            <a:tbl>
              <a:tblPr>
                <a:tableStyleId>{638B1855-1B75-4FBE-930C-398BA8C253C6}</a:tableStyleId>
              </a:tblPr>
              <a:tblGrid>
                <a:gridCol w="2319266"/>
                <a:gridCol w="5507726"/>
              </a:tblGrid>
              <a:tr h="440392">
                <a:tc>
                  <a:txBody>
                    <a:bodyPr/>
                    <a:lstStyle/>
                    <a:p>
                      <a:r>
                        <a:rPr lang="en-US" sz="2000" b="1" dirty="0"/>
                        <a:t>Method Name</a:t>
                      </a:r>
                    </a:p>
                  </a:txBody>
                  <a:tcPr anchor="ctr">
                    <a:solidFill>
                      <a:schemeClr val="tx2"/>
                    </a:solidFill>
                  </a:tcPr>
                </a:tc>
                <a:tc>
                  <a:txBody>
                    <a:bodyPr/>
                    <a:lstStyle/>
                    <a:p>
                      <a:r>
                        <a:rPr lang="en-US" sz="2000" b="1" dirty="0"/>
                        <a:t>Description</a:t>
                      </a:r>
                    </a:p>
                  </a:txBody>
                  <a:tcPr anchor="ctr">
                    <a:solidFill>
                      <a:schemeClr val="tx2"/>
                    </a:solidFill>
                  </a:tcPr>
                </a:tc>
              </a:tr>
              <a:tr h="394992">
                <a:tc>
                  <a:txBody>
                    <a:bodyPr/>
                    <a:lstStyle/>
                    <a:p>
                      <a:pPr algn="l"/>
                      <a:r>
                        <a:rPr lang="en-US" sz="2000" b="1" dirty="0" err="1">
                          <a:effectLst/>
                        </a:rPr>
                        <a:t>showConfirmDialog</a:t>
                      </a:r>
                      <a:endParaRPr lang="en-US" sz="2000" b="1" dirty="0">
                        <a:effectLst/>
                      </a:endParaRPr>
                    </a:p>
                  </a:txBody>
                  <a:tcPr marL="53340" marR="22860" marT="22860" marB="22860" anchor="ctr"/>
                </a:tc>
                <a:tc>
                  <a:txBody>
                    <a:bodyPr/>
                    <a:lstStyle/>
                    <a:p>
                      <a:pPr algn="l"/>
                      <a:r>
                        <a:rPr lang="en-US" sz="2000" b="1" dirty="0">
                          <a:effectLst/>
                        </a:rPr>
                        <a:t>Asks a confirming question, like yes/no/cancel.</a:t>
                      </a:r>
                    </a:p>
                  </a:txBody>
                  <a:tcPr marL="53340" marR="22860" marT="22860" marB="22860" anchor="ctr"/>
                </a:tc>
              </a:tr>
              <a:tr h="425846">
                <a:tc>
                  <a:txBody>
                    <a:bodyPr/>
                    <a:lstStyle/>
                    <a:p>
                      <a:pPr algn="l"/>
                      <a:r>
                        <a:rPr lang="en-US" sz="2000" b="1" dirty="0" err="1">
                          <a:effectLst/>
                        </a:rPr>
                        <a:t>showInputDialog</a:t>
                      </a:r>
                      <a:endParaRPr lang="en-US" sz="2000" b="1" dirty="0">
                        <a:effectLst/>
                      </a:endParaRPr>
                    </a:p>
                  </a:txBody>
                  <a:tcPr marL="53340" marR="22860" marT="22860" marB="22860" anchor="ctr"/>
                </a:tc>
                <a:tc>
                  <a:txBody>
                    <a:bodyPr/>
                    <a:lstStyle/>
                    <a:p>
                      <a:pPr algn="l"/>
                      <a:r>
                        <a:rPr lang="en-US" sz="2000" b="1" dirty="0">
                          <a:effectLst/>
                        </a:rPr>
                        <a:t>Prompt for some input.</a:t>
                      </a:r>
                    </a:p>
                  </a:txBody>
                  <a:tcPr marL="53340" marR="22860" marT="22860" marB="22860" anchor="ctr"/>
                </a:tc>
              </a:tr>
              <a:tr h="466645">
                <a:tc>
                  <a:txBody>
                    <a:bodyPr/>
                    <a:lstStyle/>
                    <a:p>
                      <a:pPr algn="l"/>
                      <a:r>
                        <a:rPr lang="en-US" sz="2000" b="1" dirty="0" err="1">
                          <a:effectLst/>
                        </a:rPr>
                        <a:t>showMessageDialog</a:t>
                      </a:r>
                      <a:endParaRPr lang="en-US" sz="2000" b="1" dirty="0">
                        <a:effectLst/>
                      </a:endParaRPr>
                    </a:p>
                  </a:txBody>
                  <a:tcPr marL="53340" marR="22860" marT="22860" marB="22860" anchor="ctr"/>
                </a:tc>
                <a:tc>
                  <a:txBody>
                    <a:bodyPr/>
                    <a:lstStyle/>
                    <a:p>
                      <a:pPr algn="l"/>
                      <a:r>
                        <a:rPr lang="en-US" sz="2000" b="1" dirty="0">
                          <a:effectLst/>
                        </a:rPr>
                        <a:t>Tell the user about something that has happened.</a:t>
                      </a:r>
                    </a:p>
                  </a:txBody>
                  <a:tcPr marL="53340" marR="22860" marT="22860" marB="22860" anchor="ctr"/>
                </a:tc>
              </a:tr>
              <a:tr h="425912">
                <a:tc>
                  <a:txBody>
                    <a:bodyPr/>
                    <a:lstStyle/>
                    <a:p>
                      <a:pPr algn="l"/>
                      <a:r>
                        <a:rPr lang="en-US" sz="2000" b="1">
                          <a:effectLst/>
                        </a:rPr>
                        <a:t>showOptionDialog</a:t>
                      </a:r>
                    </a:p>
                  </a:txBody>
                  <a:tcPr marL="53340" marR="22860" marT="22860" marB="22860" anchor="ctr"/>
                </a:tc>
                <a:tc>
                  <a:txBody>
                    <a:bodyPr/>
                    <a:lstStyle/>
                    <a:p>
                      <a:pPr algn="l"/>
                      <a:r>
                        <a:rPr lang="en-US" sz="2000" b="1" dirty="0">
                          <a:effectLst/>
                        </a:rPr>
                        <a:t>The Grand Unification of the above three.</a:t>
                      </a:r>
                    </a:p>
                  </a:txBody>
                  <a:tcPr marL="53340" marR="22860" marT="22860" marB="22860" anchor="ctr"/>
                </a:tc>
              </a:tr>
            </a:tbl>
          </a:graphicData>
        </a:graphic>
      </p:graphicFrame>
      <p:sp>
        <p:nvSpPr>
          <p:cNvPr id="5" name="Rectangle 4"/>
          <p:cNvSpPr/>
          <p:nvPr/>
        </p:nvSpPr>
        <p:spPr>
          <a:xfrm>
            <a:off x="628650" y="6488668"/>
            <a:ext cx="7513093" cy="369332"/>
          </a:xfrm>
          <a:prstGeom prst="rect">
            <a:avLst/>
          </a:prstGeom>
        </p:spPr>
        <p:txBody>
          <a:bodyPr wrap="square">
            <a:spAutoFit/>
          </a:bodyPr>
          <a:lstStyle/>
          <a:p>
            <a:r>
              <a:rPr lang="zh-CN" altLang="en-US" b="1" dirty="0"/>
              <a:t>http://docs.oracle.com/javase/7/docs/api/javax/swing/JOptionPane.html</a:t>
            </a:r>
          </a:p>
        </p:txBody>
      </p:sp>
    </p:spTree>
    <p:extLst>
      <p:ext uri="{BB962C8B-B14F-4D97-AF65-F5344CB8AC3E}">
        <p14:creationId xmlns:p14="http://schemas.microsoft.com/office/powerpoint/2010/main" val="759585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Installing </a:t>
            </a:r>
            <a:r>
              <a:rPr lang="en-US" altLang="zh-CN" dirty="0" err="1"/>
              <a:t>windowbuilder</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4" y="1584325"/>
            <a:ext cx="6148377" cy="35845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825625"/>
            <a:ext cx="4386102" cy="4714875"/>
          </a:xfrm>
          <a:prstGeom prst="rect">
            <a:avLst/>
          </a:prstGeom>
        </p:spPr>
      </p:pic>
      <p:sp>
        <p:nvSpPr>
          <p:cNvPr id="7" name="Rectangle 6"/>
          <p:cNvSpPr/>
          <p:nvPr/>
        </p:nvSpPr>
        <p:spPr>
          <a:xfrm>
            <a:off x="4694398" y="2586722"/>
            <a:ext cx="3562350" cy="646331"/>
          </a:xfrm>
          <a:prstGeom prst="rect">
            <a:avLst/>
          </a:prstGeom>
          <a:solidFill>
            <a:schemeClr val="bg1"/>
          </a:solidFill>
        </p:spPr>
        <p:txBody>
          <a:bodyPr wrap="square">
            <a:spAutoFit/>
          </a:bodyPr>
          <a:lstStyle/>
          <a:p>
            <a:r>
              <a:rPr lang="zh-CN" altLang="en-US" b="1" dirty="0">
                <a:solidFill>
                  <a:srgbClr val="002060"/>
                </a:solidFill>
              </a:rPr>
              <a:t>http://download.eclipse.org/windowbuilder/WB/integration/4.5/</a:t>
            </a:r>
          </a:p>
        </p:txBody>
      </p:sp>
    </p:spTree>
    <p:extLst>
      <p:ext uri="{BB962C8B-B14F-4D97-AF65-F5344CB8AC3E}">
        <p14:creationId xmlns:p14="http://schemas.microsoft.com/office/powerpoint/2010/main" val="403706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Dialog</a:t>
            </a:r>
            <a:endParaRPr lang="zh-CN" altLang="en-US" dirty="0"/>
          </a:p>
        </p:txBody>
      </p:sp>
      <p:sp>
        <p:nvSpPr>
          <p:cNvPr id="3" name="Content Placeholder 2"/>
          <p:cNvSpPr>
            <a:spLocks noGrp="1"/>
          </p:cNvSpPr>
          <p:nvPr>
            <p:ph idx="1"/>
          </p:nvPr>
        </p:nvSpPr>
        <p:spPr/>
        <p:txBody>
          <a:bodyPr/>
          <a:lstStyle/>
          <a:p>
            <a:endParaRPr lang="zh-CN" altLang="en-US"/>
          </a:p>
        </p:txBody>
      </p:sp>
      <p:pic>
        <p:nvPicPr>
          <p:cNvPr id="5" name="Picture 4"/>
          <p:cNvPicPr>
            <a:picLocks noChangeAspect="1"/>
          </p:cNvPicPr>
          <p:nvPr/>
        </p:nvPicPr>
        <p:blipFill>
          <a:blip r:embed="rId2"/>
          <a:stretch>
            <a:fillRect/>
          </a:stretch>
        </p:blipFill>
        <p:spPr>
          <a:xfrm>
            <a:off x="628650" y="1825625"/>
            <a:ext cx="7886700" cy="4654932"/>
          </a:xfrm>
          <a:prstGeom prst="rect">
            <a:avLst/>
          </a:prstGeom>
        </p:spPr>
      </p:pic>
      <p:sp>
        <p:nvSpPr>
          <p:cNvPr id="6" name="Rectangle 5"/>
          <p:cNvSpPr/>
          <p:nvPr/>
        </p:nvSpPr>
        <p:spPr>
          <a:xfrm>
            <a:off x="1856096" y="2797790"/>
            <a:ext cx="6659253" cy="206081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3"/>
          <a:stretch>
            <a:fillRect/>
          </a:stretch>
        </p:blipFill>
        <p:spPr>
          <a:xfrm>
            <a:off x="5073817" y="111180"/>
            <a:ext cx="3441532" cy="1579509"/>
          </a:xfrm>
          <a:prstGeom prst="rect">
            <a:avLst/>
          </a:prstGeom>
        </p:spPr>
      </p:pic>
    </p:spTree>
    <p:extLst>
      <p:ext uri="{BB962C8B-B14F-4D97-AF65-F5344CB8AC3E}">
        <p14:creationId xmlns:p14="http://schemas.microsoft.com/office/powerpoint/2010/main" val="40804370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Menu</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smtClean="0"/>
              <a:t>As mentioned above, a </a:t>
            </a:r>
            <a:r>
              <a:rPr lang="en-US" altLang="zh-CN" dirty="0" err="1" smtClean="0"/>
              <a:t>JFrame</a:t>
            </a:r>
            <a:r>
              <a:rPr lang="en-US" altLang="zh-CN" dirty="0" smtClean="0"/>
              <a:t> </a:t>
            </a:r>
            <a:r>
              <a:rPr lang="en-US" altLang="zh-CN" dirty="0"/>
              <a:t>has a title </a:t>
            </a:r>
            <a:r>
              <a:rPr lang="en-US" altLang="zh-CN" dirty="0" smtClean="0"/>
              <a:t>bar, </a:t>
            </a:r>
            <a:r>
              <a:rPr lang="en-US" altLang="zh-CN" dirty="0"/>
              <a:t>an </a:t>
            </a:r>
            <a:r>
              <a:rPr lang="en-US" altLang="zh-CN" dirty="0">
                <a:solidFill>
                  <a:srgbClr val="0070C0"/>
                </a:solidFill>
              </a:rPr>
              <a:t>optional menu bar</a:t>
            </a:r>
            <a:r>
              <a:rPr lang="en-US" altLang="zh-CN" dirty="0"/>
              <a:t> and the content-pane</a:t>
            </a:r>
            <a:r>
              <a:rPr lang="en-US" altLang="zh-CN" dirty="0" smtClean="0"/>
              <a:t>.</a:t>
            </a:r>
          </a:p>
          <a:p>
            <a:r>
              <a:rPr lang="en-US" altLang="zh-CN" dirty="0" smtClean="0"/>
              <a:t>To </a:t>
            </a:r>
            <a:r>
              <a:rPr lang="en-US" altLang="zh-CN" dirty="0"/>
              <a:t>create a menu-bar, construct a </a:t>
            </a:r>
            <a:r>
              <a:rPr lang="en-US" altLang="zh-CN" dirty="0" err="1">
                <a:solidFill>
                  <a:srgbClr val="0070C0"/>
                </a:solidFill>
              </a:rPr>
              <a:t>JMenuBar</a:t>
            </a:r>
            <a:r>
              <a:rPr lang="en-US" altLang="zh-CN" dirty="0"/>
              <a:t>. The menu-bar is set via the </a:t>
            </a:r>
            <a:r>
              <a:rPr lang="en-US" altLang="zh-CN" dirty="0" err="1"/>
              <a:t>JFrame's</a:t>
            </a:r>
            <a:r>
              <a:rPr lang="en-US" altLang="zh-CN" dirty="0"/>
              <a:t> </a:t>
            </a:r>
            <a:r>
              <a:rPr lang="en-US" altLang="zh-CN" dirty="0" err="1">
                <a:solidFill>
                  <a:srgbClr val="0070C0"/>
                </a:solidFill>
              </a:rPr>
              <a:t>setJMenuBar</a:t>
            </a:r>
            <a:r>
              <a:rPr lang="en-US" altLang="zh-CN" dirty="0">
                <a:solidFill>
                  <a:srgbClr val="0070C0"/>
                </a:solidFill>
              </a:rPr>
              <a:t>() </a:t>
            </a:r>
            <a:r>
              <a:rPr lang="en-US" altLang="zh-CN" dirty="0"/>
              <a:t>method.</a:t>
            </a:r>
          </a:p>
          <a:p>
            <a:r>
              <a:rPr lang="en-US" altLang="zh-CN" dirty="0" smtClean="0"/>
              <a:t>A </a:t>
            </a:r>
            <a:r>
              <a:rPr lang="en-US" altLang="zh-CN" dirty="0"/>
              <a:t>menu-bar (</a:t>
            </a:r>
            <a:r>
              <a:rPr lang="en-US" altLang="zh-CN" dirty="0" err="1"/>
              <a:t>JMenuBar</a:t>
            </a:r>
            <a:r>
              <a:rPr lang="en-US" altLang="zh-CN" dirty="0"/>
              <a:t>) contains menu (</a:t>
            </a:r>
            <a:r>
              <a:rPr lang="en-US" altLang="zh-CN" dirty="0" err="1">
                <a:solidFill>
                  <a:srgbClr val="0070C0"/>
                </a:solidFill>
              </a:rPr>
              <a:t>JMenu</a:t>
            </a:r>
            <a:r>
              <a:rPr lang="en-US" altLang="zh-CN" dirty="0"/>
              <a:t>). </a:t>
            </a:r>
            <a:r>
              <a:rPr lang="en-US" altLang="zh-CN" dirty="0" smtClean="0"/>
              <a:t>A </a:t>
            </a:r>
            <a:r>
              <a:rPr lang="en-US" altLang="zh-CN" dirty="0"/>
              <a:t>menu contains menu-item (</a:t>
            </a:r>
            <a:r>
              <a:rPr lang="en-US" altLang="zh-CN" dirty="0" err="1">
                <a:solidFill>
                  <a:srgbClr val="0070C0"/>
                </a:solidFill>
              </a:rPr>
              <a:t>JMenuItem</a:t>
            </a:r>
            <a:r>
              <a:rPr lang="en-US" altLang="zh-CN" dirty="0" smtClean="0"/>
              <a:t>). </a:t>
            </a:r>
            <a:r>
              <a:rPr lang="en-US" altLang="zh-CN" dirty="0"/>
              <a:t>Y</a:t>
            </a:r>
            <a:r>
              <a:rPr lang="en-US" altLang="zh-CN" dirty="0" smtClean="0"/>
              <a:t>ou can use the </a:t>
            </a:r>
            <a:r>
              <a:rPr lang="en-US" altLang="zh-CN" dirty="0" smtClean="0">
                <a:solidFill>
                  <a:srgbClr val="0070C0"/>
                </a:solidFill>
              </a:rPr>
              <a:t>add()</a:t>
            </a:r>
            <a:r>
              <a:rPr lang="en-US" altLang="zh-CN" dirty="0" smtClean="0"/>
              <a:t> method of the components </a:t>
            </a:r>
            <a:r>
              <a:rPr lang="en-US" altLang="zh-CN" dirty="0"/>
              <a:t>to assemble the </a:t>
            </a:r>
            <a:r>
              <a:rPr lang="en-US" altLang="zh-CN" dirty="0" smtClean="0"/>
              <a:t>menu bar.</a:t>
            </a:r>
          </a:p>
          <a:p>
            <a:r>
              <a:rPr lang="en-US" altLang="zh-CN" dirty="0" smtClean="0"/>
              <a:t>Similar to </a:t>
            </a:r>
            <a:r>
              <a:rPr lang="en-US" altLang="zh-CN" dirty="0" err="1" smtClean="0"/>
              <a:t>Jbutton</a:t>
            </a:r>
            <a:r>
              <a:rPr lang="en-US" altLang="zh-CN" dirty="0" smtClean="0"/>
              <a:t>, you can response </a:t>
            </a:r>
            <a:r>
              <a:rPr lang="en-US" altLang="zh-CN" dirty="0"/>
              <a:t>the </a:t>
            </a:r>
            <a:r>
              <a:rPr lang="en-US" altLang="zh-CN" dirty="0" err="1" smtClean="0"/>
              <a:t>ActionEvent</a:t>
            </a:r>
            <a:r>
              <a:rPr lang="en-US" altLang="zh-CN" dirty="0" smtClean="0"/>
              <a:t> via the </a:t>
            </a:r>
            <a:r>
              <a:rPr lang="en-US" altLang="zh-CN" dirty="0" err="1"/>
              <a:t>JMenuItem’s</a:t>
            </a:r>
            <a:r>
              <a:rPr lang="en-US" altLang="zh-CN" dirty="0"/>
              <a:t> </a:t>
            </a:r>
            <a:r>
              <a:rPr lang="en-US" altLang="zh-CN" dirty="0" err="1" smtClean="0">
                <a:solidFill>
                  <a:srgbClr val="0070C0"/>
                </a:solidFill>
              </a:rPr>
              <a:t>addActionListener</a:t>
            </a:r>
            <a:r>
              <a:rPr lang="en-US" altLang="zh-CN" dirty="0" smtClean="0">
                <a:solidFill>
                  <a:srgbClr val="0070C0"/>
                </a:solidFill>
              </a:rPr>
              <a:t>() </a:t>
            </a:r>
            <a:r>
              <a:rPr lang="en-US" altLang="zh-CN" dirty="0" smtClean="0"/>
              <a:t>method.</a:t>
            </a:r>
            <a:endParaRPr lang="zh-CN" altLang="en-US" dirty="0"/>
          </a:p>
        </p:txBody>
      </p:sp>
    </p:spTree>
    <p:extLst>
      <p:ext uri="{BB962C8B-B14F-4D97-AF65-F5344CB8AC3E}">
        <p14:creationId xmlns:p14="http://schemas.microsoft.com/office/powerpoint/2010/main" val="27669556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Menu</a:t>
            </a:r>
            <a:endParaRPr lang="zh-CN" altLang="en-US" dirty="0"/>
          </a:p>
        </p:txBody>
      </p:sp>
      <p:sp>
        <p:nvSpPr>
          <p:cNvPr id="3" name="Content Placeholder 2"/>
          <p:cNvSpPr>
            <a:spLocks noGrp="1"/>
          </p:cNvSpPr>
          <p:nvPr>
            <p:ph idx="1"/>
          </p:nvPr>
        </p:nvSpPr>
        <p:spPr>
          <a:xfrm>
            <a:off x="628650" y="1825624"/>
            <a:ext cx="7886700" cy="4698005"/>
          </a:xfrm>
        </p:spPr>
        <p:txBody>
          <a:bodyPr>
            <a:normAutofit fontScale="62500" lnSpcReduction="20000"/>
          </a:bodyPr>
          <a:lstStyle/>
          <a:p>
            <a:pPr marL="0" indent="0">
              <a:buNone/>
            </a:pPr>
            <a:r>
              <a:rPr lang="en-US" altLang="zh-CN" dirty="0" smtClean="0"/>
              <a:t>…</a:t>
            </a:r>
          </a:p>
          <a:p>
            <a:pPr marL="0" indent="0">
              <a:buNone/>
            </a:pPr>
            <a:r>
              <a:rPr lang="en-US" altLang="zh-CN" dirty="0" err="1" smtClean="0">
                <a:solidFill>
                  <a:schemeClr val="accent5"/>
                </a:solidFill>
              </a:rPr>
              <a:t>JMenuBar</a:t>
            </a:r>
            <a:r>
              <a:rPr lang="en-US" altLang="zh-CN" dirty="0" smtClean="0">
                <a:solidFill>
                  <a:schemeClr val="accent5"/>
                </a:solidFill>
              </a:rPr>
              <a:t> </a:t>
            </a:r>
            <a:r>
              <a:rPr lang="en-US" altLang="zh-CN" dirty="0"/>
              <a:t>menu = new </a:t>
            </a:r>
            <a:r>
              <a:rPr lang="en-US" altLang="zh-CN" dirty="0" err="1"/>
              <a:t>JMenuBar</a:t>
            </a:r>
            <a:r>
              <a:rPr lang="en-US" altLang="zh-CN" dirty="0"/>
              <a:t>();</a:t>
            </a:r>
          </a:p>
          <a:p>
            <a:pPr marL="0" indent="0">
              <a:buNone/>
            </a:pPr>
            <a:endParaRPr lang="en-US" altLang="zh-CN" dirty="0"/>
          </a:p>
          <a:p>
            <a:pPr marL="0" indent="0">
              <a:buNone/>
            </a:pPr>
            <a:r>
              <a:rPr lang="en-US" altLang="zh-CN" dirty="0" err="1" smtClean="0">
                <a:solidFill>
                  <a:schemeClr val="accent5"/>
                </a:solidFill>
              </a:rPr>
              <a:t>JMenu</a:t>
            </a:r>
            <a:r>
              <a:rPr lang="en-US" altLang="zh-CN" dirty="0" smtClean="0">
                <a:solidFill>
                  <a:schemeClr val="accent5"/>
                </a:solidFill>
              </a:rPr>
              <a:t> </a:t>
            </a:r>
            <a:r>
              <a:rPr lang="en-US" altLang="zh-CN" dirty="0" err="1" smtClean="0"/>
              <a:t>helpMenu</a:t>
            </a:r>
            <a:r>
              <a:rPr lang="en-US" altLang="zh-CN" dirty="0" smtClean="0"/>
              <a:t> </a:t>
            </a:r>
            <a:r>
              <a:rPr lang="en-US" altLang="zh-CN" dirty="0"/>
              <a:t>= new </a:t>
            </a:r>
            <a:r>
              <a:rPr lang="en-US" altLang="zh-CN" dirty="0" err="1"/>
              <a:t>JMenu</a:t>
            </a:r>
            <a:r>
              <a:rPr lang="en-US" altLang="zh-CN" dirty="0"/>
              <a:t>("Help");</a:t>
            </a:r>
          </a:p>
          <a:p>
            <a:pPr marL="0" indent="0">
              <a:buNone/>
            </a:pPr>
            <a:r>
              <a:rPr lang="en-US" altLang="zh-CN" dirty="0" err="1" smtClean="0">
                <a:solidFill>
                  <a:schemeClr val="accent5"/>
                </a:solidFill>
              </a:rPr>
              <a:t>JMenuItem</a:t>
            </a:r>
            <a:r>
              <a:rPr lang="en-US" altLang="zh-CN" dirty="0" smtClean="0">
                <a:solidFill>
                  <a:schemeClr val="accent5"/>
                </a:solidFill>
              </a:rPr>
              <a:t> </a:t>
            </a:r>
            <a:r>
              <a:rPr lang="en-US" altLang="zh-CN" dirty="0" err="1"/>
              <a:t>aboutitem</a:t>
            </a:r>
            <a:r>
              <a:rPr lang="en-US" altLang="zh-CN" dirty="0"/>
              <a:t> = new </a:t>
            </a:r>
            <a:r>
              <a:rPr lang="en-US" altLang="zh-CN" dirty="0" err="1"/>
              <a:t>JMenuItem</a:t>
            </a:r>
            <a:r>
              <a:rPr lang="en-US" altLang="zh-CN" dirty="0"/>
              <a:t>("About ");</a:t>
            </a:r>
          </a:p>
          <a:p>
            <a:pPr marL="0" indent="0">
              <a:buNone/>
            </a:pPr>
            <a:r>
              <a:rPr lang="en-US" altLang="zh-CN" dirty="0" err="1" smtClean="0"/>
              <a:t>aboutitem.addActionListener</a:t>
            </a:r>
            <a:r>
              <a:rPr lang="en-US" altLang="zh-CN" dirty="0" smtClean="0"/>
              <a:t>(new </a:t>
            </a:r>
            <a:r>
              <a:rPr lang="en-US" altLang="zh-CN" dirty="0" err="1"/>
              <a:t>ActionListener</a:t>
            </a:r>
            <a:r>
              <a:rPr lang="en-US" altLang="zh-CN" dirty="0"/>
              <a:t>() {</a:t>
            </a:r>
          </a:p>
          <a:p>
            <a:pPr marL="0" indent="0">
              <a:buNone/>
            </a:pPr>
            <a:r>
              <a:rPr lang="en-US" altLang="zh-CN" dirty="0"/>
              <a:t>	public void </a:t>
            </a:r>
            <a:r>
              <a:rPr lang="en-US" altLang="zh-CN" dirty="0" err="1"/>
              <a:t>actionPerformed</a:t>
            </a:r>
            <a:r>
              <a:rPr lang="en-US" altLang="zh-CN" dirty="0"/>
              <a:t>(</a:t>
            </a:r>
            <a:r>
              <a:rPr lang="en-US" altLang="zh-CN" dirty="0" err="1"/>
              <a:t>ActionEvent</a:t>
            </a:r>
            <a:r>
              <a:rPr lang="en-US" altLang="zh-CN" dirty="0"/>
              <a:t> e) {</a:t>
            </a:r>
          </a:p>
          <a:p>
            <a:pPr marL="0" indent="0">
              <a:buNone/>
            </a:pPr>
            <a:r>
              <a:rPr lang="en-US" altLang="zh-CN" dirty="0"/>
              <a:t>		</a:t>
            </a:r>
            <a:r>
              <a:rPr lang="en-US" altLang="zh-CN" dirty="0" smtClean="0">
                <a:solidFill>
                  <a:srgbClr val="00B050"/>
                </a:solidFill>
              </a:rPr>
              <a:t>//do something</a:t>
            </a:r>
            <a:endParaRPr lang="en-US" altLang="zh-CN" dirty="0">
              <a:solidFill>
                <a:srgbClr val="00B050"/>
              </a:solidFill>
            </a:endParaRPr>
          </a:p>
          <a:p>
            <a:pPr marL="0" indent="0">
              <a:buNone/>
            </a:pPr>
            <a:r>
              <a:rPr lang="en-US" altLang="zh-CN" dirty="0"/>
              <a:t>	}</a:t>
            </a:r>
          </a:p>
          <a:p>
            <a:pPr marL="0" indent="0">
              <a:buNone/>
            </a:pPr>
            <a:r>
              <a:rPr lang="en-US" altLang="zh-CN" dirty="0" smtClean="0"/>
              <a:t>});</a:t>
            </a:r>
            <a:endParaRPr lang="en-US" altLang="zh-CN" dirty="0"/>
          </a:p>
          <a:p>
            <a:pPr marL="0" indent="0">
              <a:buNone/>
            </a:pPr>
            <a:endParaRPr lang="en-US" altLang="zh-CN" dirty="0" smtClean="0"/>
          </a:p>
          <a:p>
            <a:pPr marL="0" indent="0">
              <a:buNone/>
            </a:pPr>
            <a:r>
              <a:rPr lang="en-US" altLang="zh-CN" dirty="0" err="1"/>
              <a:t>helpMenu.</a:t>
            </a:r>
            <a:r>
              <a:rPr lang="en-US" altLang="zh-CN" dirty="0" err="1">
                <a:solidFill>
                  <a:srgbClr val="0070C0"/>
                </a:solidFill>
              </a:rPr>
              <a:t>add</a:t>
            </a:r>
            <a:r>
              <a:rPr lang="en-US" altLang="zh-CN" dirty="0"/>
              <a:t>(</a:t>
            </a:r>
            <a:r>
              <a:rPr lang="en-US" altLang="zh-CN" dirty="0" err="1"/>
              <a:t>aboutitem</a:t>
            </a:r>
            <a:r>
              <a:rPr lang="en-US" altLang="zh-CN" dirty="0"/>
              <a:t>);</a:t>
            </a:r>
          </a:p>
          <a:p>
            <a:pPr marL="0" indent="0">
              <a:buNone/>
            </a:pPr>
            <a:r>
              <a:rPr lang="en-US" altLang="zh-CN" dirty="0" err="1" smtClean="0"/>
              <a:t>menu.</a:t>
            </a:r>
            <a:r>
              <a:rPr lang="en-US" altLang="zh-CN" dirty="0" err="1" smtClean="0">
                <a:solidFill>
                  <a:srgbClr val="0070C0"/>
                </a:solidFill>
              </a:rPr>
              <a:t>add</a:t>
            </a:r>
            <a:r>
              <a:rPr lang="en-US" altLang="zh-CN" dirty="0" smtClean="0"/>
              <a:t>(</a:t>
            </a:r>
            <a:r>
              <a:rPr lang="en-US" altLang="zh-CN" dirty="0" err="1" smtClean="0"/>
              <a:t>helpMenu</a:t>
            </a:r>
            <a:r>
              <a:rPr lang="en-US" altLang="zh-CN" dirty="0" smtClean="0"/>
              <a:t>);</a:t>
            </a:r>
          </a:p>
          <a:p>
            <a:pPr marL="0" indent="0">
              <a:buNone/>
            </a:pPr>
            <a:r>
              <a:rPr lang="en-US" altLang="zh-CN" dirty="0" err="1"/>
              <a:t>frame.</a:t>
            </a:r>
            <a:r>
              <a:rPr lang="en-US" altLang="zh-CN" dirty="0" err="1">
                <a:solidFill>
                  <a:srgbClr val="0070C0"/>
                </a:solidFill>
              </a:rPr>
              <a:t>setJMenuBar</a:t>
            </a:r>
            <a:r>
              <a:rPr lang="en-US" altLang="zh-CN" dirty="0"/>
              <a:t>(menu</a:t>
            </a:r>
            <a:r>
              <a:rPr lang="en-US" altLang="zh-CN" dirty="0" smtClean="0"/>
              <a:t>);</a:t>
            </a:r>
          </a:p>
          <a:p>
            <a:pPr marL="0" indent="0">
              <a:buNone/>
            </a:pPr>
            <a:r>
              <a:rPr lang="en-US" altLang="zh-CN" dirty="0" smtClean="0"/>
              <a:t>…</a:t>
            </a:r>
            <a:endParaRPr lang="en-US" altLang="zh-CN" dirty="0"/>
          </a:p>
        </p:txBody>
      </p:sp>
      <p:pic>
        <p:nvPicPr>
          <p:cNvPr id="5" name="Picture 4"/>
          <p:cNvPicPr>
            <a:picLocks noChangeAspect="1"/>
          </p:cNvPicPr>
          <p:nvPr/>
        </p:nvPicPr>
        <p:blipFill>
          <a:blip r:embed="rId2"/>
          <a:stretch>
            <a:fillRect/>
          </a:stretch>
        </p:blipFill>
        <p:spPr>
          <a:xfrm>
            <a:off x="4926842" y="4001294"/>
            <a:ext cx="2468383" cy="2140020"/>
          </a:xfrm>
          <a:prstGeom prst="rect">
            <a:avLst/>
          </a:prstGeom>
        </p:spPr>
      </p:pic>
    </p:spTree>
    <p:extLst>
      <p:ext uri="{BB962C8B-B14F-4D97-AF65-F5344CB8AC3E}">
        <p14:creationId xmlns:p14="http://schemas.microsoft.com/office/powerpoint/2010/main" val="11816854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nchor="ctr"/>
          <a:lstStyle/>
          <a:p>
            <a:pPr marL="0" indent="0" algn="ctr">
              <a:buNone/>
            </a:pPr>
            <a:r>
              <a:rPr lang="en-US" altLang="zh-CN" sz="4400" dirty="0" smtClean="0"/>
              <a:t>Demo</a:t>
            </a:r>
            <a:endParaRPr lang="zh-CN" altLang="en-US" dirty="0"/>
          </a:p>
        </p:txBody>
      </p:sp>
    </p:spTree>
    <p:extLst>
      <p:ext uri="{BB962C8B-B14F-4D97-AF65-F5344CB8AC3E}">
        <p14:creationId xmlns:p14="http://schemas.microsoft.com/office/powerpoint/2010/main" val="31811776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Android UI</a:t>
            </a:r>
            <a:endParaRPr lang="zh-CN" altLang="en-US" dirty="0"/>
          </a:p>
        </p:txBody>
      </p:sp>
      <p:sp>
        <p:nvSpPr>
          <p:cNvPr id="3" name="Content Placeholder 2"/>
          <p:cNvSpPr>
            <a:spLocks noGrp="1"/>
          </p:cNvSpPr>
          <p:nvPr>
            <p:ph idx="1"/>
          </p:nvPr>
        </p:nvSpPr>
        <p:spPr/>
        <p:txBody>
          <a:bodyPr/>
          <a:lstStyle/>
          <a:p>
            <a:r>
              <a:rPr lang="en-US" altLang="zh-CN" dirty="0"/>
              <a:t>Android is an Operating System for mobile devices developed by Google, which is built upon Linux kernel. </a:t>
            </a:r>
            <a:endParaRPr lang="en-US" altLang="zh-C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711" y="2656581"/>
            <a:ext cx="5212592" cy="39489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958" y="4001294"/>
            <a:ext cx="952500" cy="1114425"/>
          </a:xfrm>
          <a:prstGeom prst="rect">
            <a:avLst/>
          </a:prstGeom>
        </p:spPr>
      </p:pic>
    </p:spTree>
    <p:extLst>
      <p:ext uri="{BB962C8B-B14F-4D97-AF65-F5344CB8AC3E}">
        <p14:creationId xmlns:p14="http://schemas.microsoft.com/office/powerpoint/2010/main" val="4219375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Android UI</a:t>
            </a:r>
            <a:endParaRPr lang="zh-CN" altLang="en-US" dirty="0"/>
          </a:p>
        </p:txBody>
      </p:sp>
      <p:sp>
        <p:nvSpPr>
          <p:cNvPr id="3" name="Content Placeholder 2"/>
          <p:cNvSpPr>
            <a:spLocks noGrp="1"/>
          </p:cNvSpPr>
          <p:nvPr>
            <p:ph idx="1"/>
          </p:nvPr>
        </p:nvSpPr>
        <p:spPr/>
        <p:txBody>
          <a:bodyPr>
            <a:normAutofit/>
          </a:bodyPr>
          <a:lstStyle/>
          <a:p>
            <a:r>
              <a:rPr lang="en-US" altLang="zh-CN" dirty="0"/>
              <a:t>Android supports many core JDK packages, except graphics packages AWT and Swing. It provides its own 2D graphics supports, via views and widgets. It supports 3D graphics via OpenGL ES</a:t>
            </a:r>
            <a:r>
              <a:rPr lang="en-US" altLang="zh-CN" dirty="0" smtClean="0"/>
              <a:t>.</a:t>
            </a:r>
          </a:p>
          <a:p>
            <a:endParaRPr lang="en-US" altLang="zh-CN" dirty="0" smtClean="0"/>
          </a:p>
        </p:txBody>
      </p:sp>
    </p:spTree>
    <p:extLst>
      <p:ext uri="{BB962C8B-B14F-4D97-AF65-F5344CB8AC3E}">
        <p14:creationId xmlns:p14="http://schemas.microsoft.com/office/powerpoint/2010/main" val="158597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Reading materials</a:t>
            </a:r>
            <a:endParaRPr lang="zh-CN" altLang="en-US" dirty="0"/>
          </a:p>
        </p:txBody>
      </p:sp>
      <p:sp>
        <p:nvSpPr>
          <p:cNvPr id="4" name="Content Placeholder 3"/>
          <p:cNvSpPr>
            <a:spLocks noGrp="1"/>
          </p:cNvSpPr>
          <p:nvPr>
            <p:ph idx="1"/>
          </p:nvPr>
        </p:nvSpPr>
        <p:spPr>
          <a:xfrm>
            <a:off x="628650" y="1825625"/>
            <a:ext cx="7886700" cy="1358321"/>
          </a:xfrm>
          <a:prstGeom prst="rect">
            <a:avLst/>
          </a:prstGeom>
        </p:spPr>
        <p:txBody>
          <a:bodyPr>
            <a:spAutoFit/>
          </a:bodyPr>
          <a:lstStyle/>
          <a:p>
            <a:r>
              <a:rPr lang="zh-CN" altLang="en-US" dirty="0">
                <a:hlinkClick r:id="rId2"/>
              </a:rPr>
              <a:t>http://</a:t>
            </a:r>
            <a:r>
              <a:rPr lang="zh-CN" altLang="en-US" dirty="0" smtClean="0">
                <a:hlinkClick r:id="rId2"/>
              </a:rPr>
              <a:t>www3.ntu.edu.sg/home/ehchua/programming/android/Android_BasicsUI.html</a:t>
            </a:r>
            <a:endParaRPr lang="en-US" altLang="zh-CN" dirty="0" smtClean="0"/>
          </a:p>
          <a:p>
            <a:r>
              <a:rPr lang="en-US" altLang="zh-CN" dirty="0">
                <a:hlinkClick r:id="rId3"/>
              </a:rPr>
              <a:t>http://developer.android.com</a:t>
            </a:r>
            <a:r>
              <a:rPr lang="en-US" altLang="zh-CN" dirty="0"/>
              <a:t>,</a:t>
            </a:r>
            <a:endParaRPr lang="zh-CN" altLang="en-US" dirty="0"/>
          </a:p>
        </p:txBody>
      </p:sp>
    </p:spTree>
    <p:extLst>
      <p:ext uri="{BB962C8B-B14F-4D97-AF65-F5344CB8AC3E}">
        <p14:creationId xmlns:p14="http://schemas.microsoft.com/office/powerpoint/2010/main" val="1164297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BMI Statistics</a:t>
            </a:r>
            <a:endParaRPr lang="zh-CN" altLang="en-US" dirty="0"/>
          </a:p>
        </p:txBody>
      </p:sp>
      <p:sp>
        <p:nvSpPr>
          <p:cNvPr id="3" name="Content Placeholder 2"/>
          <p:cNvSpPr>
            <a:spLocks noGrp="1"/>
          </p:cNvSpPr>
          <p:nvPr>
            <p:ph idx="1"/>
          </p:nvPr>
        </p:nvSpPr>
        <p:spPr/>
        <p:txBody>
          <a:bodyPr/>
          <a:lstStyle/>
          <a:p>
            <a:r>
              <a:rPr lang="en-US" altLang="zh-CN" dirty="0" smtClean="0"/>
              <a:t>How to show the different GUIs?</a:t>
            </a:r>
          </a:p>
          <a:p>
            <a:r>
              <a:rPr lang="en-US" altLang="zh-CN" dirty="0" smtClean="0"/>
              <a:t>How to show the students ?</a:t>
            </a:r>
          </a:p>
          <a:p>
            <a:r>
              <a:rPr lang="en-US" altLang="zh-CN" dirty="0" smtClean="0"/>
              <a:t>How to input the information of a student?</a:t>
            </a:r>
          </a:p>
          <a:p>
            <a:r>
              <a:rPr lang="en-US" altLang="zh-CN" dirty="0" smtClean="0"/>
              <a:t>How to delete a student?</a:t>
            </a:r>
          </a:p>
          <a:p>
            <a:r>
              <a:rPr lang="en-US" altLang="zh-CN" dirty="0" smtClean="0"/>
              <a:t>How to modify a student?</a:t>
            </a:r>
            <a:endParaRPr lang="zh-CN" altLang="en-US" dirty="0"/>
          </a:p>
        </p:txBody>
      </p:sp>
    </p:spTree>
    <p:extLst>
      <p:ext uri="{BB962C8B-B14F-4D97-AF65-F5344CB8AC3E}">
        <p14:creationId xmlns:p14="http://schemas.microsoft.com/office/powerpoint/2010/main" val="1010287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show the different GUIs</a:t>
            </a:r>
            <a:r>
              <a:rPr lang="en-US" altLang="zh-CN" dirty="0" smtClean="0"/>
              <a:t>?</a:t>
            </a:r>
            <a:endParaRPr lang="zh-CN" altLang="en-US" dirty="0"/>
          </a:p>
        </p:txBody>
      </p:sp>
      <p:sp>
        <p:nvSpPr>
          <p:cNvPr id="3" name="Content Placeholder 2"/>
          <p:cNvSpPr>
            <a:spLocks noGrp="1"/>
          </p:cNvSpPr>
          <p:nvPr>
            <p:ph idx="1"/>
          </p:nvPr>
        </p:nvSpPr>
        <p:spPr>
          <a:xfrm>
            <a:off x="628650" y="1825625"/>
            <a:ext cx="7886700" cy="4815018"/>
          </a:xfrm>
        </p:spPr>
        <p:txBody>
          <a:bodyPr>
            <a:normAutofit lnSpcReduction="10000"/>
          </a:bodyPr>
          <a:lstStyle/>
          <a:p>
            <a:pPr marL="0" indent="0">
              <a:buNone/>
            </a:pPr>
            <a:r>
              <a:rPr lang="en-US" altLang="zh-CN" sz="2400" dirty="0"/>
              <a:t>public class GUIBMI extends </a:t>
            </a:r>
            <a:r>
              <a:rPr lang="en-US" altLang="zh-CN" sz="2400" dirty="0" err="1"/>
              <a:t>JFrame</a:t>
            </a:r>
            <a:r>
              <a:rPr lang="en-US" altLang="zh-CN" sz="2400" dirty="0"/>
              <a:t> </a:t>
            </a:r>
            <a:r>
              <a:rPr lang="en-US" altLang="zh-CN" sz="2400" dirty="0" smtClean="0"/>
              <a:t>{</a:t>
            </a:r>
          </a:p>
          <a:p>
            <a:pPr marL="0" indent="0">
              <a:buNone/>
            </a:pPr>
            <a:r>
              <a:rPr lang="en-US" altLang="zh-CN" sz="2400" dirty="0" smtClean="0"/>
              <a:t>     …</a:t>
            </a:r>
          </a:p>
          <a:p>
            <a:pPr marL="342900" lvl="1" indent="0">
              <a:buNone/>
            </a:pPr>
            <a:r>
              <a:rPr lang="en-US" altLang="zh-CN" sz="2000" dirty="0" err="1" smtClean="0"/>
              <a:t>JMenuBar</a:t>
            </a:r>
            <a:r>
              <a:rPr lang="en-US" altLang="zh-CN" sz="2000" dirty="0" smtClean="0"/>
              <a:t> </a:t>
            </a:r>
            <a:r>
              <a:rPr lang="en-US" altLang="zh-CN" sz="2000" dirty="0"/>
              <a:t>menu = new </a:t>
            </a:r>
            <a:r>
              <a:rPr lang="en-US" altLang="zh-CN" sz="2000" dirty="0" err="1"/>
              <a:t>JMenuBar</a:t>
            </a:r>
            <a:r>
              <a:rPr lang="en-US" altLang="zh-CN" sz="2000" dirty="0"/>
              <a:t>();</a:t>
            </a:r>
          </a:p>
          <a:p>
            <a:pPr marL="342900" lvl="1" indent="0">
              <a:buNone/>
            </a:pPr>
            <a:r>
              <a:rPr lang="en-US" altLang="zh-CN" sz="2000" dirty="0" err="1" smtClean="0"/>
              <a:t>JMenu</a:t>
            </a:r>
            <a:r>
              <a:rPr lang="en-US" altLang="zh-CN" sz="2000" dirty="0" smtClean="0"/>
              <a:t> </a:t>
            </a:r>
            <a:r>
              <a:rPr lang="en-US" altLang="zh-CN" sz="2000" dirty="0" err="1" smtClean="0"/>
              <a:t>opMenu</a:t>
            </a:r>
            <a:r>
              <a:rPr lang="en-US" altLang="zh-CN" sz="2000" dirty="0" smtClean="0"/>
              <a:t> </a:t>
            </a:r>
            <a:r>
              <a:rPr lang="en-US" altLang="zh-CN" sz="2000" dirty="0"/>
              <a:t>= new </a:t>
            </a:r>
            <a:r>
              <a:rPr lang="en-US" altLang="zh-CN" sz="2000" dirty="0" err="1"/>
              <a:t>JMenu</a:t>
            </a:r>
            <a:r>
              <a:rPr lang="en-US" altLang="zh-CN" sz="2000" dirty="0"/>
              <a:t>("Operations");</a:t>
            </a:r>
          </a:p>
          <a:p>
            <a:pPr marL="342900" lvl="1" indent="0">
              <a:buNone/>
            </a:pPr>
            <a:r>
              <a:rPr lang="en-US" altLang="zh-CN" sz="2000" dirty="0" err="1" smtClean="0"/>
              <a:t>JMenuItem</a:t>
            </a:r>
            <a:r>
              <a:rPr lang="en-US" altLang="zh-CN" sz="2000" dirty="0" smtClean="0"/>
              <a:t> </a:t>
            </a:r>
            <a:r>
              <a:rPr lang="en-US" altLang="zh-CN" sz="2000" dirty="0" err="1"/>
              <a:t>listitem</a:t>
            </a:r>
            <a:r>
              <a:rPr lang="en-US" altLang="zh-CN" sz="2000" dirty="0"/>
              <a:t> = new </a:t>
            </a:r>
            <a:r>
              <a:rPr lang="en-US" altLang="zh-CN" sz="2000" dirty="0" err="1"/>
              <a:t>JMenuItem</a:t>
            </a:r>
            <a:r>
              <a:rPr lang="en-US" altLang="zh-CN" sz="2000" dirty="0"/>
              <a:t>("List students");</a:t>
            </a:r>
          </a:p>
          <a:p>
            <a:pPr marL="342900" lvl="1" indent="0">
              <a:buNone/>
            </a:pPr>
            <a:r>
              <a:rPr lang="en-US" altLang="zh-CN" sz="2000" dirty="0" err="1" smtClean="0"/>
              <a:t>listitem.addActionListener</a:t>
            </a:r>
            <a:r>
              <a:rPr lang="en-US" altLang="zh-CN" sz="2000" dirty="0" smtClean="0"/>
              <a:t>(new </a:t>
            </a:r>
            <a:r>
              <a:rPr lang="en-US" altLang="zh-CN" sz="2000" dirty="0" err="1"/>
              <a:t>ActionListener</a:t>
            </a:r>
            <a:r>
              <a:rPr lang="en-US" altLang="zh-CN" sz="2000" dirty="0"/>
              <a:t>() {</a:t>
            </a:r>
          </a:p>
          <a:p>
            <a:pPr marL="342900" lvl="1" indent="0">
              <a:buNone/>
            </a:pPr>
            <a:r>
              <a:rPr lang="en-US" altLang="zh-CN" sz="2000" dirty="0"/>
              <a:t>	</a:t>
            </a:r>
            <a:r>
              <a:rPr lang="en-US" altLang="zh-CN" sz="2000" dirty="0" smtClean="0"/>
              <a:t>public </a:t>
            </a:r>
            <a:r>
              <a:rPr lang="en-US" altLang="zh-CN" sz="2000" dirty="0"/>
              <a:t>void </a:t>
            </a:r>
            <a:r>
              <a:rPr lang="en-US" altLang="zh-CN" sz="2000" dirty="0" err="1"/>
              <a:t>actionPerformed</a:t>
            </a:r>
            <a:r>
              <a:rPr lang="en-US" altLang="zh-CN" sz="2000" dirty="0"/>
              <a:t>(</a:t>
            </a:r>
            <a:r>
              <a:rPr lang="en-US" altLang="zh-CN" sz="2000" dirty="0" err="1"/>
              <a:t>ActionEvent</a:t>
            </a:r>
            <a:r>
              <a:rPr lang="en-US" altLang="zh-CN" sz="2000" dirty="0"/>
              <a:t> e) {</a:t>
            </a:r>
          </a:p>
          <a:p>
            <a:pPr marL="342900" lvl="1" indent="0">
              <a:buNone/>
            </a:pPr>
            <a:r>
              <a:rPr lang="en-US" altLang="zh-CN" sz="2000" dirty="0"/>
              <a:t>		</a:t>
            </a:r>
            <a:r>
              <a:rPr lang="en-US" altLang="zh-CN" sz="2000" dirty="0" err="1">
                <a:solidFill>
                  <a:srgbClr val="0070C0"/>
                </a:solidFill>
              </a:rPr>
              <a:t>showStudetns</a:t>
            </a:r>
            <a:r>
              <a:rPr lang="en-US" altLang="zh-CN" sz="2000" dirty="0">
                <a:solidFill>
                  <a:srgbClr val="0070C0"/>
                </a:solidFill>
              </a:rPr>
              <a:t>();	</a:t>
            </a:r>
            <a:r>
              <a:rPr lang="en-US" altLang="zh-CN" sz="2000" dirty="0"/>
              <a:t>		</a:t>
            </a:r>
          </a:p>
          <a:p>
            <a:pPr marL="342900" lvl="1" indent="0">
              <a:buNone/>
            </a:pPr>
            <a:r>
              <a:rPr lang="en-US" altLang="zh-CN" sz="2000" dirty="0"/>
              <a:t>	</a:t>
            </a:r>
            <a:r>
              <a:rPr lang="en-US" altLang="zh-CN" sz="2000" dirty="0" smtClean="0"/>
              <a:t>}</a:t>
            </a:r>
            <a:endParaRPr lang="en-US" altLang="zh-CN" sz="2000" dirty="0"/>
          </a:p>
          <a:p>
            <a:pPr marL="342900" lvl="1" indent="0">
              <a:buNone/>
            </a:pPr>
            <a:r>
              <a:rPr lang="en-US" altLang="zh-CN" sz="2000" dirty="0" smtClean="0"/>
              <a:t>});</a:t>
            </a:r>
          </a:p>
          <a:p>
            <a:pPr marL="342900" lvl="1" indent="0">
              <a:buNone/>
            </a:pPr>
            <a:r>
              <a:rPr lang="en-US" altLang="zh-CN" sz="2000" dirty="0" err="1"/>
              <a:t>opMenu.add</a:t>
            </a:r>
            <a:r>
              <a:rPr lang="en-US" altLang="zh-CN" sz="2000" dirty="0"/>
              <a:t>(</a:t>
            </a:r>
            <a:r>
              <a:rPr lang="en-US" altLang="zh-CN" sz="2000" dirty="0" err="1"/>
              <a:t>listitem</a:t>
            </a:r>
            <a:r>
              <a:rPr lang="en-US" altLang="zh-CN" sz="2000" dirty="0"/>
              <a:t>);</a:t>
            </a:r>
            <a:endParaRPr lang="en-US" altLang="zh-CN" sz="2000" dirty="0" smtClean="0"/>
          </a:p>
          <a:p>
            <a:pPr marL="342900" lvl="1" indent="0">
              <a:buNone/>
            </a:pPr>
            <a:r>
              <a:rPr lang="en-US" altLang="zh-CN" sz="2000" dirty="0" smtClean="0"/>
              <a:t>…</a:t>
            </a:r>
          </a:p>
          <a:p>
            <a:pPr marL="342900" lvl="1" indent="0">
              <a:buNone/>
            </a:pPr>
            <a:r>
              <a:rPr lang="en-US" altLang="zh-CN" sz="2000" dirty="0"/>
              <a:t>private void </a:t>
            </a:r>
            <a:r>
              <a:rPr lang="en-US" altLang="zh-CN" sz="2000" dirty="0" err="1"/>
              <a:t>showStudetns</a:t>
            </a:r>
            <a:r>
              <a:rPr lang="en-US" altLang="zh-CN" sz="2000" dirty="0" smtClean="0"/>
              <a:t>(){…}</a:t>
            </a:r>
            <a:endParaRPr lang="en-US" altLang="zh-CN" sz="2000" dirty="0"/>
          </a:p>
          <a:p>
            <a:pPr marL="342900" lvl="1" indent="0">
              <a:buNone/>
            </a:pPr>
            <a:r>
              <a:rPr lang="en-US" altLang="zh-CN" sz="2000" dirty="0" smtClean="0"/>
              <a:t>…</a:t>
            </a:r>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1156412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pPr marL="0" indent="0">
              <a:buNone/>
            </a:pPr>
            <a:r>
              <a:rPr lang="en-US" altLang="zh-CN" dirty="0"/>
              <a:t>private void </a:t>
            </a:r>
            <a:r>
              <a:rPr lang="en-US" altLang="zh-CN" dirty="0" err="1"/>
              <a:t>showStudetns</a:t>
            </a:r>
            <a:r>
              <a:rPr lang="en-US" altLang="zh-CN" dirty="0"/>
              <a:t>(){</a:t>
            </a:r>
          </a:p>
          <a:p>
            <a:pPr marL="0" indent="0">
              <a:buNone/>
            </a:pPr>
            <a:r>
              <a:rPr lang="en-US" altLang="zh-CN" dirty="0"/>
              <a:t>	</a:t>
            </a:r>
            <a:r>
              <a:rPr lang="en-US" altLang="zh-CN" dirty="0" err="1" smtClean="0">
                <a:solidFill>
                  <a:srgbClr val="0070C0"/>
                </a:solidFill>
              </a:rPr>
              <a:t>this.setContentPane</a:t>
            </a:r>
            <a:r>
              <a:rPr lang="en-US" altLang="zh-CN" dirty="0" smtClean="0">
                <a:solidFill>
                  <a:srgbClr val="0070C0"/>
                </a:solidFill>
              </a:rPr>
              <a:t>(new </a:t>
            </a:r>
            <a:r>
              <a:rPr lang="en-US" altLang="zh-CN" dirty="0" err="1">
                <a:solidFill>
                  <a:srgbClr val="0070C0"/>
                </a:solidFill>
              </a:rPr>
              <a:t>resultPanel</a:t>
            </a:r>
            <a:r>
              <a:rPr lang="en-US" altLang="zh-CN" dirty="0">
                <a:solidFill>
                  <a:srgbClr val="0070C0"/>
                </a:solidFill>
              </a:rPr>
              <a:t>());</a:t>
            </a:r>
          </a:p>
          <a:p>
            <a:pPr marL="0" indent="0">
              <a:buNone/>
            </a:pPr>
            <a:r>
              <a:rPr lang="en-US" altLang="zh-CN" dirty="0"/>
              <a:t>	</a:t>
            </a:r>
            <a:r>
              <a:rPr lang="en-US" altLang="zh-CN" dirty="0" err="1"/>
              <a:t>setVisible</a:t>
            </a:r>
            <a:r>
              <a:rPr lang="en-US" altLang="zh-CN" dirty="0"/>
              <a:t>(true);</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67532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Creating 1</a:t>
            </a:r>
            <a:r>
              <a:rPr lang="en-US" altLang="zh-CN" baseline="30000" dirty="0" smtClean="0"/>
              <a:t>st</a:t>
            </a:r>
            <a:r>
              <a:rPr lang="en-US" altLang="zh-CN" dirty="0" smtClean="0"/>
              <a:t> GUI Application</a:t>
            </a:r>
            <a:endParaRPr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00" y="1690689"/>
            <a:ext cx="5029200" cy="3790950"/>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1264" y="2359025"/>
            <a:ext cx="5580272" cy="4351338"/>
          </a:xfrm>
        </p:spPr>
      </p:pic>
    </p:spTree>
    <p:extLst>
      <p:ext uri="{BB962C8B-B14F-4D97-AF65-F5344CB8AC3E}">
        <p14:creationId xmlns:p14="http://schemas.microsoft.com/office/powerpoint/2010/main" val="2952845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Showing </a:t>
            </a:r>
            <a:r>
              <a:rPr lang="en-US" altLang="zh-CN" dirty="0"/>
              <a:t>the students</a:t>
            </a:r>
            <a:endParaRPr lang="zh-CN" altLang="en-US" dirty="0"/>
          </a:p>
        </p:txBody>
      </p:sp>
      <p:sp>
        <p:nvSpPr>
          <p:cNvPr id="3" name="Content Placeholder 2"/>
          <p:cNvSpPr>
            <a:spLocks noGrp="1"/>
          </p:cNvSpPr>
          <p:nvPr>
            <p:ph idx="1"/>
          </p:nvPr>
        </p:nvSpPr>
        <p:spPr/>
        <p:txBody>
          <a:bodyPr/>
          <a:lstStyle/>
          <a:p>
            <a:r>
              <a:rPr lang="en-US" altLang="zh-CN" dirty="0" err="1" smtClean="0"/>
              <a:t>JTextArea</a:t>
            </a:r>
            <a:endParaRPr lang="en-US" altLang="zh-CN" dirty="0" smtClean="0"/>
          </a:p>
          <a:p>
            <a:r>
              <a:rPr lang="en-US" altLang="zh-CN" dirty="0" err="1"/>
              <a:t>JScrollPane</a:t>
            </a:r>
            <a:endParaRPr lang="en-US" altLang="zh-CN" dirty="0" smtClean="0"/>
          </a:p>
          <a:p>
            <a:endParaRPr lang="zh-CN" altLang="en-US" dirty="0"/>
          </a:p>
        </p:txBody>
      </p:sp>
      <p:pic>
        <p:nvPicPr>
          <p:cNvPr id="4" name="Picture 3"/>
          <p:cNvPicPr>
            <a:picLocks noChangeAspect="1"/>
          </p:cNvPicPr>
          <p:nvPr/>
        </p:nvPicPr>
        <p:blipFill>
          <a:blip r:embed="rId2"/>
          <a:stretch>
            <a:fillRect/>
          </a:stretch>
        </p:blipFill>
        <p:spPr>
          <a:xfrm>
            <a:off x="3288155" y="1825625"/>
            <a:ext cx="4762500" cy="4762500"/>
          </a:xfrm>
          <a:prstGeom prst="rect">
            <a:avLst/>
          </a:prstGeom>
        </p:spPr>
      </p:pic>
    </p:spTree>
    <p:extLst>
      <p:ext uri="{BB962C8B-B14F-4D97-AF65-F5344CB8AC3E}">
        <p14:creationId xmlns:p14="http://schemas.microsoft.com/office/powerpoint/2010/main" val="8746788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Showing the students</a:t>
            </a:r>
            <a:endParaRPr lang="zh-CN" altLang="en-US" dirty="0"/>
          </a:p>
        </p:txBody>
      </p:sp>
      <p:sp>
        <p:nvSpPr>
          <p:cNvPr id="3" name="Content Placeholder 2"/>
          <p:cNvSpPr>
            <a:spLocks noGrp="1"/>
          </p:cNvSpPr>
          <p:nvPr>
            <p:ph idx="1"/>
          </p:nvPr>
        </p:nvSpPr>
        <p:spPr>
          <a:xfrm>
            <a:off x="628650" y="1825625"/>
            <a:ext cx="7886700" cy="4859988"/>
          </a:xfrm>
        </p:spPr>
        <p:txBody>
          <a:bodyPr>
            <a:normAutofit fontScale="55000" lnSpcReduction="20000"/>
          </a:bodyPr>
          <a:lstStyle/>
          <a:p>
            <a:pPr marL="0" indent="0">
              <a:buNone/>
            </a:pPr>
            <a:r>
              <a:rPr lang="en-US" altLang="zh-CN" dirty="0" smtClean="0"/>
              <a:t>class </a:t>
            </a:r>
            <a:r>
              <a:rPr lang="en-US" altLang="zh-CN" dirty="0" err="1" smtClean="0"/>
              <a:t>resultPanel</a:t>
            </a:r>
            <a:r>
              <a:rPr lang="en-US" altLang="zh-CN" dirty="0" smtClean="0"/>
              <a:t> </a:t>
            </a:r>
            <a:r>
              <a:rPr lang="en-US" altLang="zh-CN" dirty="0"/>
              <a:t>extends </a:t>
            </a:r>
            <a:r>
              <a:rPr lang="en-US" altLang="zh-CN" dirty="0" err="1"/>
              <a:t>JPanel</a:t>
            </a:r>
            <a:r>
              <a:rPr lang="en-US" altLang="zh-CN" dirty="0"/>
              <a:t>{</a:t>
            </a:r>
          </a:p>
          <a:p>
            <a:pPr marL="0" indent="0">
              <a:buNone/>
            </a:pPr>
            <a:r>
              <a:rPr lang="en-US" altLang="zh-CN" dirty="0"/>
              <a:t>	public </a:t>
            </a:r>
            <a:r>
              <a:rPr lang="en-US" altLang="zh-CN" dirty="0" err="1" smtClean="0"/>
              <a:t>resultPanel</a:t>
            </a:r>
            <a:r>
              <a:rPr lang="en-US" altLang="zh-CN" dirty="0" smtClean="0"/>
              <a:t>() </a:t>
            </a:r>
            <a:r>
              <a:rPr lang="en-US" altLang="zh-CN" dirty="0"/>
              <a:t>{</a:t>
            </a:r>
          </a:p>
          <a:p>
            <a:pPr marL="0" indent="0">
              <a:buNone/>
            </a:pPr>
            <a:r>
              <a:rPr lang="en-US" altLang="zh-CN" dirty="0"/>
              <a:t>		</a:t>
            </a:r>
            <a:r>
              <a:rPr lang="en-US" altLang="zh-CN" dirty="0" err="1">
                <a:solidFill>
                  <a:srgbClr val="0070C0"/>
                </a:solidFill>
              </a:rPr>
              <a:t>JTextArea</a:t>
            </a:r>
            <a:r>
              <a:rPr lang="en-US" altLang="zh-CN" dirty="0">
                <a:solidFill>
                  <a:srgbClr val="0070C0"/>
                </a:solidFill>
              </a:rPr>
              <a:t> </a:t>
            </a:r>
            <a:r>
              <a:rPr lang="en-US" altLang="zh-CN" dirty="0"/>
              <a:t>ta= new </a:t>
            </a:r>
            <a:r>
              <a:rPr lang="en-US" altLang="zh-CN" dirty="0" err="1"/>
              <a:t>JTextArea</a:t>
            </a:r>
            <a:r>
              <a:rPr lang="en-US" altLang="zh-CN" dirty="0"/>
              <a:t>("",20,40);</a:t>
            </a:r>
          </a:p>
          <a:p>
            <a:pPr marL="0" indent="0">
              <a:buNone/>
            </a:pPr>
            <a:r>
              <a:rPr lang="en-US" altLang="zh-CN" dirty="0"/>
              <a:t>		</a:t>
            </a:r>
            <a:r>
              <a:rPr lang="en-US" altLang="zh-CN" dirty="0" err="1"/>
              <a:t>ArrayList</a:t>
            </a:r>
            <a:r>
              <a:rPr lang="en-US" altLang="zh-CN" dirty="0"/>
              <a:t>&lt;Student&gt; </a:t>
            </a:r>
            <a:r>
              <a:rPr lang="en-US" altLang="zh-CN" dirty="0" err="1"/>
              <a:t>alst</a:t>
            </a:r>
            <a:r>
              <a:rPr lang="en-US" altLang="zh-CN" dirty="0"/>
              <a:t>= </a:t>
            </a:r>
            <a:r>
              <a:rPr lang="en-US" altLang="zh-CN" dirty="0" err="1"/>
              <a:t>Student.genTestStudents</a:t>
            </a:r>
            <a:r>
              <a:rPr lang="en-US" altLang="zh-CN" dirty="0"/>
              <a:t>();</a:t>
            </a:r>
          </a:p>
          <a:p>
            <a:pPr marL="0" indent="0">
              <a:buNone/>
            </a:pPr>
            <a:r>
              <a:rPr lang="en-US" altLang="zh-CN" dirty="0"/>
              <a:t>		</a:t>
            </a:r>
            <a:r>
              <a:rPr lang="en-US" altLang="zh-CN" dirty="0" err="1"/>
              <a:t>StringBuffer</a:t>
            </a:r>
            <a:r>
              <a:rPr lang="en-US" altLang="zh-CN" dirty="0"/>
              <a:t> </a:t>
            </a:r>
            <a:r>
              <a:rPr lang="en-US" altLang="zh-CN" dirty="0" err="1"/>
              <a:t>sb</a:t>
            </a:r>
            <a:r>
              <a:rPr lang="en-US" altLang="zh-CN" dirty="0"/>
              <a:t> = new </a:t>
            </a:r>
            <a:r>
              <a:rPr lang="en-US" altLang="zh-CN" dirty="0" err="1"/>
              <a:t>StringBuffer</a:t>
            </a:r>
            <a:r>
              <a:rPr lang="en-US" altLang="zh-CN" dirty="0"/>
              <a:t>();</a:t>
            </a:r>
          </a:p>
          <a:p>
            <a:pPr marL="0" indent="0">
              <a:buNone/>
            </a:pPr>
            <a:r>
              <a:rPr lang="en-US" altLang="zh-CN" dirty="0"/>
              <a:t>		for(Student </a:t>
            </a:r>
            <a:r>
              <a:rPr lang="en-US" altLang="zh-CN" dirty="0" err="1"/>
              <a:t>st</a:t>
            </a:r>
            <a:r>
              <a:rPr lang="en-US" altLang="zh-CN" dirty="0"/>
              <a:t>: </a:t>
            </a:r>
            <a:r>
              <a:rPr lang="en-US" altLang="zh-CN" dirty="0" err="1"/>
              <a:t>alst</a:t>
            </a:r>
            <a:r>
              <a:rPr lang="en-US" altLang="zh-CN" dirty="0"/>
              <a:t>){</a:t>
            </a:r>
          </a:p>
          <a:p>
            <a:pPr marL="0" indent="0">
              <a:buNone/>
            </a:pPr>
            <a:r>
              <a:rPr lang="en-US" altLang="zh-CN" dirty="0"/>
              <a:t>			</a:t>
            </a:r>
            <a:r>
              <a:rPr lang="en-US" altLang="zh-CN" dirty="0" err="1"/>
              <a:t>sb.append</a:t>
            </a:r>
            <a:r>
              <a:rPr lang="en-US" altLang="zh-CN" dirty="0"/>
              <a:t>(</a:t>
            </a:r>
            <a:r>
              <a:rPr lang="en-US" altLang="zh-CN" dirty="0" err="1"/>
              <a:t>st.toString</a:t>
            </a:r>
            <a:r>
              <a:rPr lang="en-US" altLang="zh-CN" dirty="0"/>
              <a:t>()).append("\n");</a:t>
            </a:r>
          </a:p>
          <a:p>
            <a:pPr marL="0" indent="0">
              <a:buNone/>
            </a:pPr>
            <a:r>
              <a:rPr lang="en-US" altLang="zh-CN" dirty="0"/>
              <a:t>		}</a:t>
            </a:r>
          </a:p>
          <a:p>
            <a:pPr marL="0" indent="0">
              <a:buNone/>
            </a:pPr>
            <a:r>
              <a:rPr lang="en-US" altLang="zh-CN" dirty="0"/>
              <a:t>		</a:t>
            </a:r>
            <a:r>
              <a:rPr lang="en-US" altLang="zh-CN" dirty="0" err="1"/>
              <a:t>ta.setText</a:t>
            </a:r>
            <a:r>
              <a:rPr lang="en-US" altLang="zh-CN" dirty="0"/>
              <a:t>(</a:t>
            </a:r>
            <a:r>
              <a:rPr lang="en-US" altLang="zh-CN" dirty="0" err="1"/>
              <a:t>sb.toString</a:t>
            </a:r>
            <a:r>
              <a:rPr lang="en-US" altLang="zh-CN" dirty="0"/>
              <a:t>());</a:t>
            </a:r>
          </a:p>
          <a:p>
            <a:pPr marL="0" indent="0">
              <a:buNone/>
            </a:pPr>
            <a:r>
              <a:rPr lang="en-US" altLang="zh-CN" dirty="0"/>
              <a:t>		</a:t>
            </a:r>
            <a:r>
              <a:rPr lang="en-US" altLang="zh-CN" dirty="0" err="1"/>
              <a:t>ta.setEditable</a:t>
            </a:r>
            <a:r>
              <a:rPr lang="en-US" altLang="zh-CN" dirty="0"/>
              <a:t>(false);	</a:t>
            </a:r>
          </a:p>
          <a:p>
            <a:pPr marL="0" indent="0">
              <a:buNone/>
            </a:pPr>
            <a:r>
              <a:rPr lang="en-US" altLang="zh-CN" dirty="0"/>
              <a:t>		</a:t>
            </a:r>
            <a:r>
              <a:rPr lang="en-US" altLang="zh-CN" dirty="0" err="1">
                <a:solidFill>
                  <a:srgbClr val="0070C0"/>
                </a:solidFill>
              </a:rPr>
              <a:t>JScrollPane</a:t>
            </a:r>
            <a:r>
              <a:rPr lang="en-US" altLang="zh-CN" dirty="0">
                <a:solidFill>
                  <a:srgbClr val="0070C0"/>
                </a:solidFill>
              </a:rPr>
              <a:t> </a:t>
            </a:r>
            <a:r>
              <a:rPr lang="en-US" altLang="zh-CN" dirty="0" err="1"/>
              <a:t>sp</a:t>
            </a:r>
            <a:r>
              <a:rPr lang="en-US" altLang="zh-CN" dirty="0"/>
              <a:t>=new </a:t>
            </a:r>
            <a:r>
              <a:rPr lang="en-US" altLang="zh-CN" dirty="0" err="1"/>
              <a:t>JScrollPane</a:t>
            </a:r>
            <a:r>
              <a:rPr lang="en-US" altLang="zh-CN" dirty="0"/>
              <a:t>(ta);</a:t>
            </a:r>
          </a:p>
          <a:p>
            <a:pPr marL="0" indent="0">
              <a:buNone/>
            </a:pPr>
            <a:r>
              <a:rPr lang="en-US" altLang="zh-CN" dirty="0"/>
              <a:t>		</a:t>
            </a:r>
            <a:r>
              <a:rPr lang="en-US" altLang="zh-CN" dirty="0" err="1"/>
              <a:t>sp.setBounds</a:t>
            </a:r>
            <a:r>
              <a:rPr lang="en-US" altLang="zh-CN" dirty="0"/>
              <a:t>(5, 5, 500, 300);</a:t>
            </a:r>
          </a:p>
          <a:p>
            <a:pPr marL="0" indent="0">
              <a:buNone/>
            </a:pPr>
            <a:r>
              <a:rPr lang="en-US" altLang="zh-CN" dirty="0"/>
              <a:t>		</a:t>
            </a:r>
            <a:r>
              <a:rPr lang="en-US" altLang="zh-CN" dirty="0" err="1"/>
              <a:t>sp.setVerticalScrollBarPolicy</a:t>
            </a:r>
            <a:r>
              <a:rPr lang="en-US" altLang="zh-CN" dirty="0"/>
              <a:t>(</a:t>
            </a:r>
            <a:r>
              <a:rPr lang="en-US" altLang="zh-CN" dirty="0" err="1"/>
              <a:t>JScrollPane.VERTICAL_SCROLLBAR_AS_NEEDED</a:t>
            </a:r>
            <a:r>
              <a:rPr lang="en-US" altLang="zh-CN" dirty="0"/>
              <a:t>);</a:t>
            </a:r>
          </a:p>
          <a:p>
            <a:pPr marL="0" indent="0">
              <a:buNone/>
            </a:pPr>
            <a:r>
              <a:rPr lang="en-US" altLang="zh-CN" dirty="0"/>
              <a:t>		</a:t>
            </a:r>
          </a:p>
          <a:p>
            <a:pPr marL="0" indent="0">
              <a:buNone/>
            </a:pPr>
            <a:r>
              <a:rPr lang="en-US" altLang="zh-CN" dirty="0"/>
              <a:t>		</a:t>
            </a:r>
            <a:r>
              <a:rPr lang="en-US" altLang="zh-CN" dirty="0" err="1"/>
              <a:t>this.add</a:t>
            </a:r>
            <a:r>
              <a:rPr lang="en-US" altLang="zh-CN" dirty="0"/>
              <a:t>(</a:t>
            </a:r>
            <a:r>
              <a:rPr lang="en-US" altLang="zh-CN" dirty="0" err="1"/>
              <a:t>sp</a:t>
            </a:r>
            <a:r>
              <a:rPr lang="en-US" altLang="zh-CN" dirty="0"/>
              <a:t>);</a:t>
            </a:r>
          </a:p>
          <a:p>
            <a:pPr marL="0" indent="0">
              <a:buNone/>
            </a:pPr>
            <a:r>
              <a:rPr lang="en-US" altLang="zh-CN" dirty="0"/>
              <a:t>	}</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597969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908292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Code are </a:t>
            </a:r>
            <a:r>
              <a:rPr lang="zh-CN" altLang="en-US" dirty="0" smtClean="0"/>
              <a:t>generated </a:t>
            </a:r>
            <a:r>
              <a:rPr lang="zh-CN" altLang="en-US" dirty="0"/>
              <a:t>automaticly</a:t>
            </a:r>
          </a:p>
        </p:txBody>
      </p:sp>
      <p:sp>
        <p:nvSpPr>
          <p:cNvPr id="5" name="Content Placeholder 4"/>
          <p:cNvSpPr>
            <a:spLocks noGrp="1"/>
          </p:cNvSpPr>
          <p:nvPr>
            <p:ph idx="1"/>
          </p:nvPr>
        </p:nvSpPr>
        <p:spPr/>
        <p:txBody>
          <a:bodyPr/>
          <a:lstStyle/>
          <a:p>
            <a:endParaRPr lang="zh-CN" altLang="en-US"/>
          </a:p>
        </p:txBody>
      </p:sp>
      <p:pic>
        <p:nvPicPr>
          <p:cNvPr id="6" name="Picture 5"/>
          <p:cNvPicPr>
            <a:picLocks noChangeAspect="1"/>
          </p:cNvPicPr>
          <p:nvPr/>
        </p:nvPicPr>
        <p:blipFill>
          <a:blip r:embed="rId2"/>
          <a:stretch>
            <a:fillRect/>
          </a:stretch>
        </p:blipFill>
        <p:spPr>
          <a:xfrm>
            <a:off x="803583" y="1414080"/>
            <a:ext cx="7536833" cy="5174428"/>
          </a:xfrm>
          <a:prstGeom prst="rect">
            <a:avLst/>
          </a:prstGeom>
        </p:spPr>
      </p:pic>
      <p:pic>
        <p:nvPicPr>
          <p:cNvPr id="7" name="Picture 6"/>
          <p:cNvPicPr>
            <a:picLocks noChangeAspect="1"/>
          </p:cNvPicPr>
          <p:nvPr/>
        </p:nvPicPr>
        <p:blipFill>
          <a:blip r:embed="rId3"/>
          <a:stretch>
            <a:fillRect/>
          </a:stretch>
        </p:blipFill>
        <p:spPr>
          <a:xfrm>
            <a:off x="1482708" y="1645468"/>
            <a:ext cx="7521592" cy="5212532"/>
          </a:xfrm>
          <a:prstGeom prst="rect">
            <a:avLst/>
          </a:prstGeom>
        </p:spPr>
      </p:pic>
    </p:spTree>
    <p:extLst>
      <p:ext uri="{BB962C8B-B14F-4D97-AF65-F5344CB8AC3E}">
        <p14:creationId xmlns:p14="http://schemas.microsoft.com/office/powerpoint/2010/main" val="161845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Designing GUI by WYSWYG </a:t>
            </a:r>
            <a:r>
              <a:rPr lang="en-US" altLang="zh-CN" dirty="0"/>
              <a:t>editor</a:t>
            </a:r>
            <a:endParaRPr lang="zh-CN" altLang="en-US" dirty="0"/>
          </a:p>
        </p:txBody>
      </p:sp>
      <p:pic>
        <p:nvPicPr>
          <p:cNvPr id="5" name="Picture 4"/>
          <p:cNvPicPr>
            <a:picLocks noChangeAspect="1"/>
          </p:cNvPicPr>
          <p:nvPr/>
        </p:nvPicPr>
        <p:blipFill>
          <a:blip r:embed="rId2"/>
          <a:stretch>
            <a:fillRect/>
          </a:stretch>
        </p:blipFill>
        <p:spPr>
          <a:xfrm>
            <a:off x="328866" y="1464110"/>
            <a:ext cx="7536833" cy="5189670"/>
          </a:xfrm>
          <a:prstGeom prst="rect">
            <a:avLst/>
          </a:prstGeom>
        </p:spPr>
      </p:pic>
      <p:pic>
        <p:nvPicPr>
          <p:cNvPr id="4" name="Picture 3"/>
          <p:cNvPicPr>
            <a:picLocks noChangeAspect="1"/>
          </p:cNvPicPr>
          <p:nvPr/>
        </p:nvPicPr>
        <p:blipFill>
          <a:blip r:embed="rId3"/>
          <a:stretch>
            <a:fillRect/>
          </a:stretch>
        </p:blipFill>
        <p:spPr>
          <a:xfrm>
            <a:off x="503407" y="1551836"/>
            <a:ext cx="7544454" cy="5220152"/>
          </a:xfrm>
          <a:prstGeom prst="rect">
            <a:avLst/>
          </a:prstGeom>
        </p:spPr>
      </p:pic>
      <p:pic>
        <p:nvPicPr>
          <p:cNvPr id="6" name="Picture 5"/>
          <p:cNvPicPr>
            <a:picLocks noChangeAspect="1"/>
          </p:cNvPicPr>
          <p:nvPr/>
        </p:nvPicPr>
        <p:blipFill>
          <a:blip r:embed="rId4"/>
          <a:stretch>
            <a:fillRect/>
          </a:stretch>
        </p:blipFill>
        <p:spPr>
          <a:xfrm>
            <a:off x="759911" y="1593535"/>
            <a:ext cx="7559695" cy="5204911"/>
          </a:xfrm>
          <a:prstGeom prst="rect">
            <a:avLst/>
          </a:prstGeom>
        </p:spPr>
      </p:pic>
      <p:pic>
        <p:nvPicPr>
          <p:cNvPr id="7" name="Picture 6"/>
          <p:cNvPicPr>
            <a:picLocks noChangeAspect="1"/>
          </p:cNvPicPr>
          <p:nvPr/>
        </p:nvPicPr>
        <p:blipFill>
          <a:blip r:embed="rId5"/>
          <a:stretch>
            <a:fillRect/>
          </a:stretch>
        </p:blipFill>
        <p:spPr>
          <a:xfrm>
            <a:off x="972780" y="1644019"/>
            <a:ext cx="7536833" cy="5212532"/>
          </a:xfrm>
          <a:prstGeom prst="rect">
            <a:avLst/>
          </a:prstGeom>
        </p:spPr>
      </p:pic>
      <p:pic>
        <p:nvPicPr>
          <p:cNvPr id="8" name="Picture 7"/>
          <p:cNvPicPr>
            <a:picLocks noChangeAspect="1"/>
          </p:cNvPicPr>
          <p:nvPr/>
        </p:nvPicPr>
        <p:blipFill>
          <a:blip r:embed="rId6"/>
          <a:stretch>
            <a:fillRect/>
          </a:stretch>
        </p:blipFill>
        <p:spPr>
          <a:xfrm>
            <a:off x="1185035" y="1708580"/>
            <a:ext cx="7521592" cy="5189670"/>
          </a:xfrm>
          <a:prstGeom prst="rect">
            <a:avLst/>
          </a:prstGeom>
        </p:spPr>
      </p:pic>
      <p:pic>
        <p:nvPicPr>
          <p:cNvPr id="9" name="Picture 8"/>
          <p:cNvPicPr>
            <a:picLocks noChangeAspect="1"/>
          </p:cNvPicPr>
          <p:nvPr/>
        </p:nvPicPr>
        <p:blipFill>
          <a:blip r:embed="rId7"/>
          <a:stretch>
            <a:fillRect/>
          </a:stretch>
        </p:blipFill>
        <p:spPr>
          <a:xfrm>
            <a:off x="1385201" y="1807523"/>
            <a:ext cx="7559695" cy="5220152"/>
          </a:xfrm>
          <a:prstGeom prst="rect">
            <a:avLst/>
          </a:prstGeom>
        </p:spPr>
      </p:pic>
    </p:spTree>
    <p:extLst>
      <p:ext uri="{BB962C8B-B14F-4D97-AF65-F5344CB8AC3E}">
        <p14:creationId xmlns:p14="http://schemas.microsoft.com/office/powerpoint/2010/main" val="365989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More code </a:t>
            </a:r>
            <a:r>
              <a:rPr lang="en-US" altLang="zh-CN" dirty="0"/>
              <a:t>are generated</a:t>
            </a:r>
            <a:endParaRPr lang="zh-CN" altLang="en-US" dirty="0"/>
          </a:p>
        </p:txBody>
      </p:sp>
      <p:sp>
        <p:nvSpPr>
          <p:cNvPr id="8" name="Content Placeholder 7"/>
          <p:cNvSpPr>
            <a:spLocks noGrp="1"/>
          </p:cNvSpPr>
          <p:nvPr>
            <p:ph idx="1"/>
          </p:nvPr>
        </p:nvSpPr>
        <p:spPr/>
        <p:txBody>
          <a:bodyPr/>
          <a:lstStyle/>
          <a:p>
            <a:endParaRPr lang="zh-CN" altLang="en-US" dirty="0"/>
          </a:p>
        </p:txBody>
      </p:sp>
      <p:pic>
        <p:nvPicPr>
          <p:cNvPr id="9" name="Picture 8"/>
          <p:cNvPicPr>
            <a:picLocks noChangeAspect="1"/>
          </p:cNvPicPr>
          <p:nvPr/>
        </p:nvPicPr>
        <p:blipFill>
          <a:blip r:embed="rId2"/>
          <a:stretch>
            <a:fillRect/>
          </a:stretch>
        </p:blipFill>
        <p:spPr>
          <a:xfrm>
            <a:off x="720725" y="1445034"/>
            <a:ext cx="7702550" cy="5305684"/>
          </a:xfrm>
          <a:prstGeom prst="rect">
            <a:avLst/>
          </a:prstGeom>
        </p:spPr>
      </p:pic>
    </p:spTree>
    <p:extLst>
      <p:ext uri="{BB962C8B-B14F-4D97-AF65-F5344CB8AC3E}">
        <p14:creationId xmlns:p14="http://schemas.microsoft.com/office/powerpoint/2010/main" val="3847164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Write your own code</a:t>
            </a:r>
            <a:endParaRPr lang="zh-CN" altLang="en-US" dirty="0"/>
          </a:p>
        </p:txBody>
      </p:sp>
      <p:pic>
        <p:nvPicPr>
          <p:cNvPr id="10" name="Picture 9"/>
          <p:cNvPicPr>
            <a:picLocks noChangeAspect="1"/>
          </p:cNvPicPr>
          <p:nvPr/>
        </p:nvPicPr>
        <p:blipFill>
          <a:blip r:embed="rId2"/>
          <a:stretch>
            <a:fillRect/>
          </a:stretch>
        </p:blipFill>
        <p:spPr>
          <a:xfrm>
            <a:off x="426384" y="1373438"/>
            <a:ext cx="7757832" cy="5204911"/>
          </a:xfrm>
          <a:prstGeom prst="rect">
            <a:avLst/>
          </a:prstGeom>
        </p:spPr>
      </p:pic>
      <p:pic>
        <p:nvPicPr>
          <p:cNvPr id="12" name="Picture 11"/>
          <p:cNvPicPr>
            <a:picLocks noChangeAspect="1"/>
          </p:cNvPicPr>
          <p:nvPr/>
        </p:nvPicPr>
        <p:blipFill>
          <a:blip r:embed="rId3"/>
          <a:stretch>
            <a:fillRect/>
          </a:stretch>
        </p:blipFill>
        <p:spPr>
          <a:xfrm>
            <a:off x="639762" y="1519364"/>
            <a:ext cx="7544454" cy="5204911"/>
          </a:xfrm>
          <a:prstGeom prst="rect">
            <a:avLst/>
          </a:prstGeom>
        </p:spPr>
      </p:pic>
      <p:pic>
        <p:nvPicPr>
          <p:cNvPr id="13" name="Picture 12"/>
          <p:cNvPicPr>
            <a:picLocks noChangeAspect="1"/>
          </p:cNvPicPr>
          <p:nvPr/>
        </p:nvPicPr>
        <p:blipFill>
          <a:blip r:embed="rId4"/>
          <a:stretch>
            <a:fillRect/>
          </a:stretch>
        </p:blipFill>
        <p:spPr>
          <a:xfrm>
            <a:off x="1062347" y="1672911"/>
            <a:ext cx="7521592" cy="5197290"/>
          </a:xfrm>
          <a:prstGeom prst="rect">
            <a:avLst/>
          </a:prstGeom>
        </p:spPr>
      </p:pic>
    </p:spTree>
    <p:extLst>
      <p:ext uri="{BB962C8B-B14F-4D97-AF65-F5344CB8AC3E}">
        <p14:creationId xmlns:p14="http://schemas.microsoft.com/office/powerpoint/2010/main" val="376235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2640</TotalTime>
  <Words>1882</Words>
  <Application>Microsoft Office PowerPoint</Application>
  <PresentationFormat>On-screen Show (4:3)</PresentationFormat>
  <Paragraphs>260</Paragraphs>
  <Slides>52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宋体</vt:lpstr>
      <vt:lpstr>Arial</vt:lpstr>
      <vt:lpstr>Calibri</vt:lpstr>
      <vt:lpstr>Office Theme</vt:lpstr>
      <vt:lpstr>Java Programming</vt:lpstr>
      <vt:lpstr>Outline</vt:lpstr>
      <vt:lpstr>Creating your 1st GUI program</vt:lpstr>
      <vt:lpstr>Installing windowbuilder</vt:lpstr>
      <vt:lpstr>Creating 1st GUI Application</vt:lpstr>
      <vt:lpstr>Code are generated automaticly</vt:lpstr>
      <vt:lpstr>Designing GUI by WYSWYG editor</vt:lpstr>
      <vt:lpstr>More code are generated</vt:lpstr>
      <vt:lpstr>Write your own code</vt:lpstr>
      <vt:lpstr>Run your 1st GUI application</vt:lpstr>
      <vt:lpstr>Java GUI APIs</vt:lpstr>
      <vt:lpstr>Swing</vt:lpstr>
      <vt:lpstr>Swing</vt:lpstr>
      <vt:lpstr>Components</vt:lpstr>
      <vt:lpstr>Containers</vt:lpstr>
      <vt:lpstr>Containers</vt:lpstr>
      <vt:lpstr>Jframe &amp; JPanel</vt:lpstr>
      <vt:lpstr>The content-pane</vt:lpstr>
      <vt:lpstr>Getting the content-pane</vt:lpstr>
      <vt:lpstr>Setting the content-pane</vt:lpstr>
      <vt:lpstr>Layout Managers</vt:lpstr>
      <vt:lpstr>Some Layout Managers</vt:lpstr>
      <vt:lpstr>FlowLayout</vt:lpstr>
      <vt:lpstr>Layout with panel</vt:lpstr>
      <vt:lpstr>Without a Layout Manager(Absolute Positioning)</vt:lpstr>
      <vt:lpstr>Without a Layout Manager</vt:lpstr>
      <vt:lpstr>Event-Driven programming</vt:lpstr>
      <vt:lpstr>Event source</vt:lpstr>
      <vt:lpstr>Event trigger</vt:lpstr>
      <vt:lpstr>Event</vt:lpstr>
      <vt:lpstr>Event</vt:lpstr>
      <vt:lpstr>Event Listener</vt:lpstr>
      <vt:lpstr>Event Listener</vt:lpstr>
      <vt:lpstr>Event Listener</vt:lpstr>
      <vt:lpstr>Event Listener</vt:lpstr>
      <vt:lpstr>Event-Handling</vt:lpstr>
      <vt:lpstr>Event-Handling</vt:lpstr>
      <vt:lpstr>Event adapter</vt:lpstr>
      <vt:lpstr>Dialog</vt:lpstr>
      <vt:lpstr>Dialog</vt:lpstr>
      <vt:lpstr>Menu</vt:lpstr>
      <vt:lpstr>Menu</vt:lpstr>
      <vt:lpstr>PowerPoint Presentation</vt:lpstr>
      <vt:lpstr>Android UI</vt:lpstr>
      <vt:lpstr>Android UI</vt:lpstr>
      <vt:lpstr>Reading materials</vt:lpstr>
      <vt:lpstr>BMI Statistics</vt:lpstr>
      <vt:lpstr>How to show the different GUIs?</vt:lpstr>
      <vt:lpstr>PowerPoint Presentation</vt:lpstr>
      <vt:lpstr>Showing the students</vt:lpstr>
      <vt:lpstr>Showing the students</vt:lpstr>
      <vt:lpstr>PowerPoint Presentation</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刘旭东</cp:lastModifiedBy>
  <cp:revision>496</cp:revision>
  <cp:lastPrinted>2017-01-15T05:42:27Z</cp:lastPrinted>
  <dcterms:created xsi:type="dcterms:W3CDTF">2016-09-13T14:28:44Z</dcterms:created>
  <dcterms:modified xsi:type="dcterms:W3CDTF">2017-06-09T10:00:35Z</dcterms:modified>
</cp:coreProperties>
</file>