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46"/>
  </p:notesMasterIdLst>
  <p:sldIdLst>
    <p:sldId id="256" r:id="rId2"/>
    <p:sldId id="321" r:id="rId3"/>
    <p:sldId id="285" r:id="rId4"/>
    <p:sldId id="320" r:id="rId5"/>
    <p:sldId id="322" r:id="rId6"/>
    <p:sldId id="323" r:id="rId7"/>
    <p:sldId id="328" r:id="rId8"/>
    <p:sldId id="324" r:id="rId9"/>
    <p:sldId id="351" r:id="rId10"/>
    <p:sldId id="354" r:id="rId11"/>
    <p:sldId id="348" r:id="rId12"/>
    <p:sldId id="350" r:id="rId13"/>
    <p:sldId id="355" r:id="rId14"/>
    <p:sldId id="325" r:id="rId15"/>
    <p:sldId id="358" r:id="rId16"/>
    <p:sldId id="330" r:id="rId17"/>
    <p:sldId id="331" r:id="rId18"/>
    <p:sldId id="338" r:id="rId19"/>
    <p:sldId id="337" r:id="rId20"/>
    <p:sldId id="359" r:id="rId21"/>
    <p:sldId id="357" r:id="rId22"/>
    <p:sldId id="334" r:id="rId23"/>
    <p:sldId id="353" r:id="rId24"/>
    <p:sldId id="377" r:id="rId25"/>
    <p:sldId id="335" r:id="rId26"/>
    <p:sldId id="336" r:id="rId27"/>
    <p:sldId id="344" r:id="rId28"/>
    <p:sldId id="345" r:id="rId29"/>
    <p:sldId id="360" r:id="rId30"/>
    <p:sldId id="361" r:id="rId31"/>
    <p:sldId id="368" r:id="rId32"/>
    <p:sldId id="365" r:id="rId33"/>
    <p:sldId id="363" r:id="rId34"/>
    <p:sldId id="364" r:id="rId35"/>
    <p:sldId id="367" r:id="rId36"/>
    <p:sldId id="369" r:id="rId37"/>
    <p:sldId id="370" r:id="rId38"/>
    <p:sldId id="371" r:id="rId39"/>
    <p:sldId id="372" r:id="rId40"/>
    <p:sldId id="373" r:id="rId41"/>
    <p:sldId id="375" r:id="rId42"/>
    <p:sldId id="376" r:id="rId43"/>
    <p:sldId id="374" r:id="rId44"/>
    <p:sldId id="281"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87227" autoAdjust="0"/>
  </p:normalViewPr>
  <p:slideViewPr>
    <p:cSldViewPr snapToGrid="0">
      <p:cViewPr varScale="1">
        <p:scale>
          <a:sx n="51" d="100"/>
          <a:sy n="51" d="100"/>
        </p:scale>
        <p:origin x="107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7C644-4F60-4052-9EB6-A42347643D06}" type="datetimeFigureOut">
              <a:rPr lang="zh-CN" altLang="en-US" smtClean="0"/>
              <a:t>2017/6/7</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CC23B-7212-4272-B777-6DAE7ED94841}" type="slidenum">
              <a:rPr lang="zh-CN" altLang="en-US" smtClean="0"/>
              <a:t>‹#›</a:t>
            </a:fld>
            <a:endParaRPr lang="zh-CN" altLang="en-US"/>
          </a:p>
        </p:txBody>
      </p:sp>
    </p:spTree>
    <p:extLst>
      <p:ext uri="{BB962C8B-B14F-4D97-AF65-F5344CB8AC3E}">
        <p14:creationId xmlns:p14="http://schemas.microsoft.com/office/powerpoint/2010/main" val="334845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67CC23B-7212-4272-B777-6DAE7ED94841}" type="slidenum">
              <a:rPr lang="zh-CN" altLang="en-US" smtClean="0"/>
              <a:t>10</a:t>
            </a:fld>
            <a:endParaRPr lang="zh-CN" altLang="en-US"/>
          </a:p>
        </p:txBody>
      </p:sp>
    </p:spTree>
    <p:extLst>
      <p:ext uri="{BB962C8B-B14F-4D97-AF65-F5344CB8AC3E}">
        <p14:creationId xmlns:p14="http://schemas.microsoft.com/office/powerpoint/2010/main" val="169226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32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75554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06327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543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211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2017/6/7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718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t>2017/6/7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4665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t>2017/6/7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75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t>2017/6/7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059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2017/6/7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5224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22492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2017/6/7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3254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pPr/>
              <a:t>2017/6/7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7607857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ourceforge.net/projects/jfreechart/fil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2800" b="1" dirty="0" smtClean="0"/>
              <a:t>Graphics</a:t>
            </a: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616" y="239793"/>
            <a:ext cx="3880767" cy="2424385"/>
          </a:xfrm>
          <a:prstGeom prst="rect">
            <a:avLst/>
          </a:prstGeom>
        </p:spPr>
      </p:pic>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Getting </a:t>
            </a:r>
            <a:r>
              <a:rPr lang="en-US" altLang="zh-CN" dirty="0"/>
              <a:t>canvas</a:t>
            </a:r>
            <a:endParaRPr lang="zh-CN" altLang="en-US" dirty="0"/>
          </a:p>
        </p:txBody>
      </p:sp>
      <p:sp>
        <p:nvSpPr>
          <p:cNvPr id="3" name="Content Placeholder 2"/>
          <p:cNvSpPr>
            <a:spLocks noGrp="1"/>
          </p:cNvSpPr>
          <p:nvPr>
            <p:ph idx="1"/>
          </p:nvPr>
        </p:nvSpPr>
        <p:spPr/>
        <p:txBody>
          <a:bodyPr>
            <a:normAutofit/>
          </a:bodyPr>
          <a:lstStyle/>
          <a:p>
            <a:r>
              <a:rPr lang="en-US" altLang="zh-CN" dirty="0" smtClean="0"/>
              <a:t>The </a:t>
            </a:r>
            <a:r>
              <a:rPr lang="en-US" altLang="zh-CN" dirty="0"/>
              <a:t>extended </a:t>
            </a:r>
            <a:r>
              <a:rPr lang="en-US" altLang="zh-CN" dirty="0" err="1"/>
              <a:t>JPanel</a:t>
            </a:r>
            <a:r>
              <a:rPr lang="en-US" altLang="zh-CN" dirty="0"/>
              <a:t> is often programmed as an inner class of a </a:t>
            </a:r>
            <a:r>
              <a:rPr lang="en-US" altLang="zh-CN" dirty="0" err="1"/>
              <a:t>JFrame</a:t>
            </a:r>
            <a:r>
              <a:rPr lang="en-US" altLang="zh-CN" dirty="0"/>
              <a:t> application to facilitate access of private variables/methods. </a:t>
            </a:r>
            <a:endParaRPr lang="en-US" altLang="zh-CN" dirty="0" smtClean="0"/>
          </a:p>
          <a:p>
            <a:r>
              <a:rPr lang="en-US" altLang="zh-CN" dirty="0" smtClean="0"/>
              <a:t>Although </a:t>
            </a:r>
            <a:r>
              <a:rPr lang="en-US" altLang="zh-CN" dirty="0"/>
              <a:t>we typically draw on the </a:t>
            </a:r>
            <a:r>
              <a:rPr lang="en-US" altLang="zh-CN" dirty="0" err="1"/>
              <a:t>JPanel</a:t>
            </a:r>
            <a:r>
              <a:rPr lang="en-US" altLang="zh-CN" dirty="0"/>
              <a:t>, you can in fact draw on any </a:t>
            </a:r>
            <a:r>
              <a:rPr lang="en-US" altLang="zh-CN" dirty="0" err="1"/>
              <a:t>JComponent</a:t>
            </a:r>
            <a:r>
              <a:rPr lang="en-US" altLang="zh-CN" dirty="0"/>
              <a:t> (such as </a:t>
            </a:r>
            <a:r>
              <a:rPr lang="en-US" altLang="zh-CN" dirty="0" err="1"/>
              <a:t>JLabel</a:t>
            </a:r>
            <a:r>
              <a:rPr lang="en-US" altLang="zh-CN" dirty="0"/>
              <a:t>, </a:t>
            </a:r>
            <a:r>
              <a:rPr lang="en-US" altLang="zh-CN" dirty="0" err="1"/>
              <a:t>JButton</a:t>
            </a:r>
            <a:r>
              <a:rPr lang="en-US" altLang="zh-CN" dirty="0"/>
              <a:t>).</a:t>
            </a:r>
            <a:endParaRPr lang="zh-CN" alt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886" y="4265882"/>
            <a:ext cx="3880767" cy="2424385"/>
          </a:xfrm>
          <a:prstGeom prst="rect">
            <a:avLst/>
          </a:prstGeom>
        </p:spPr>
      </p:pic>
      <p:sp>
        <p:nvSpPr>
          <p:cNvPr id="5" name="TextBox 4"/>
          <p:cNvSpPr txBox="1"/>
          <p:nvPr/>
        </p:nvSpPr>
        <p:spPr>
          <a:xfrm>
            <a:off x="4709270" y="4065827"/>
            <a:ext cx="1423742" cy="400110"/>
          </a:xfrm>
          <a:prstGeom prst="rect">
            <a:avLst/>
          </a:prstGeom>
          <a:noFill/>
        </p:spPr>
        <p:txBody>
          <a:bodyPr wrap="square" rtlCol="0">
            <a:spAutoFit/>
          </a:bodyPr>
          <a:lstStyle/>
          <a:p>
            <a:r>
              <a:rPr lang="en-US" altLang="zh-CN" sz="2000" b="1" dirty="0" smtClean="0"/>
              <a:t>Graphics</a:t>
            </a:r>
            <a:endParaRPr lang="zh-CN" altLang="en-US" sz="2000" b="1" dirty="0"/>
          </a:p>
        </p:txBody>
      </p:sp>
      <p:sp>
        <p:nvSpPr>
          <p:cNvPr id="6" name="TextBox 5"/>
          <p:cNvSpPr txBox="1"/>
          <p:nvPr/>
        </p:nvSpPr>
        <p:spPr>
          <a:xfrm>
            <a:off x="2497539" y="4865794"/>
            <a:ext cx="996287" cy="400110"/>
          </a:xfrm>
          <a:prstGeom prst="rect">
            <a:avLst/>
          </a:prstGeom>
          <a:noFill/>
        </p:spPr>
        <p:txBody>
          <a:bodyPr wrap="square" rtlCol="0">
            <a:spAutoFit/>
          </a:bodyPr>
          <a:lstStyle/>
          <a:p>
            <a:r>
              <a:rPr lang="en-US" altLang="zh-CN" sz="2000" b="1" dirty="0" err="1" smtClean="0"/>
              <a:t>Jpanel</a:t>
            </a:r>
            <a:endParaRPr lang="zh-CN" altLang="en-US" sz="2000" b="1" dirty="0"/>
          </a:p>
        </p:txBody>
      </p:sp>
      <p:cxnSp>
        <p:nvCxnSpPr>
          <p:cNvPr id="7" name="Straight Arrow Connector 6"/>
          <p:cNvCxnSpPr>
            <a:stCxn id="5" idx="2"/>
          </p:cNvCxnSpPr>
          <p:nvPr/>
        </p:nvCxnSpPr>
        <p:spPr>
          <a:xfrm flipH="1">
            <a:off x="5286850" y="4465937"/>
            <a:ext cx="134291" cy="88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p:cNvCxnSpPr>
          <p:nvPr/>
        </p:nvCxnSpPr>
        <p:spPr>
          <a:xfrm>
            <a:off x="2995683" y="5265904"/>
            <a:ext cx="1276066" cy="41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98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Drawing Mickey</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private class </a:t>
            </a:r>
            <a:r>
              <a:rPr lang="en-US" altLang="zh-CN" sz="2400" dirty="0" err="1"/>
              <a:t>DrawMickey</a:t>
            </a:r>
            <a:r>
              <a:rPr lang="en-US" altLang="zh-CN" sz="2400" dirty="0"/>
              <a:t> </a:t>
            </a:r>
            <a:r>
              <a:rPr lang="en-US" altLang="zh-CN" sz="2400" dirty="0">
                <a:solidFill>
                  <a:srgbClr val="0070C0"/>
                </a:solidFill>
              </a:rPr>
              <a:t>extends </a:t>
            </a:r>
            <a:r>
              <a:rPr lang="en-US" altLang="zh-CN" sz="2400" dirty="0" err="1">
                <a:solidFill>
                  <a:srgbClr val="0070C0"/>
                </a:solidFill>
              </a:rPr>
              <a:t>JPanel</a:t>
            </a:r>
            <a:r>
              <a:rPr lang="en-US" altLang="zh-CN" sz="2400" dirty="0">
                <a:solidFill>
                  <a:srgbClr val="0070C0"/>
                </a:solidFill>
              </a:rPr>
              <a:t> </a:t>
            </a:r>
            <a:r>
              <a:rPr lang="en-US" altLang="zh-CN" sz="2400" dirty="0"/>
              <a:t>{</a:t>
            </a:r>
          </a:p>
          <a:p>
            <a:pPr marL="0" indent="0">
              <a:buNone/>
            </a:pPr>
            <a:r>
              <a:rPr lang="en-US" altLang="zh-CN" sz="2400" dirty="0"/>
              <a:t>	</a:t>
            </a:r>
            <a:r>
              <a:rPr lang="en-US" altLang="zh-CN" sz="2400" dirty="0" smtClean="0"/>
              <a:t>@</a:t>
            </a:r>
            <a:r>
              <a:rPr lang="en-US" altLang="zh-CN" sz="2400" dirty="0"/>
              <a:t>Override</a:t>
            </a:r>
          </a:p>
          <a:p>
            <a:pPr marL="0" indent="0">
              <a:buNone/>
            </a:pPr>
            <a:r>
              <a:rPr lang="en-US" altLang="zh-CN" sz="2400" dirty="0"/>
              <a:t>	</a:t>
            </a:r>
            <a:r>
              <a:rPr lang="en-US" altLang="zh-CN" sz="2400" dirty="0" smtClean="0"/>
              <a:t>public </a:t>
            </a:r>
            <a:r>
              <a:rPr lang="en-US" altLang="zh-CN" sz="2400" dirty="0"/>
              <a:t>void </a:t>
            </a:r>
            <a:r>
              <a:rPr lang="en-US" altLang="zh-CN" sz="2400" dirty="0" err="1">
                <a:solidFill>
                  <a:srgbClr val="0070C0"/>
                </a:solidFill>
              </a:rPr>
              <a:t>paintComponent</a:t>
            </a:r>
            <a:r>
              <a:rPr lang="en-US" altLang="zh-CN" sz="2400" dirty="0">
                <a:solidFill>
                  <a:srgbClr val="0070C0"/>
                </a:solidFill>
              </a:rPr>
              <a:t>(Graphics g)</a:t>
            </a:r>
            <a:r>
              <a:rPr lang="en-US" altLang="zh-CN" sz="2400" dirty="0"/>
              <a:t> {</a:t>
            </a:r>
          </a:p>
          <a:p>
            <a:pPr marL="0" indent="0">
              <a:buNone/>
            </a:pPr>
            <a:r>
              <a:rPr lang="en-US" altLang="zh-CN" sz="2400" dirty="0"/>
              <a:t>		</a:t>
            </a:r>
            <a:r>
              <a:rPr lang="en-US" altLang="zh-CN" sz="2400" dirty="0" err="1" smtClean="0"/>
              <a:t>super.paintComponent</a:t>
            </a:r>
            <a:r>
              <a:rPr lang="en-US" altLang="zh-CN" sz="2400" dirty="0" smtClean="0"/>
              <a:t>(g</a:t>
            </a:r>
            <a:r>
              <a:rPr lang="en-US" altLang="zh-CN" sz="2400" dirty="0"/>
              <a:t>); </a:t>
            </a:r>
          </a:p>
          <a:p>
            <a:pPr marL="0" indent="0">
              <a:buNone/>
            </a:pPr>
            <a:r>
              <a:rPr lang="en-US" altLang="zh-CN" sz="2400" dirty="0"/>
              <a:t>		</a:t>
            </a:r>
            <a:r>
              <a:rPr lang="en-US" altLang="zh-CN" sz="2400" dirty="0" smtClean="0"/>
              <a:t>Rectangle </a:t>
            </a:r>
            <a:r>
              <a:rPr lang="en-US" altLang="zh-CN" sz="2400" dirty="0"/>
              <a:t>rec = new Rectangle(100, 100, 100, 100);</a:t>
            </a:r>
          </a:p>
          <a:p>
            <a:pPr marL="0" indent="0">
              <a:buNone/>
            </a:pPr>
            <a:r>
              <a:rPr lang="en-US" altLang="zh-CN" sz="2400" dirty="0"/>
              <a:t>		</a:t>
            </a:r>
            <a:r>
              <a:rPr lang="en-US" altLang="zh-CN" sz="2400" dirty="0" err="1" smtClean="0"/>
              <a:t>drawMickey</a:t>
            </a:r>
            <a:r>
              <a:rPr lang="en-US" altLang="zh-CN" sz="2400" dirty="0" smtClean="0"/>
              <a:t>(g</a:t>
            </a:r>
            <a:r>
              <a:rPr lang="en-US" altLang="zh-CN" sz="2400" dirty="0"/>
              <a:t>, rec);</a:t>
            </a:r>
          </a:p>
          <a:p>
            <a:pPr marL="0" indent="0">
              <a:buNone/>
            </a:pPr>
            <a:r>
              <a:rPr lang="en-US" altLang="zh-CN" sz="2400" dirty="0"/>
              <a:t>	</a:t>
            </a:r>
            <a:r>
              <a:rPr lang="en-US" altLang="zh-CN" sz="2400" dirty="0" smtClean="0"/>
              <a:t>}</a:t>
            </a:r>
            <a:endParaRPr lang="en-US" altLang="zh-CN" sz="2400" dirty="0"/>
          </a:p>
          <a:p>
            <a:pPr marL="0" indent="0">
              <a:buNone/>
            </a:pPr>
            <a:r>
              <a:rPr lang="en-US" altLang="zh-CN" sz="2400" dirty="0"/>
              <a:t>	</a:t>
            </a:r>
            <a:r>
              <a:rPr lang="en-US" altLang="zh-CN" sz="2400" dirty="0" smtClean="0"/>
              <a:t>private </a:t>
            </a:r>
            <a:r>
              <a:rPr lang="en-US" altLang="zh-CN" sz="2400" dirty="0"/>
              <a:t>void </a:t>
            </a:r>
            <a:r>
              <a:rPr lang="en-US" altLang="zh-CN" sz="2400" dirty="0" err="1"/>
              <a:t>drawMickey</a:t>
            </a:r>
            <a:r>
              <a:rPr lang="en-US" altLang="zh-CN" sz="2400" dirty="0"/>
              <a:t>(Graphics g, Rectangle bb) </a:t>
            </a:r>
            <a:r>
              <a:rPr lang="en-US" altLang="zh-CN" sz="2400" dirty="0" smtClean="0"/>
              <a:t>{…}</a:t>
            </a:r>
            <a:endParaRPr lang="en-US" altLang="zh-CN" sz="2400" dirty="0"/>
          </a:p>
          <a:p>
            <a:pPr marL="0" indent="0">
              <a:buNone/>
            </a:pPr>
            <a:r>
              <a:rPr lang="en-US" altLang="zh-CN" sz="2400" dirty="0"/>
              <a:t>	</a:t>
            </a:r>
            <a:r>
              <a:rPr lang="en-US" altLang="zh-CN" sz="2400" dirty="0" smtClean="0"/>
              <a:t>private </a:t>
            </a:r>
            <a:r>
              <a:rPr lang="en-US" altLang="zh-CN" sz="2400" dirty="0"/>
              <a:t>void </a:t>
            </a:r>
            <a:r>
              <a:rPr lang="en-US" altLang="zh-CN" sz="2400" dirty="0" err="1"/>
              <a:t>boxOval</a:t>
            </a:r>
            <a:r>
              <a:rPr lang="en-US" altLang="zh-CN" sz="2400" dirty="0"/>
              <a:t>(Graphics g, Rectangle bb) </a:t>
            </a:r>
            <a:r>
              <a:rPr lang="en-US" altLang="zh-CN" sz="2400" dirty="0" smtClean="0"/>
              <a:t>{…}</a:t>
            </a:r>
            <a:endParaRPr lang="en-US" altLang="zh-CN" sz="2400" dirty="0"/>
          </a:p>
          <a:p>
            <a:pPr marL="0" indent="0">
              <a:buNone/>
            </a:pPr>
            <a:r>
              <a:rPr lang="en-US" altLang="zh-CN" sz="2400" dirty="0" smtClean="0"/>
              <a:t>}</a:t>
            </a:r>
            <a:endParaRPr lang="zh-CN" altLang="en-US" sz="2400" dirty="0"/>
          </a:p>
        </p:txBody>
      </p:sp>
    </p:spTree>
    <p:extLst>
      <p:ext uri="{BB962C8B-B14F-4D97-AF65-F5344CB8AC3E}">
        <p14:creationId xmlns:p14="http://schemas.microsoft.com/office/powerpoint/2010/main" val="1721842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Drawing Mickey</a:t>
            </a:r>
            <a:endParaRPr lang="zh-CN" alt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zh-CN" sz="2400" dirty="0"/>
              <a:t>public void </a:t>
            </a:r>
            <a:r>
              <a:rPr lang="en-US" altLang="zh-CN" sz="2400" dirty="0" err="1" smtClean="0"/>
              <a:t>drawMickey</a:t>
            </a:r>
            <a:r>
              <a:rPr lang="en-US" altLang="zh-CN" sz="2400" dirty="0" smtClean="0"/>
              <a:t>(Graphics </a:t>
            </a:r>
            <a:r>
              <a:rPr lang="en-US" altLang="zh-CN" sz="2400" dirty="0"/>
              <a:t>g, Rectangle bb) {</a:t>
            </a:r>
          </a:p>
          <a:p>
            <a:pPr marL="342900" lvl="1" indent="0">
              <a:buNone/>
            </a:pPr>
            <a:r>
              <a:rPr lang="en-US" altLang="zh-CN" dirty="0" err="1" smtClean="0"/>
              <a:t>boxOval</a:t>
            </a:r>
            <a:r>
              <a:rPr lang="en-US" altLang="zh-CN" dirty="0" smtClean="0"/>
              <a:t>(g</a:t>
            </a:r>
            <a:r>
              <a:rPr lang="en-US" altLang="zh-CN" dirty="0"/>
              <a:t>, bb);</a:t>
            </a:r>
          </a:p>
          <a:p>
            <a:pPr marL="342900" lvl="1" indent="0">
              <a:buNone/>
            </a:pPr>
            <a:r>
              <a:rPr lang="en-US" altLang="zh-CN" dirty="0" err="1" smtClean="0"/>
              <a:t>int</a:t>
            </a:r>
            <a:r>
              <a:rPr lang="en-US" altLang="zh-CN" dirty="0" smtClean="0"/>
              <a:t> </a:t>
            </a:r>
            <a:r>
              <a:rPr lang="en-US" altLang="zh-CN" dirty="0"/>
              <a:t>dx = </a:t>
            </a:r>
            <a:r>
              <a:rPr lang="en-US" altLang="zh-CN" dirty="0" err="1"/>
              <a:t>bb.width</a:t>
            </a:r>
            <a:r>
              <a:rPr lang="en-US" altLang="zh-CN" dirty="0"/>
              <a:t> / 2;</a:t>
            </a:r>
          </a:p>
          <a:p>
            <a:pPr marL="342900" lvl="1" indent="0">
              <a:buNone/>
            </a:pPr>
            <a:r>
              <a:rPr lang="en-US" altLang="zh-CN" dirty="0" err="1"/>
              <a:t>int</a:t>
            </a:r>
            <a:r>
              <a:rPr lang="en-US" altLang="zh-CN" dirty="0"/>
              <a:t> </a:t>
            </a:r>
            <a:r>
              <a:rPr lang="en-US" altLang="zh-CN" dirty="0" err="1"/>
              <a:t>dy</a:t>
            </a:r>
            <a:r>
              <a:rPr lang="en-US" altLang="zh-CN" dirty="0"/>
              <a:t> = </a:t>
            </a:r>
            <a:r>
              <a:rPr lang="en-US" altLang="zh-CN" dirty="0" err="1"/>
              <a:t>bb.height</a:t>
            </a:r>
            <a:r>
              <a:rPr lang="en-US" altLang="zh-CN" dirty="0"/>
              <a:t> / 2;</a:t>
            </a:r>
          </a:p>
          <a:p>
            <a:pPr marL="342900" lvl="1" indent="0">
              <a:buNone/>
            </a:pPr>
            <a:r>
              <a:rPr lang="en-US" altLang="zh-CN" dirty="0"/>
              <a:t>Rectangle half = new Rectangle(</a:t>
            </a:r>
            <a:r>
              <a:rPr lang="en-US" altLang="zh-CN" dirty="0" err="1"/>
              <a:t>bb.x</a:t>
            </a:r>
            <a:r>
              <a:rPr lang="en-US" altLang="zh-CN" dirty="0"/>
              <a:t>, </a:t>
            </a:r>
            <a:r>
              <a:rPr lang="en-US" altLang="zh-CN" dirty="0" err="1"/>
              <a:t>bb.y</a:t>
            </a:r>
            <a:r>
              <a:rPr lang="en-US" altLang="zh-CN" dirty="0"/>
              <a:t>, dx, </a:t>
            </a:r>
            <a:r>
              <a:rPr lang="en-US" altLang="zh-CN" dirty="0" err="1"/>
              <a:t>dy</a:t>
            </a:r>
            <a:r>
              <a:rPr lang="en-US" altLang="zh-CN" dirty="0"/>
              <a:t>);</a:t>
            </a:r>
          </a:p>
          <a:p>
            <a:pPr marL="342900" lvl="1" indent="0">
              <a:buNone/>
            </a:pPr>
            <a:r>
              <a:rPr lang="en-US" altLang="zh-CN" dirty="0" err="1"/>
              <a:t>half.translate</a:t>
            </a:r>
            <a:r>
              <a:rPr lang="en-US" altLang="zh-CN" dirty="0"/>
              <a:t>(-dx / 2, -</a:t>
            </a:r>
            <a:r>
              <a:rPr lang="en-US" altLang="zh-CN" dirty="0" err="1"/>
              <a:t>dy</a:t>
            </a:r>
            <a:r>
              <a:rPr lang="en-US" altLang="zh-CN" dirty="0"/>
              <a:t> / 2);</a:t>
            </a:r>
          </a:p>
          <a:p>
            <a:pPr marL="342900" lvl="1" indent="0">
              <a:buNone/>
            </a:pPr>
            <a:r>
              <a:rPr lang="en-US" altLang="zh-CN" dirty="0" err="1"/>
              <a:t>boxOval</a:t>
            </a:r>
            <a:r>
              <a:rPr lang="en-US" altLang="zh-CN" dirty="0"/>
              <a:t>(g, half);</a:t>
            </a:r>
          </a:p>
          <a:p>
            <a:pPr marL="342900" lvl="1" indent="0">
              <a:buNone/>
            </a:pPr>
            <a:r>
              <a:rPr lang="en-US" altLang="zh-CN" dirty="0" err="1"/>
              <a:t>half.translate</a:t>
            </a:r>
            <a:r>
              <a:rPr lang="en-US" altLang="zh-CN" dirty="0"/>
              <a:t>(dx * 2, 0);</a:t>
            </a:r>
          </a:p>
          <a:p>
            <a:pPr marL="342900" lvl="1" indent="0">
              <a:buNone/>
            </a:pPr>
            <a:r>
              <a:rPr lang="en-US" altLang="zh-CN" dirty="0" err="1"/>
              <a:t>boxOval</a:t>
            </a:r>
            <a:r>
              <a:rPr lang="en-US" altLang="zh-CN" dirty="0"/>
              <a:t>(g, half);</a:t>
            </a:r>
          </a:p>
          <a:p>
            <a:pPr marL="0" indent="0">
              <a:buNone/>
            </a:pPr>
            <a:r>
              <a:rPr lang="en-US" altLang="zh-CN" sz="2400" dirty="0" smtClean="0"/>
              <a:t>}</a:t>
            </a:r>
          </a:p>
          <a:p>
            <a:pPr marL="0" indent="0">
              <a:buNone/>
            </a:pPr>
            <a:r>
              <a:rPr lang="en-US" altLang="zh-CN" sz="2400" dirty="0"/>
              <a:t>public void </a:t>
            </a:r>
            <a:r>
              <a:rPr lang="en-US" altLang="zh-CN" sz="2400" dirty="0" err="1"/>
              <a:t>boxOval</a:t>
            </a:r>
            <a:r>
              <a:rPr lang="en-US" altLang="zh-CN" sz="2400" dirty="0"/>
              <a:t>(Graphics g, Rectangle bb) {</a:t>
            </a:r>
          </a:p>
          <a:p>
            <a:pPr marL="0" indent="0">
              <a:buNone/>
            </a:pPr>
            <a:r>
              <a:rPr lang="en-US" altLang="zh-CN" sz="2400" dirty="0" smtClean="0"/>
              <a:t>     </a:t>
            </a:r>
            <a:r>
              <a:rPr lang="en-US" altLang="zh-CN" sz="2400" dirty="0" err="1" smtClean="0"/>
              <a:t>g.fillOval</a:t>
            </a:r>
            <a:r>
              <a:rPr lang="en-US" altLang="zh-CN" sz="2400" dirty="0" smtClean="0"/>
              <a:t>(</a:t>
            </a:r>
            <a:r>
              <a:rPr lang="en-US" altLang="zh-CN" sz="2400" dirty="0" err="1" smtClean="0"/>
              <a:t>bb.x</a:t>
            </a:r>
            <a:r>
              <a:rPr lang="en-US" altLang="zh-CN" sz="2400" dirty="0"/>
              <a:t>, </a:t>
            </a:r>
            <a:r>
              <a:rPr lang="en-US" altLang="zh-CN" sz="2400" dirty="0" err="1"/>
              <a:t>bb.y</a:t>
            </a:r>
            <a:r>
              <a:rPr lang="en-US" altLang="zh-CN" sz="2400" dirty="0"/>
              <a:t>, </a:t>
            </a:r>
            <a:r>
              <a:rPr lang="en-US" altLang="zh-CN" sz="2400" dirty="0" err="1"/>
              <a:t>bb.width</a:t>
            </a:r>
            <a:r>
              <a:rPr lang="en-US" altLang="zh-CN" sz="2400" dirty="0"/>
              <a:t>, </a:t>
            </a:r>
            <a:r>
              <a:rPr lang="en-US" altLang="zh-CN" sz="2400" dirty="0" err="1"/>
              <a:t>bb.height</a:t>
            </a:r>
            <a:r>
              <a:rPr lang="en-US" altLang="zh-CN" sz="2400" dirty="0"/>
              <a:t>);</a:t>
            </a:r>
          </a:p>
          <a:p>
            <a:pPr marL="0" indent="0">
              <a:buNone/>
            </a:pPr>
            <a:r>
              <a:rPr lang="en-US" altLang="zh-CN" sz="2400" dirty="0" smtClean="0"/>
              <a:t>}</a:t>
            </a:r>
            <a:endParaRPr lang="en-US" altLang="zh-CN" dirty="0"/>
          </a:p>
        </p:txBody>
      </p:sp>
    </p:spTree>
    <p:extLst>
      <p:ext uri="{BB962C8B-B14F-4D97-AF65-F5344CB8AC3E}">
        <p14:creationId xmlns:p14="http://schemas.microsoft.com/office/powerpoint/2010/main" val="1140594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rmAutofit fontScale="55000" lnSpcReduction="20000"/>
          </a:bodyPr>
          <a:lstStyle/>
          <a:p>
            <a:pPr marL="0" indent="0">
              <a:buNone/>
            </a:pPr>
            <a:r>
              <a:rPr lang="en-US" altLang="zh-CN" dirty="0"/>
              <a:t>public class Mickey </a:t>
            </a:r>
            <a:r>
              <a:rPr lang="en-US" altLang="zh-CN" dirty="0">
                <a:solidFill>
                  <a:srgbClr val="0070C0"/>
                </a:solidFill>
              </a:rPr>
              <a:t>extends </a:t>
            </a:r>
            <a:r>
              <a:rPr lang="en-US" altLang="zh-CN" dirty="0" err="1">
                <a:solidFill>
                  <a:srgbClr val="0070C0"/>
                </a:solidFill>
              </a:rPr>
              <a:t>JFrame</a:t>
            </a:r>
            <a:r>
              <a:rPr lang="en-US" altLang="zh-CN" dirty="0">
                <a:solidFill>
                  <a:srgbClr val="0070C0"/>
                </a:solidFill>
              </a:rPr>
              <a:t> </a:t>
            </a:r>
            <a:r>
              <a:rPr lang="en-US" altLang="zh-CN" dirty="0"/>
              <a:t>{</a:t>
            </a:r>
          </a:p>
          <a:p>
            <a:pPr marL="0" indent="0">
              <a:buNone/>
            </a:pPr>
            <a:r>
              <a:rPr lang="en-US" altLang="zh-CN" dirty="0" smtClean="0"/>
              <a:t>	public </a:t>
            </a:r>
            <a:r>
              <a:rPr lang="en-US" altLang="zh-CN" dirty="0"/>
              <a:t>Mickey() {</a:t>
            </a:r>
          </a:p>
          <a:p>
            <a:pPr marL="0" indent="0">
              <a:buNone/>
            </a:pPr>
            <a:r>
              <a:rPr lang="en-US" altLang="zh-CN" dirty="0" smtClean="0"/>
              <a:t>	</a:t>
            </a:r>
            <a:r>
              <a:rPr lang="en-US" altLang="zh-CN" dirty="0" err="1" smtClean="0"/>
              <a:t>setTitle</a:t>
            </a:r>
            <a:r>
              <a:rPr lang="en-US" altLang="zh-CN" dirty="0"/>
              <a:t>("Mickey");</a:t>
            </a:r>
          </a:p>
          <a:p>
            <a:pPr marL="0" indent="0">
              <a:buNone/>
            </a:pPr>
            <a:r>
              <a:rPr lang="en-US" altLang="zh-CN" dirty="0"/>
              <a:t>	</a:t>
            </a:r>
            <a:r>
              <a:rPr lang="en-US" altLang="zh-CN" dirty="0" err="1" smtClean="0"/>
              <a:t>setDefaultCloseOperation</a:t>
            </a:r>
            <a:r>
              <a:rPr lang="en-US" altLang="zh-CN" dirty="0" smtClean="0"/>
              <a:t>(</a:t>
            </a:r>
            <a:r>
              <a:rPr lang="en-US" altLang="zh-CN" dirty="0" err="1" smtClean="0"/>
              <a:t>JFrame.EXIT_ON_CLOSE</a:t>
            </a:r>
            <a:r>
              <a:rPr lang="en-US" altLang="zh-CN" dirty="0"/>
              <a:t>);</a:t>
            </a:r>
          </a:p>
          <a:p>
            <a:pPr marL="0" indent="0">
              <a:buNone/>
            </a:pPr>
            <a:r>
              <a:rPr lang="en-US" altLang="zh-CN" dirty="0"/>
              <a:t>	</a:t>
            </a:r>
            <a:r>
              <a:rPr lang="en-US" altLang="zh-CN" dirty="0" err="1" smtClean="0"/>
              <a:t>setBounds</a:t>
            </a:r>
            <a:r>
              <a:rPr lang="en-US" altLang="zh-CN" dirty="0" smtClean="0"/>
              <a:t>(100</a:t>
            </a:r>
            <a:r>
              <a:rPr lang="en-US" altLang="zh-CN" dirty="0"/>
              <a:t>, 100, 315, 315);</a:t>
            </a:r>
          </a:p>
          <a:p>
            <a:pPr marL="0" indent="0">
              <a:buNone/>
            </a:pPr>
            <a:r>
              <a:rPr lang="en-US" altLang="zh-CN" dirty="0"/>
              <a:t>	</a:t>
            </a:r>
            <a:r>
              <a:rPr lang="en-US" altLang="zh-CN" dirty="0" smtClean="0">
                <a:solidFill>
                  <a:srgbClr val="0070C0"/>
                </a:solidFill>
              </a:rPr>
              <a:t>Container </a:t>
            </a:r>
            <a:r>
              <a:rPr lang="en-US" altLang="zh-CN" dirty="0" err="1">
                <a:solidFill>
                  <a:srgbClr val="0070C0"/>
                </a:solidFill>
              </a:rPr>
              <a:t>cp</a:t>
            </a:r>
            <a:r>
              <a:rPr lang="en-US" altLang="zh-CN" dirty="0">
                <a:solidFill>
                  <a:srgbClr val="0070C0"/>
                </a:solidFill>
              </a:rPr>
              <a:t> = </a:t>
            </a:r>
            <a:r>
              <a:rPr lang="en-US" altLang="zh-CN" dirty="0" err="1">
                <a:solidFill>
                  <a:srgbClr val="0070C0"/>
                </a:solidFill>
              </a:rPr>
              <a:t>getContentPane</a:t>
            </a:r>
            <a:r>
              <a:rPr lang="en-US" altLang="zh-CN" dirty="0">
                <a:solidFill>
                  <a:srgbClr val="0070C0"/>
                </a:solidFill>
              </a:rPr>
              <a:t>();</a:t>
            </a:r>
          </a:p>
          <a:p>
            <a:pPr marL="0" indent="0">
              <a:buNone/>
            </a:pPr>
            <a:r>
              <a:rPr lang="en-US" altLang="zh-CN" dirty="0"/>
              <a:t>	</a:t>
            </a:r>
            <a:r>
              <a:rPr lang="en-US" altLang="zh-CN" dirty="0" err="1" smtClean="0">
                <a:solidFill>
                  <a:srgbClr val="0070C0"/>
                </a:solidFill>
              </a:rPr>
              <a:t>DrawMickey</a:t>
            </a:r>
            <a:r>
              <a:rPr lang="en-US" altLang="zh-CN" dirty="0" smtClean="0">
                <a:solidFill>
                  <a:srgbClr val="0070C0"/>
                </a:solidFill>
              </a:rPr>
              <a:t> </a:t>
            </a:r>
            <a:r>
              <a:rPr lang="en-US" altLang="zh-CN" dirty="0">
                <a:solidFill>
                  <a:srgbClr val="0070C0"/>
                </a:solidFill>
              </a:rPr>
              <a:t>canvas = new </a:t>
            </a:r>
            <a:r>
              <a:rPr lang="en-US" altLang="zh-CN" dirty="0" err="1">
                <a:solidFill>
                  <a:srgbClr val="0070C0"/>
                </a:solidFill>
              </a:rPr>
              <a:t>DrawMickey</a:t>
            </a:r>
            <a:r>
              <a:rPr lang="en-US" altLang="zh-CN" dirty="0">
                <a:solidFill>
                  <a:srgbClr val="0070C0"/>
                </a:solidFill>
              </a:rPr>
              <a:t>(); </a:t>
            </a:r>
            <a:r>
              <a:rPr lang="en-US" altLang="zh-CN" dirty="0">
                <a:solidFill>
                  <a:srgbClr val="00B050"/>
                </a:solidFill>
              </a:rPr>
              <a:t>// Construct the drawing canvas	</a:t>
            </a:r>
            <a:r>
              <a:rPr lang="en-US" altLang="zh-CN" dirty="0"/>
              <a:t>	</a:t>
            </a:r>
          </a:p>
          <a:p>
            <a:pPr marL="0" indent="0">
              <a:buNone/>
            </a:pPr>
            <a:r>
              <a:rPr lang="en-US" altLang="zh-CN" dirty="0"/>
              <a:t>	</a:t>
            </a:r>
            <a:r>
              <a:rPr lang="en-US" altLang="zh-CN" dirty="0" err="1" smtClean="0">
                <a:solidFill>
                  <a:srgbClr val="0070C0"/>
                </a:solidFill>
              </a:rPr>
              <a:t>cp.add</a:t>
            </a:r>
            <a:r>
              <a:rPr lang="en-US" altLang="zh-CN" dirty="0" smtClean="0">
                <a:solidFill>
                  <a:srgbClr val="0070C0"/>
                </a:solidFill>
              </a:rPr>
              <a:t>(canvas</a:t>
            </a:r>
            <a:r>
              <a:rPr lang="en-US" altLang="zh-CN" dirty="0">
                <a:solidFill>
                  <a:srgbClr val="0070C0"/>
                </a:solidFill>
              </a:rPr>
              <a:t>);</a:t>
            </a:r>
          </a:p>
          <a:p>
            <a:pPr marL="0" indent="0">
              <a:buNone/>
            </a:pPr>
            <a:r>
              <a:rPr lang="en-US" altLang="zh-CN" dirty="0" smtClean="0"/>
              <a:t>	</a:t>
            </a:r>
            <a:r>
              <a:rPr lang="en-US" altLang="zh-CN" dirty="0" err="1" smtClean="0"/>
              <a:t>setVisible</a:t>
            </a:r>
            <a:r>
              <a:rPr lang="en-US" altLang="zh-CN" dirty="0" smtClean="0"/>
              <a:t>(true);</a:t>
            </a:r>
          </a:p>
          <a:p>
            <a:pPr marL="0" indent="0">
              <a:buNone/>
            </a:pPr>
            <a:r>
              <a:rPr lang="en-US" altLang="zh-CN" dirty="0" smtClean="0"/>
              <a:t>}</a:t>
            </a:r>
            <a:endParaRPr lang="en-US" altLang="zh-CN" dirty="0"/>
          </a:p>
          <a:p>
            <a:pPr marL="0" indent="0">
              <a:buNone/>
            </a:pPr>
            <a:r>
              <a:rPr lang="en-US" altLang="zh-CN" dirty="0" smtClean="0"/>
              <a:t>public </a:t>
            </a:r>
            <a:r>
              <a:rPr lang="en-US" altLang="zh-CN" dirty="0"/>
              <a:t>static void main(String[] </a:t>
            </a:r>
            <a:r>
              <a:rPr lang="en-US" altLang="zh-CN" dirty="0" err="1"/>
              <a:t>args</a:t>
            </a:r>
            <a:r>
              <a:rPr lang="en-US" altLang="zh-CN" dirty="0"/>
              <a:t>) {</a:t>
            </a:r>
          </a:p>
          <a:p>
            <a:pPr marL="0" indent="0">
              <a:buNone/>
            </a:pPr>
            <a:r>
              <a:rPr lang="en-US" altLang="zh-CN" dirty="0"/>
              <a:t>	</a:t>
            </a:r>
            <a:r>
              <a:rPr lang="en-US" altLang="zh-CN" dirty="0" err="1" smtClean="0"/>
              <a:t>EventQueue.invokeLater</a:t>
            </a:r>
            <a:r>
              <a:rPr lang="en-US" altLang="zh-CN" dirty="0" smtClean="0"/>
              <a:t>(new </a:t>
            </a:r>
            <a:r>
              <a:rPr lang="en-US" altLang="zh-CN" dirty="0"/>
              <a:t>Runnable() {</a:t>
            </a:r>
          </a:p>
          <a:p>
            <a:pPr marL="0" indent="0">
              <a:buNone/>
            </a:pPr>
            <a:r>
              <a:rPr lang="en-US" altLang="zh-CN" dirty="0"/>
              <a:t>	</a:t>
            </a:r>
            <a:r>
              <a:rPr lang="en-US" altLang="zh-CN" dirty="0" smtClean="0"/>
              <a:t>	public </a:t>
            </a:r>
            <a:r>
              <a:rPr lang="en-US" altLang="zh-CN" dirty="0"/>
              <a:t>void run() {</a:t>
            </a:r>
          </a:p>
          <a:p>
            <a:pPr marL="0" indent="0">
              <a:buNone/>
            </a:pPr>
            <a:r>
              <a:rPr lang="en-US" altLang="zh-CN" dirty="0"/>
              <a:t>		</a:t>
            </a:r>
            <a:r>
              <a:rPr lang="en-US" altLang="zh-CN" dirty="0" smtClean="0"/>
              <a:t>	try </a:t>
            </a:r>
            <a:r>
              <a:rPr lang="en-US" altLang="zh-CN" dirty="0"/>
              <a:t>{</a:t>
            </a:r>
          </a:p>
          <a:p>
            <a:pPr marL="0" indent="0">
              <a:buNone/>
            </a:pPr>
            <a:r>
              <a:rPr lang="en-US" altLang="zh-CN" dirty="0"/>
              <a:t>			</a:t>
            </a:r>
            <a:r>
              <a:rPr lang="en-US" altLang="zh-CN" dirty="0" smtClean="0"/>
              <a:t>	Mickey </a:t>
            </a:r>
            <a:r>
              <a:rPr lang="en-US" altLang="zh-CN" dirty="0"/>
              <a:t>frame = new Mickey();</a:t>
            </a:r>
          </a:p>
          <a:p>
            <a:pPr marL="0" indent="0">
              <a:buNone/>
            </a:pPr>
            <a:r>
              <a:rPr lang="en-US" altLang="zh-CN" dirty="0"/>
              <a:t>		</a:t>
            </a:r>
            <a:r>
              <a:rPr lang="en-US" altLang="zh-CN" dirty="0" smtClean="0"/>
              <a:t>	} </a:t>
            </a:r>
            <a:r>
              <a:rPr lang="en-US" altLang="zh-CN" dirty="0"/>
              <a:t>catch (Exception e) {</a:t>
            </a:r>
          </a:p>
          <a:p>
            <a:pPr marL="0" indent="0">
              <a:buNone/>
            </a:pPr>
            <a:r>
              <a:rPr lang="en-US" altLang="zh-CN" dirty="0"/>
              <a:t>			</a:t>
            </a:r>
            <a:r>
              <a:rPr lang="en-US" altLang="zh-CN" dirty="0" smtClean="0"/>
              <a:t>	</a:t>
            </a:r>
            <a:r>
              <a:rPr lang="en-US" altLang="zh-CN" dirty="0" err="1" smtClean="0"/>
              <a:t>e.printStackTrace</a:t>
            </a:r>
            <a:r>
              <a:rPr lang="en-US" altLang="zh-CN" dirty="0"/>
              <a:t>();</a:t>
            </a:r>
          </a:p>
          <a:p>
            <a:pPr marL="0" indent="0">
              <a:buNone/>
            </a:pPr>
            <a:r>
              <a:rPr lang="en-US" altLang="zh-CN" dirty="0"/>
              <a:t>		</a:t>
            </a:r>
            <a:r>
              <a:rPr lang="en-US" altLang="zh-CN" dirty="0" smtClean="0"/>
              <a:t>	}</a:t>
            </a:r>
            <a:endParaRPr lang="en-US" altLang="zh-CN" dirty="0"/>
          </a:p>
          <a:p>
            <a:pPr marL="0" indent="0">
              <a:buNone/>
            </a:pPr>
            <a:r>
              <a:rPr lang="en-US" altLang="zh-CN" dirty="0"/>
              <a:t>	</a:t>
            </a:r>
            <a:r>
              <a:rPr lang="en-US" altLang="zh-CN" dirty="0" smtClean="0"/>
              <a:t>	}</a:t>
            </a:r>
            <a:endParaRPr lang="en-US" altLang="zh-CN" dirty="0"/>
          </a:p>
          <a:p>
            <a:pPr marL="0" indent="0">
              <a:buNone/>
            </a:pPr>
            <a:r>
              <a:rPr lang="en-US" altLang="zh-CN" dirty="0"/>
              <a:t>	</a:t>
            </a:r>
            <a:r>
              <a:rPr lang="en-US" altLang="zh-CN" dirty="0" smtClean="0"/>
              <a:t>});</a:t>
            </a:r>
            <a:endParaRPr lang="en-US" altLang="zh-CN" dirty="0"/>
          </a:p>
          <a:p>
            <a:pPr marL="0" indent="0">
              <a:buNone/>
            </a:pPr>
            <a:r>
              <a:rPr lang="en-US" altLang="zh-CN" dirty="0" smtClean="0"/>
              <a:t>}</a:t>
            </a:r>
            <a:endParaRPr lang="zh-CN" altLang="en-US" dirty="0"/>
          </a:p>
        </p:txBody>
      </p:sp>
    </p:spTree>
    <p:extLst>
      <p:ext uri="{BB962C8B-B14F-4D97-AF65-F5344CB8AC3E}">
        <p14:creationId xmlns:p14="http://schemas.microsoft.com/office/powerpoint/2010/main" val="2866725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Coloring Mickey</a:t>
            </a:r>
            <a:endParaRPr lang="zh-CN" altLang="en-US" dirty="0"/>
          </a:p>
        </p:txBody>
      </p:sp>
      <p:sp>
        <p:nvSpPr>
          <p:cNvPr id="3" name="Content Placeholder 2"/>
          <p:cNvSpPr>
            <a:spLocks noGrp="1"/>
          </p:cNvSpPr>
          <p:nvPr>
            <p:ph idx="1"/>
          </p:nvPr>
        </p:nvSpPr>
        <p:spPr/>
        <p:txBody>
          <a:bodyPr/>
          <a:lstStyle/>
          <a:p>
            <a:r>
              <a:rPr lang="en-US" altLang="zh-CN" dirty="0"/>
              <a:t>The graphic context maintains states (or attributes) such as the current painting color, the current font for drawing text strings, and the current painting rectangular area (called clip). </a:t>
            </a:r>
            <a:endParaRPr lang="en-US" altLang="zh-CN" dirty="0" smtClean="0"/>
          </a:p>
          <a:p>
            <a:r>
              <a:rPr lang="en-US" altLang="zh-CN" dirty="0" smtClean="0"/>
              <a:t>You </a:t>
            </a:r>
            <a:r>
              <a:rPr lang="en-US" altLang="zh-CN" dirty="0"/>
              <a:t>can use the methods </a:t>
            </a:r>
            <a:r>
              <a:rPr lang="en-US" altLang="zh-CN" dirty="0" err="1"/>
              <a:t>getColor</a:t>
            </a:r>
            <a:r>
              <a:rPr lang="en-US" altLang="zh-CN" dirty="0"/>
              <a:t>(), </a:t>
            </a:r>
            <a:r>
              <a:rPr lang="en-US" altLang="zh-CN" dirty="0" err="1"/>
              <a:t>setColor</a:t>
            </a:r>
            <a:r>
              <a:rPr lang="en-US" altLang="zh-CN" dirty="0"/>
              <a:t>(), </a:t>
            </a:r>
            <a:r>
              <a:rPr lang="en-US" altLang="zh-CN" dirty="0" err="1"/>
              <a:t>getFont</a:t>
            </a:r>
            <a:r>
              <a:rPr lang="en-US" altLang="zh-CN" dirty="0"/>
              <a:t>(), </a:t>
            </a:r>
            <a:r>
              <a:rPr lang="en-US" altLang="zh-CN" dirty="0" err="1"/>
              <a:t>setFont</a:t>
            </a:r>
            <a:r>
              <a:rPr lang="en-US" altLang="zh-CN" dirty="0"/>
              <a:t>(), </a:t>
            </a:r>
            <a:r>
              <a:rPr lang="en-US" altLang="zh-CN" dirty="0" err="1"/>
              <a:t>getClipBounds</a:t>
            </a:r>
            <a:r>
              <a:rPr lang="en-US" altLang="zh-CN" dirty="0"/>
              <a:t>(), </a:t>
            </a:r>
            <a:r>
              <a:rPr lang="en-US" altLang="zh-CN" dirty="0" err="1"/>
              <a:t>setClip</a:t>
            </a:r>
            <a:r>
              <a:rPr lang="en-US" altLang="zh-CN" dirty="0"/>
              <a:t>() to get or set the color, font, and clip area. Any painting outside the clip area is ignored.</a:t>
            </a:r>
            <a:endParaRPr lang="zh-CN" altLang="en-US" dirty="0"/>
          </a:p>
        </p:txBody>
      </p:sp>
    </p:spTree>
    <p:extLst>
      <p:ext uri="{BB962C8B-B14F-4D97-AF65-F5344CB8AC3E}">
        <p14:creationId xmlns:p14="http://schemas.microsoft.com/office/powerpoint/2010/main" val="1154868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Colors</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smtClean="0"/>
              <a:t>Set or get </a:t>
            </a:r>
            <a:r>
              <a:rPr lang="en-US" altLang="zh-CN" dirty="0"/>
              <a:t>Graphics context's current color.</a:t>
            </a:r>
          </a:p>
          <a:p>
            <a:pPr marL="342900" lvl="1" indent="0">
              <a:buNone/>
            </a:pPr>
            <a:r>
              <a:rPr lang="en-US" altLang="zh-CN" dirty="0"/>
              <a:t>void </a:t>
            </a:r>
            <a:r>
              <a:rPr lang="en-US" altLang="zh-CN" dirty="0" err="1">
                <a:solidFill>
                  <a:srgbClr val="0070C0"/>
                </a:solidFill>
              </a:rPr>
              <a:t>setColor</a:t>
            </a:r>
            <a:r>
              <a:rPr lang="en-US" altLang="zh-CN" dirty="0">
                <a:solidFill>
                  <a:srgbClr val="0070C0"/>
                </a:solidFill>
              </a:rPr>
              <a:t>(Color c)</a:t>
            </a:r>
          </a:p>
          <a:p>
            <a:pPr marL="342900" lvl="1" indent="0">
              <a:buNone/>
            </a:pPr>
            <a:r>
              <a:rPr lang="en-US" altLang="zh-CN" dirty="0"/>
              <a:t>Color </a:t>
            </a:r>
            <a:r>
              <a:rPr lang="en-US" altLang="zh-CN" dirty="0" err="1"/>
              <a:t>getColor</a:t>
            </a:r>
            <a:r>
              <a:rPr lang="en-US" altLang="zh-CN" dirty="0" smtClean="0"/>
              <a:t>()</a:t>
            </a:r>
          </a:p>
          <a:p>
            <a:r>
              <a:rPr lang="en-US" altLang="zh-CN" dirty="0"/>
              <a:t>The class </a:t>
            </a:r>
            <a:r>
              <a:rPr lang="en-US" altLang="zh-CN" dirty="0" err="1"/>
              <a:t>java.awt.Color</a:t>
            </a:r>
            <a:r>
              <a:rPr lang="en-US" altLang="zh-CN" dirty="0"/>
              <a:t> provides 13 </a:t>
            </a:r>
            <a:r>
              <a:rPr lang="en-US" altLang="zh-CN" dirty="0">
                <a:solidFill>
                  <a:srgbClr val="0070C0"/>
                </a:solidFill>
              </a:rPr>
              <a:t>standard colors </a:t>
            </a:r>
            <a:r>
              <a:rPr lang="en-US" altLang="zh-CN" dirty="0"/>
              <a:t>as named-constants. </a:t>
            </a:r>
            <a:r>
              <a:rPr lang="en-US" altLang="zh-CN" dirty="0" smtClean="0"/>
              <a:t>They </a:t>
            </a:r>
            <a:r>
              <a:rPr lang="en-US" altLang="zh-CN" dirty="0"/>
              <a:t>are: </a:t>
            </a:r>
            <a:endParaRPr lang="en-US" altLang="zh-CN" dirty="0" smtClean="0"/>
          </a:p>
          <a:p>
            <a:pPr marL="342900" lvl="1" indent="0">
              <a:buNone/>
            </a:pPr>
            <a:r>
              <a:rPr lang="en-US" altLang="zh-CN" dirty="0" smtClean="0"/>
              <a:t>RED</a:t>
            </a:r>
            <a:r>
              <a:rPr lang="en-US" altLang="zh-CN" dirty="0"/>
              <a:t>, GREEN, BLUE, MAGENTA, CYAN, YELLOW, BLACK, WHITE, GRAY, DARK_GRAY, LIGHT_GRAY, ORANGE, and PINK. </a:t>
            </a:r>
          </a:p>
          <a:p>
            <a:r>
              <a:rPr lang="en-US" altLang="zh-CN" dirty="0"/>
              <a:t>You can use the </a:t>
            </a:r>
            <a:r>
              <a:rPr lang="en-US" altLang="zh-CN" dirty="0" err="1"/>
              <a:t>toString</a:t>
            </a:r>
            <a:r>
              <a:rPr lang="en-US" altLang="zh-CN" dirty="0"/>
              <a:t>() to print the RGB values of these color (e.g., </a:t>
            </a:r>
            <a:r>
              <a:rPr lang="en-US" altLang="zh-CN" dirty="0" err="1"/>
              <a:t>System.out.println</a:t>
            </a:r>
            <a:r>
              <a:rPr lang="en-US" altLang="zh-CN" dirty="0"/>
              <a:t>(</a:t>
            </a:r>
            <a:r>
              <a:rPr lang="en-US" altLang="zh-CN" dirty="0" err="1">
                <a:solidFill>
                  <a:srgbClr val="0070C0"/>
                </a:solidFill>
              </a:rPr>
              <a:t>Color.RED</a:t>
            </a:r>
            <a:r>
              <a:rPr lang="en-US" altLang="zh-CN" dirty="0"/>
              <a:t>)):</a:t>
            </a:r>
          </a:p>
          <a:p>
            <a:pPr marL="342900" lvl="1" indent="0">
              <a:buNone/>
            </a:pPr>
            <a:r>
              <a:rPr lang="en-US" altLang="zh-CN" dirty="0"/>
              <a:t>RED       : </a:t>
            </a:r>
            <a:r>
              <a:rPr lang="en-US" altLang="zh-CN" dirty="0" err="1"/>
              <a:t>java.awt.Color</a:t>
            </a:r>
            <a:r>
              <a:rPr lang="en-US" altLang="zh-CN" dirty="0"/>
              <a:t>[r=255, g=0,   b=0</a:t>
            </a:r>
            <a:r>
              <a:rPr lang="en-US" altLang="zh-CN" dirty="0" smtClean="0"/>
              <a:t>]</a:t>
            </a:r>
            <a:endParaRPr lang="en-US" altLang="zh-CN" dirty="0"/>
          </a:p>
          <a:p>
            <a:pPr marL="0" indent="0">
              <a:buNone/>
            </a:pPr>
            <a:r>
              <a:rPr lang="en-US" altLang="zh-CN" dirty="0"/>
              <a:t> </a:t>
            </a:r>
          </a:p>
          <a:p>
            <a:pPr marL="0" indent="0">
              <a:buNone/>
            </a:pPr>
            <a:endParaRPr lang="zh-CN" altLang="en-US" dirty="0"/>
          </a:p>
        </p:txBody>
      </p:sp>
    </p:spTree>
    <p:extLst>
      <p:ext uri="{BB962C8B-B14F-4D97-AF65-F5344CB8AC3E}">
        <p14:creationId xmlns:p14="http://schemas.microsoft.com/office/powerpoint/2010/main" val="1985110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Colors </a:t>
            </a:r>
            <a:endParaRPr lang="zh-CN" altLang="en-US" dirty="0"/>
          </a:p>
        </p:txBody>
      </p:sp>
      <p:sp>
        <p:nvSpPr>
          <p:cNvPr id="3" name="Content Placeholder 2"/>
          <p:cNvSpPr>
            <a:spLocks noGrp="1"/>
          </p:cNvSpPr>
          <p:nvPr>
            <p:ph idx="1"/>
          </p:nvPr>
        </p:nvSpPr>
        <p:spPr>
          <a:xfrm>
            <a:off x="628650" y="1825625"/>
            <a:ext cx="8051326" cy="4351338"/>
          </a:xfrm>
        </p:spPr>
        <p:txBody>
          <a:bodyPr>
            <a:normAutofit/>
          </a:bodyPr>
          <a:lstStyle/>
          <a:p>
            <a:r>
              <a:rPr lang="en-US" altLang="zh-CN" sz="2400" dirty="0"/>
              <a:t>You can also use the RGB values or RGBA value (A for alpha to specify transparency/opaque) to construct your own color via constructors:</a:t>
            </a:r>
          </a:p>
          <a:p>
            <a:pPr lvl="1"/>
            <a:r>
              <a:rPr lang="en-US" altLang="zh-CN" sz="2000" dirty="0"/>
              <a:t>Color(</a:t>
            </a:r>
            <a:r>
              <a:rPr lang="en-US" altLang="zh-CN" sz="2000" dirty="0" err="1"/>
              <a:t>int</a:t>
            </a:r>
            <a:r>
              <a:rPr lang="en-US" altLang="zh-CN" sz="2000" dirty="0"/>
              <a:t> r, </a:t>
            </a:r>
            <a:r>
              <a:rPr lang="en-US" altLang="zh-CN" sz="2000" dirty="0" err="1"/>
              <a:t>int</a:t>
            </a:r>
            <a:r>
              <a:rPr lang="en-US" altLang="zh-CN" sz="2000" dirty="0"/>
              <a:t> g, </a:t>
            </a:r>
            <a:r>
              <a:rPr lang="en-US" altLang="zh-CN" sz="2000" dirty="0" err="1"/>
              <a:t>int</a:t>
            </a:r>
            <a:r>
              <a:rPr lang="en-US" altLang="zh-CN" sz="2000" dirty="0"/>
              <a:t> b);             </a:t>
            </a:r>
            <a:r>
              <a:rPr lang="en-US" altLang="zh-CN" sz="2000" dirty="0">
                <a:solidFill>
                  <a:srgbClr val="00B050"/>
                </a:solidFill>
              </a:rPr>
              <a:t>// between 0 and 255</a:t>
            </a:r>
          </a:p>
          <a:p>
            <a:pPr lvl="1"/>
            <a:r>
              <a:rPr lang="en-US" altLang="zh-CN" sz="2000" dirty="0"/>
              <a:t>Color(</a:t>
            </a:r>
            <a:r>
              <a:rPr lang="en-US" altLang="zh-CN" sz="2000" dirty="0" err="1"/>
              <a:t>int</a:t>
            </a:r>
            <a:r>
              <a:rPr lang="en-US" altLang="zh-CN" sz="2000" dirty="0"/>
              <a:t> r, </a:t>
            </a:r>
            <a:r>
              <a:rPr lang="en-US" altLang="zh-CN" sz="2000" dirty="0" err="1"/>
              <a:t>int</a:t>
            </a:r>
            <a:r>
              <a:rPr lang="en-US" altLang="zh-CN" sz="2000" dirty="0"/>
              <a:t> g, </a:t>
            </a:r>
            <a:r>
              <a:rPr lang="en-US" altLang="zh-CN" sz="2000" dirty="0" err="1"/>
              <a:t>int</a:t>
            </a:r>
            <a:r>
              <a:rPr lang="en-US" altLang="zh-CN" sz="2000" dirty="0"/>
              <a:t> b, </a:t>
            </a:r>
            <a:r>
              <a:rPr lang="en-US" altLang="zh-CN" sz="2000" dirty="0" err="1"/>
              <a:t>int</a:t>
            </a:r>
            <a:r>
              <a:rPr lang="en-US" altLang="zh-CN" sz="2000" dirty="0"/>
              <a:t> alpha);         </a:t>
            </a:r>
            <a:r>
              <a:rPr lang="en-US" altLang="zh-CN" sz="2000" dirty="0">
                <a:solidFill>
                  <a:srgbClr val="00B050"/>
                </a:solidFill>
              </a:rPr>
              <a:t>// between 0 and 255</a:t>
            </a:r>
          </a:p>
          <a:p>
            <a:pPr lvl="1"/>
            <a:r>
              <a:rPr lang="en-US" altLang="zh-CN" sz="2000" dirty="0" smtClean="0"/>
              <a:t>Color(float </a:t>
            </a:r>
            <a:r>
              <a:rPr lang="en-US" altLang="zh-CN" sz="2000" dirty="0"/>
              <a:t>r, float g, float b);       </a:t>
            </a:r>
            <a:r>
              <a:rPr lang="en-US" altLang="zh-CN" sz="2000" dirty="0">
                <a:solidFill>
                  <a:srgbClr val="00B050"/>
                </a:solidFill>
              </a:rPr>
              <a:t>// between 0.0f and </a:t>
            </a:r>
            <a:r>
              <a:rPr lang="en-US" altLang="zh-CN" sz="2000" dirty="0" smtClean="0">
                <a:solidFill>
                  <a:srgbClr val="00B050"/>
                </a:solidFill>
              </a:rPr>
              <a:t>1.0f</a:t>
            </a:r>
            <a:endParaRPr lang="en-US" altLang="zh-CN" sz="2000" dirty="0">
              <a:solidFill>
                <a:srgbClr val="00B050"/>
              </a:solidFill>
            </a:endParaRPr>
          </a:p>
          <a:p>
            <a:pPr lvl="1"/>
            <a:r>
              <a:rPr lang="en-US" altLang="zh-CN" sz="2000" dirty="0" smtClean="0"/>
              <a:t>Color(float </a:t>
            </a:r>
            <a:r>
              <a:rPr lang="en-US" altLang="zh-CN" sz="2000" dirty="0"/>
              <a:t>r, float g, float b, float alpha); </a:t>
            </a:r>
            <a:r>
              <a:rPr lang="en-US" altLang="zh-CN" sz="2000" dirty="0">
                <a:solidFill>
                  <a:srgbClr val="00B050"/>
                </a:solidFill>
              </a:rPr>
              <a:t>// between 0.0f and 1.0f</a:t>
            </a:r>
          </a:p>
          <a:p>
            <a:r>
              <a:rPr lang="en-US" altLang="zh-CN" sz="2400" dirty="0" smtClean="0"/>
              <a:t>For </a:t>
            </a:r>
            <a:r>
              <a:rPr lang="en-US" altLang="zh-CN" sz="2400" dirty="0"/>
              <a:t>example:</a:t>
            </a:r>
          </a:p>
          <a:p>
            <a:pPr lvl="1"/>
            <a:r>
              <a:rPr lang="en-US" altLang="zh-CN" sz="2000" dirty="0"/>
              <a:t>Color myColor1 = new Color(123, 111, 222);</a:t>
            </a:r>
          </a:p>
          <a:p>
            <a:pPr lvl="1"/>
            <a:r>
              <a:rPr lang="en-US" altLang="zh-CN" sz="2000" dirty="0"/>
              <a:t>Color myColor2 = new Color(0.5f, 0.3f, 0.1f);</a:t>
            </a:r>
          </a:p>
          <a:p>
            <a:pPr lvl="1"/>
            <a:r>
              <a:rPr lang="en-US" altLang="zh-CN" sz="2000" dirty="0"/>
              <a:t>Color myColor3 = new Color(0.5f, 0.3f, 0.1f, 0.5f);  </a:t>
            </a:r>
            <a:r>
              <a:rPr lang="en-US" altLang="zh-CN" sz="2000" dirty="0" smtClean="0">
                <a:solidFill>
                  <a:srgbClr val="00B050"/>
                </a:solidFill>
              </a:rPr>
              <a:t>//semi-transparent</a:t>
            </a:r>
            <a:endParaRPr lang="zh-CN" altLang="en-US" sz="2000" dirty="0">
              <a:solidFill>
                <a:srgbClr val="00B050"/>
              </a:solidFill>
            </a:endParaRPr>
          </a:p>
        </p:txBody>
      </p:sp>
    </p:spTree>
    <p:extLst>
      <p:ext uri="{BB962C8B-B14F-4D97-AF65-F5344CB8AC3E}">
        <p14:creationId xmlns:p14="http://schemas.microsoft.com/office/powerpoint/2010/main" val="2910931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Fonts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The class </a:t>
            </a:r>
            <a:r>
              <a:rPr lang="en-US" altLang="zh-CN" dirty="0" err="1"/>
              <a:t>java.awt.Font</a:t>
            </a:r>
            <a:r>
              <a:rPr lang="en-US" altLang="zh-CN" dirty="0"/>
              <a:t> represents a specific </a:t>
            </a:r>
            <a:r>
              <a:rPr lang="en-US" altLang="zh-CN" dirty="0">
                <a:solidFill>
                  <a:srgbClr val="0070C0"/>
                </a:solidFill>
              </a:rPr>
              <a:t>font </a:t>
            </a:r>
            <a:r>
              <a:rPr lang="en-US" altLang="zh-CN" dirty="0" smtClean="0">
                <a:solidFill>
                  <a:srgbClr val="0070C0"/>
                </a:solidFill>
              </a:rPr>
              <a:t>face name</a:t>
            </a:r>
            <a:r>
              <a:rPr lang="en-US" altLang="zh-CN" dirty="0" smtClean="0"/>
              <a:t>, </a:t>
            </a:r>
            <a:r>
              <a:rPr lang="en-US" altLang="zh-CN" dirty="0"/>
              <a:t>which can be used for rendering texts. You can use the following constructor to construct a Font instance</a:t>
            </a:r>
            <a:r>
              <a:rPr lang="en-US" altLang="zh-CN" dirty="0" smtClean="0"/>
              <a:t>:</a:t>
            </a:r>
          </a:p>
          <a:p>
            <a:r>
              <a:rPr lang="en-US" altLang="zh-CN" dirty="0"/>
              <a:t>public Font(String name, </a:t>
            </a:r>
            <a:r>
              <a:rPr lang="en-US" altLang="zh-CN" dirty="0" err="1"/>
              <a:t>int</a:t>
            </a:r>
            <a:r>
              <a:rPr lang="en-US" altLang="zh-CN" dirty="0"/>
              <a:t> style, </a:t>
            </a:r>
            <a:r>
              <a:rPr lang="en-US" altLang="zh-CN" dirty="0" err="1"/>
              <a:t>int</a:t>
            </a:r>
            <a:r>
              <a:rPr lang="en-US" altLang="zh-CN" dirty="0"/>
              <a:t> size</a:t>
            </a:r>
            <a:r>
              <a:rPr lang="en-US" altLang="zh-CN" dirty="0" smtClean="0"/>
              <a:t>);</a:t>
            </a:r>
          </a:p>
          <a:p>
            <a:pPr lvl="1"/>
            <a:r>
              <a:rPr lang="en-US" altLang="zh-CN" dirty="0" smtClean="0"/>
              <a:t>name</a:t>
            </a:r>
            <a:r>
              <a:rPr lang="en-US" altLang="zh-CN" dirty="0"/>
              <a:t>: </a:t>
            </a:r>
            <a:endParaRPr lang="en-US" altLang="zh-CN" dirty="0" smtClean="0"/>
          </a:p>
          <a:p>
            <a:pPr lvl="2"/>
            <a:r>
              <a:rPr lang="en-US" altLang="zh-CN" dirty="0" smtClean="0"/>
              <a:t>String </a:t>
            </a:r>
            <a:r>
              <a:rPr lang="en-US" altLang="zh-CN" dirty="0"/>
              <a:t>constants </a:t>
            </a:r>
            <a:r>
              <a:rPr lang="en-US" altLang="zh-CN" dirty="0" err="1"/>
              <a:t>Font.DIALOG</a:t>
            </a:r>
            <a:r>
              <a:rPr lang="en-US" altLang="zh-CN" dirty="0"/>
              <a:t>, </a:t>
            </a:r>
            <a:r>
              <a:rPr lang="en-US" altLang="zh-CN" dirty="0" err="1"/>
              <a:t>Font.DIALOG_INPUT</a:t>
            </a:r>
            <a:r>
              <a:rPr lang="en-US" altLang="zh-CN" dirty="0"/>
              <a:t>, </a:t>
            </a:r>
            <a:r>
              <a:rPr lang="en-US" altLang="zh-CN" dirty="0" err="1"/>
              <a:t>Font.MONOSPACED</a:t>
            </a:r>
            <a:r>
              <a:rPr lang="en-US" altLang="zh-CN" dirty="0"/>
              <a:t>, </a:t>
            </a:r>
            <a:r>
              <a:rPr lang="en-US" altLang="zh-CN" dirty="0" err="1" smtClean="0"/>
              <a:t>Font.SERIF</a:t>
            </a:r>
            <a:r>
              <a:rPr lang="en-US" altLang="zh-CN" dirty="0"/>
              <a:t>, </a:t>
            </a:r>
            <a:r>
              <a:rPr lang="en-US" altLang="zh-CN" dirty="0" err="1"/>
              <a:t>Font.SANS_SERIF</a:t>
            </a:r>
            <a:r>
              <a:rPr lang="en-US" altLang="zh-CN" dirty="0"/>
              <a:t> (JDK 1.6)</a:t>
            </a:r>
          </a:p>
          <a:p>
            <a:pPr lvl="1"/>
            <a:r>
              <a:rPr lang="en-US" altLang="zh-CN" dirty="0" smtClean="0"/>
              <a:t>style</a:t>
            </a:r>
            <a:r>
              <a:rPr lang="en-US" altLang="zh-CN" dirty="0"/>
              <a:t>: </a:t>
            </a:r>
            <a:endParaRPr lang="en-US" altLang="zh-CN" dirty="0" smtClean="0"/>
          </a:p>
          <a:p>
            <a:pPr lvl="2"/>
            <a:r>
              <a:rPr lang="en-US" altLang="zh-CN" dirty="0" smtClean="0"/>
              <a:t>String </a:t>
            </a:r>
            <a:r>
              <a:rPr lang="en-US" altLang="zh-CN" dirty="0"/>
              <a:t>constants </a:t>
            </a:r>
            <a:r>
              <a:rPr lang="en-US" altLang="zh-CN" dirty="0" err="1"/>
              <a:t>Font.PLAIN</a:t>
            </a:r>
            <a:r>
              <a:rPr lang="en-US" altLang="zh-CN" dirty="0"/>
              <a:t>, </a:t>
            </a:r>
            <a:r>
              <a:rPr lang="en-US" altLang="zh-CN" dirty="0" err="1"/>
              <a:t>Font.BOLD</a:t>
            </a:r>
            <a:r>
              <a:rPr lang="en-US" altLang="zh-CN" dirty="0"/>
              <a:t>, </a:t>
            </a:r>
            <a:r>
              <a:rPr lang="en-US" altLang="zh-CN" dirty="0" err="1"/>
              <a:t>Font.ITALIC</a:t>
            </a:r>
            <a:r>
              <a:rPr lang="en-US" altLang="zh-CN" dirty="0"/>
              <a:t> or </a:t>
            </a:r>
            <a:r>
              <a:rPr lang="en-US" altLang="zh-CN" dirty="0" err="1"/>
              <a:t>Font.BOLD|Font.ITALIC</a:t>
            </a:r>
            <a:r>
              <a:rPr lang="en-US" altLang="zh-CN" dirty="0"/>
              <a:t> (Bit-OR)</a:t>
            </a:r>
          </a:p>
          <a:p>
            <a:pPr lvl="1"/>
            <a:r>
              <a:rPr lang="en-US" altLang="zh-CN" dirty="0" smtClean="0"/>
              <a:t>size</a:t>
            </a:r>
            <a:r>
              <a:rPr lang="en-US" altLang="zh-CN" dirty="0"/>
              <a:t>:  </a:t>
            </a:r>
            <a:endParaRPr lang="en-US" altLang="zh-CN" dirty="0" smtClean="0"/>
          </a:p>
          <a:p>
            <a:pPr lvl="2"/>
            <a:r>
              <a:rPr lang="en-US" altLang="zh-CN" dirty="0" smtClean="0"/>
              <a:t>the </a:t>
            </a:r>
            <a:r>
              <a:rPr lang="en-US" altLang="zh-CN" dirty="0"/>
              <a:t>point size of the font (in </a:t>
            </a:r>
            <a:r>
              <a:rPr lang="en-US" altLang="zh-CN" dirty="0" err="1"/>
              <a:t>pt</a:t>
            </a:r>
            <a:r>
              <a:rPr lang="en-US" altLang="zh-CN" dirty="0"/>
              <a:t>) (1 inch has 72 </a:t>
            </a:r>
            <a:r>
              <a:rPr lang="en-US" altLang="zh-CN" dirty="0" err="1"/>
              <a:t>pt</a:t>
            </a:r>
            <a:r>
              <a:rPr lang="en-US" altLang="zh-CN" dirty="0"/>
              <a:t>).</a:t>
            </a:r>
            <a:endParaRPr lang="zh-CN" altLang="en-US" dirty="0"/>
          </a:p>
        </p:txBody>
      </p:sp>
    </p:spTree>
    <p:extLst>
      <p:ext uri="{BB962C8B-B14F-4D97-AF65-F5344CB8AC3E}">
        <p14:creationId xmlns:p14="http://schemas.microsoft.com/office/powerpoint/2010/main" val="137070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Fonts</a:t>
            </a:r>
            <a:endParaRPr lang="zh-CN" altLang="en-US" dirty="0"/>
          </a:p>
        </p:txBody>
      </p:sp>
      <p:sp>
        <p:nvSpPr>
          <p:cNvPr id="3" name="Content Placeholder 2"/>
          <p:cNvSpPr>
            <a:spLocks noGrp="1"/>
          </p:cNvSpPr>
          <p:nvPr>
            <p:ph idx="1"/>
          </p:nvPr>
        </p:nvSpPr>
        <p:spPr/>
        <p:txBody>
          <a:bodyPr/>
          <a:lstStyle/>
          <a:p>
            <a:r>
              <a:rPr lang="en-US" altLang="zh-CN" dirty="0"/>
              <a:t>The </a:t>
            </a:r>
            <a:r>
              <a:rPr lang="en-US" altLang="zh-CN" dirty="0">
                <a:solidFill>
                  <a:srgbClr val="0070C0"/>
                </a:solidFill>
              </a:rPr>
              <a:t>font family name </a:t>
            </a:r>
            <a:r>
              <a:rPr lang="en-US" altLang="zh-CN" dirty="0"/>
              <a:t>is the name of the font family that determines the typographic design, like "Arial". </a:t>
            </a:r>
            <a:endParaRPr lang="zh-CN" altLang="en-US" dirty="0"/>
          </a:p>
          <a:p>
            <a:r>
              <a:rPr lang="en-US" altLang="zh-CN" dirty="0" smtClean="0"/>
              <a:t>A </a:t>
            </a:r>
            <a:r>
              <a:rPr lang="en-US" altLang="zh-CN" dirty="0"/>
              <a:t>font could have many </a:t>
            </a:r>
            <a:r>
              <a:rPr lang="en-US" altLang="zh-CN" dirty="0">
                <a:solidFill>
                  <a:srgbClr val="0070C0"/>
                </a:solidFill>
              </a:rPr>
              <a:t>faces</a:t>
            </a:r>
            <a:r>
              <a:rPr lang="en-US" altLang="zh-CN" dirty="0"/>
              <a:t> (or style), e.g., plain, bold or italic. </a:t>
            </a:r>
            <a:endParaRPr lang="en-US" altLang="zh-CN" dirty="0" smtClean="0"/>
          </a:p>
          <a:p>
            <a:r>
              <a:rPr lang="en-US" altLang="zh-CN" dirty="0" smtClean="0"/>
              <a:t>The </a:t>
            </a:r>
            <a:r>
              <a:rPr lang="en-US" altLang="zh-CN" dirty="0">
                <a:solidFill>
                  <a:srgbClr val="0070C0"/>
                </a:solidFill>
              </a:rPr>
              <a:t>font face name</a:t>
            </a:r>
            <a:r>
              <a:rPr lang="en-US" altLang="zh-CN" dirty="0"/>
              <a:t>, or font name for short, is the name of a particular font face, </a:t>
            </a:r>
            <a:r>
              <a:rPr lang="en-US" altLang="zh-CN" dirty="0" smtClean="0"/>
              <a:t>like: </a:t>
            </a:r>
          </a:p>
          <a:p>
            <a:pPr marL="342900" lvl="1" indent="0">
              <a:buNone/>
            </a:pPr>
            <a:r>
              <a:rPr lang="en-US" altLang="zh-CN" dirty="0" smtClean="0"/>
              <a:t>"</a:t>
            </a:r>
            <a:r>
              <a:rPr lang="en-US" altLang="zh-CN" dirty="0"/>
              <a:t>Arial", "Arial Bold", "Arial Italic", "Arial Bold Italic". </a:t>
            </a:r>
            <a:endParaRPr lang="en-US" altLang="zh-CN" dirty="0" smtClean="0"/>
          </a:p>
        </p:txBody>
      </p:sp>
    </p:spTree>
    <p:extLst>
      <p:ext uri="{BB962C8B-B14F-4D97-AF65-F5344CB8AC3E}">
        <p14:creationId xmlns:p14="http://schemas.microsoft.com/office/powerpoint/2010/main" val="869118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Fonts </a:t>
            </a:r>
            <a:endParaRPr lang="zh-CN" altLang="en-US" dirty="0"/>
          </a:p>
        </p:txBody>
      </p:sp>
      <p:sp>
        <p:nvSpPr>
          <p:cNvPr id="3" name="Content Placeholder 2"/>
          <p:cNvSpPr>
            <a:spLocks noGrp="1"/>
          </p:cNvSpPr>
          <p:nvPr>
            <p:ph idx="1"/>
          </p:nvPr>
        </p:nvSpPr>
        <p:spPr/>
        <p:txBody>
          <a:bodyPr>
            <a:noAutofit/>
          </a:bodyPr>
          <a:lstStyle/>
          <a:p>
            <a:r>
              <a:rPr lang="en-US" altLang="zh-CN" sz="2400" dirty="0"/>
              <a:t>You can use the </a:t>
            </a:r>
            <a:r>
              <a:rPr lang="en-US" altLang="zh-CN" sz="2400" dirty="0" err="1">
                <a:solidFill>
                  <a:srgbClr val="0070C0"/>
                </a:solidFill>
              </a:rPr>
              <a:t>setFont</a:t>
            </a:r>
            <a:r>
              <a:rPr lang="en-US" altLang="zh-CN" sz="2400" dirty="0">
                <a:solidFill>
                  <a:srgbClr val="0070C0"/>
                </a:solidFill>
              </a:rPr>
              <a:t>() </a:t>
            </a:r>
            <a:r>
              <a:rPr lang="en-US" altLang="zh-CN" sz="2400" dirty="0"/>
              <a:t>method to set the current font for the Graphics context g for rendering texts. For example</a:t>
            </a:r>
            <a:r>
              <a:rPr lang="en-US" altLang="zh-CN" sz="2400" dirty="0" smtClean="0"/>
              <a:t>,</a:t>
            </a:r>
          </a:p>
          <a:p>
            <a:endParaRPr lang="en-US" altLang="zh-CN" sz="2400" dirty="0"/>
          </a:p>
          <a:p>
            <a:pPr marL="342900" lvl="1" indent="0">
              <a:buNone/>
            </a:pPr>
            <a:r>
              <a:rPr lang="en-US" altLang="zh-CN" sz="2000" dirty="0"/>
              <a:t>Font myFont1 = new Font(</a:t>
            </a:r>
            <a:r>
              <a:rPr lang="en-US" altLang="zh-CN" sz="2000" dirty="0" err="1"/>
              <a:t>Font.MONOSPACED</a:t>
            </a:r>
            <a:r>
              <a:rPr lang="en-US" altLang="zh-CN" sz="2000" dirty="0"/>
              <a:t>, </a:t>
            </a:r>
            <a:r>
              <a:rPr lang="en-US" altLang="zh-CN" sz="2000" dirty="0" err="1"/>
              <a:t>Font.PLAIN</a:t>
            </a:r>
            <a:r>
              <a:rPr lang="en-US" altLang="zh-CN" sz="2000" dirty="0"/>
              <a:t>, 12);</a:t>
            </a:r>
          </a:p>
          <a:p>
            <a:pPr marL="342900" lvl="1" indent="0">
              <a:buNone/>
            </a:pPr>
            <a:r>
              <a:rPr lang="en-US" altLang="zh-CN" sz="2000" dirty="0"/>
              <a:t>Font myFont2 = new Font(</a:t>
            </a:r>
            <a:r>
              <a:rPr lang="en-US" altLang="zh-CN" sz="2000" dirty="0" err="1"/>
              <a:t>Font.SERIF</a:t>
            </a:r>
            <a:r>
              <a:rPr lang="en-US" altLang="zh-CN" sz="2000" dirty="0"/>
              <a:t>, </a:t>
            </a:r>
            <a:r>
              <a:rPr lang="en-US" altLang="zh-CN" sz="2000" dirty="0" err="1"/>
              <a:t>Font.BOLD</a:t>
            </a:r>
            <a:r>
              <a:rPr lang="en-US" altLang="zh-CN" sz="2000" dirty="0"/>
              <a:t> | </a:t>
            </a:r>
            <a:r>
              <a:rPr lang="en-US" altLang="zh-CN" sz="2000" dirty="0" err="1"/>
              <a:t>Font.ITALIC</a:t>
            </a:r>
            <a:r>
              <a:rPr lang="en-US" altLang="zh-CN" sz="2000" dirty="0"/>
              <a:t>, 16); </a:t>
            </a:r>
            <a:r>
              <a:rPr lang="en-US" altLang="zh-CN" sz="2000" dirty="0" err="1" smtClean="0"/>
              <a:t>JButton</a:t>
            </a:r>
            <a:r>
              <a:rPr lang="en-US" altLang="zh-CN" sz="2000" dirty="0" smtClean="0"/>
              <a:t> </a:t>
            </a:r>
            <a:r>
              <a:rPr lang="en-US" altLang="zh-CN" sz="2000" dirty="0" err="1"/>
              <a:t>btn</a:t>
            </a:r>
            <a:r>
              <a:rPr lang="en-US" altLang="zh-CN" sz="2000" dirty="0"/>
              <a:t> = new </a:t>
            </a:r>
            <a:r>
              <a:rPr lang="en-US" altLang="zh-CN" sz="2000" dirty="0" err="1"/>
              <a:t>JButton</a:t>
            </a:r>
            <a:r>
              <a:rPr lang="en-US" altLang="zh-CN" sz="2000" dirty="0"/>
              <a:t>("RESET");</a:t>
            </a:r>
          </a:p>
          <a:p>
            <a:pPr marL="342900" lvl="1" indent="0">
              <a:buNone/>
            </a:pPr>
            <a:r>
              <a:rPr lang="en-US" altLang="zh-CN" sz="2000" dirty="0" err="1"/>
              <a:t>btn.setFont</a:t>
            </a:r>
            <a:r>
              <a:rPr lang="en-US" altLang="zh-CN" sz="2000" dirty="0"/>
              <a:t>(myFont1);</a:t>
            </a:r>
          </a:p>
          <a:p>
            <a:pPr marL="342900" lvl="1" indent="0">
              <a:buNone/>
            </a:pPr>
            <a:r>
              <a:rPr lang="en-US" altLang="zh-CN" sz="2000" dirty="0" err="1"/>
              <a:t>JLabel</a:t>
            </a:r>
            <a:r>
              <a:rPr lang="en-US" altLang="zh-CN" sz="2000" dirty="0"/>
              <a:t> </a:t>
            </a:r>
            <a:r>
              <a:rPr lang="en-US" altLang="zh-CN" sz="2000" dirty="0" err="1"/>
              <a:t>lbl</a:t>
            </a:r>
            <a:r>
              <a:rPr lang="en-US" altLang="zh-CN" sz="2000" dirty="0"/>
              <a:t> = new </a:t>
            </a:r>
            <a:r>
              <a:rPr lang="en-US" altLang="zh-CN" sz="2000" dirty="0" err="1"/>
              <a:t>JLabel</a:t>
            </a:r>
            <a:r>
              <a:rPr lang="en-US" altLang="zh-CN" sz="2000" dirty="0"/>
              <a:t>("Hello");</a:t>
            </a:r>
          </a:p>
          <a:p>
            <a:pPr marL="342900" lvl="1" indent="0">
              <a:buNone/>
            </a:pPr>
            <a:r>
              <a:rPr lang="en-US" altLang="zh-CN" sz="2000" dirty="0" err="1"/>
              <a:t>lbl.setFont</a:t>
            </a:r>
            <a:r>
              <a:rPr lang="en-US" altLang="zh-CN" sz="2000" dirty="0"/>
              <a:t>(myFont2);</a:t>
            </a:r>
          </a:p>
          <a:p>
            <a:pPr marL="342900" lvl="1" indent="0">
              <a:buNone/>
            </a:pPr>
            <a:r>
              <a:rPr lang="en-US" altLang="zh-CN" sz="2000" dirty="0" smtClean="0"/>
              <a:t>Font </a:t>
            </a:r>
            <a:r>
              <a:rPr lang="en-US" altLang="zh-CN" sz="2000" dirty="0"/>
              <a:t>myFont3 = new Font(</a:t>
            </a:r>
            <a:r>
              <a:rPr lang="en-US" altLang="zh-CN" sz="2000" dirty="0" err="1"/>
              <a:t>Font.SANS_SERIF</a:t>
            </a:r>
            <a:r>
              <a:rPr lang="en-US" altLang="zh-CN" sz="2000" dirty="0"/>
              <a:t>, </a:t>
            </a:r>
            <a:r>
              <a:rPr lang="en-US" altLang="zh-CN" sz="2000" dirty="0" err="1"/>
              <a:t>Font.ITALIC</a:t>
            </a:r>
            <a:r>
              <a:rPr lang="en-US" altLang="zh-CN" sz="2000" dirty="0"/>
              <a:t>, 12);</a:t>
            </a:r>
          </a:p>
          <a:p>
            <a:pPr marL="342900" lvl="1" indent="0">
              <a:buNone/>
            </a:pPr>
            <a:r>
              <a:rPr lang="en-US" altLang="zh-CN" sz="2000" dirty="0" err="1"/>
              <a:t>g.setFont</a:t>
            </a:r>
            <a:r>
              <a:rPr lang="en-US" altLang="zh-CN" sz="2000" dirty="0"/>
              <a:t>(myFont3);</a:t>
            </a:r>
          </a:p>
          <a:p>
            <a:pPr marL="342900" lvl="1" indent="0">
              <a:buNone/>
            </a:pPr>
            <a:r>
              <a:rPr lang="en-US" altLang="zh-CN" sz="2000" dirty="0" err="1"/>
              <a:t>g.drawString</a:t>
            </a:r>
            <a:r>
              <a:rPr lang="en-US" altLang="zh-CN" sz="2000" dirty="0"/>
              <a:t>("Using the font set", 10, 50);  // </a:t>
            </a:r>
            <a:r>
              <a:rPr lang="en-US" altLang="zh-CN" sz="2000" dirty="0" smtClean="0"/>
              <a:t>using </a:t>
            </a:r>
            <a:r>
              <a:rPr lang="en-US" altLang="zh-CN" sz="2000" dirty="0"/>
              <a:t>myFont3</a:t>
            </a:r>
            <a:endParaRPr lang="zh-CN" altLang="en-US" sz="2000" dirty="0"/>
          </a:p>
        </p:txBody>
      </p:sp>
    </p:spTree>
    <p:extLst>
      <p:ext uri="{BB962C8B-B14F-4D97-AF65-F5344CB8AC3E}">
        <p14:creationId xmlns:p14="http://schemas.microsoft.com/office/powerpoint/2010/main" val="19715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graphic programming?</a:t>
            </a:r>
            <a:endParaRPr lang="zh-CN" altLang="en-US" dirty="0"/>
          </a:p>
        </p:txBody>
      </p:sp>
      <p:sp>
        <p:nvSpPr>
          <p:cNvPr id="3" name="Content Placeholder 2"/>
          <p:cNvSpPr>
            <a:spLocks noGrp="1"/>
          </p:cNvSpPr>
          <p:nvPr>
            <p:ph idx="1"/>
          </p:nvPr>
        </p:nvSpPr>
        <p:spPr/>
        <p:txBody>
          <a:bodyPr/>
          <a:lstStyle/>
          <a:p>
            <a:r>
              <a:rPr lang="en-US" altLang="zh-CN" dirty="0"/>
              <a:t>This chapter shows you how you can paint your own custom drawing (such as graphs, charts, drawings and, in particular, computer game avatars) because you cannot find standard GUI components that meets your requirements. </a:t>
            </a:r>
            <a:endParaRPr lang="en-US" altLang="zh-CN" dirty="0" smtClean="0"/>
          </a:p>
          <a:p>
            <a:r>
              <a:rPr lang="en-US" altLang="zh-CN" dirty="0" smtClean="0">
                <a:solidFill>
                  <a:srgbClr val="FF0000"/>
                </a:solidFill>
              </a:rPr>
              <a:t>Note: </a:t>
            </a:r>
            <a:r>
              <a:rPr lang="en-US" altLang="zh-CN" dirty="0" smtClean="0"/>
              <a:t>you </a:t>
            </a:r>
            <a:r>
              <a:rPr lang="en-US" altLang="zh-CN" dirty="0"/>
              <a:t>should try to reuse the standard </a:t>
            </a:r>
            <a:r>
              <a:rPr lang="en-US" altLang="zh-CN" dirty="0" smtClean="0"/>
              <a:t>or 3</a:t>
            </a:r>
            <a:r>
              <a:rPr lang="en-US" altLang="zh-CN" baseline="30000" dirty="0" smtClean="0"/>
              <a:t>rd</a:t>
            </a:r>
            <a:r>
              <a:rPr lang="en-US" altLang="zh-CN" dirty="0" smtClean="0"/>
              <a:t> part GUI </a:t>
            </a:r>
            <a:r>
              <a:rPr lang="en-US" altLang="zh-CN" dirty="0"/>
              <a:t>components as far as possible and leave custom graphics as the last resort. </a:t>
            </a:r>
            <a:endParaRPr lang="zh-CN" altLang="en-US" dirty="0"/>
          </a:p>
        </p:txBody>
      </p:sp>
    </p:spTree>
    <p:extLst>
      <p:ext uri="{BB962C8B-B14F-4D97-AF65-F5344CB8AC3E}">
        <p14:creationId xmlns:p14="http://schemas.microsoft.com/office/powerpoint/2010/main" val="786827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Coloring &amp; Naming Mickey</a:t>
            </a:r>
            <a:endParaRPr lang="zh-CN" alt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altLang="zh-CN" dirty="0"/>
              <a:t>private void </a:t>
            </a:r>
            <a:r>
              <a:rPr lang="en-US" altLang="zh-CN" dirty="0" err="1"/>
              <a:t>drawMickey</a:t>
            </a:r>
            <a:r>
              <a:rPr lang="en-US" altLang="zh-CN" dirty="0"/>
              <a:t>(Graphics g, Rectangle bb) {</a:t>
            </a:r>
          </a:p>
          <a:p>
            <a:pPr marL="0" indent="0">
              <a:buNone/>
            </a:pPr>
            <a:r>
              <a:rPr lang="en-US" altLang="zh-CN" dirty="0"/>
              <a:t>	</a:t>
            </a:r>
            <a:r>
              <a:rPr lang="en-US" altLang="zh-CN" dirty="0" err="1" smtClean="0">
                <a:solidFill>
                  <a:srgbClr val="0070C0"/>
                </a:solidFill>
              </a:rPr>
              <a:t>g.setColor</a:t>
            </a:r>
            <a:r>
              <a:rPr lang="en-US" altLang="zh-CN" dirty="0" smtClean="0">
                <a:solidFill>
                  <a:srgbClr val="0070C0"/>
                </a:solidFill>
              </a:rPr>
              <a:t>(</a:t>
            </a:r>
            <a:r>
              <a:rPr lang="en-US" altLang="zh-CN" dirty="0" err="1" smtClean="0">
                <a:solidFill>
                  <a:srgbClr val="0070C0"/>
                </a:solidFill>
              </a:rPr>
              <a:t>Color.GREEN</a:t>
            </a:r>
            <a:r>
              <a:rPr lang="en-US" altLang="zh-CN" dirty="0">
                <a:solidFill>
                  <a:srgbClr val="0070C0"/>
                </a:solidFill>
              </a:rPr>
              <a:t>);</a:t>
            </a:r>
          </a:p>
          <a:p>
            <a:pPr marL="0" indent="0">
              <a:buNone/>
            </a:pPr>
            <a:r>
              <a:rPr lang="en-US" altLang="zh-CN" dirty="0"/>
              <a:t>	</a:t>
            </a:r>
            <a:r>
              <a:rPr lang="en-US" altLang="zh-CN" dirty="0" err="1" smtClean="0"/>
              <a:t>boxOval</a:t>
            </a:r>
            <a:r>
              <a:rPr lang="en-US" altLang="zh-CN" dirty="0" smtClean="0"/>
              <a:t>(g</a:t>
            </a:r>
            <a:r>
              <a:rPr lang="en-US" altLang="zh-CN" dirty="0"/>
              <a:t>, bb);</a:t>
            </a:r>
          </a:p>
          <a:p>
            <a:pPr marL="0" indent="0">
              <a:buNone/>
            </a:pPr>
            <a:r>
              <a:rPr lang="en-US" altLang="zh-CN" dirty="0"/>
              <a:t>	</a:t>
            </a:r>
            <a:r>
              <a:rPr lang="en-US" altLang="zh-CN" dirty="0" err="1" smtClean="0"/>
              <a:t>int</a:t>
            </a:r>
            <a:r>
              <a:rPr lang="en-US" altLang="zh-CN" dirty="0" smtClean="0"/>
              <a:t> </a:t>
            </a:r>
            <a:r>
              <a:rPr lang="en-US" altLang="zh-CN" dirty="0"/>
              <a:t>dx = </a:t>
            </a:r>
            <a:r>
              <a:rPr lang="en-US" altLang="zh-CN" dirty="0" err="1"/>
              <a:t>bb.width</a:t>
            </a:r>
            <a:r>
              <a:rPr lang="en-US" altLang="zh-CN" dirty="0"/>
              <a:t> / 2;</a:t>
            </a:r>
          </a:p>
          <a:p>
            <a:pPr marL="0" indent="0">
              <a:buNone/>
            </a:pPr>
            <a:r>
              <a:rPr lang="en-US" altLang="zh-CN" dirty="0"/>
              <a:t>	</a:t>
            </a:r>
            <a:r>
              <a:rPr lang="en-US" altLang="zh-CN" dirty="0" err="1" smtClean="0"/>
              <a:t>int</a:t>
            </a:r>
            <a:r>
              <a:rPr lang="en-US" altLang="zh-CN" dirty="0" smtClean="0"/>
              <a:t> </a:t>
            </a:r>
            <a:r>
              <a:rPr lang="en-US" altLang="zh-CN" dirty="0" err="1"/>
              <a:t>dy</a:t>
            </a:r>
            <a:r>
              <a:rPr lang="en-US" altLang="zh-CN" dirty="0"/>
              <a:t> = </a:t>
            </a:r>
            <a:r>
              <a:rPr lang="en-US" altLang="zh-CN" dirty="0" err="1"/>
              <a:t>bb.height</a:t>
            </a:r>
            <a:r>
              <a:rPr lang="en-US" altLang="zh-CN" dirty="0"/>
              <a:t> / 2;</a:t>
            </a:r>
          </a:p>
          <a:p>
            <a:pPr marL="0" indent="0">
              <a:buNone/>
            </a:pPr>
            <a:r>
              <a:rPr lang="en-US" altLang="zh-CN" dirty="0"/>
              <a:t>	Rectangle half = new Rectangle(</a:t>
            </a:r>
            <a:r>
              <a:rPr lang="en-US" altLang="zh-CN" dirty="0" err="1"/>
              <a:t>bb.x</a:t>
            </a:r>
            <a:r>
              <a:rPr lang="en-US" altLang="zh-CN" dirty="0"/>
              <a:t>, </a:t>
            </a:r>
            <a:r>
              <a:rPr lang="en-US" altLang="zh-CN" dirty="0" err="1"/>
              <a:t>bb.y</a:t>
            </a:r>
            <a:r>
              <a:rPr lang="en-US" altLang="zh-CN" dirty="0"/>
              <a:t>, dx, </a:t>
            </a:r>
            <a:r>
              <a:rPr lang="en-US" altLang="zh-CN" dirty="0" err="1"/>
              <a:t>dy</a:t>
            </a:r>
            <a:r>
              <a:rPr lang="en-US" altLang="zh-CN" dirty="0"/>
              <a:t>);</a:t>
            </a:r>
          </a:p>
          <a:p>
            <a:pPr marL="0" indent="0">
              <a:buNone/>
            </a:pPr>
            <a:r>
              <a:rPr lang="en-US" altLang="zh-CN" dirty="0"/>
              <a:t>	</a:t>
            </a:r>
            <a:r>
              <a:rPr lang="en-US" altLang="zh-CN" dirty="0" err="1"/>
              <a:t>half.translate</a:t>
            </a:r>
            <a:r>
              <a:rPr lang="en-US" altLang="zh-CN" dirty="0"/>
              <a:t>(-dx / 2, -</a:t>
            </a:r>
            <a:r>
              <a:rPr lang="en-US" altLang="zh-CN" dirty="0" err="1"/>
              <a:t>dy</a:t>
            </a:r>
            <a:r>
              <a:rPr lang="en-US" altLang="zh-CN" dirty="0"/>
              <a:t> / 2);</a:t>
            </a:r>
          </a:p>
          <a:p>
            <a:pPr marL="0" indent="0">
              <a:buNone/>
            </a:pPr>
            <a:r>
              <a:rPr lang="en-US" altLang="zh-CN" dirty="0"/>
              <a:t>	</a:t>
            </a:r>
            <a:r>
              <a:rPr lang="en-US" altLang="zh-CN" dirty="0" err="1"/>
              <a:t>boxOval</a:t>
            </a:r>
            <a:r>
              <a:rPr lang="en-US" altLang="zh-CN" dirty="0"/>
              <a:t>(g, half);</a:t>
            </a:r>
          </a:p>
          <a:p>
            <a:pPr marL="0" indent="0">
              <a:buNone/>
            </a:pPr>
            <a:r>
              <a:rPr lang="en-US" altLang="zh-CN" dirty="0"/>
              <a:t>	</a:t>
            </a:r>
            <a:r>
              <a:rPr lang="en-US" altLang="zh-CN" dirty="0" err="1"/>
              <a:t>half.translate</a:t>
            </a:r>
            <a:r>
              <a:rPr lang="en-US" altLang="zh-CN" dirty="0"/>
              <a:t>(dx * 2, 0);</a:t>
            </a:r>
          </a:p>
          <a:p>
            <a:pPr marL="0" indent="0">
              <a:buNone/>
            </a:pPr>
            <a:r>
              <a:rPr lang="en-US" altLang="zh-CN" dirty="0"/>
              <a:t>	</a:t>
            </a:r>
            <a:r>
              <a:rPr lang="en-US" altLang="zh-CN" dirty="0" err="1"/>
              <a:t>boxOval</a:t>
            </a:r>
            <a:r>
              <a:rPr lang="en-US" altLang="zh-CN" dirty="0"/>
              <a:t>(g, half);</a:t>
            </a:r>
          </a:p>
          <a:p>
            <a:pPr marL="0" indent="0">
              <a:buNone/>
            </a:pPr>
            <a:r>
              <a:rPr lang="en-US" altLang="zh-CN" dirty="0"/>
              <a:t>	</a:t>
            </a:r>
            <a:r>
              <a:rPr lang="en-US" altLang="zh-CN" dirty="0" err="1">
                <a:solidFill>
                  <a:srgbClr val="0070C0"/>
                </a:solidFill>
              </a:rPr>
              <a:t>g.setColor</a:t>
            </a:r>
            <a:r>
              <a:rPr lang="en-US" altLang="zh-CN" dirty="0">
                <a:solidFill>
                  <a:srgbClr val="0070C0"/>
                </a:solidFill>
              </a:rPr>
              <a:t>(</a:t>
            </a:r>
            <a:r>
              <a:rPr lang="en-US" altLang="zh-CN" dirty="0" err="1">
                <a:solidFill>
                  <a:srgbClr val="0070C0"/>
                </a:solidFill>
              </a:rPr>
              <a:t>Color.BLUE</a:t>
            </a:r>
            <a:r>
              <a:rPr lang="en-US" altLang="zh-CN" dirty="0">
                <a:solidFill>
                  <a:srgbClr val="0070C0"/>
                </a:solidFill>
              </a:rPr>
              <a:t>);</a:t>
            </a:r>
          </a:p>
          <a:p>
            <a:pPr marL="0" indent="0">
              <a:buNone/>
            </a:pPr>
            <a:r>
              <a:rPr lang="en-US" altLang="zh-CN" dirty="0">
                <a:solidFill>
                  <a:srgbClr val="0070C0"/>
                </a:solidFill>
              </a:rPr>
              <a:t>	</a:t>
            </a:r>
            <a:r>
              <a:rPr lang="en-US" altLang="zh-CN" dirty="0" err="1">
                <a:solidFill>
                  <a:srgbClr val="0070C0"/>
                </a:solidFill>
              </a:rPr>
              <a:t>g.setFont</a:t>
            </a:r>
            <a:r>
              <a:rPr lang="en-US" altLang="zh-CN" dirty="0">
                <a:solidFill>
                  <a:srgbClr val="0070C0"/>
                </a:solidFill>
              </a:rPr>
              <a:t>(new Font(</a:t>
            </a:r>
            <a:r>
              <a:rPr lang="en-US" altLang="zh-CN" dirty="0" err="1">
                <a:solidFill>
                  <a:srgbClr val="0070C0"/>
                </a:solidFill>
              </a:rPr>
              <a:t>Font.SERIF</a:t>
            </a:r>
            <a:r>
              <a:rPr lang="en-US" altLang="zh-CN" dirty="0">
                <a:solidFill>
                  <a:srgbClr val="0070C0"/>
                </a:solidFill>
              </a:rPr>
              <a:t>, </a:t>
            </a:r>
            <a:r>
              <a:rPr lang="en-US" altLang="zh-CN" dirty="0" err="1">
                <a:solidFill>
                  <a:srgbClr val="0070C0"/>
                </a:solidFill>
              </a:rPr>
              <a:t>Font.BOLD</a:t>
            </a:r>
            <a:r>
              <a:rPr lang="en-US" altLang="zh-CN" dirty="0">
                <a:solidFill>
                  <a:srgbClr val="0070C0"/>
                </a:solidFill>
              </a:rPr>
              <a:t> | </a:t>
            </a:r>
            <a:r>
              <a:rPr lang="en-US" altLang="zh-CN" dirty="0" err="1">
                <a:solidFill>
                  <a:srgbClr val="0070C0"/>
                </a:solidFill>
              </a:rPr>
              <a:t>Font.ITALIC</a:t>
            </a:r>
            <a:r>
              <a:rPr lang="en-US" altLang="zh-CN" dirty="0">
                <a:solidFill>
                  <a:srgbClr val="0070C0"/>
                </a:solidFill>
              </a:rPr>
              <a:t>, 16));</a:t>
            </a:r>
          </a:p>
          <a:p>
            <a:pPr marL="0" indent="0">
              <a:buNone/>
            </a:pPr>
            <a:r>
              <a:rPr lang="en-US" altLang="zh-CN" dirty="0">
                <a:solidFill>
                  <a:srgbClr val="0070C0"/>
                </a:solidFill>
              </a:rPr>
              <a:t>	</a:t>
            </a:r>
            <a:r>
              <a:rPr lang="en-US" altLang="zh-CN" dirty="0" err="1">
                <a:solidFill>
                  <a:srgbClr val="0070C0"/>
                </a:solidFill>
              </a:rPr>
              <a:t>g.drawString</a:t>
            </a:r>
            <a:r>
              <a:rPr lang="en-US" altLang="zh-CN" dirty="0">
                <a:solidFill>
                  <a:srgbClr val="0070C0"/>
                </a:solidFill>
              </a:rPr>
              <a:t>("Mickey", bb.x+25, bb.y+120);     </a:t>
            </a:r>
          </a:p>
          <a:p>
            <a:pPr marL="0" indent="0">
              <a:buNone/>
            </a:pPr>
            <a:r>
              <a:rPr lang="en-US" altLang="zh-CN" dirty="0" smtClean="0"/>
              <a:t>}</a:t>
            </a:r>
            <a:endParaRPr lang="en-US" altLang="zh-CN" dirty="0"/>
          </a:p>
          <a:p>
            <a:pPr marL="0" indent="0">
              <a:buNone/>
            </a:pPr>
            <a:endParaRPr lang="zh-CN" altLang="en-US" dirty="0"/>
          </a:p>
        </p:txBody>
      </p:sp>
      <p:pic>
        <p:nvPicPr>
          <p:cNvPr id="4" name="Picture 3"/>
          <p:cNvPicPr>
            <a:picLocks noChangeAspect="1"/>
          </p:cNvPicPr>
          <p:nvPr/>
        </p:nvPicPr>
        <p:blipFill>
          <a:blip r:embed="rId2"/>
          <a:stretch>
            <a:fillRect/>
          </a:stretch>
        </p:blipFill>
        <p:spPr>
          <a:xfrm>
            <a:off x="6543675" y="1825625"/>
            <a:ext cx="1971675" cy="1743075"/>
          </a:xfrm>
          <a:prstGeom prst="rect">
            <a:avLst/>
          </a:prstGeom>
        </p:spPr>
      </p:pic>
    </p:spTree>
    <p:extLst>
      <p:ext uri="{BB962C8B-B14F-4D97-AF65-F5344CB8AC3E}">
        <p14:creationId xmlns:p14="http://schemas.microsoft.com/office/powerpoint/2010/main" val="2587112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Moving Mickey</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a:t>At times, we need to explicitly refresh the display (e.g., in game and animation). We shall NOT invoke </a:t>
            </a:r>
            <a:r>
              <a:rPr lang="en-US" altLang="zh-CN" dirty="0" err="1"/>
              <a:t>paintComponent</a:t>
            </a:r>
            <a:r>
              <a:rPr lang="en-US" altLang="zh-CN" dirty="0"/>
              <a:t>(Graphics) directly. </a:t>
            </a:r>
            <a:endParaRPr lang="en-US" altLang="zh-CN" dirty="0" smtClean="0"/>
          </a:p>
          <a:p>
            <a:r>
              <a:rPr lang="en-US" altLang="zh-CN" dirty="0" smtClean="0"/>
              <a:t>Instead</a:t>
            </a:r>
            <a:r>
              <a:rPr lang="en-US" altLang="zh-CN" dirty="0"/>
              <a:t>, we invoke the </a:t>
            </a:r>
            <a:r>
              <a:rPr lang="en-US" altLang="zh-CN" dirty="0" err="1"/>
              <a:t>JComponent's</a:t>
            </a:r>
            <a:r>
              <a:rPr lang="en-US" altLang="zh-CN" dirty="0"/>
              <a:t> </a:t>
            </a:r>
            <a:r>
              <a:rPr lang="en-US" altLang="zh-CN" dirty="0">
                <a:solidFill>
                  <a:srgbClr val="0070C0"/>
                </a:solidFill>
              </a:rPr>
              <a:t>repaint() </a:t>
            </a:r>
            <a:r>
              <a:rPr lang="en-US" altLang="zh-CN" dirty="0"/>
              <a:t>method. The Windowing Subsystem will in turn call back the </a:t>
            </a:r>
            <a:r>
              <a:rPr lang="en-US" altLang="zh-CN" dirty="0" err="1"/>
              <a:t>paintComponent</a:t>
            </a:r>
            <a:r>
              <a:rPr lang="en-US" altLang="zh-CN" dirty="0"/>
              <a:t>() with the current Graphics context and execute it in the event-dispatching thread for thread safety. </a:t>
            </a:r>
          </a:p>
          <a:p>
            <a:r>
              <a:rPr lang="en-US" altLang="zh-CN" dirty="0"/>
              <a:t>You can repaint() a particular </a:t>
            </a:r>
            <a:r>
              <a:rPr lang="en-US" altLang="zh-CN" dirty="0" err="1"/>
              <a:t>JComponent</a:t>
            </a:r>
            <a:r>
              <a:rPr lang="en-US" altLang="zh-CN" dirty="0"/>
              <a:t> (such as a </a:t>
            </a:r>
            <a:r>
              <a:rPr lang="en-US" altLang="zh-CN" dirty="0" err="1"/>
              <a:t>JPanel</a:t>
            </a:r>
            <a:r>
              <a:rPr lang="en-US" altLang="zh-CN" dirty="0"/>
              <a:t>) or the entire </a:t>
            </a:r>
            <a:r>
              <a:rPr lang="en-US" altLang="zh-CN" dirty="0" err="1"/>
              <a:t>JFrame</a:t>
            </a:r>
            <a:r>
              <a:rPr lang="en-US" altLang="zh-CN" dirty="0"/>
              <a:t>. The children contained within the </a:t>
            </a:r>
            <a:r>
              <a:rPr lang="en-US" altLang="zh-CN" dirty="0" err="1"/>
              <a:t>JComponent</a:t>
            </a:r>
            <a:r>
              <a:rPr lang="en-US" altLang="zh-CN" dirty="0"/>
              <a:t> will also be repainted</a:t>
            </a:r>
            <a:r>
              <a:rPr lang="en-US" altLang="zh-CN" dirty="0" smtClean="0"/>
              <a:t>.</a:t>
            </a:r>
            <a:endParaRPr lang="zh-CN" altLang="en-US" dirty="0"/>
          </a:p>
        </p:txBody>
      </p:sp>
    </p:spTree>
    <p:extLst>
      <p:ext uri="{BB962C8B-B14F-4D97-AF65-F5344CB8AC3E}">
        <p14:creationId xmlns:p14="http://schemas.microsoft.com/office/powerpoint/2010/main" val="3365921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repaint() method</a:t>
            </a:r>
            <a:endParaRPr lang="zh-CN" altLang="en-US" dirty="0"/>
          </a:p>
        </p:txBody>
      </p:sp>
      <p:sp>
        <p:nvSpPr>
          <p:cNvPr id="3" name="Content Placeholder 2"/>
          <p:cNvSpPr>
            <a:spLocks noGrp="1"/>
          </p:cNvSpPr>
          <p:nvPr>
            <p:ph idx="1"/>
          </p:nvPr>
        </p:nvSpPr>
        <p:spPr>
          <a:xfrm>
            <a:off x="628650" y="1825625"/>
            <a:ext cx="3356496" cy="4351338"/>
          </a:xfrm>
        </p:spPr>
        <p:txBody>
          <a:bodyPr/>
          <a:lstStyle/>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297" y="1814477"/>
            <a:ext cx="5141406" cy="4738948"/>
          </a:xfrm>
          <a:prstGeom prst="rect">
            <a:avLst/>
          </a:prstGeom>
        </p:spPr>
      </p:pic>
    </p:spTree>
    <p:extLst>
      <p:ext uri="{BB962C8B-B14F-4D97-AF65-F5344CB8AC3E}">
        <p14:creationId xmlns:p14="http://schemas.microsoft.com/office/powerpoint/2010/main" val="428725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Autofit/>
          </a:bodyPr>
          <a:lstStyle/>
          <a:p>
            <a:pPr marL="0" indent="0">
              <a:spcBef>
                <a:spcPts val="500"/>
              </a:spcBef>
              <a:buNone/>
            </a:pPr>
            <a:r>
              <a:rPr lang="en-US" altLang="zh-CN" sz="1400" dirty="0"/>
              <a:t>addKeyListener(new </a:t>
            </a:r>
            <a:r>
              <a:rPr lang="en-US" altLang="zh-CN" sz="1400" dirty="0" err="1">
                <a:solidFill>
                  <a:srgbClr val="0070C0"/>
                </a:solidFill>
              </a:rPr>
              <a:t>KeyAdapter</a:t>
            </a:r>
            <a:r>
              <a:rPr lang="en-US" altLang="zh-CN" sz="1400" dirty="0"/>
              <a:t>() {</a:t>
            </a:r>
          </a:p>
          <a:p>
            <a:pPr marL="0" indent="0">
              <a:spcBef>
                <a:spcPts val="500"/>
              </a:spcBef>
              <a:buNone/>
            </a:pPr>
            <a:r>
              <a:rPr lang="en-US" altLang="zh-CN" sz="1400" dirty="0"/>
              <a:t>	</a:t>
            </a:r>
            <a:r>
              <a:rPr lang="en-US" altLang="zh-CN" sz="1400" dirty="0" smtClean="0"/>
              <a:t>@</a:t>
            </a:r>
            <a:r>
              <a:rPr lang="en-US" altLang="zh-CN" sz="1400" dirty="0"/>
              <a:t>Override</a:t>
            </a:r>
          </a:p>
          <a:p>
            <a:pPr marL="0" indent="0">
              <a:spcBef>
                <a:spcPts val="500"/>
              </a:spcBef>
              <a:buNone/>
            </a:pPr>
            <a:r>
              <a:rPr lang="en-US" altLang="zh-CN" sz="1400" dirty="0"/>
              <a:t>	</a:t>
            </a:r>
            <a:r>
              <a:rPr lang="en-US" altLang="zh-CN" sz="1400" dirty="0" smtClean="0"/>
              <a:t>public </a:t>
            </a:r>
            <a:r>
              <a:rPr lang="en-US" altLang="zh-CN" sz="1400" dirty="0"/>
              <a:t>void </a:t>
            </a:r>
            <a:r>
              <a:rPr lang="en-US" altLang="zh-CN" sz="1400" dirty="0" err="1"/>
              <a:t>keyPressed</a:t>
            </a:r>
            <a:r>
              <a:rPr lang="en-US" altLang="zh-CN" sz="1400" dirty="0"/>
              <a:t>(</a:t>
            </a:r>
            <a:r>
              <a:rPr lang="en-US" altLang="zh-CN" sz="1400" dirty="0" err="1"/>
              <a:t>KeyEvent</a:t>
            </a:r>
            <a:r>
              <a:rPr lang="en-US" altLang="zh-CN" sz="1400" dirty="0"/>
              <a:t> </a:t>
            </a:r>
            <a:r>
              <a:rPr lang="en-US" altLang="zh-CN" sz="1400" dirty="0" err="1"/>
              <a:t>evt</a:t>
            </a:r>
            <a:r>
              <a:rPr lang="en-US" altLang="zh-CN" sz="1400" dirty="0"/>
              <a:t>) {</a:t>
            </a:r>
          </a:p>
          <a:p>
            <a:pPr marL="0" indent="0">
              <a:spcBef>
                <a:spcPts val="500"/>
              </a:spcBef>
              <a:buNone/>
            </a:pPr>
            <a:r>
              <a:rPr lang="en-US" altLang="zh-CN" sz="1400" dirty="0"/>
              <a:t>		</a:t>
            </a:r>
            <a:r>
              <a:rPr lang="en-US" altLang="zh-CN" sz="1400" dirty="0" smtClean="0"/>
              <a:t>switch </a:t>
            </a:r>
            <a:r>
              <a:rPr lang="en-US" altLang="zh-CN" sz="1400" dirty="0"/>
              <a:t>(</a:t>
            </a:r>
            <a:r>
              <a:rPr lang="en-US" altLang="zh-CN" sz="1400" dirty="0" err="1"/>
              <a:t>evt.getKeyCode</a:t>
            </a:r>
            <a:r>
              <a:rPr lang="en-US" altLang="zh-CN" sz="1400" dirty="0"/>
              <a:t>()) {</a:t>
            </a:r>
          </a:p>
          <a:p>
            <a:pPr marL="0" indent="0">
              <a:spcBef>
                <a:spcPts val="500"/>
              </a:spcBef>
              <a:buNone/>
            </a:pPr>
            <a:r>
              <a:rPr lang="en-US" altLang="zh-CN" sz="1400" dirty="0"/>
              <a:t>			</a:t>
            </a:r>
            <a:r>
              <a:rPr lang="en-US" altLang="zh-CN" sz="1400" dirty="0" smtClean="0"/>
              <a:t>case </a:t>
            </a:r>
            <a:r>
              <a:rPr lang="en-US" altLang="zh-CN" sz="1400" dirty="0" err="1"/>
              <a:t>KeyEvent.VK_LEFT</a:t>
            </a:r>
            <a:r>
              <a:rPr lang="en-US" altLang="zh-CN" sz="1400" dirty="0"/>
              <a:t>:</a:t>
            </a:r>
          </a:p>
          <a:p>
            <a:pPr marL="0" indent="0">
              <a:spcBef>
                <a:spcPts val="500"/>
              </a:spcBef>
              <a:buNone/>
            </a:pPr>
            <a:r>
              <a:rPr lang="en-US" altLang="zh-CN" sz="1400" dirty="0"/>
              <a:t>				</a:t>
            </a:r>
            <a:r>
              <a:rPr lang="en-US" altLang="zh-CN" sz="1400" dirty="0" smtClean="0"/>
              <a:t>x </a:t>
            </a:r>
            <a:r>
              <a:rPr lang="en-US" altLang="zh-CN" sz="1400" dirty="0"/>
              <a:t>-= 10;</a:t>
            </a:r>
          </a:p>
          <a:p>
            <a:pPr marL="0" indent="0">
              <a:spcBef>
                <a:spcPts val="500"/>
              </a:spcBef>
              <a:buNone/>
            </a:pPr>
            <a:r>
              <a:rPr lang="en-US" altLang="zh-CN" sz="1400" dirty="0"/>
              <a:t>				</a:t>
            </a:r>
            <a:r>
              <a:rPr lang="en-US" altLang="zh-CN" sz="1400" dirty="0" smtClean="0"/>
              <a:t>break</a:t>
            </a:r>
            <a:r>
              <a:rPr lang="en-US" altLang="zh-CN" sz="1400" dirty="0"/>
              <a:t>;</a:t>
            </a:r>
          </a:p>
          <a:p>
            <a:pPr marL="0" indent="0">
              <a:spcBef>
                <a:spcPts val="500"/>
              </a:spcBef>
              <a:buNone/>
            </a:pPr>
            <a:r>
              <a:rPr lang="en-US" altLang="zh-CN" sz="1400" dirty="0"/>
              <a:t>			</a:t>
            </a:r>
            <a:r>
              <a:rPr lang="en-US" altLang="zh-CN" sz="1400" dirty="0" smtClean="0"/>
              <a:t>case </a:t>
            </a:r>
            <a:r>
              <a:rPr lang="en-US" altLang="zh-CN" sz="1400" dirty="0" err="1"/>
              <a:t>KeyEvent.VK_RIGHT</a:t>
            </a:r>
            <a:r>
              <a:rPr lang="en-US" altLang="zh-CN" sz="1400" dirty="0"/>
              <a:t>:</a:t>
            </a:r>
          </a:p>
          <a:p>
            <a:pPr marL="0" indent="0">
              <a:spcBef>
                <a:spcPts val="500"/>
              </a:spcBef>
              <a:buNone/>
            </a:pPr>
            <a:r>
              <a:rPr lang="en-US" altLang="zh-CN" sz="1400" dirty="0"/>
              <a:t>				</a:t>
            </a:r>
            <a:r>
              <a:rPr lang="en-US" altLang="zh-CN" sz="1400" dirty="0" smtClean="0"/>
              <a:t>x </a:t>
            </a:r>
            <a:r>
              <a:rPr lang="en-US" altLang="zh-CN" sz="1400" dirty="0"/>
              <a:t>+= 10;</a:t>
            </a:r>
          </a:p>
          <a:p>
            <a:pPr marL="0" indent="0">
              <a:spcBef>
                <a:spcPts val="500"/>
              </a:spcBef>
              <a:buNone/>
            </a:pPr>
            <a:r>
              <a:rPr lang="en-US" altLang="zh-CN" sz="1400" dirty="0"/>
              <a:t>				break;</a:t>
            </a:r>
          </a:p>
          <a:p>
            <a:pPr marL="0" indent="0">
              <a:spcBef>
                <a:spcPts val="500"/>
              </a:spcBef>
              <a:buNone/>
            </a:pPr>
            <a:r>
              <a:rPr lang="en-US" altLang="zh-CN" sz="1400" dirty="0"/>
              <a:t>			case </a:t>
            </a:r>
            <a:r>
              <a:rPr lang="en-US" altLang="zh-CN" sz="1400" dirty="0" err="1"/>
              <a:t>KeyEvent.VK_UP</a:t>
            </a:r>
            <a:r>
              <a:rPr lang="en-US" altLang="zh-CN" sz="1400" dirty="0"/>
              <a:t>:</a:t>
            </a:r>
          </a:p>
          <a:p>
            <a:pPr marL="0" indent="0">
              <a:spcBef>
                <a:spcPts val="500"/>
              </a:spcBef>
              <a:buNone/>
            </a:pPr>
            <a:r>
              <a:rPr lang="en-US" altLang="zh-CN" sz="1400" dirty="0"/>
              <a:t>				y -= 10;</a:t>
            </a:r>
          </a:p>
          <a:p>
            <a:pPr marL="0" indent="0">
              <a:spcBef>
                <a:spcPts val="500"/>
              </a:spcBef>
              <a:buNone/>
            </a:pPr>
            <a:r>
              <a:rPr lang="en-US" altLang="zh-CN" sz="1400" dirty="0"/>
              <a:t>				break;</a:t>
            </a:r>
          </a:p>
          <a:p>
            <a:pPr marL="0" indent="0">
              <a:spcBef>
                <a:spcPts val="500"/>
              </a:spcBef>
              <a:buNone/>
            </a:pPr>
            <a:r>
              <a:rPr lang="en-US" altLang="zh-CN" sz="1400" dirty="0"/>
              <a:t>			case </a:t>
            </a:r>
            <a:r>
              <a:rPr lang="en-US" altLang="zh-CN" sz="1400" dirty="0" err="1"/>
              <a:t>KeyEvent.VK_DOWN</a:t>
            </a:r>
            <a:r>
              <a:rPr lang="en-US" altLang="zh-CN" sz="1400" dirty="0"/>
              <a:t>:</a:t>
            </a:r>
          </a:p>
          <a:p>
            <a:pPr marL="0" indent="0">
              <a:spcBef>
                <a:spcPts val="500"/>
              </a:spcBef>
              <a:buNone/>
            </a:pPr>
            <a:r>
              <a:rPr lang="en-US" altLang="zh-CN" sz="1400" dirty="0"/>
              <a:t>				y += 10;</a:t>
            </a:r>
          </a:p>
          <a:p>
            <a:pPr marL="0" indent="0">
              <a:spcBef>
                <a:spcPts val="500"/>
              </a:spcBef>
              <a:buNone/>
            </a:pPr>
            <a:r>
              <a:rPr lang="en-US" altLang="zh-CN" sz="1400" dirty="0"/>
              <a:t>				break;</a:t>
            </a:r>
          </a:p>
          <a:p>
            <a:pPr marL="0" indent="0">
              <a:spcBef>
                <a:spcPts val="500"/>
              </a:spcBef>
              <a:buNone/>
            </a:pPr>
            <a:r>
              <a:rPr lang="en-US" altLang="zh-CN" sz="1400" dirty="0"/>
              <a:t>		</a:t>
            </a:r>
            <a:r>
              <a:rPr lang="en-US" altLang="zh-CN" sz="1400" dirty="0" smtClean="0"/>
              <a:t>}</a:t>
            </a:r>
          </a:p>
          <a:p>
            <a:pPr marL="0" indent="0">
              <a:spcBef>
                <a:spcPts val="500"/>
              </a:spcBef>
              <a:buNone/>
            </a:pPr>
            <a:r>
              <a:rPr lang="en-US" altLang="zh-CN" sz="1400" dirty="0"/>
              <a:t>	</a:t>
            </a:r>
            <a:r>
              <a:rPr lang="en-US" altLang="zh-CN" sz="1400" dirty="0" smtClean="0"/>
              <a:t>	</a:t>
            </a:r>
            <a:r>
              <a:rPr lang="en-US" altLang="zh-CN" sz="1400" dirty="0">
                <a:solidFill>
                  <a:srgbClr val="0070C0"/>
                </a:solidFill>
              </a:rPr>
              <a:t>repaint</a:t>
            </a:r>
            <a:r>
              <a:rPr lang="en-US" altLang="zh-CN" sz="1400" dirty="0" smtClean="0">
                <a:solidFill>
                  <a:srgbClr val="0070C0"/>
                </a:solidFill>
              </a:rPr>
              <a:t>();</a:t>
            </a:r>
            <a:endParaRPr lang="en-US" altLang="zh-CN" sz="1400" dirty="0"/>
          </a:p>
          <a:p>
            <a:pPr marL="0" indent="0">
              <a:spcBef>
                <a:spcPts val="500"/>
              </a:spcBef>
              <a:buNone/>
            </a:pPr>
            <a:r>
              <a:rPr lang="en-US" altLang="zh-CN" sz="1400" dirty="0"/>
              <a:t>	}</a:t>
            </a:r>
          </a:p>
          <a:p>
            <a:pPr marL="0" indent="0">
              <a:spcBef>
                <a:spcPts val="500"/>
              </a:spcBef>
              <a:buNone/>
            </a:pPr>
            <a:r>
              <a:rPr lang="en-US" altLang="zh-CN" sz="1400" dirty="0" smtClean="0"/>
              <a:t>});</a:t>
            </a:r>
            <a:endParaRPr lang="zh-CN" altLang="en-US" sz="1400" dirty="0"/>
          </a:p>
        </p:txBody>
      </p:sp>
    </p:spTree>
    <p:extLst>
      <p:ext uri="{BB962C8B-B14F-4D97-AF65-F5344CB8AC3E}">
        <p14:creationId xmlns:p14="http://schemas.microsoft.com/office/powerpoint/2010/main" val="881589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CN" dirty="0" smtClean="0"/>
              <a:t>Demo</a:t>
            </a:r>
            <a:endParaRPr lang="zh-CN" altLang="en-US" dirty="0"/>
          </a:p>
        </p:txBody>
      </p:sp>
      <p:sp>
        <p:nvSpPr>
          <p:cNvPr id="5" name="Subtitle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93618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Animation</a:t>
            </a:r>
            <a:endParaRPr lang="zh-CN" altLang="en-US" dirty="0"/>
          </a:p>
        </p:txBody>
      </p:sp>
      <p:sp>
        <p:nvSpPr>
          <p:cNvPr id="3" name="Content Placeholder 2"/>
          <p:cNvSpPr>
            <a:spLocks noGrp="1"/>
          </p:cNvSpPr>
          <p:nvPr>
            <p:ph idx="1"/>
          </p:nvPr>
        </p:nvSpPr>
        <p:spPr/>
        <p:txBody>
          <a:bodyPr/>
          <a:lstStyle/>
          <a:p>
            <a:r>
              <a:rPr lang="en-US" altLang="zh-CN" dirty="0"/>
              <a:t>Creating an animation (such as a bouncing ball) requires repeatedly running an updating task at a regular interval. </a:t>
            </a:r>
            <a:endParaRPr lang="en-US" altLang="zh-CN" dirty="0" smtClean="0"/>
          </a:p>
          <a:p>
            <a:r>
              <a:rPr lang="en-US" altLang="zh-CN" dirty="0" smtClean="0"/>
              <a:t>Swing </a:t>
            </a:r>
            <a:r>
              <a:rPr lang="en-US" altLang="zh-CN" dirty="0"/>
              <a:t>provides a </a:t>
            </a:r>
            <a:r>
              <a:rPr lang="en-US" altLang="zh-CN" dirty="0" err="1">
                <a:solidFill>
                  <a:srgbClr val="0070C0"/>
                </a:solidFill>
              </a:rPr>
              <a:t>javax.swing.Timer</a:t>
            </a:r>
            <a:r>
              <a:rPr lang="en-US" altLang="zh-CN" dirty="0"/>
              <a:t> class which can be used to fire </a:t>
            </a:r>
            <a:r>
              <a:rPr lang="en-US" altLang="zh-CN" dirty="0" err="1"/>
              <a:t>ActionEvent</a:t>
            </a:r>
            <a:r>
              <a:rPr lang="en-US" altLang="zh-CN" dirty="0"/>
              <a:t> to its registered </a:t>
            </a:r>
            <a:r>
              <a:rPr lang="en-US" altLang="zh-CN" dirty="0" err="1"/>
              <a:t>ActionListeners</a:t>
            </a:r>
            <a:r>
              <a:rPr lang="en-US" altLang="zh-CN" dirty="0"/>
              <a:t> at regular interval.</a:t>
            </a:r>
            <a:endParaRPr lang="zh-CN" altLang="en-US" dirty="0"/>
          </a:p>
        </p:txBody>
      </p:sp>
    </p:spTree>
    <p:extLst>
      <p:ext uri="{BB962C8B-B14F-4D97-AF65-F5344CB8AC3E}">
        <p14:creationId xmlns:p14="http://schemas.microsoft.com/office/powerpoint/2010/main" val="3723961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Timer</a:t>
            </a:r>
            <a:endParaRPr lang="zh-CN" altLang="en-US" dirty="0"/>
          </a:p>
        </p:txBody>
      </p:sp>
      <p:sp>
        <p:nvSpPr>
          <p:cNvPr id="3" name="Content Placeholder 2"/>
          <p:cNvSpPr>
            <a:spLocks noGrp="1"/>
          </p:cNvSpPr>
          <p:nvPr>
            <p:ph idx="1"/>
          </p:nvPr>
        </p:nvSpPr>
        <p:spPr/>
        <p:txBody>
          <a:bodyPr/>
          <a:lstStyle/>
          <a:p>
            <a:r>
              <a:rPr lang="en-US" altLang="zh-CN" dirty="0"/>
              <a:t>The Timer class has one constructor:</a:t>
            </a:r>
          </a:p>
          <a:p>
            <a:pPr lvl="1"/>
            <a:r>
              <a:rPr lang="en-US" altLang="zh-CN" dirty="0">
                <a:solidFill>
                  <a:srgbClr val="0070C0"/>
                </a:solidFill>
              </a:rPr>
              <a:t>public Timer(</a:t>
            </a:r>
            <a:r>
              <a:rPr lang="en-US" altLang="zh-CN" dirty="0" err="1">
                <a:solidFill>
                  <a:srgbClr val="0070C0"/>
                </a:solidFill>
              </a:rPr>
              <a:t>int</a:t>
            </a:r>
            <a:r>
              <a:rPr lang="en-US" altLang="zh-CN" dirty="0">
                <a:solidFill>
                  <a:srgbClr val="0070C0"/>
                </a:solidFill>
              </a:rPr>
              <a:t> delay, </a:t>
            </a:r>
            <a:r>
              <a:rPr lang="en-US" altLang="zh-CN" dirty="0" err="1">
                <a:solidFill>
                  <a:srgbClr val="0070C0"/>
                </a:solidFill>
              </a:rPr>
              <a:t>ActionListener</a:t>
            </a:r>
            <a:r>
              <a:rPr lang="en-US" altLang="zh-CN" dirty="0">
                <a:solidFill>
                  <a:srgbClr val="0070C0"/>
                </a:solidFill>
              </a:rPr>
              <a:t> listener)</a:t>
            </a:r>
          </a:p>
          <a:p>
            <a:r>
              <a:rPr lang="en-US" altLang="zh-CN" dirty="0"/>
              <a:t>You are required to override the </a:t>
            </a:r>
            <a:r>
              <a:rPr lang="en-US" altLang="zh-CN" dirty="0" err="1"/>
              <a:t>actionPerformed</a:t>
            </a:r>
            <a:r>
              <a:rPr lang="en-US" altLang="zh-CN" dirty="0"/>
              <a:t>() method of the </a:t>
            </a:r>
            <a:r>
              <a:rPr lang="en-US" altLang="zh-CN" dirty="0" err="1"/>
              <a:t>ActionListener</a:t>
            </a:r>
            <a:r>
              <a:rPr lang="en-US" altLang="zh-CN" dirty="0"/>
              <a:t> to specify your task's behavior. </a:t>
            </a:r>
            <a:endParaRPr lang="en-US" altLang="zh-CN" dirty="0" smtClean="0"/>
          </a:p>
          <a:p>
            <a:r>
              <a:rPr lang="en-US" altLang="zh-CN" dirty="0" smtClean="0"/>
              <a:t>The </a:t>
            </a:r>
            <a:r>
              <a:rPr lang="en-US" altLang="zh-CN" dirty="0"/>
              <a:t>Timer fires an </a:t>
            </a:r>
            <a:r>
              <a:rPr lang="en-US" altLang="zh-CN" dirty="0" err="1"/>
              <a:t>ActionEvent</a:t>
            </a:r>
            <a:r>
              <a:rPr lang="en-US" altLang="zh-CN" dirty="0"/>
              <a:t> to the </a:t>
            </a:r>
            <a:r>
              <a:rPr lang="en-US" altLang="zh-CN" dirty="0" err="1"/>
              <a:t>ActionListener</a:t>
            </a:r>
            <a:r>
              <a:rPr lang="en-US" altLang="zh-CN" dirty="0"/>
              <a:t> after the (initial) delay, and then at regular interval after delay.</a:t>
            </a:r>
            <a:endParaRPr lang="zh-CN" altLang="en-US" dirty="0"/>
          </a:p>
        </p:txBody>
      </p:sp>
    </p:spTree>
    <p:extLst>
      <p:ext uri="{BB962C8B-B14F-4D97-AF65-F5344CB8AC3E}">
        <p14:creationId xmlns:p14="http://schemas.microsoft.com/office/powerpoint/2010/main" val="140504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Timer</a:t>
            </a:r>
            <a:endParaRPr lang="zh-CN" altLang="en-US" dirty="0"/>
          </a:p>
        </p:txBody>
      </p:sp>
      <p:sp>
        <p:nvSpPr>
          <p:cNvPr id="3" name="Content Placeholder 2"/>
          <p:cNvSpPr>
            <a:spLocks noGrp="1"/>
          </p:cNvSpPr>
          <p:nvPr>
            <p:ph idx="1"/>
          </p:nvPr>
        </p:nvSpPr>
        <p:spPr/>
        <p:txBody>
          <a:bodyPr>
            <a:normAutofit/>
          </a:bodyPr>
          <a:lstStyle/>
          <a:p>
            <a:r>
              <a:rPr lang="en-US" altLang="zh-CN" sz="2400" dirty="0"/>
              <a:t>You can start and stop the Timer via the Timer's start() and stop() methods. For example,</a:t>
            </a:r>
          </a:p>
          <a:p>
            <a:pPr marL="342900" lvl="1" indent="0">
              <a:buNone/>
            </a:pPr>
            <a:r>
              <a:rPr lang="en-US" altLang="zh-CN" sz="2000" dirty="0" err="1"/>
              <a:t>int</a:t>
            </a:r>
            <a:r>
              <a:rPr lang="en-US" altLang="zh-CN" sz="2000" dirty="0"/>
              <a:t> delay = 500; // milliseconds</a:t>
            </a:r>
          </a:p>
          <a:p>
            <a:pPr marL="342900" lvl="1" indent="0">
              <a:buNone/>
            </a:pPr>
            <a:r>
              <a:rPr lang="en-US" altLang="zh-CN" sz="2000" dirty="0" smtClean="0"/>
              <a:t>//Create </a:t>
            </a:r>
            <a:r>
              <a:rPr lang="en-US" altLang="zh-CN" sz="2000" dirty="0"/>
              <a:t>an instance of an </a:t>
            </a:r>
            <a:r>
              <a:rPr lang="en-US" altLang="zh-CN" sz="2000" dirty="0">
                <a:solidFill>
                  <a:srgbClr val="0070C0"/>
                </a:solidFill>
              </a:rPr>
              <a:t>anonymous subclass of </a:t>
            </a:r>
            <a:r>
              <a:rPr lang="en-US" altLang="zh-CN" sz="2000" dirty="0" err="1">
                <a:solidFill>
                  <a:srgbClr val="0070C0"/>
                </a:solidFill>
              </a:rPr>
              <a:t>ActionListener</a:t>
            </a:r>
            <a:endParaRPr lang="en-US" altLang="zh-CN" sz="2000" dirty="0">
              <a:solidFill>
                <a:srgbClr val="0070C0"/>
              </a:solidFill>
            </a:endParaRPr>
          </a:p>
          <a:p>
            <a:pPr marL="342900" lvl="1" indent="0">
              <a:buNone/>
            </a:pPr>
            <a:r>
              <a:rPr lang="en-US" altLang="zh-CN" sz="2000" dirty="0" err="1"/>
              <a:t>ActionListener</a:t>
            </a:r>
            <a:r>
              <a:rPr lang="en-US" altLang="zh-CN" sz="2000" dirty="0"/>
              <a:t> </a:t>
            </a:r>
            <a:r>
              <a:rPr lang="en-US" altLang="zh-CN" sz="2000" dirty="0" err="1"/>
              <a:t>updateTask</a:t>
            </a:r>
            <a:r>
              <a:rPr lang="en-US" altLang="zh-CN" sz="2000" dirty="0"/>
              <a:t> = new </a:t>
            </a:r>
            <a:r>
              <a:rPr lang="en-US" altLang="zh-CN" sz="2000" dirty="0" err="1"/>
              <a:t>ActionListener</a:t>
            </a:r>
            <a:r>
              <a:rPr lang="en-US" altLang="zh-CN" sz="2000" dirty="0"/>
              <a:t>() {</a:t>
            </a:r>
          </a:p>
          <a:p>
            <a:pPr marL="342900" lvl="1" indent="0">
              <a:buNone/>
            </a:pPr>
            <a:r>
              <a:rPr lang="en-US" altLang="zh-CN" sz="2000" dirty="0"/>
              <a:t>   @Override</a:t>
            </a:r>
          </a:p>
          <a:p>
            <a:pPr marL="342900" lvl="1" indent="0">
              <a:buNone/>
            </a:pPr>
            <a:r>
              <a:rPr lang="en-US" altLang="zh-CN" sz="2000" dirty="0"/>
              <a:t>   public void </a:t>
            </a:r>
            <a:r>
              <a:rPr lang="en-US" altLang="zh-CN" sz="2000" dirty="0" err="1"/>
              <a:t>actionPerformed</a:t>
            </a:r>
            <a:r>
              <a:rPr lang="en-US" altLang="zh-CN" sz="2000" dirty="0"/>
              <a:t>(</a:t>
            </a:r>
            <a:r>
              <a:rPr lang="en-US" altLang="zh-CN" sz="2000" dirty="0" err="1"/>
              <a:t>ActionEvent</a:t>
            </a:r>
            <a:r>
              <a:rPr lang="en-US" altLang="zh-CN" sz="2000" dirty="0"/>
              <a:t> </a:t>
            </a:r>
            <a:r>
              <a:rPr lang="en-US" altLang="zh-CN" sz="2000" dirty="0" err="1"/>
              <a:t>evt</a:t>
            </a:r>
            <a:r>
              <a:rPr lang="en-US" altLang="zh-CN" sz="2000" dirty="0"/>
              <a:t>) {</a:t>
            </a:r>
          </a:p>
          <a:p>
            <a:pPr marL="342900" lvl="1" indent="0">
              <a:buNone/>
            </a:pPr>
            <a:r>
              <a:rPr lang="en-US" altLang="zh-CN" sz="2000" dirty="0"/>
              <a:t>      // ......</a:t>
            </a:r>
          </a:p>
          <a:p>
            <a:pPr marL="342900" lvl="1" indent="0">
              <a:buNone/>
            </a:pPr>
            <a:r>
              <a:rPr lang="en-US" altLang="zh-CN" sz="2000" dirty="0"/>
              <a:t>   }</a:t>
            </a:r>
          </a:p>
          <a:p>
            <a:pPr marL="342900" lvl="1" indent="0">
              <a:buNone/>
            </a:pPr>
            <a:r>
              <a:rPr lang="en-US" altLang="zh-CN" sz="2000" dirty="0"/>
              <a:t>};</a:t>
            </a:r>
          </a:p>
          <a:p>
            <a:pPr marL="342900" lvl="1" indent="0">
              <a:buNone/>
            </a:pPr>
            <a:r>
              <a:rPr lang="en-US" altLang="zh-CN" sz="2000" dirty="0"/>
              <a:t>// Start and run the task at regular delay</a:t>
            </a:r>
          </a:p>
          <a:p>
            <a:pPr marL="342900" lvl="1" indent="0">
              <a:buNone/>
            </a:pPr>
            <a:r>
              <a:rPr lang="en-US" altLang="zh-CN" sz="2000" dirty="0">
                <a:solidFill>
                  <a:srgbClr val="0070C0"/>
                </a:solidFill>
              </a:rPr>
              <a:t>new Timer(delay, </a:t>
            </a:r>
            <a:r>
              <a:rPr lang="en-US" altLang="zh-CN" sz="2000" dirty="0" err="1">
                <a:solidFill>
                  <a:srgbClr val="0070C0"/>
                </a:solidFill>
              </a:rPr>
              <a:t>updateTask</a:t>
            </a:r>
            <a:r>
              <a:rPr lang="en-US" altLang="zh-CN" sz="2000" dirty="0">
                <a:solidFill>
                  <a:srgbClr val="0070C0"/>
                </a:solidFill>
              </a:rPr>
              <a:t>).start</a:t>
            </a:r>
            <a:r>
              <a:rPr lang="en-US" altLang="zh-CN" sz="2000" dirty="0" smtClean="0">
                <a:solidFill>
                  <a:srgbClr val="0070C0"/>
                </a:solidFill>
              </a:rPr>
              <a:t>(); </a:t>
            </a:r>
            <a:r>
              <a:rPr lang="en-US" altLang="zh-CN" sz="2000" dirty="0"/>
              <a:t>	</a:t>
            </a:r>
            <a:endParaRPr lang="zh-CN" altLang="en-US" sz="2000" dirty="0"/>
          </a:p>
        </p:txBody>
      </p:sp>
    </p:spTree>
    <p:extLst>
      <p:ext uri="{BB962C8B-B14F-4D97-AF65-F5344CB8AC3E}">
        <p14:creationId xmlns:p14="http://schemas.microsoft.com/office/powerpoint/2010/main" val="383838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Timer</a:t>
            </a:r>
            <a:endParaRPr lang="zh-CN" altLang="en-US" dirty="0"/>
          </a:p>
        </p:txBody>
      </p:sp>
      <p:sp>
        <p:nvSpPr>
          <p:cNvPr id="3" name="Content Placeholder 2"/>
          <p:cNvSpPr>
            <a:spLocks noGrp="1"/>
          </p:cNvSpPr>
          <p:nvPr>
            <p:ph idx="1"/>
          </p:nvPr>
        </p:nvSpPr>
        <p:spPr/>
        <p:txBody>
          <a:bodyPr/>
          <a:lstStyle/>
          <a:p>
            <a:r>
              <a:rPr lang="en-US" altLang="zh-CN" dirty="0"/>
              <a:t>A Timer can fire the </a:t>
            </a:r>
            <a:r>
              <a:rPr lang="en-US" altLang="zh-CN" dirty="0" err="1"/>
              <a:t>ActionEvent</a:t>
            </a:r>
            <a:r>
              <a:rPr lang="en-US" altLang="zh-CN" dirty="0"/>
              <a:t> to more than one </a:t>
            </a:r>
            <a:r>
              <a:rPr lang="en-US" altLang="zh-CN" dirty="0" err="1"/>
              <a:t>ActionListeners</a:t>
            </a:r>
            <a:r>
              <a:rPr lang="en-US" altLang="zh-CN" dirty="0"/>
              <a:t>. You can register more </a:t>
            </a:r>
            <a:r>
              <a:rPr lang="en-US" altLang="zh-CN" dirty="0" err="1"/>
              <a:t>ActionListeners</a:t>
            </a:r>
            <a:r>
              <a:rPr lang="en-US" altLang="zh-CN" dirty="0"/>
              <a:t> via the </a:t>
            </a:r>
            <a:r>
              <a:rPr lang="en-US" altLang="zh-CN" dirty="0" err="1"/>
              <a:t>addActionListener</a:t>
            </a:r>
            <a:r>
              <a:rPr lang="en-US" altLang="zh-CN" dirty="0"/>
              <a:t>() method.</a:t>
            </a:r>
          </a:p>
          <a:p>
            <a:r>
              <a:rPr lang="en-US" altLang="zh-CN" dirty="0"/>
              <a:t>The </a:t>
            </a:r>
            <a:r>
              <a:rPr lang="en-US" altLang="zh-CN" dirty="0" err="1"/>
              <a:t>actionPerformed</a:t>
            </a:r>
            <a:r>
              <a:rPr lang="en-US" altLang="zh-CN" dirty="0"/>
              <a:t>() runs on the event-dispatching thread, just like all the event handlers. You can be relieved of the multi-threading issues.</a:t>
            </a:r>
            <a:endParaRPr lang="zh-CN" altLang="en-US" dirty="0"/>
          </a:p>
        </p:txBody>
      </p:sp>
    </p:spTree>
    <p:extLst>
      <p:ext uri="{BB962C8B-B14F-4D97-AF65-F5344CB8AC3E}">
        <p14:creationId xmlns:p14="http://schemas.microsoft.com/office/powerpoint/2010/main" val="928502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Moving Mickey by timer</a:t>
            </a:r>
            <a:endParaRPr lang="zh-CN" alt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altLang="zh-CN" dirty="0" err="1"/>
              <a:t>ActionListener</a:t>
            </a:r>
            <a:r>
              <a:rPr lang="en-US" altLang="zh-CN" dirty="0"/>
              <a:t> </a:t>
            </a:r>
            <a:r>
              <a:rPr lang="en-US" altLang="zh-CN" dirty="0" err="1"/>
              <a:t>MickeyActionListener</a:t>
            </a:r>
            <a:r>
              <a:rPr lang="en-US" altLang="zh-CN" dirty="0"/>
              <a:t> = new </a:t>
            </a:r>
            <a:r>
              <a:rPr lang="en-US" altLang="zh-CN" dirty="0" err="1"/>
              <a:t>ActionListener</a:t>
            </a:r>
            <a:r>
              <a:rPr lang="en-US" altLang="zh-CN" dirty="0"/>
              <a:t>(){</a:t>
            </a:r>
          </a:p>
          <a:p>
            <a:pPr marL="0" indent="0">
              <a:buNone/>
            </a:pPr>
            <a:r>
              <a:rPr lang="en-US" altLang="zh-CN" dirty="0"/>
              <a:t>	</a:t>
            </a:r>
            <a:r>
              <a:rPr lang="en-US" altLang="zh-CN" dirty="0" smtClean="0"/>
              <a:t>boolean </a:t>
            </a:r>
            <a:r>
              <a:rPr lang="en-US" altLang="zh-CN" dirty="0"/>
              <a:t>xx=</a:t>
            </a:r>
            <a:r>
              <a:rPr lang="en-US" altLang="zh-CN" dirty="0" err="1"/>
              <a:t>true,yy</a:t>
            </a:r>
            <a:r>
              <a:rPr lang="en-US" altLang="zh-CN" dirty="0"/>
              <a:t>=true;</a:t>
            </a:r>
          </a:p>
          <a:p>
            <a:pPr marL="0" indent="0">
              <a:buNone/>
            </a:pPr>
            <a:r>
              <a:rPr lang="en-US" altLang="zh-CN" dirty="0"/>
              <a:t>	@Override</a:t>
            </a:r>
          </a:p>
          <a:p>
            <a:pPr marL="0" indent="0">
              <a:buNone/>
            </a:pPr>
            <a:r>
              <a:rPr lang="en-US" altLang="zh-CN" dirty="0"/>
              <a:t>	public void </a:t>
            </a:r>
            <a:r>
              <a:rPr lang="en-US" altLang="zh-CN" dirty="0" err="1"/>
              <a:t>actionPerformed</a:t>
            </a:r>
            <a:r>
              <a:rPr lang="en-US" altLang="zh-CN" dirty="0"/>
              <a:t>(</a:t>
            </a:r>
            <a:r>
              <a:rPr lang="en-US" altLang="zh-CN" dirty="0" err="1"/>
              <a:t>ActionEvent</a:t>
            </a:r>
            <a:r>
              <a:rPr lang="en-US" altLang="zh-CN" dirty="0"/>
              <a:t> arg0) {</a:t>
            </a:r>
          </a:p>
          <a:p>
            <a:pPr marL="0" indent="0">
              <a:buNone/>
            </a:pPr>
            <a:r>
              <a:rPr lang="en-US" altLang="zh-CN" dirty="0" smtClean="0"/>
              <a:t>	</a:t>
            </a:r>
            <a:r>
              <a:rPr lang="en-US" altLang="zh-CN" dirty="0"/>
              <a:t>	if (x&lt;30) xx=false;</a:t>
            </a:r>
          </a:p>
          <a:p>
            <a:pPr marL="0" indent="0">
              <a:buNone/>
            </a:pPr>
            <a:r>
              <a:rPr lang="en-US" altLang="zh-CN" dirty="0"/>
              <a:t>		if (y&lt;10) </a:t>
            </a:r>
            <a:r>
              <a:rPr lang="en-US" altLang="zh-CN" dirty="0" err="1"/>
              <a:t>yy</a:t>
            </a:r>
            <a:r>
              <a:rPr lang="en-US" altLang="zh-CN" dirty="0"/>
              <a:t>=false;</a:t>
            </a:r>
          </a:p>
          <a:p>
            <a:pPr marL="0" indent="0">
              <a:buNone/>
            </a:pPr>
            <a:r>
              <a:rPr lang="en-US" altLang="zh-CN" dirty="0"/>
              <a:t>		if (y&gt;</a:t>
            </a:r>
            <a:r>
              <a:rPr lang="en-US" altLang="zh-CN" dirty="0" err="1"/>
              <a:t>getHeight</a:t>
            </a:r>
            <a:r>
              <a:rPr lang="en-US" altLang="zh-CN" dirty="0"/>
              <a:t>()-120) </a:t>
            </a:r>
            <a:r>
              <a:rPr lang="en-US" altLang="zh-CN" dirty="0" err="1"/>
              <a:t>yy</a:t>
            </a:r>
            <a:r>
              <a:rPr lang="en-US" altLang="zh-CN" dirty="0"/>
              <a:t>=true;</a:t>
            </a:r>
          </a:p>
          <a:p>
            <a:pPr marL="0" indent="0">
              <a:buNone/>
            </a:pPr>
            <a:r>
              <a:rPr lang="en-US" altLang="zh-CN" dirty="0"/>
              <a:t>		if (x&gt;</a:t>
            </a:r>
            <a:r>
              <a:rPr lang="en-US" altLang="zh-CN" dirty="0" err="1"/>
              <a:t>getWidth</a:t>
            </a:r>
            <a:r>
              <a:rPr lang="en-US" altLang="zh-CN" dirty="0"/>
              <a:t>()-100) xx=true;</a:t>
            </a:r>
          </a:p>
          <a:p>
            <a:pPr marL="0" indent="0">
              <a:buNone/>
            </a:pPr>
            <a:r>
              <a:rPr lang="en-US" altLang="zh-CN" dirty="0"/>
              <a:t>		if(xx) x-=10;else x+=10;</a:t>
            </a:r>
          </a:p>
          <a:p>
            <a:pPr marL="0" indent="0">
              <a:buNone/>
            </a:pPr>
            <a:r>
              <a:rPr lang="en-US" altLang="zh-CN" dirty="0"/>
              <a:t>		if(</a:t>
            </a:r>
            <a:r>
              <a:rPr lang="en-US" altLang="zh-CN" dirty="0" err="1"/>
              <a:t>yy</a:t>
            </a:r>
            <a:r>
              <a:rPr lang="en-US" altLang="zh-CN" dirty="0"/>
              <a:t>) y -= 10;else y+=10;</a:t>
            </a:r>
          </a:p>
          <a:p>
            <a:pPr marL="0" indent="0">
              <a:buNone/>
            </a:pPr>
            <a:r>
              <a:rPr lang="en-US" altLang="zh-CN" dirty="0"/>
              <a:t>		repaint();</a:t>
            </a:r>
          </a:p>
          <a:p>
            <a:pPr marL="0" indent="0">
              <a:buNone/>
            </a:pPr>
            <a:r>
              <a:rPr lang="en-US" altLang="zh-CN" dirty="0"/>
              <a:t>	}</a:t>
            </a:r>
          </a:p>
          <a:p>
            <a:pPr marL="0" indent="0">
              <a:buNone/>
            </a:pPr>
            <a:r>
              <a:rPr lang="en-US" altLang="zh-CN" dirty="0" smtClean="0"/>
              <a:t>}; </a:t>
            </a:r>
            <a:endParaRPr lang="en-US" altLang="zh-CN" dirty="0"/>
          </a:p>
          <a:p>
            <a:pPr marL="0" indent="0">
              <a:buNone/>
            </a:pPr>
            <a:r>
              <a:rPr lang="en-US" altLang="zh-CN" dirty="0" smtClean="0"/>
              <a:t>new </a:t>
            </a:r>
            <a:r>
              <a:rPr lang="en-US" altLang="zh-CN" dirty="0"/>
              <a:t>Timer(50,  </a:t>
            </a:r>
            <a:r>
              <a:rPr lang="en-US" altLang="zh-CN" dirty="0" err="1"/>
              <a:t>MickeyActionListener</a:t>
            </a:r>
            <a:r>
              <a:rPr lang="en-US" altLang="zh-CN" dirty="0"/>
              <a:t>).start();</a:t>
            </a:r>
            <a:endParaRPr lang="zh-CN" altLang="en-US" dirty="0"/>
          </a:p>
        </p:txBody>
      </p:sp>
    </p:spTree>
    <p:extLst>
      <p:ext uri="{BB962C8B-B14F-4D97-AF65-F5344CB8AC3E}">
        <p14:creationId xmlns:p14="http://schemas.microsoft.com/office/powerpoint/2010/main" val="163610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normAutofit/>
          </a:bodyPr>
          <a:lstStyle/>
          <a:p>
            <a:r>
              <a:rPr lang="en-US" altLang="zh-CN" dirty="0" smtClean="0"/>
              <a:t>Graphics</a:t>
            </a:r>
          </a:p>
          <a:p>
            <a:pPr lvl="1"/>
            <a:r>
              <a:rPr lang="en-US" altLang="zh-CN" dirty="0" smtClean="0"/>
              <a:t>Colors</a:t>
            </a:r>
          </a:p>
          <a:p>
            <a:pPr lvl="1"/>
            <a:r>
              <a:rPr lang="en-US" altLang="zh-CN" dirty="0" smtClean="0"/>
              <a:t>Fonts</a:t>
            </a:r>
          </a:p>
          <a:p>
            <a:pPr lvl="1"/>
            <a:r>
              <a:rPr lang="en-US" altLang="zh-CN" dirty="0" smtClean="0"/>
              <a:t>Images</a:t>
            </a:r>
          </a:p>
          <a:p>
            <a:r>
              <a:rPr lang="en-US" altLang="zh-CN" dirty="0" smtClean="0"/>
              <a:t>Animation</a:t>
            </a:r>
          </a:p>
          <a:p>
            <a:pPr lvl="1"/>
            <a:r>
              <a:rPr lang="en-US" altLang="zh-CN" dirty="0" smtClean="0"/>
              <a:t>Timer</a:t>
            </a:r>
          </a:p>
          <a:p>
            <a:r>
              <a:rPr lang="en-US" altLang="zh-CN" dirty="0" smtClean="0"/>
              <a:t>Tetris game</a:t>
            </a:r>
          </a:p>
          <a:p>
            <a:r>
              <a:rPr lang="en-US" altLang="zh-CN" dirty="0" smtClean="0"/>
              <a:t>Using 3</a:t>
            </a:r>
            <a:r>
              <a:rPr lang="en-US" altLang="zh-CN" baseline="30000" dirty="0" smtClean="0"/>
              <a:t>rd</a:t>
            </a:r>
            <a:r>
              <a:rPr lang="en-US" altLang="zh-CN" dirty="0" smtClean="0"/>
              <a:t> part library: </a:t>
            </a:r>
            <a:r>
              <a:rPr lang="en-US" altLang="zh-CN" dirty="0" err="1" smtClean="0"/>
              <a:t>JfreeChart</a:t>
            </a:r>
            <a:endParaRPr lang="en-US" altLang="zh-CN" dirty="0"/>
          </a:p>
          <a:p>
            <a:endParaRPr lang="zh-CN" altLang="en-US" dirty="0"/>
          </a:p>
        </p:txBody>
      </p:sp>
    </p:spTree>
    <p:extLst>
      <p:ext uri="{BB962C8B-B14F-4D97-AF65-F5344CB8AC3E}">
        <p14:creationId xmlns:p14="http://schemas.microsoft.com/office/powerpoint/2010/main" val="3241081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Tetris </a:t>
            </a:r>
            <a:r>
              <a:rPr lang="en-US" altLang="zh-CN" dirty="0" smtClean="0"/>
              <a:t>game</a:t>
            </a:r>
            <a:endParaRPr lang="zh-CN" altLang="en-US" dirty="0"/>
          </a:p>
        </p:txBody>
      </p:sp>
      <p:sp>
        <p:nvSpPr>
          <p:cNvPr id="3" name="Content Placeholder 2"/>
          <p:cNvSpPr>
            <a:spLocks noGrp="1"/>
          </p:cNvSpPr>
          <p:nvPr>
            <p:ph idx="1"/>
          </p:nvPr>
        </p:nvSpPr>
        <p:spPr/>
        <p:txBody>
          <a:bodyPr/>
          <a:lstStyle/>
          <a:p>
            <a:r>
              <a:rPr lang="en-US" altLang="zh-CN" dirty="0"/>
              <a:t>How to draw the map and Tetriminos?</a:t>
            </a:r>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5650" y="3149649"/>
            <a:ext cx="2552700" cy="1894357"/>
          </a:xfrm>
          <a:prstGeom prst="rect">
            <a:avLst/>
          </a:prstGeom>
        </p:spPr>
      </p:pic>
    </p:spTree>
    <p:extLst>
      <p:ext uri="{BB962C8B-B14F-4D97-AF65-F5344CB8AC3E}">
        <p14:creationId xmlns:p14="http://schemas.microsoft.com/office/powerpoint/2010/main" val="3251157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a:t>
            </a:r>
            <a:r>
              <a:rPr lang="en-US" altLang="zh-CN" dirty="0"/>
              <a:t>Tetrimino </a:t>
            </a:r>
            <a:r>
              <a:rPr lang="en-US" altLang="zh-CN" dirty="0" smtClean="0"/>
              <a:t>class</a:t>
            </a:r>
            <a:endParaRPr lang="zh-CN" alt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altLang="zh-CN" dirty="0"/>
              <a:t>class Tetrimino </a:t>
            </a:r>
            <a:r>
              <a:rPr lang="en-US" altLang="zh-CN" dirty="0">
                <a:solidFill>
                  <a:srgbClr val="0070C0"/>
                </a:solidFill>
              </a:rPr>
              <a:t>extends </a:t>
            </a:r>
            <a:r>
              <a:rPr lang="en-US" altLang="zh-CN" dirty="0" err="1">
                <a:solidFill>
                  <a:srgbClr val="0070C0"/>
                </a:solidFill>
              </a:rPr>
              <a:t>JPanel</a:t>
            </a:r>
            <a:r>
              <a:rPr lang="en-US" altLang="zh-CN" dirty="0">
                <a:solidFill>
                  <a:srgbClr val="0070C0"/>
                </a:solidFill>
              </a:rPr>
              <a:t> implements </a:t>
            </a:r>
            <a:r>
              <a:rPr lang="en-US" altLang="zh-CN" dirty="0" err="1">
                <a:solidFill>
                  <a:srgbClr val="0070C0"/>
                </a:solidFill>
              </a:rPr>
              <a:t>KeyListener</a:t>
            </a:r>
            <a:r>
              <a:rPr lang="en-US" altLang="zh-CN" dirty="0">
                <a:solidFill>
                  <a:srgbClr val="0070C0"/>
                </a:solidFill>
              </a:rPr>
              <a:t> {</a:t>
            </a:r>
          </a:p>
          <a:p>
            <a:pPr marL="0" indent="0">
              <a:buNone/>
            </a:pPr>
            <a:r>
              <a:rPr lang="en-US" altLang="zh-CN" dirty="0"/>
              <a:t>	private static final long </a:t>
            </a:r>
            <a:r>
              <a:rPr lang="en-US" altLang="zh-CN" dirty="0" err="1"/>
              <a:t>serialVersionUID</a:t>
            </a:r>
            <a:r>
              <a:rPr lang="en-US" altLang="zh-CN" dirty="0"/>
              <a:t> = 1L;</a:t>
            </a:r>
          </a:p>
          <a:p>
            <a:pPr marL="0" indent="0">
              <a:buNone/>
            </a:pPr>
            <a:r>
              <a:rPr lang="en-US" altLang="zh-CN" dirty="0"/>
              <a:t>	Random ran = new Random(); </a:t>
            </a:r>
            <a:endParaRPr lang="en-US" altLang="zh-CN" dirty="0" smtClean="0"/>
          </a:p>
          <a:p>
            <a:pPr marL="0" indent="0">
              <a:buNone/>
            </a:pPr>
            <a:r>
              <a:rPr lang="zh-CN" altLang="en-US" dirty="0"/>
              <a:t>	</a:t>
            </a:r>
            <a:r>
              <a:rPr lang="en-US" altLang="zh-CN" dirty="0">
                <a:solidFill>
                  <a:srgbClr val="0070C0"/>
                </a:solidFill>
              </a:rPr>
              <a:t>public </a:t>
            </a:r>
            <a:r>
              <a:rPr lang="en-US" altLang="zh-CN" dirty="0" err="1">
                <a:solidFill>
                  <a:srgbClr val="0070C0"/>
                </a:solidFill>
              </a:rPr>
              <a:t>int</a:t>
            </a:r>
            <a:r>
              <a:rPr lang="en-US" altLang="zh-CN" dirty="0">
                <a:solidFill>
                  <a:srgbClr val="0070C0"/>
                </a:solidFill>
              </a:rPr>
              <a:t> </a:t>
            </a:r>
            <a:r>
              <a:rPr lang="en-US" altLang="zh-CN" dirty="0" err="1">
                <a:solidFill>
                  <a:srgbClr val="0070C0"/>
                </a:solidFill>
              </a:rPr>
              <a:t>TetriminoType</a:t>
            </a:r>
            <a:r>
              <a:rPr lang="en-US" altLang="zh-CN" dirty="0">
                <a:solidFill>
                  <a:srgbClr val="0070C0"/>
                </a:solidFill>
              </a:rPr>
              <a:t>; </a:t>
            </a:r>
            <a:endParaRPr lang="zh-CN" altLang="en-US" dirty="0">
              <a:solidFill>
                <a:srgbClr val="0070C0"/>
              </a:solidFill>
            </a:endParaRPr>
          </a:p>
          <a:p>
            <a:pPr marL="0" indent="0">
              <a:buNone/>
            </a:pPr>
            <a:r>
              <a:rPr lang="zh-CN" altLang="en-US" dirty="0">
                <a:solidFill>
                  <a:srgbClr val="0070C0"/>
                </a:solidFill>
              </a:rPr>
              <a:t>	</a:t>
            </a:r>
            <a:r>
              <a:rPr lang="en-US" altLang="zh-CN" dirty="0">
                <a:solidFill>
                  <a:srgbClr val="0070C0"/>
                </a:solidFill>
              </a:rPr>
              <a:t>public </a:t>
            </a:r>
            <a:r>
              <a:rPr lang="en-US" altLang="zh-CN" dirty="0" err="1">
                <a:solidFill>
                  <a:srgbClr val="0070C0"/>
                </a:solidFill>
              </a:rPr>
              <a:t>int</a:t>
            </a:r>
            <a:r>
              <a:rPr lang="en-US" altLang="zh-CN" dirty="0">
                <a:solidFill>
                  <a:srgbClr val="0070C0"/>
                </a:solidFill>
              </a:rPr>
              <a:t> score = 0; </a:t>
            </a:r>
            <a:endParaRPr lang="zh-CN" altLang="en-US" dirty="0">
              <a:solidFill>
                <a:srgbClr val="0070C0"/>
              </a:solidFill>
            </a:endParaRPr>
          </a:p>
          <a:p>
            <a:pPr marL="0" indent="0">
              <a:buNone/>
            </a:pPr>
            <a:r>
              <a:rPr lang="zh-CN" altLang="en-US" dirty="0">
                <a:solidFill>
                  <a:srgbClr val="0070C0"/>
                </a:solidFill>
              </a:rPr>
              <a:t>	</a:t>
            </a:r>
            <a:r>
              <a:rPr lang="en-US" altLang="zh-CN" dirty="0">
                <a:solidFill>
                  <a:srgbClr val="0070C0"/>
                </a:solidFill>
              </a:rPr>
              <a:t>public </a:t>
            </a:r>
            <a:r>
              <a:rPr lang="en-US" altLang="zh-CN" dirty="0" err="1">
                <a:solidFill>
                  <a:srgbClr val="0070C0"/>
                </a:solidFill>
              </a:rPr>
              <a:t>int</a:t>
            </a:r>
            <a:r>
              <a:rPr lang="en-US" altLang="zh-CN" dirty="0">
                <a:solidFill>
                  <a:srgbClr val="0070C0"/>
                </a:solidFill>
              </a:rPr>
              <a:t> </a:t>
            </a:r>
            <a:r>
              <a:rPr lang="en-US" altLang="zh-CN" dirty="0" err="1">
                <a:solidFill>
                  <a:srgbClr val="0070C0"/>
                </a:solidFill>
              </a:rPr>
              <a:t>rotateState</a:t>
            </a:r>
            <a:r>
              <a:rPr lang="en-US" altLang="zh-CN" dirty="0">
                <a:solidFill>
                  <a:srgbClr val="0070C0"/>
                </a:solidFill>
              </a:rPr>
              <a:t>; </a:t>
            </a:r>
            <a:endParaRPr lang="zh-CN" altLang="en-US" dirty="0">
              <a:solidFill>
                <a:srgbClr val="0070C0"/>
              </a:solidFill>
            </a:endParaRPr>
          </a:p>
          <a:p>
            <a:pPr marL="0" indent="0">
              <a:buNone/>
            </a:pPr>
            <a:r>
              <a:rPr lang="zh-CN" altLang="en-US" dirty="0">
                <a:solidFill>
                  <a:srgbClr val="0070C0"/>
                </a:solidFill>
              </a:rPr>
              <a:t>	</a:t>
            </a:r>
            <a:r>
              <a:rPr lang="en-US" altLang="zh-CN" dirty="0">
                <a:solidFill>
                  <a:srgbClr val="0070C0"/>
                </a:solidFill>
              </a:rPr>
              <a:t>public </a:t>
            </a:r>
            <a:r>
              <a:rPr lang="en-US" altLang="zh-CN" dirty="0" err="1">
                <a:solidFill>
                  <a:srgbClr val="0070C0"/>
                </a:solidFill>
              </a:rPr>
              <a:t>int</a:t>
            </a:r>
            <a:r>
              <a:rPr lang="en-US" altLang="zh-CN" dirty="0">
                <a:solidFill>
                  <a:srgbClr val="0070C0"/>
                </a:solidFill>
              </a:rPr>
              <a:t> </a:t>
            </a:r>
            <a:r>
              <a:rPr lang="en-US" altLang="zh-CN" dirty="0" err="1" smtClean="0">
                <a:solidFill>
                  <a:srgbClr val="0070C0"/>
                </a:solidFill>
              </a:rPr>
              <a:t>x,y</a:t>
            </a:r>
            <a:r>
              <a:rPr lang="en-US" altLang="zh-CN" dirty="0" smtClean="0">
                <a:solidFill>
                  <a:srgbClr val="0070C0"/>
                </a:solidFill>
              </a:rPr>
              <a:t>; </a:t>
            </a:r>
          </a:p>
          <a:p>
            <a:pPr marL="0" indent="0">
              <a:buNone/>
            </a:pPr>
            <a:r>
              <a:rPr lang="zh-CN" altLang="en-US" dirty="0">
                <a:solidFill>
                  <a:srgbClr val="0070C0"/>
                </a:solidFill>
              </a:rPr>
              <a:t>	</a:t>
            </a:r>
            <a:r>
              <a:rPr lang="en-US" altLang="zh-CN" dirty="0">
                <a:solidFill>
                  <a:srgbClr val="0070C0"/>
                </a:solidFill>
              </a:rPr>
              <a:t>public </a:t>
            </a:r>
            <a:r>
              <a:rPr lang="en-US" altLang="zh-CN" dirty="0" err="1">
                <a:solidFill>
                  <a:srgbClr val="0070C0"/>
                </a:solidFill>
              </a:rPr>
              <a:t>int</a:t>
            </a:r>
            <a:r>
              <a:rPr lang="en-US" altLang="zh-CN" dirty="0">
                <a:solidFill>
                  <a:srgbClr val="0070C0"/>
                </a:solidFill>
              </a:rPr>
              <a:t> </a:t>
            </a:r>
            <a:r>
              <a:rPr lang="en-US" altLang="zh-CN" dirty="0" err="1">
                <a:solidFill>
                  <a:srgbClr val="0070C0"/>
                </a:solidFill>
              </a:rPr>
              <a:t>nextb</a:t>
            </a:r>
            <a:r>
              <a:rPr lang="en-US" altLang="zh-CN" dirty="0">
                <a:solidFill>
                  <a:srgbClr val="0070C0"/>
                </a:solidFill>
              </a:rPr>
              <a:t> = </a:t>
            </a:r>
            <a:r>
              <a:rPr lang="en-US" altLang="zh-CN" dirty="0" err="1">
                <a:solidFill>
                  <a:srgbClr val="0070C0"/>
                </a:solidFill>
              </a:rPr>
              <a:t>ran.nextInt</a:t>
            </a:r>
            <a:r>
              <a:rPr lang="en-US" altLang="zh-CN" dirty="0">
                <a:solidFill>
                  <a:srgbClr val="0070C0"/>
                </a:solidFill>
              </a:rPr>
              <a:t>(7); </a:t>
            </a:r>
            <a:endParaRPr lang="zh-CN" altLang="en-US" dirty="0">
              <a:solidFill>
                <a:srgbClr val="0070C0"/>
              </a:solidFill>
            </a:endParaRPr>
          </a:p>
          <a:p>
            <a:pPr marL="0" indent="0">
              <a:buNone/>
            </a:pPr>
            <a:r>
              <a:rPr lang="zh-CN" altLang="en-US" dirty="0">
                <a:solidFill>
                  <a:srgbClr val="0070C0"/>
                </a:solidFill>
              </a:rPr>
              <a:t>	</a:t>
            </a:r>
            <a:r>
              <a:rPr lang="en-US" altLang="zh-CN" dirty="0">
                <a:solidFill>
                  <a:srgbClr val="0070C0"/>
                </a:solidFill>
              </a:rPr>
              <a:t>public </a:t>
            </a:r>
            <a:r>
              <a:rPr lang="en-US" altLang="zh-CN" dirty="0" err="1">
                <a:solidFill>
                  <a:srgbClr val="0070C0"/>
                </a:solidFill>
              </a:rPr>
              <a:t>int</a:t>
            </a:r>
            <a:r>
              <a:rPr lang="en-US" altLang="zh-CN" dirty="0">
                <a:solidFill>
                  <a:srgbClr val="0070C0"/>
                </a:solidFill>
              </a:rPr>
              <a:t> </a:t>
            </a:r>
            <a:r>
              <a:rPr lang="en-US" altLang="zh-CN" dirty="0" err="1">
                <a:solidFill>
                  <a:srgbClr val="0070C0"/>
                </a:solidFill>
              </a:rPr>
              <a:t>nextt</a:t>
            </a:r>
            <a:r>
              <a:rPr lang="en-US" altLang="zh-CN" dirty="0">
                <a:solidFill>
                  <a:srgbClr val="0070C0"/>
                </a:solidFill>
              </a:rPr>
              <a:t> = </a:t>
            </a:r>
            <a:r>
              <a:rPr lang="en-US" altLang="zh-CN" dirty="0" err="1">
                <a:solidFill>
                  <a:srgbClr val="0070C0"/>
                </a:solidFill>
              </a:rPr>
              <a:t>ran.nextInt</a:t>
            </a:r>
            <a:r>
              <a:rPr lang="en-US" altLang="zh-CN" dirty="0">
                <a:solidFill>
                  <a:srgbClr val="0070C0"/>
                </a:solidFill>
              </a:rPr>
              <a:t>(4); </a:t>
            </a:r>
            <a:endParaRPr lang="zh-CN" altLang="en-US" dirty="0">
              <a:solidFill>
                <a:srgbClr val="0070C0"/>
              </a:solidFill>
            </a:endParaRPr>
          </a:p>
          <a:p>
            <a:pPr marL="0" indent="0">
              <a:buNone/>
            </a:pPr>
            <a:r>
              <a:rPr lang="zh-CN" altLang="en-US" dirty="0"/>
              <a:t>	</a:t>
            </a:r>
            <a:r>
              <a:rPr lang="en-US" altLang="zh-CN" dirty="0" err="1">
                <a:solidFill>
                  <a:srgbClr val="0070C0"/>
                </a:solidFill>
              </a:rPr>
              <a:t>int</a:t>
            </a:r>
            <a:r>
              <a:rPr lang="en-US" altLang="zh-CN" dirty="0">
                <a:solidFill>
                  <a:srgbClr val="0070C0"/>
                </a:solidFill>
              </a:rPr>
              <a:t>[][] map = new </a:t>
            </a:r>
            <a:r>
              <a:rPr lang="en-US" altLang="zh-CN" dirty="0" err="1">
                <a:solidFill>
                  <a:srgbClr val="0070C0"/>
                </a:solidFill>
              </a:rPr>
              <a:t>int</a:t>
            </a:r>
            <a:r>
              <a:rPr lang="en-US" altLang="zh-CN" dirty="0">
                <a:solidFill>
                  <a:srgbClr val="0070C0"/>
                </a:solidFill>
              </a:rPr>
              <a:t>[13][23];</a:t>
            </a:r>
          </a:p>
          <a:p>
            <a:pPr marL="0" indent="0">
              <a:buNone/>
            </a:pPr>
            <a:endParaRPr lang="en-US" altLang="zh-CN" dirty="0" smtClean="0"/>
          </a:p>
          <a:p>
            <a:pPr marL="0" indent="0">
              <a:buNone/>
            </a:pPr>
            <a:r>
              <a:rPr lang="en-US" altLang="zh-CN" dirty="0"/>
              <a:t>	Tetrimino() {</a:t>
            </a:r>
          </a:p>
          <a:p>
            <a:pPr marL="0" indent="0">
              <a:buNone/>
            </a:pPr>
            <a:r>
              <a:rPr lang="en-US" altLang="zh-CN" dirty="0"/>
              <a:t>		</a:t>
            </a:r>
            <a:r>
              <a:rPr lang="en-US" altLang="zh-CN" dirty="0" err="1"/>
              <a:t>newTetrimino</a:t>
            </a:r>
            <a:r>
              <a:rPr lang="en-US" altLang="zh-CN" dirty="0"/>
              <a:t>();</a:t>
            </a:r>
          </a:p>
          <a:p>
            <a:pPr marL="0" indent="0">
              <a:buNone/>
            </a:pPr>
            <a:r>
              <a:rPr lang="en-US" altLang="zh-CN" dirty="0"/>
              <a:t>		</a:t>
            </a:r>
            <a:r>
              <a:rPr lang="en-US" altLang="zh-CN" dirty="0" err="1"/>
              <a:t>newMap</a:t>
            </a:r>
            <a:r>
              <a:rPr lang="en-US" altLang="zh-CN" dirty="0" smtClean="0"/>
              <a:t>();</a:t>
            </a:r>
            <a:endParaRPr lang="en-US" altLang="zh-CN" dirty="0"/>
          </a:p>
          <a:p>
            <a:pPr marL="0" indent="0">
              <a:buNone/>
            </a:pPr>
            <a:r>
              <a:rPr lang="en-US" altLang="zh-CN" dirty="0"/>
              <a:t>	</a:t>
            </a:r>
            <a:r>
              <a:rPr lang="en-US" altLang="zh-CN" dirty="0" smtClean="0"/>
              <a:t>}</a:t>
            </a:r>
          </a:p>
          <a:p>
            <a:pPr marL="0" indent="0">
              <a:buNone/>
            </a:pPr>
            <a:r>
              <a:rPr lang="en-US" altLang="zh-CN" dirty="0"/>
              <a:t>	</a:t>
            </a:r>
            <a:r>
              <a:rPr lang="en-US" altLang="zh-CN" dirty="0" smtClean="0"/>
              <a:t>…</a:t>
            </a:r>
          </a:p>
          <a:p>
            <a:pPr marL="0" indent="0">
              <a:buNone/>
            </a:pPr>
            <a:r>
              <a:rPr lang="en-US" altLang="zh-CN" dirty="0"/>
              <a:t>}</a:t>
            </a:r>
            <a:endParaRPr lang="zh-CN" altLang="en-US" dirty="0"/>
          </a:p>
        </p:txBody>
      </p:sp>
    </p:spTree>
    <p:extLst>
      <p:ext uri="{BB962C8B-B14F-4D97-AF65-F5344CB8AC3E}">
        <p14:creationId xmlns:p14="http://schemas.microsoft.com/office/powerpoint/2010/main" val="4224257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Draw the map and stopped </a:t>
            </a:r>
            <a:r>
              <a:rPr lang="en-US" altLang="zh-CN" dirty="0"/>
              <a:t>squares </a:t>
            </a:r>
            <a:endParaRPr lang="zh-CN" alt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altLang="zh-CN" dirty="0"/>
              <a:t>public void </a:t>
            </a:r>
            <a:r>
              <a:rPr lang="en-US" altLang="zh-CN" dirty="0" err="1"/>
              <a:t>paintComponent</a:t>
            </a:r>
            <a:r>
              <a:rPr lang="en-US" altLang="zh-CN" dirty="0"/>
              <a:t>(Graphics g) {</a:t>
            </a:r>
          </a:p>
          <a:p>
            <a:pPr marL="0" indent="0">
              <a:buNone/>
            </a:pPr>
            <a:r>
              <a:rPr lang="en-US" altLang="zh-CN" dirty="0" smtClean="0"/>
              <a:t>	</a:t>
            </a:r>
            <a:r>
              <a:rPr lang="en-US" altLang="zh-CN" dirty="0" err="1" smtClean="0"/>
              <a:t>super.paintComponent</a:t>
            </a:r>
            <a:r>
              <a:rPr lang="en-US" altLang="zh-CN" dirty="0" smtClean="0"/>
              <a:t>(g);</a:t>
            </a:r>
          </a:p>
          <a:p>
            <a:pPr marL="0" indent="0">
              <a:buNone/>
            </a:pPr>
            <a:r>
              <a:rPr lang="en-US" altLang="zh-CN" dirty="0"/>
              <a:t>	</a:t>
            </a:r>
            <a:r>
              <a:rPr lang="en-US" altLang="zh-CN" dirty="0" smtClean="0">
                <a:solidFill>
                  <a:srgbClr val="00B050"/>
                </a:solidFill>
              </a:rPr>
              <a:t>// draw the map and </a:t>
            </a:r>
            <a:r>
              <a:rPr lang="en-US" altLang="zh-CN" dirty="0">
                <a:solidFill>
                  <a:srgbClr val="00B050"/>
                </a:solidFill>
              </a:rPr>
              <a:t>stopped squares </a:t>
            </a:r>
            <a:endParaRPr lang="en-US" altLang="zh-CN" dirty="0" smtClean="0">
              <a:solidFill>
                <a:srgbClr val="00B050"/>
              </a:solidFill>
            </a:endParaRPr>
          </a:p>
          <a:p>
            <a:pPr marL="0" indent="0">
              <a:buNone/>
            </a:pPr>
            <a:r>
              <a:rPr lang="en-US" altLang="zh-CN" dirty="0"/>
              <a:t>	</a:t>
            </a:r>
            <a:r>
              <a:rPr lang="en-US" altLang="zh-CN" dirty="0" smtClean="0"/>
              <a:t>for </a:t>
            </a:r>
            <a:r>
              <a:rPr lang="en-US" altLang="zh-CN" dirty="0"/>
              <a:t>(j = 0; j &lt; 22; </a:t>
            </a:r>
            <a:r>
              <a:rPr lang="en-US" altLang="zh-CN" dirty="0" err="1"/>
              <a:t>j++</a:t>
            </a:r>
            <a:r>
              <a:rPr lang="en-US" altLang="zh-CN" dirty="0"/>
              <a:t>) {</a:t>
            </a:r>
          </a:p>
          <a:p>
            <a:pPr marL="0" indent="0">
              <a:buNone/>
            </a:pPr>
            <a:r>
              <a:rPr lang="en-US" altLang="zh-CN" dirty="0"/>
              <a:t>	</a:t>
            </a:r>
            <a:r>
              <a:rPr lang="en-US" altLang="zh-CN" dirty="0" smtClean="0"/>
              <a:t>	for </a:t>
            </a:r>
            <a:r>
              <a:rPr lang="en-US" altLang="zh-CN" dirty="0"/>
              <a:t>(</a:t>
            </a:r>
            <a:r>
              <a:rPr lang="en-US" altLang="zh-CN" dirty="0" err="1"/>
              <a:t>i</a:t>
            </a:r>
            <a:r>
              <a:rPr lang="en-US" altLang="zh-CN" dirty="0"/>
              <a:t> = 0; </a:t>
            </a:r>
            <a:r>
              <a:rPr lang="en-US" altLang="zh-CN" dirty="0" err="1"/>
              <a:t>i</a:t>
            </a:r>
            <a:r>
              <a:rPr lang="en-US" altLang="zh-CN" dirty="0"/>
              <a:t> &lt; 12; </a:t>
            </a:r>
            <a:r>
              <a:rPr lang="en-US" altLang="zh-CN" dirty="0" err="1"/>
              <a:t>i</a:t>
            </a:r>
            <a:r>
              <a:rPr lang="en-US" altLang="zh-CN" dirty="0"/>
              <a:t>++) {</a:t>
            </a:r>
          </a:p>
          <a:p>
            <a:pPr marL="0" indent="0">
              <a:buNone/>
            </a:pPr>
            <a:r>
              <a:rPr lang="en-US" altLang="zh-CN" dirty="0"/>
              <a:t>		</a:t>
            </a:r>
            <a:r>
              <a:rPr lang="en-US" altLang="zh-CN" dirty="0" smtClean="0"/>
              <a:t>	if </a:t>
            </a:r>
            <a:r>
              <a:rPr lang="en-US" altLang="zh-CN" dirty="0"/>
              <a:t>(map[</a:t>
            </a:r>
            <a:r>
              <a:rPr lang="en-US" altLang="zh-CN" dirty="0" err="1"/>
              <a:t>i</a:t>
            </a:r>
            <a:r>
              <a:rPr lang="en-US" altLang="zh-CN" dirty="0"/>
              <a:t>][j] == 2) { </a:t>
            </a:r>
            <a:r>
              <a:rPr lang="en-US" altLang="zh-CN" dirty="0" smtClean="0"/>
              <a:t>//draw walls</a:t>
            </a:r>
            <a:endParaRPr lang="zh-CN" altLang="en-US" dirty="0"/>
          </a:p>
          <a:p>
            <a:pPr marL="0" indent="0">
              <a:buNone/>
            </a:pPr>
            <a:r>
              <a:rPr lang="zh-CN" altLang="en-US" dirty="0"/>
              <a:t>			</a:t>
            </a:r>
            <a:r>
              <a:rPr lang="en-US" altLang="zh-CN" dirty="0" smtClean="0"/>
              <a:t>	</a:t>
            </a:r>
            <a:r>
              <a:rPr lang="en-US" altLang="zh-CN" dirty="0" err="1" smtClean="0"/>
              <a:t>g.setColor</a:t>
            </a:r>
            <a:r>
              <a:rPr lang="en-US" altLang="zh-CN" dirty="0" smtClean="0"/>
              <a:t>(</a:t>
            </a:r>
            <a:r>
              <a:rPr lang="en-US" altLang="zh-CN" dirty="0" err="1" smtClean="0"/>
              <a:t>Color.BLACK</a:t>
            </a:r>
            <a:r>
              <a:rPr lang="en-US" altLang="zh-CN" dirty="0"/>
              <a:t>);</a:t>
            </a:r>
          </a:p>
          <a:p>
            <a:pPr marL="0" indent="0">
              <a:buNone/>
            </a:pPr>
            <a:r>
              <a:rPr lang="en-US" altLang="zh-CN" dirty="0" smtClean="0"/>
              <a:t>	</a:t>
            </a:r>
            <a:r>
              <a:rPr lang="en-US" altLang="zh-CN" dirty="0"/>
              <a:t>			g.fill3DRect(</a:t>
            </a:r>
            <a:r>
              <a:rPr lang="en-US" altLang="zh-CN" dirty="0" err="1"/>
              <a:t>i</a:t>
            </a:r>
            <a:r>
              <a:rPr lang="en-US" altLang="zh-CN" dirty="0"/>
              <a:t> * 20, j * 20, 20, 20, true);</a:t>
            </a:r>
          </a:p>
          <a:p>
            <a:pPr marL="0" indent="0">
              <a:buNone/>
            </a:pPr>
            <a:r>
              <a:rPr lang="en-US" altLang="zh-CN" dirty="0"/>
              <a:t>	</a:t>
            </a:r>
            <a:r>
              <a:rPr lang="en-US" altLang="zh-CN" dirty="0" smtClean="0"/>
              <a:t>	</a:t>
            </a:r>
            <a:r>
              <a:rPr lang="en-US" altLang="zh-CN" dirty="0"/>
              <a:t>	}</a:t>
            </a:r>
          </a:p>
          <a:p>
            <a:pPr marL="0" indent="0">
              <a:buNone/>
            </a:pPr>
            <a:r>
              <a:rPr lang="en-US" altLang="zh-CN" dirty="0"/>
              <a:t>		</a:t>
            </a:r>
            <a:r>
              <a:rPr lang="en-US" altLang="zh-CN" dirty="0" smtClean="0"/>
              <a:t>	if </a:t>
            </a:r>
            <a:r>
              <a:rPr lang="en-US" altLang="zh-CN" dirty="0"/>
              <a:t>(map[</a:t>
            </a:r>
            <a:r>
              <a:rPr lang="en-US" altLang="zh-CN" dirty="0" err="1"/>
              <a:t>i</a:t>
            </a:r>
            <a:r>
              <a:rPr lang="en-US" altLang="zh-CN" dirty="0"/>
              <a:t>][j] == 1) { // </a:t>
            </a:r>
            <a:r>
              <a:rPr lang="en-US" altLang="zh-CN" dirty="0" smtClean="0"/>
              <a:t>draw squares stopped</a:t>
            </a:r>
            <a:endParaRPr lang="zh-CN" altLang="en-US" dirty="0"/>
          </a:p>
          <a:p>
            <a:pPr marL="0" indent="0">
              <a:buNone/>
            </a:pPr>
            <a:r>
              <a:rPr lang="zh-CN" altLang="en-US" dirty="0"/>
              <a:t>			</a:t>
            </a:r>
            <a:r>
              <a:rPr lang="en-US" altLang="zh-CN" dirty="0" smtClean="0"/>
              <a:t>	</a:t>
            </a:r>
            <a:r>
              <a:rPr lang="en-US" altLang="zh-CN" dirty="0" err="1" smtClean="0"/>
              <a:t>g.setColor</a:t>
            </a:r>
            <a:r>
              <a:rPr lang="en-US" altLang="zh-CN" dirty="0" smtClean="0"/>
              <a:t>(</a:t>
            </a:r>
            <a:r>
              <a:rPr lang="en-US" altLang="zh-CN" dirty="0" err="1" smtClean="0"/>
              <a:t>Color.GREEN</a:t>
            </a:r>
            <a:r>
              <a:rPr lang="en-US" altLang="zh-CN" dirty="0"/>
              <a:t>);</a:t>
            </a:r>
          </a:p>
          <a:p>
            <a:pPr marL="0" indent="0">
              <a:buNone/>
            </a:pPr>
            <a:r>
              <a:rPr lang="en-US" altLang="zh-CN" dirty="0" smtClean="0"/>
              <a:t>	</a:t>
            </a:r>
            <a:r>
              <a:rPr lang="en-US" altLang="zh-CN" dirty="0"/>
              <a:t>			g.fill3DRect(</a:t>
            </a:r>
            <a:r>
              <a:rPr lang="en-US" altLang="zh-CN" dirty="0" err="1"/>
              <a:t>i</a:t>
            </a:r>
            <a:r>
              <a:rPr lang="en-US" altLang="zh-CN" dirty="0"/>
              <a:t> * 20, j * 20, 20, 20, true);</a:t>
            </a:r>
          </a:p>
          <a:p>
            <a:pPr marL="0" indent="0">
              <a:buNone/>
            </a:pPr>
            <a:r>
              <a:rPr lang="en-US" altLang="zh-CN" dirty="0"/>
              <a:t>		</a:t>
            </a:r>
            <a:r>
              <a:rPr lang="en-US" altLang="zh-CN" dirty="0" smtClean="0"/>
              <a:t>	}</a:t>
            </a:r>
            <a:endParaRPr lang="en-US" altLang="zh-CN" dirty="0"/>
          </a:p>
          <a:p>
            <a:pPr marL="0" indent="0">
              <a:buNone/>
            </a:pPr>
            <a:r>
              <a:rPr lang="en-US" altLang="zh-CN" dirty="0" smtClean="0"/>
              <a:t>	</a:t>
            </a:r>
            <a:r>
              <a:rPr lang="en-US" altLang="zh-CN" dirty="0"/>
              <a:t>	}</a:t>
            </a:r>
          </a:p>
          <a:p>
            <a:pPr marL="0" indent="0">
              <a:buNone/>
            </a:pPr>
            <a:r>
              <a:rPr lang="en-US" altLang="zh-CN" dirty="0" smtClean="0"/>
              <a:t>	}</a:t>
            </a:r>
          </a:p>
          <a:p>
            <a:pPr marL="0" indent="0">
              <a:buNone/>
            </a:pPr>
            <a:r>
              <a:rPr lang="en-US" altLang="zh-CN" dirty="0"/>
              <a:t>	</a:t>
            </a:r>
            <a:r>
              <a:rPr lang="en-US" altLang="zh-CN" dirty="0" smtClean="0">
                <a:solidFill>
                  <a:srgbClr val="00B050"/>
                </a:solidFill>
              </a:rPr>
              <a:t>//draw the Tetrimino</a:t>
            </a:r>
          </a:p>
          <a:p>
            <a:pPr marL="0" indent="0">
              <a:buNone/>
            </a:pPr>
            <a:r>
              <a:rPr lang="en-US" altLang="zh-CN" dirty="0"/>
              <a:t>	</a:t>
            </a:r>
            <a:r>
              <a:rPr lang="en-US" altLang="zh-CN" dirty="0" smtClean="0"/>
              <a:t>…</a:t>
            </a:r>
          </a:p>
          <a:p>
            <a:pPr marL="0" indent="0">
              <a:buNone/>
            </a:pPr>
            <a:r>
              <a:rPr lang="en-US" altLang="zh-CN" dirty="0"/>
              <a:t>}</a:t>
            </a:r>
            <a:endParaRPr lang="zh-CN" altLang="en-US" dirty="0"/>
          </a:p>
        </p:txBody>
      </p:sp>
    </p:spTree>
    <p:extLst>
      <p:ext uri="{BB962C8B-B14F-4D97-AF65-F5344CB8AC3E}">
        <p14:creationId xmlns:p14="http://schemas.microsoft.com/office/powerpoint/2010/main" val="1624302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Draw the Tetrimino</a:t>
            </a:r>
            <a:endParaRPr lang="zh-CN" altLang="en-US" dirty="0"/>
          </a:p>
        </p:txBody>
      </p:sp>
      <p:sp>
        <p:nvSpPr>
          <p:cNvPr id="3" name="Content Placeholder 2"/>
          <p:cNvSpPr>
            <a:spLocks noGrp="1"/>
          </p:cNvSpPr>
          <p:nvPr>
            <p:ph idx="1"/>
          </p:nvPr>
        </p:nvSpPr>
        <p:spPr>
          <a:xfrm>
            <a:off x="628650" y="1825625"/>
            <a:ext cx="7886700" cy="4351338"/>
          </a:xfrm>
        </p:spPr>
        <p:txBody>
          <a:bodyPr>
            <a:normAutofit/>
          </a:bodyPr>
          <a:lstStyle/>
          <a:p>
            <a:pPr marL="0" indent="0">
              <a:buNone/>
            </a:pPr>
            <a:r>
              <a:rPr lang="en-US" altLang="zh-CN" sz="2000" dirty="0"/>
              <a:t>for (j = 0; j &lt; 16; </a:t>
            </a:r>
            <a:r>
              <a:rPr lang="en-US" altLang="zh-CN" sz="2000" dirty="0" err="1"/>
              <a:t>j++</a:t>
            </a:r>
            <a:r>
              <a:rPr lang="en-US" altLang="zh-CN" sz="2000" dirty="0"/>
              <a:t>) {</a:t>
            </a:r>
          </a:p>
          <a:p>
            <a:pPr marL="0" indent="0">
              <a:buNone/>
            </a:pPr>
            <a:r>
              <a:rPr lang="en-US" altLang="zh-CN" sz="2000" dirty="0"/>
              <a:t>	</a:t>
            </a:r>
            <a:r>
              <a:rPr lang="en-US" altLang="zh-CN" sz="2000" dirty="0" smtClean="0"/>
              <a:t>if </a:t>
            </a:r>
            <a:r>
              <a:rPr lang="en-US" altLang="zh-CN" sz="2000" dirty="0"/>
              <a:t>(shapes[</a:t>
            </a:r>
            <a:r>
              <a:rPr lang="en-US" altLang="zh-CN" sz="2000" dirty="0" err="1"/>
              <a:t>blockType</a:t>
            </a:r>
            <a:r>
              <a:rPr lang="en-US" altLang="zh-CN" sz="2000" dirty="0"/>
              <a:t>][</a:t>
            </a:r>
            <a:r>
              <a:rPr lang="en-US" altLang="zh-CN" sz="2000" dirty="0" err="1"/>
              <a:t>turnState</a:t>
            </a:r>
            <a:r>
              <a:rPr lang="en-US" altLang="zh-CN" sz="2000" dirty="0"/>
              <a:t>][j] == 1) {</a:t>
            </a:r>
          </a:p>
          <a:p>
            <a:pPr marL="0" indent="0">
              <a:buNone/>
            </a:pPr>
            <a:r>
              <a:rPr lang="zh-CN" altLang="en-US" sz="2000" dirty="0"/>
              <a:t>	</a:t>
            </a:r>
            <a:r>
              <a:rPr lang="en-US" altLang="zh-CN" sz="2000" dirty="0" smtClean="0"/>
              <a:t>	</a:t>
            </a:r>
            <a:r>
              <a:rPr lang="en-US" altLang="zh-CN" sz="2000" dirty="0" err="1" smtClean="0"/>
              <a:t>g.setColor</a:t>
            </a:r>
            <a:r>
              <a:rPr lang="en-US" altLang="zh-CN" sz="2000" dirty="0" smtClean="0"/>
              <a:t>(</a:t>
            </a:r>
            <a:r>
              <a:rPr lang="en-US" altLang="zh-CN" sz="2000" dirty="0" err="1" smtClean="0"/>
              <a:t>Color.BLUE</a:t>
            </a:r>
            <a:r>
              <a:rPr lang="en-US" altLang="zh-CN" sz="2000" dirty="0"/>
              <a:t>);</a:t>
            </a:r>
          </a:p>
          <a:p>
            <a:pPr marL="0" indent="0">
              <a:buNone/>
            </a:pPr>
            <a:r>
              <a:rPr lang="en-US" altLang="zh-CN" sz="2000" dirty="0"/>
              <a:t>	</a:t>
            </a:r>
            <a:r>
              <a:rPr lang="en-US" altLang="zh-CN" sz="2000" dirty="0" smtClean="0"/>
              <a:t>	g.fill3DRect</a:t>
            </a:r>
            <a:r>
              <a:rPr lang="en-US" altLang="zh-CN" sz="2000" dirty="0"/>
              <a:t>((j % 4 + x + 1) * 20, (j / 4 + y) * 20, 20, 20, true);</a:t>
            </a:r>
          </a:p>
          <a:p>
            <a:pPr marL="0" indent="0">
              <a:buNone/>
            </a:pPr>
            <a:r>
              <a:rPr lang="en-US" altLang="zh-CN" sz="2000" dirty="0"/>
              <a:t>	</a:t>
            </a:r>
            <a:r>
              <a:rPr lang="en-US" altLang="zh-CN" sz="2000" dirty="0" smtClean="0"/>
              <a:t>}</a:t>
            </a:r>
            <a:endParaRPr lang="en-US" altLang="zh-CN" sz="2000" dirty="0"/>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3024994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Move the Tetrimino by keyboard</a:t>
            </a:r>
            <a:endParaRPr lang="zh-CN" altLang="en-US" dirty="0"/>
          </a:p>
        </p:txBody>
      </p:sp>
      <p:sp>
        <p:nvSpPr>
          <p:cNvPr id="3" name="Content Placeholder 2"/>
          <p:cNvSpPr>
            <a:spLocks noGrp="1"/>
          </p:cNvSpPr>
          <p:nvPr>
            <p:ph idx="1"/>
          </p:nvPr>
        </p:nvSpPr>
        <p:spPr>
          <a:xfrm>
            <a:off x="628650" y="1825625"/>
            <a:ext cx="7886700" cy="4643414"/>
          </a:xfrm>
        </p:spPr>
        <p:txBody>
          <a:bodyPr>
            <a:normAutofit fontScale="47500" lnSpcReduction="20000"/>
          </a:bodyPr>
          <a:lstStyle/>
          <a:p>
            <a:pPr marL="0" indent="0">
              <a:buNone/>
            </a:pPr>
            <a:r>
              <a:rPr lang="en-US" altLang="zh-CN" dirty="0"/>
              <a:t>public void </a:t>
            </a:r>
            <a:r>
              <a:rPr lang="en-US" altLang="zh-CN" dirty="0" err="1"/>
              <a:t>keyPressed</a:t>
            </a:r>
            <a:r>
              <a:rPr lang="en-US" altLang="zh-CN" dirty="0"/>
              <a:t>(</a:t>
            </a:r>
            <a:r>
              <a:rPr lang="en-US" altLang="zh-CN" dirty="0" err="1"/>
              <a:t>KeyEvent</a:t>
            </a:r>
            <a:r>
              <a:rPr lang="en-US" altLang="zh-CN" dirty="0"/>
              <a:t> e) {</a:t>
            </a:r>
          </a:p>
          <a:p>
            <a:pPr marL="0" indent="0">
              <a:buNone/>
            </a:pPr>
            <a:r>
              <a:rPr lang="en-US" altLang="zh-CN" dirty="0"/>
              <a:t>	</a:t>
            </a:r>
            <a:r>
              <a:rPr lang="en-US" altLang="zh-CN" dirty="0" smtClean="0"/>
              <a:t>switch </a:t>
            </a:r>
            <a:r>
              <a:rPr lang="en-US" altLang="zh-CN" dirty="0"/>
              <a:t>(</a:t>
            </a:r>
            <a:r>
              <a:rPr lang="en-US" altLang="zh-CN" dirty="0" err="1"/>
              <a:t>e.getKeyCode</a:t>
            </a:r>
            <a:r>
              <a:rPr lang="en-US" altLang="zh-CN" dirty="0"/>
              <a:t>()) {</a:t>
            </a:r>
          </a:p>
          <a:p>
            <a:pPr marL="0" indent="0">
              <a:buNone/>
            </a:pPr>
            <a:r>
              <a:rPr lang="en-US" altLang="zh-CN" dirty="0"/>
              <a:t>	</a:t>
            </a:r>
            <a:r>
              <a:rPr lang="en-US" altLang="zh-CN" dirty="0" smtClean="0"/>
              <a:t>case </a:t>
            </a:r>
            <a:r>
              <a:rPr lang="en-US" altLang="zh-CN" dirty="0" err="1"/>
              <a:t>KeyEvent.VK_DOWN</a:t>
            </a:r>
            <a:r>
              <a:rPr lang="en-US" altLang="zh-CN" dirty="0"/>
              <a:t>:</a:t>
            </a:r>
          </a:p>
          <a:p>
            <a:pPr marL="0" indent="0">
              <a:buNone/>
            </a:pPr>
            <a:r>
              <a:rPr lang="en-US" altLang="zh-CN" dirty="0"/>
              <a:t>		fall();</a:t>
            </a:r>
          </a:p>
          <a:p>
            <a:pPr marL="0" indent="0">
              <a:buNone/>
            </a:pPr>
            <a:r>
              <a:rPr lang="en-US" altLang="zh-CN" dirty="0"/>
              <a:t>		break;</a:t>
            </a:r>
          </a:p>
          <a:p>
            <a:pPr marL="0" indent="0">
              <a:buNone/>
            </a:pPr>
            <a:r>
              <a:rPr lang="en-US" altLang="zh-CN" dirty="0"/>
              <a:t>	</a:t>
            </a:r>
            <a:r>
              <a:rPr lang="en-US" altLang="zh-CN" dirty="0" smtClean="0"/>
              <a:t>case </a:t>
            </a:r>
            <a:r>
              <a:rPr lang="en-US" altLang="zh-CN" dirty="0" err="1"/>
              <a:t>KeyEvent.VK_UP</a:t>
            </a:r>
            <a:r>
              <a:rPr lang="en-US" altLang="zh-CN" dirty="0" smtClean="0"/>
              <a:t>:</a:t>
            </a:r>
            <a:endParaRPr lang="en-US" altLang="zh-CN" dirty="0"/>
          </a:p>
          <a:p>
            <a:pPr marL="0" indent="0">
              <a:buNone/>
            </a:pPr>
            <a:r>
              <a:rPr lang="en-US" altLang="zh-CN" dirty="0"/>
              <a:t>		rotate();</a:t>
            </a:r>
          </a:p>
          <a:p>
            <a:pPr marL="0" indent="0">
              <a:buNone/>
            </a:pPr>
            <a:r>
              <a:rPr lang="en-US" altLang="zh-CN" dirty="0"/>
              <a:t>		break;</a:t>
            </a:r>
          </a:p>
          <a:p>
            <a:pPr marL="0" indent="0">
              <a:buNone/>
            </a:pPr>
            <a:r>
              <a:rPr lang="en-US" altLang="zh-CN" dirty="0"/>
              <a:t>	</a:t>
            </a:r>
            <a:r>
              <a:rPr lang="en-US" altLang="zh-CN" dirty="0" smtClean="0"/>
              <a:t>case </a:t>
            </a:r>
            <a:r>
              <a:rPr lang="en-US" altLang="zh-CN" dirty="0" err="1"/>
              <a:t>KeyEvent.VK_RIGHT</a:t>
            </a:r>
            <a:r>
              <a:rPr lang="en-US" altLang="zh-CN" dirty="0"/>
              <a:t>:</a:t>
            </a:r>
          </a:p>
          <a:p>
            <a:pPr marL="0" indent="0">
              <a:buNone/>
            </a:pPr>
            <a:r>
              <a:rPr lang="en-US" altLang="zh-CN" dirty="0"/>
              <a:t>		right();</a:t>
            </a:r>
          </a:p>
          <a:p>
            <a:pPr marL="0" indent="0">
              <a:buNone/>
            </a:pPr>
            <a:r>
              <a:rPr lang="en-US" altLang="zh-CN" dirty="0"/>
              <a:t>		break;</a:t>
            </a:r>
          </a:p>
          <a:p>
            <a:pPr marL="0" indent="0">
              <a:buNone/>
            </a:pPr>
            <a:r>
              <a:rPr lang="en-US" altLang="zh-CN" dirty="0"/>
              <a:t>	</a:t>
            </a:r>
            <a:r>
              <a:rPr lang="en-US" altLang="zh-CN" dirty="0" smtClean="0"/>
              <a:t>case </a:t>
            </a:r>
            <a:r>
              <a:rPr lang="en-US" altLang="zh-CN" dirty="0" err="1"/>
              <a:t>KeyEvent.VK_LEFT</a:t>
            </a:r>
            <a:r>
              <a:rPr lang="en-US" altLang="zh-CN" dirty="0"/>
              <a:t>:</a:t>
            </a:r>
          </a:p>
          <a:p>
            <a:pPr marL="0" indent="0">
              <a:buNone/>
            </a:pPr>
            <a:r>
              <a:rPr lang="en-US" altLang="zh-CN" dirty="0"/>
              <a:t>		left();</a:t>
            </a:r>
          </a:p>
          <a:p>
            <a:pPr marL="0" indent="0">
              <a:buNone/>
            </a:pPr>
            <a:r>
              <a:rPr lang="en-US" altLang="zh-CN" dirty="0"/>
              <a:t>		break;</a:t>
            </a:r>
          </a:p>
          <a:p>
            <a:pPr marL="0" indent="0">
              <a:buNone/>
            </a:pPr>
            <a:r>
              <a:rPr lang="en-US" altLang="zh-CN" dirty="0"/>
              <a:t>	</a:t>
            </a:r>
            <a:r>
              <a:rPr lang="en-US" altLang="zh-CN" dirty="0" smtClean="0"/>
              <a:t>default</a:t>
            </a:r>
            <a:r>
              <a:rPr lang="en-US" altLang="zh-CN" dirty="0"/>
              <a:t>:</a:t>
            </a:r>
          </a:p>
          <a:p>
            <a:pPr marL="0" indent="0">
              <a:buNone/>
            </a:pPr>
            <a:r>
              <a:rPr lang="en-US" altLang="zh-CN" dirty="0"/>
              <a:t>		break;</a:t>
            </a:r>
          </a:p>
          <a:p>
            <a:pPr marL="0" indent="0">
              <a:buNone/>
            </a:pPr>
            <a:r>
              <a:rPr lang="en-US" altLang="zh-CN" dirty="0"/>
              <a:t>	</a:t>
            </a:r>
            <a:r>
              <a:rPr lang="en-US" altLang="zh-CN" dirty="0" smtClean="0"/>
              <a:t>}</a:t>
            </a:r>
          </a:p>
          <a:p>
            <a:pPr marL="0" indent="0">
              <a:buNone/>
            </a:pPr>
            <a:r>
              <a:rPr lang="en-US" altLang="zh-CN" dirty="0"/>
              <a:t>	</a:t>
            </a:r>
            <a:r>
              <a:rPr lang="en-US" altLang="zh-CN" dirty="0" smtClean="0"/>
              <a:t>repaint();</a:t>
            </a:r>
            <a:endParaRPr lang="en-US" altLang="zh-CN" dirty="0"/>
          </a:p>
          <a:p>
            <a:pPr marL="0" indent="0">
              <a:buNone/>
            </a:pPr>
            <a:r>
              <a:rPr lang="en-US" altLang="zh-CN" dirty="0" smtClean="0"/>
              <a:t>}</a:t>
            </a:r>
            <a:endParaRPr lang="zh-CN" altLang="en-US" dirty="0"/>
          </a:p>
        </p:txBody>
      </p:sp>
    </p:spTree>
    <p:extLst>
      <p:ext uri="{BB962C8B-B14F-4D97-AF65-F5344CB8AC3E}">
        <p14:creationId xmlns:p14="http://schemas.microsoft.com/office/powerpoint/2010/main" val="2510047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Move </a:t>
            </a:r>
            <a:r>
              <a:rPr lang="en-US" altLang="zh-CN" dirty="0"/>
              <a:t>the Tetrimino by </a:t>
            </a:r>
            <a:r>
              <a:rPr lang="en-US" altLang="zh-CN" dirty="0" smtClean="0"/>
              <a:t>timer</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000" dirty="0"/>
              <a:t>class </a:t>
            </a:r>
            <a:r>
              <a:rPr lang="en-US" altLang="zh-CN" sz="2000" dirty="0" err="1"/>
              <a:t>TimerListener</a:t>
            </a:r>
            <a:r>
              <a:rPr lang="en-US" altLang="zh-CN" sz="2000" dirty="0"/>
              <a:t> implements </a:t>
            </a:r>
            <a:r>
              <a:rPr lang="en-US" altLang="zh-CN" sz="2000" dirty="0" err="1"/>
              <a:t>ActionListener</a:t>
            </a:r>
            <a:r>
              <a:rPr lang="en-US" altLang="zh-CN" sz="2000" dirty="0"/>
              <a:t> {</a:t>
            </a:r>
          </a:p>
          <a:p>
            <a:pPr marL="0" indent="0">
              <a:buNone/>
            </a:pPr>
            <a:r>
              <a:rPr lang="en-US" altLang="zh-CN" sz="2000" dirty="0"/>
              <a:t>	public void </a:t>
            </a:r>
            <a:r>
              <a:rPr lang="en-US" altLang="zh-CN" sz="2000" dirty="0" err="1"/>
              <a:t>actionPerformed</a:t>
            </a:r>
            <a:r>
              <a:rPr lang="en-US" altLang="zh-CN" sz="2000" dirty="0"/>
              <a:t>(</a:t>
            </a:r>
            <a:r>
              <a:rPr lang="en-US" altLang="zh-CN" sz="2000" dirty="0" err="1"/>
              <a:t>ActionEvent</a:t>
            </a:r>
            <a:r>
              <a:rPr lang="en-US" altLang="zh-CN" sz="2000" dirty="0"/>
              <a:t> e) {</a:t>
            </a:r>
          </a:p>
          <a:p>
            <a:pPr marL="0" indent="0">
              <a:buNone/>
            </a:pPr>
            <a:r>
              <a:rPr lang="en-US" altLang="zh-CN" sz="2000" dirty="0"/>
              <a:t>		fall();</a:t>
            </a:r>
          </a:p>
          <a:p>
            <a:pPr marL="0" indent="0">
              <a:buNone/>
            </a:pPr>
            <a:r>
              <a:rPr lang="en-US" altLang="zh-CN" sz="2000" dirty="0"/>
              <a:t>		if (</a:t>
            </a:r>
            <a:r>
              <a:rPr lang="en-US" altLang="zh-CN" sz="2000" dirty="0" err="1"/>
              <a:t>collisionDetect</a:t>
            </a:r>
            <a:r>
              <a:rPr lang="en-US" altLang="zh-CN" sz="2000" dirty="0"/>
              <a:t>(x, y + 1, </a:t>
            </a:r>
            <a:r>
              <a:rPr lang="en-US" altLang="zh-CN" sz="2000" dirty="0" err="1"/>
              <a:t>TetriminoType</a:t>
            </a:r>
            <a:r>
              <a:rPr lang="en-US" altLang="zh-CN" sz="2000" dirty="0"/>
              <a:t>, </a:t>
            </a:r>
            <a:r>
              <a:rPr lang="en-US" altLang="zh-CN" sz="2000" dirty="0" err="1"/>
              <a:t>rotateState</a:t>
            </a:r>
            <a:r>
              <a:rPr lang="en-US" altLang="zh-CN" sz="2000" dirty="0"/>
              <a:t>)) {</a:t>
            </a:r>
          </a:p>
          <a:p>
            <a:pPr marL="0" indent="0">
              <a:buNone/>
            </a:pPr>
            <a:r>
              <a:rPr lang="en-US" altLang="zh-CN" sz="2000" dirty="0"/>
              <a:t>			</a:t>
            </a:r>
            <a:r>
              <a:rPr lang="en-US" altLang="zh-CN" sz="2000" dirty="0" err="1"/>
              <a:t>addToMap</a:t>
            </a:r>
            <a:r>
              <a:rPr lang="en-US" altLang="zh-CN" sz="2000" dirty="0"/>
              <a:t>(x, y, </a:t>
            </a:r>
            <a:r>
              <a:rPr lang="en-US" altLang="zh-CN" sz="2000" dirty="0" err="1"/>
              <a:t>TetriminoType</a:t>
            </a:r>
            <a:r>
              <a:rPr lang="en-US" altLang="zh-CN" sz="2000" dirty="0"/>
              <a:t>, </a:t>
            </a:r>
            <a:r>
              <a:rPr lang="en-US" altLang="zh-CN" sz="2000" dirty="0" err="1"/>
              <a:t>rotateState</a:t>
            </a:r>
            <a:r>
              <a:rPr lang="en-US" altLang="zh-CN" sz="2000" dirty="0"/>
              <a:t>);</a:t>
            </a:r>
          </a:p>
          <a:p>
            <a:pPr marL="0" indent="0">
              <a:buNone/>
            </a:pPr>
            <a:r>
              <a:rPr lang="en-US" altLang="zh-CN" sz="2000" dirty="0"/>
              <a:t>			</a:t>
            </a:r>
            <a:r>
              <a:rPr lang="en-US" altLang="zh-CN" sz="2000" dirty="0" err="1"/>
              <a:t>clearLines</a:t>
            </a:r>
            <a:r>
              <a:rPr lang="en-US" altLang="zh-CN" sz="2000" dirty="0"/>
              <a:t>();</a:t>
            </a:r>
          </a:p>
          <a:p>
            <a:pPr marL="0" indent="0">
              <a:buNone/>
            </a:pPr>
            <a:r>
              <a:rPr lang="en-US" altLang="zh-CN" sz="2000" dirty="0"/>
              <a:t>			</a:t>
            </a:r>
            <a:r>
              <a:rPr lang="en-US" altLang="zh-CN" sz="2000" dirty="0" err="1"/>
              <a:t>newTetrimino</a:t>
            </a:r>
            <a:r>
              <a:rPr lang="en-US" altLang="zh-CN" sz="2000" dirty="0"/>
              <a:t>();</a:t>
            </a:r>
          </a:p>
          <a:p>
            <a:pPr marL="0" indent="0">
              <a:buNone/>
            </a:pPr>
            <a:r>
              <a:rPr lang="en-US" altLang="zh-CN" sz="2000" dirty="0"/>
              <a:t>		}</a:t>
            </a:r>
          </a:p>
          <a:p>
            <a:pPr marL="0" indent="0">
              <a:buNone/>
            </a:pPr>
            <a:r>
              <a:rPr lang="en-US" altLang="zh-CN" sz="2000" dirty="0"/>
              <a:t>		repaint();</a:t>
            </a:r>
          </a:p>
          <a:p>
            <a:pPr marL="0" indent="0">
              <a:buNone/>
            </a:pPr>
            <a:r>
              <a:rPr lang="en-US" altLang="zh-CN" sz="2000" dirty="0"/>
              <a:t>	}</a:t>
            </a:r>
          </a:p>
          <a:p>
            <a:pPr marL="0" indent="0">
              <a:buNone/>
            </a:pPr>
            <a:r>
              <a:rPr lang="en-US" altLang="zh-CN" sz="2000" dirty="0"/>
              <a:t>}</a:t>
            </a:r>
            <a:endParaRPr lang="zh-CN" altLang="en-US" sz="2000" dirty="0"/>
          </a:p>
          <a:p>
            <a:endParaRPr lang="zh-CN" altLang="en-US" sz="2000" dirty="0"/>
          </a:p>
        </p:txBody>
      </p:sp>
    </p:spTree>
    <p:extLst>
      <p:ext uri="{BB962C8B-B14F-4D97-AF65-F5344CB8AC3E}">
        <p14:creationId xmlns:p14="http://schemas.microsoft.com/office/powerpoint/2010/main" val="3148397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CN" dirty="0" smtClean="0"/>
              <a:t>Drawing Bar Chart</a:t>
            </a:r>
            <a:endParaRPr lang="zh-CN" altLang="en-US" dirty="0"/>
          </a:p>
        </p:txBody>
      </p:sp>
      <p:sp>
        <p:nvSpPr>
          <p:cNvPr id="5" name="Subtitle 4"/>
          <p:cNvSpPr>
            <a:spLocks noGrp="1"/>
          </p:cNvSpPr>
          <p:nvPr>
            <p:ph type="subTitle" idx="1"/>
          </p:nvPr>
        </p:nvSpPr>
        <p:spPr/>
        <p:txBody>
          <a:bodyPr/>
          <a:lstStyle/>
          <a:p>
            <a:r>
              <a:rPr lang="en-US" altLang="zh-CN" dirty="0"/>
              <a:t>Using 3</a:t>
            </a:r>
            <a:r>
              <a:rPr lang="en-US" altLang="zh-CN" baseline="30000" dirty="0"/>
              <a:t>rd</a:t>
            </a:r>
            <a:r>
              <a:rPr lang="en-US" altLang="zh-CN" dirty="0"/>
              <a:t> part library: </a:t>
            </a:r>
            <a:r>
              <a:rPr lang="en-US" altLang="zh-CN" dirty="0" err="1" smtClean="0"/>
              <a:t>JfreeChart</a:t>
            </a:r>
            <a:endParaRPr lang="zh-CN" altLang="en-US" dirty="0"/>
          </a:p>
        </p:txBody>
      </p:sp>
    </p:spTree>
    <p:extLst>
      <p:ext uri="{BB962C8B-B14F-4D97-AF65-F5344CB8AC3E}">
        <p14:creationId xmlns:p14="http://schemas.microsoft.com/office/powerpoint/2010/main" val="3423939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JFreeChart</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JFreeChart is a free 100% Java chart library that makes it easy for developers to display professional quality charts in their applications. </a:t>
            </a:r>
            <a:endParaRPr lang="en-US" altLang="zh-CN" dirty="0" smtClean="0"/>
          </a:p>
          <a:p>
            <a:pPr fontAlgn="base"/>
            <a:r>
              <a:rPr lang="en-US" altLang="zh-CN" dirty="0" smtClean="0"/>
              <a:t>Before using </a:t>
            </a:r>
            <a:r>
              <a:rPr lang="en-US" altLang="zh-CN" dirty="0" err="1" smtClean="0"/>
              <a:t>JFreechart</a:t>
            </a:r>
            <a:r>
              <a:rPr lang="en-US" altLang="zh-CN" dirty="0" smtClean="0"/>
              <a:t>, we </a:t>
            </a:r>
            <a:r>
              <a:rPr lang="en-US" altLang="zh-CN" dirty="0"/>
              <a:t>need to </a:t>
            </a:r>
            <a:r>
              <a:rPr lang="en-US" altLang="zh-CN" dirty="0" smtClean="0"/>
              <a:t>download it</a:t>
            </a:r>
            <a:endParaRPr lang="en-US" altLang="zh-CN" dirty="0"/>
          </a:p>
          <a:p>
            <a:pPr lvl="1" fontAlgn="base"/>
            <a:r>
              <a:rPr lang="en-US" altLang="zh-CN" dirty="0">
                <a:hlinkClick r:id="rId2"/>
              </a:rPr>
              <a:t>JFreeChart</a:t>
            </a:r>
            <a:endParaRPr lang="en-US" altLang="zh-CN" dirty="0"/>
          </a:p>
          <a:p>
            <a:pPr fontAlgn="base"/>
            <a:r>
              <a:rPr lang="en-US" altLang="zh-CN" dirty="0" smtClean="0"/>
              <a:t>And following jars </a:t>
            </a:r>
            <a:r>
              <a:rPr lang="en-US" altLang="zh-CN" dirty="0"/>
              <a:t>must be in </a:t>
            </a:r>
            <a:r>
              <a:rPr lang="en-US" altLang="zh-CN" dirty="0" smtClean="0"/>
              <a:t>the class path</a:t>
            </a:r>
          </a:p>
          <a:p>
            <a:pPr lvl="1" fontAlgn="base"/>
            <a:r>
              <a:rPr lang="en-US" altLang="zh-CN" dirty="0" smtClean="0"/>
              <a:t>jfreechart-1.0.13.jar</a:t>
            </a:r>
          </a:p>
          <a:p>
            <a:pPr lvl="1" fontAlgn="base"/>
            <a:r>
              <a:rPr lang="en-US" altLang="zh-CN" dirty="0" smtClean="0"/>
              <a:t>jcommon-1.0.16.jar</a:t>
            </a:r>
          </a:p>
          <a:p>
            <a:pPr fontAlgn="base"/>
            <a:r>
              <a:rPr lang="en-US" altLang="zh-CN" dirty="0" smtClean="0"/>
              <a:t>Reading materials:</a:t>
            </a:r>
          </a:p>
          <a:p>
            <a:pPr lvl="1" fontAlgn="base"/>
            <a:r>
              <a:rPr lang="en-US" altLang="zh-CN" dirty="0"/>
              <a:t>http://</a:t>
            </a:r>
            <a:r>
              <a:rPr lang="en-US" altLang="zh-CN" dirty="0" smtClean="0"/>
              <a:t>www.javatips.net/blog/create-bar-chart-using-jfreechart</a:t>
            </a:r>
            <a:endParaRPr lang="zh-CN" altLang="en-US" dirty="0"/>
          </a:p>
        </p:txBody>
      </p:sp>
    </p:spTree>
    <p:extLst>
      <p:ext uri="{BB962C8B-B14F-4D97-AF65-F5344CB8AC3E}">
        <p14:creationId xmlns:p14="http://schemas.microsoft.com/office/powerpoint/2010/main" val="2852558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Downloading the JFreeChart</a:t>
            </a:r>
            <a:endParaRPr lang="zh-CN" altLang="en-US" dirty="0"/>
          </a:p>
        </p:txBody>
      </p:sp>
      <p:sp>
        <p:nvSpPr>
          <p:cNvPr id="3" name="Content Placeholder 2"/>
          <p:cNvSpPr>
            <a:spLocks noGrp="1"/>
          </p:cNvSpPr>
          <p:nvPr>
            <p:ph idx="1"/>
          </p:nvPr>
        </p:nvSpPr>
        <p:spPr/>
        <p:txBody>
          <a:bodyPr/>
          <a:lstStyle/>
          <a:p>
            <a:r>
              <a:rPr lang="en-US" altLang="zh-CN" dirty="0"/>
              <a:t>http://www.jfree.org/jfreechart/download.html</a:t>
            </a:r>
            <a:endParaRPr lang="zh-CN" altLang="en-US" dirty="0"/>
          </a:p>
        </p:txBody>
      </p:sp>
      <p:pic>
        <p:nvPicPr>
          <p:cNvPr id="4" name="Picture 3"/>
          <p:cNvPicPr>
            <a:picLocks noChangeAspect="1"/>
          </p:cNvPicPr>
          <p:nvPr/>
        </p:nvPicPr>
        <p:blipFill>
          <a:blip r:embed="rId2"/>
          <a:stretch>
            <a:fillRect/>
          </a:stretch>
        </p:blipFill>
        <p:spPr>
          <a:xfrm>
            <a:off x="1897038" y="2267324"/>
            <a:ext cx="5254388" cy="4590676"/>
          </a:xfrm>
          <a:prstGeom prst="rect">
            <a:avLst/>
          </a:prstGeom>
        </p:spPr>
      </p:pic>
    </p:spTree>
    <p:extLst>
      <p:ext uri="{BB962C8B-B14F-4D97-AF65-F5344CB8AC3E}">
        <p14:creationId xmlns:p14="http://schemas.microsoft.com/office/powerpoint/2010/main" val="3972080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Copying jars into </a:t>
            </a:r>
            <a:r>
              <a:rPr lang="en-US" altLang="zh-CN" dirty="0" err="1" smtClean="0"/>
              <a:t>classpath</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5" name="Picture 4"/>
          <p:cNvPicPr>
            <a:picLocks noChangeAspect="1"/>
          </p:cNvPicPr>
          <p:nvPr/>
        </p:nvPicPr>
        <p:blipFill>
          <a:blip r:embed="rId2"/>
          <a:stretch>
            <a:fillRect/>
          </a:stretch>
        </p:blipFill>
        <p:spPr>
          <a:xfrm>
            <a:off x="1504684" y="2336732"/>
            <a:ext cx="6134632" cy="3711262"/>
          </a:xfrm>
          <a:prstGeom prst="rect">
            <a:avLst/>
          </a:prstGeom>
        </p:spPr>
      </p:pic>
    </p:spTree>
    <p:extLst>
      <p:ext uri="{BB962C8B-B14F-4D97-AF65-F5344CB8AC3E}">
        <p14:creationId xmlns:p14="http://schemas.microsoft.com/office/powerpoint/2010/main" val="74711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Graphics </a:t>
            </a:r>
            <a:r>
              <a:rPr lang="en-US" altLang="zh-CN" dirty="0" smtClean="0"/>
              <a:t>Context</a:t>
            </a:r>
            <a:endParaRPr lang="zh-CN" altLang="en-US" dirty="0"/>
          </a:p>
        </p:txBody>
      </p:sp>
      <p:sp>
        <p:nvSpPr>
          <p:cNvPr id="3" name="Content Placeholder 2"/>
          <p:cNvSpPr>
            <a:spLocks noGrp="1"/>
          </p:cNvSpPr>
          <p:nvPr>
            <p:ph idx="1"/>
          </p:nvPr>
        </p:nvSpPr>
        <p:spPr/>
        <p:txBody>
          <a:bodyPr>
            <a:normAutofit/>
          </a:bodyPr>
          <a:lstStyle/>
          <a:p>
            <a:r>
              <a:rPr lang="en-US" altLang="zh-CN" dirty="0"/>
              <a:t>A graphics context provides the capabilities of drawing on the screen. </a:t>
            </a:r>
            <a:endParaRPr lang="en-US" altLang="zh-CN" dirty="0" smtClean="0"/>
          </a:p>
          <a:p>
            <a:r>
              <a:rPr lang="en-US" altLang="zh-CN" dirty="0" smtClean="0"/>
              <a:t>The </a:t>
            </a:r>
            <a:r>
              <a:rPr lang="en-US" altLang="zh-CN" dirty="0"/>
              <a:t>graphics context maintains states such as the color and font used in drawing, as well as interacting with the underlying operating system to perform the drawing. </a:t>
            </a:r>
          </a:p>
        </p:txBody>
      </p:sp>
    </p:spTree>
    <p:extLst>
      <p:ext uri="{BB962C8B-B14F-4D97-AF65-F5344CB8AC3E}">
        <p14:creationId xmlns:p14="http://schemas.microsoft.com/office/powerpoint/2010/main" val="390684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Adding jars into the build path</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stretch>
            <a:fillRect/>
          </a:stretch>
        </p:blipFill>
        <p:spPr>
          <a:xfrm>
            <a:off x="1368463" y="2246137"/>
            <a:ext cx="6407073" cy="4243373"/>
          </a:xfrm>
          <a:prstGeom prst="rect">
            <a:avLst/>
          </a:prstGeom>
        </p:spPr>
      </p:pic>
    </p:spTree>
    <p:extLst>
      <p:ext uri="{BB962C8B-B14F-4D97-AF65-F5344CB8AC3E}">
        <p14:creationId xmlns:p14="http://schemas.microsoft.com/office/powerpoint/2010/main" val="2487756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 drawing </a:t>
            </a:r>
            <a:r>
              <a:rPr lang="en-US" altLang="zh-CN" dirty="0"/>
              <a:t>bar </a:t>
            </a:r>
            <a:r>
              <a:rPr lang="en-US" altLang="zh-CN" dirty="0" smtClean="0"/>
              <a:t>chart</a:t>
            </a:r>
            <a:endParaRPr lang="zh-CN" altLang="en-US" dirty="0"/>
          </a:p>
        </p:txBody>
      </p:sp>
      <p:sp>
        <p:nvSpPr>
          <p:cNvPr id="3" name="Content Placeholder 2"/>
          <p:cNvSpPr>
            <a:spLocks noGrp="1"/>
          </p:cNvSpPr>
          <p:nvPr>
            <p:ph idx="1"/>
          </p:nvPr>
        </p:nvSpPr>
        <p:spPr>
          <a:xfrm>
            <a:off x="628650" y="1825625"/>
            <a:ext cx="7886700" cy="4830008"/>
          </a:xfrm>
        </p:spPr>
        <p:txBody>
          <a:bodyPr>
            <a:normAutofit fontScale="47500" lnSpcReduction="20000"/>
          </a:bodyPr>
          <a:lstStyle/>
          <a:p>
            <a:pPr marL="0" indent="0">
              <a:buNone/>
            </a:pPr>
            <a:r>
              <a:rPr lang="en-US" altLang="zh-CN" dirty="0"/>
              <a:t>public class </a:t>
            </a:r>
            <a:r>
              <a:rPr lang="en-US" altLang="zh-CN" dirty="0" err="1"/>
              <a:t>TestXYBarChart</a:t>
            </a:r>
            <a:r>
              <a:rPr lang="en-US" altLang="zh-CN" dirty="0"/>
              <a:t> {</a:t>
            </a:r>
          </a:p>
          <a:p>
            <a:pPr marL="0" indent="0">
              <a:buNone/>
            </a:pPr>
            <a:r>
              <a:rPr lang="en-US" altLang="zh-CN" dirty="0"/>
              <a:t>	public static </a:t>
            </a:r>
            <a:r>
              <a:rPr lang="en-US" altLang="zh-CN" dirty="0" err="1"/>
              <a:t>IntervalXYDataset</a:t>
            </a:r>
            <a:r>
              <a:rPr lang="en-US" altLang="zh-CN" dirty="0"/>
              <a:t> </a:t>
            </a:r>
            <a:r>
              <a:rPr lang="en-US" altLang="zh-CN" dirty="0" err="1"/>
              <a:t>createDataset</a:t>
            </a:r>
            <a:r>
              <a:rPr lang="en-US" altLang="zh-CN" dirty="0"/>
              <a:t>() {</a:t>
            </a:r>
          </a:p>
          <a:p>
            <a:pPr marL="0" indent="0">
              <a:buNone/>
            </a:pPr>
            <a:r>
              <a:rPr lang="en-US" altLang="zh-CN" dirty="0"/>
              <a:t>		</a:t>
            </a:r>
            <a:r>
              <a:rPr lang="en-US" altLang="zh-CN" dirty="0" err="1"/>
              <a:t>XYSeriesCollection</a:t>
            </a:r>
            <a:r>
              <a:rPr lang="en-US" altLang="zh-CN" dirty="0"/>
              <a:t> </a:t>
            </a:r>
            <a:r>
              <a:rPr lang="en-US" altLang="zh-CN" dirty="0" err="1"/>
              <a:t>seriesCollection</a:t>
            </a:r>
            <a:r>
              <a:rPr lang="en-US" altLang="zh-CN" dirty="0"/>
              <a:t> = new </a:t>
            </a:r>
            <a:r>
              <a:rPr lang="en-US" altLang="zh-CN" dirty="0" err="1"/>
              <a:t>XYSeriesCollection</a:t>
            </a:r>
            <a:r>
              <a:rPr lang="en-US" altLang="zh-CN" dirty="0"/>
              <a:t>();</a:t>
            </a:r>
          </a:p>
          <a:p>
            <a:pPr marL="0" indent="0">
              <a:buNone/>
            </a:pPr>
            <a:r>
              <a:rPr lang="en-US" altLang="zh-CN" dirty="0"/>
              <a:t>		</a:t>
            </a:r>
            <a:r>
              <a:rPr lang="en-US" altLang="zh-CN" dirty="0" err="1"/>
              <a:t>XYSeries</a:t>
            </a:r>
            <a:r>
              <a:rPr lang="en-US" altLang="zh-CN" dirty="0"/>
              <a:t> series1 = new </a:t>
            </a:r>
            <a:r>
              <a:rPr lang="en-US" altLang="zh-CN" dirty="0" err="1"/>
              <a:t>XYSeries</a:t>
            </a:r>
            <a:r>
              <a:rPr lang="en-US" altLang="zh-CN" dirty="0"/>
              <a:t>("BMI Statistics");</a:t>
            </a:r>
          </a:p>
          <a:p>
            <a:pPr marL="0" indent="0">
              <a:buNone/>
            </a:pPr>
            <a:r>
              <a:rPr lang="en-US" altLang="zh-CN" dirty="0"/>
              <a:t>		series1.add(1, 1);</a:t>
            </a:r>
          </a:p>
          <a:p>
            <a:pPr marL="0" indent="0">
              <a:buNone/>
            </a:pPr>
            <a:r>
              <a:rPr lang="en-US" altLang="zh-CN" dirty="0"/>
              <a:t>		series1.add(2, 2);</a:t>
            </a:r>
          </a:p>
          <a:p>
            <a:pPr marL="0" indent="0">
              <a:buNone/>
            </a:pPr>
            <a:r>
              <a:rPr lang="en-US" altLang="zh-CN" dirty="0"/>
              <a:t>		series1.add(3, 2);</a:t>
            </a:r>
          </a:p>
          <a:p>
            <a:pPr marL="0" indent="0">
              <a:buNone/>
            </a:pPr>
            <a:r>
              <a:rPr lang="en-US" altLang="zh-CN" dirty="0"/>
              <a:t>		series1.add(4, 7);</a:t>
            </a:r>
          </a:p>
          <a:p>
            <a:pPr marL="0" indent="0">
              <a:buNone/>
            </a:pPr>
            <a:r>
              <a:rPr lang="en-US" altLang="zh-CN" dirty="0"/>
              <a:t>		series1.add(5, 12);</a:t>
            </a:r>
          </a:p>
          <a:p>
            <a:pPr marL="0" indent="0">
              <a:buNone/>
            </a:pPr>
            <a:r>
              <a:rPr lang="en-US" altLang="zh-CN" dirty="0"/>
              <a:t>		series1.add(6, 16);</a:t>
            </a:r>
          </a:p>
          <a:p>
            <a:pPr marL="0" indent="0">
              <a:buNone/>
            </a:pPr>
            <a:r>
              <a:rPr lang="en-US" altLang="zh-CN" dirty="0"/>
              <a:t>		series1.add(7, 7);</a:t>
            </a:r>
          </a:p>
          <a:p>
            <a:pPr marL="0" indent="0">
              <a:buNone/>
            </a:pPr>
            <a:r>
              <a:rPr lang="en-US" altLang="zh-CN" dirty="0"/>
              <a:t>		series1.add(8, 3);</a:t>
            </a:r>
          </a:p>
          <a:p>
            <a:pPr marL="0" indent="0">
              <a:buNone/>
            </a:pPr>
            <a:r>
              <a:rPr lang="en-US" altLang="zh-CN" dirty="0"/>
              <a:t>		series1.add(9, 2);</a:t>
            </a:r>
          </a:p>
          <a:p>
            <a:pPr marL="0" indent="0">
              <a:buNone/>
            </a:pPr>
            <a:r>
              <a:rPr lang="en-US" altLang="zh-CN" dirty="0"/>
              <a:t>		series1.add(10, 1);</a:t>
            </a:r>
          </a:p>
          <a:p>
            <a:pPr marL="0" indent="0">
              <a:buNone/>
            </a:pPr>
            <a:r>
              <a:rPr lang="en-US" altLang="zh-CN" dirty="0"/>
              <a:t>		</a:t>
            </a:r>
            <a:r>
              <a:rPr lang="en-US" altLang="zh-CN" dirty="0" err="1"/>
              <a:t>seriesCollection.addSeries</a:t>
            </a:r>
            <a:r>
              <a:rPr lang="en-US" altLang="zh-CN" dirty="0"/>
              <a:t>(series1);</a:t>
            </a:r>
          </a:p>
          <a:p>
            <a:pPr marL="0" indent="0">
              <a:buNone/>
            </a:pPr>
            <a:r>
              <a:rPr lang="en-US" altLang="zh-CN" dirty="0"/>
              <a:t>		return new </a:t>
            </a:r>
            <a:r>
              <a:rPr lang="en-US" altLang="zh-CN" dirty="0" err="1"/>
              <a:t>XYBarDataset</a:t>
            </a:r>
            <a:r>
              <a:rPr lang="en-US" altLang="zh-CN" dirty="0"/>
              <a:t>(</a:t>
            </a:r>
            <a:r>
              <a:rPr lang="en-US" altLang="zh-CN" dirty="0" err="1"/>
              <a:t>seriesCollection</a:t>
            </a:r>
            <a:r>
              <a:rPr lang="en-US" altLang="zh-CN" dirty="0"/>
              <a:t>, 0.9);</a:t>
            </a:r>
          </a:p>
          <a:p>
            <a:pPr marL="0" indent="0">
              <a:buNone/>
            </a:pPr>
            <a:r>
              <a:rPr lang="en-US" altLang="zh-CN" dirty="0"/>
              <a:t>	</a:t>
            </a:r>
            <a:r>
              <a:rPr lang="en-US" altLang="zh-CN" dirty="0" smtClean="0"/>
              <a:t>}</a:t>
            </a:r>
          </a:p>
          <a:p>
            <a:pPr marL="0" indent="0">
              <a:buNone/>
            </a:pPr>
            <a:r>
              <a:rPr lang="en-US" altLang="zh-CN" dirty="0" smtClean="0"/>
              <a:t>	public </a:t>
            </a:r>
            <a:r>
              <a:rPr lang="en-US" altLang="zh-CN" dirty="0"/>
              <a:t>static void main(String[] </a:t>
            </a:r>
            <a:r>
              <a:rPr lang="en-US" altLang="zh-CN" dirty="0" err="1"/>
              <a:t>args</a:t>
            </a:r>
            <a:r>
              <a:rPr lang="en-US" altLang="zh-CN" dirty="0"/>
              <a:t>) </a:t>
            </a:r>
            <a:r>
              <a:rPr lang="en-US" altLang="zh-CN" dirty="0" smtClean="0"/>
              <a:t>{…}</a:t>
            </a:r>
          </a:p>
          <a:p>
            <a:pPr marL="0" indent="0">
              <a:buNone/>
            </a:pPr>
            <a:r>
              <a:rPr lang="en-US" altLang="zh-CN" dirty="0"/>
              <a:t>}</a:t>
            </a:r>
            <a:endParaRPr lang="zh-CN" altLang="en-US" dirty="0"/>
          </a:p>
        </p:txBody>
      </p:sp>
    </p:spTree>
    <p:extLst>
      <p:ext uri="{BB962C8B-B14F-4D97-AF65-F5344CB8AC3E}">
        <p14:creationId xmlns:p14="http://schemas.microsoft.com/office/powerpoint/2010/main" val="1219371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drawing bar chart</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sz="1800" dirty="0"/>
              <a:t>	public static void main(String[] </a:t>
            </a:r>
            <a:r>
              <a:rPr lang="en-US" altLang="zh-CN" sz="1800" dirty="0" err="1"/>
              <a:t>args</a:t>
            </a:r>
            <a:r>
              <a:rPr lang="en-US" altLang="zh-CN" sz="1800" dirty="0"/>
              <a:t>) {</a:t>
            </a:r>
          </a:p>
          <a:p>
            <a:pPr marL="0" indent="0">
              <a:buNone/>
            </a:pPr>
            <a:r>
              <a:rPr lang="en-US" altLang="zh-CN" sz="1800" dirty="0"/>
              <a:t>		</a:t>
            </a:r>
            <a:r>
              <a:rPr lang="en-US" altLang="zh-CN" sz="1800" dirty="0" err="1"/>
              <a:t>JFreeChart</a:t>
            </a:r>
            <a:r>
              <a:rPr lang="en-US" altLang="zh-CN" sz="1800" dirty="0"/>
              <a:t> chart = </a:t>
            </a:r>
            <a:r>
              <a:rPr lang="en-US" altLang="zh-CN" sz="1800" dirty="0" err="1"/>
              <a:t>ChartFactory.createXYBarChart</a:t>
            </a:r>
            <a:r>
              <a:rPr lang="en-US" altLang="zh-CN" sz="1800" dirty="0"/>
              <a:t>("BMI Statistics",</a:t>
            </a:r>
          </a:p>
          <a:p>
            <a:pPr marL="0" indent="0">
              <a:buNone/>
            </a:pPr>
            <a:r>
              <a:rPr lang="en-US" altLang="zh-CN" sz="1800" dirty="0"/>
              <a:t>				"Intervals", false, "Number of Students", </a:t>
            </a:r>
            <a:endParaRPr lang="en-US" altLang="zh-CN" sz="1800" dirty="0" smtClean="0"/>
          </a:p>
          <a:p>
            <a:pPr marL="0" indent="0">
              <a:buNone/>
            </a:pPr>
            <a:r>
              <a:rPr lang="en-US" altLang="zh-CN" sz="1800" dirty="0"/>
              <a:t>				</a:t>
            </a:r>
            <a:r>
              <a:rPr lang="en-US" altLang="zh-CN" sz="1800" dirty="0" err="1" smtClean="0"/>
              <a:t>createDataset</a:t>
            </a:r>
            <a:r>
              <a:rPr lang="en-US" altLang="zh-CN" sz="1800" dirty="0"/>
              <a:t>(), </a:t>
            </a:r>
            <a:r>
              <a:rPr lang="en-US" altLang="zh-CN" sz="1800" dirty="0" err="1"/>
              <a:t>PlotOrientation.VERTICAL</a:t>
            </a:r>
            <a:r>
              <a:rPr lang="en-US" altLang="zh-CN" sz="1800" dirty="0"/>
              <a:t>,</a:t>
            </a:r>
          </a:p>
          <a:p>
            <a:pPr marL="0" indent="0">
              <a:buNone/>
            </a:pPr>
            <a:r>
              <a:rPr lang="en-US" altLang="zh-CN" sz="1800" dirty="0"/>
              <a:t>				true, false, false);</a:t>
            </a:r>
          </a:p>
          <a:p>
            <a:pPr marL="0" indent="0">
              <a:buNone/>
            </a:pPr>
            <a:endParaRPr lang="en-US" altLang="zh-CN" sz="1800" dirty="0"/>
          </a:p>
          <a:p>
            <a:pPr marL="0" indent="0">
              <a:buNone/>
            </a:pPr>
            <a:r>
              <a:rPr lang="en-US" altLang="zh-CN" sz="1800" dirty="0"/>
              <a:t>		</a:t>
            </a:r>
            <a:r>
              <a:rPr lang="en-US" altLang="zh-CN" sz="1800" dirty="0" err="1"/>
              <a:t>ChartFrame</a:t>
            </a:r>
            <a:r>
              <a:rPr lang="en-US" altLang="zh-CN" sz="1800" dirty="0"/>
              <a:t> frame = new </a:t>
            </a:r>
            <a:r>
              <a:rPr lang="en-US" altLang="zh-CN" sz="1800" dirty="0" err="1"/>
              <a:t>ChartFrame</a:t>
            </a:r>
            <a:r>
              <a:rPr lang="en-US" altLang="zh-CN" sz="1800" dirty="0"/>
              <a:t>("BMI Statistics", chart);</a:t>
            </a:r>
          </a:p>
          <a:p>
            <a:pPr marL="0" indent="0">
              <a:buNone/>
            </a:pPr>
            <a:r>
              <a:rPr lang="en-US" altLang="zh-CN" sz="1800" dirty="0"/>
              <a:t>		</a:t>
            </a:r>
            <a:r>
              <a:rPr lang="en-US" altLang="zh-CN" sz="1800" dirty="0" err="1"/>
              <a:t>frame.pack</a:t>
            </a:r>
            <a:r>
              <a:rPr lang="en-US" altLang="zh-CN" sz="1800" dirty="0"/>
              <a:t>();</a:t>
            </a:r>
          </a:p>
          <a:p>
            <a:pPr marL="0" indent="0">
              <a:buNone/>
            </a:pPr>
            <a:r>
              <a:rPr lang="en-US" altLang="zh-CN" sz="1800" dirty="0"/>
              <a:t>		</a:t>
            </a:r>
            <a:r>
              <a:rPr lang="en-US" altLang="zh-CN" sz="1800" dirty="0" err="1"/>
              <a:t>frame.setVisible</a:t>
            </a:r>
            <a:r>
              <a:rPr lang="en-US" altLang="zh-CN" sz="1800" dirty="0"/>
              <a:t>(true);</a:t>
            </a:r>
          </a:p>
          <a:p>
            <a:pPr marL="0" indent="0">
              <a:buNone/>
            </a:pPr>
            <a:r>
              <a:rPr lang="en-US" altLang="zh-CN" sz="1800" dirty="0"/>
              <a:t>	}</a:t>
            </a:r>
            <a:endParaRPr lang="zh-CN" altLang="en-US" sz="1800" dirty="0"/>
          </a:p>
        </p:txBody>
      </p:sp>
    </p:spTree>
    <p:extLst>
      <p:ext uri="{BB962C8B-B14F-4D97-AF65-F5344CB8AC3E}">
        <p14:creationId xmlns:p14="http://schemas.microsoft.com/office/powerpoint/2010/main" val="1955232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drawing bar chart</a:t>
            </a:r>
            <a:endParaRPr lang="zh-CN" altLang="en-US" dirty="0"/>
          </a:p>
        </p:txBody>
      </p:sp>
      <p:sp>
        <p:nvSpPr>
          <p:cNvPr id="3" name="Content Placeholder 2"/>
          <p:cNvSpPr>
            <a:spLocks noGrp="1"/>
          </p:cNvSpPr>
          <p:nvPr>
            <p:ph idx="1"/>
          </p:nvPr>
        </p:nvSpPr>
        <p:spPr/>
        <p:txBody>
          <a:bodyPr/>
          <a:lstStyle/>
          <a:p>
            <a:endParaRPr lang="zh-CN" altLang="en-US"/>
          </a:p>
        </p:txBody>
      </p:sp>
      <p:pic>
        <p:nvPicPr>
          <p:cNvPr id="5" name="Picture 4"/>
          <p:cNvPicPr>
            <a:picLocks noChangeAspect="1"/>
          </p:cNvPicPr>
          <p:nvPr/>
        </p:nvPicPr>
        <p:blipFill>
          <a:blip r:embed="rId2"/>
          <a:stretch>
            <a:fillRect/>
          </a:stretch>
        </p:blipFill>
        <p:spPr>
          <a:xfrm>
            <a:off x="1247775" y="1825625"/>
            <a:ext cx="6648450" cy="4429125"/>
          </a:xfrm>
          <a:prstGeom prst="rect">
            <a:avLst/>
          </a:prstGeom>
        </p:spPr>
      </p:pic>
    </p:spTree>
    <p:extLst>
      <p:ext uri="{BB962C8B-B14F-4D97-AF65-F5344CB8AC3E}">
        <p14:creationId xmlns:p14="http://schemas.microsoft.com/office/powerpoint/2010/main" val="2732414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java.awt.Graphics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 In Java, custom painting is done via the </a:t>
            </a:r>
            <a:r>
              <a:rPr lang="en-US" altLang="zh-CN" dirty="0" err="1">
                <a:solidFill>
                  <a:schemeClr val="accent5"/>
                </a:solidFill>
              </a:rPr>
              <a:t>java.awt.Graphics</a:t>
            </a:r>
            <a:r>
              <a:rPr lang="en-US" altLang="zh-CN" dirty="0">
                <a:solidFill>
                  <a:schemeClr val="accent5"/>
                </a:solidFill>
              </a:rPr>
              <a:t> </a:t>
            </a:r>
            <a:r>
              <a:rPr lang="en-US" altLang="zh-CN" dirty="0"/>
              <a:t>class, which manages a graphics context, and provides a set of device-independent methods for drawing texts, figures and images on the screen on different platforms.</a:t>
            </a:r>
          </a:p>
          <a:p>
            <a:r>
              <a:rPr lang="en-US" altLang="zh-CN" dirty="0"/>
              <a:t>The </a:t>
            </a:r>
            <a:r>
              <a:rPr lang="en-US" altLang="zh-CN" dirty="0" err="1"/>
              <a:t>java.awt.Graphics</a:t>
            </a:r>
            <a:r>
              <a:rPr lang="en-US" altLang="zh-CN" dirty="0"/>
              <a:t> is an abstract class, as the actual act of drawing is system-dependent and device-dependent. Each operating platform will provide a subclass of Graphics to perform the actual drawing under the platform, but conform to the specification defined in Graphics</a:t>
            </a:r>
            <a:r>
              <a:rPr lang="en-US" altLang="zh-CN" dirty="0" smtClean="0"/>
              <a:t>.</a:t>
            </a:r>
            <a:endParaRPr lang="zh-CN" altLang="en-US" dirty="0"/>
          </a:p>
        </p:txBody>
      </p:sp>
    </p:spTree>
    <p:extLst>
      <p:ext uri="{BB962C8B-B14F-4D97-AF65-F5344CB8AC3E}">
        <p14:creationId xmlns:p14="http://schemas.microsoft.com/office/powerpoint/2010/main" val="61630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java.awt.Graphics</a:t>
            </a:r>
            <a:endParaRPr lang="zh-CN" altLang="en-US" dirty="0"/>
          </a:p>
        </p:txBody>
      </p:sp>
      <p:sp>
        <p:nvSpPr>
          <p:cNvPr id="3" name="Content Placeholder 2"/>
          <p:cNvSpPr>
            <a:spLocks noGrp="1"/>
          </p:cNvSpPr>
          <p:nvPr>
            <p:ph idx="1"/>
          </p:nvPr>
        </p:nvSpPr>
        <p:spPr/>
        <p:txBody>
          <a:bodyPr/>
          <a:lstStyle/>
          <a:p>
            <a:r>
              <a:rPr lang="en-US" altLang="zh-CN" dirty="0"/>
              <a:t>The Graphics class provides methods for drawing three types of graphical objects:</a:t>
            </a:r>
          </a:p>
          <a:p>
            <a:pPr lvl="1"/>
            <a:r>
              <a:rPr lang="en-US" altLang="zh-CN" dirty="0"/>
              <a:t>Text strings: </a:t>
            </a:r>
            <a:endParaRPr lang="en-US" altLang="zh-CN" dirty="0" smtClean="0"/>
          </a:p>
          <a:p>
            <a:pPr lvl="2"/>
            <a:r>
              <a:rPr lang="en-US" altLang="zh-CN" dirty="0" smtClean="0"/>
              <a:t>via </a:t>
            </a:r>
            <a:r>
              <a:rPr lang="en-US" altLang="zh-CN" dirty="0"/>
              <a:t>the </a:t>
            </a:r>
            <a:r>
              <a:rPr lang="en-US" altLang="zh-CN" dirty="0" err="1"/>
              <a:t>drawString</a:t>
            </a:r>
            <a:r>
              <a:rPr lang="en-US" altLang="zh-CN" dirty="0"/>
              <a:t>() method. Take note that </a:t>
            </a:r>
            <a:r>
              <a:rPr lang="en-US" altLang="zh-CN" dirty="0" err="1"/>
              <a:t>System.out.println</a:t>
            </a:r>
            <a:r>
              <a:rPr lang="en-US" altLang="zh-CN" dirty="0"/>
              <a:t>() prints to the system console, not to the graphics screen.</a:t>
            </a:r>
          </a:p>
          <a:p>
            <a:pPr lvl="1"/>
            <a:r>
              <a:rPr lang="en-US" altLang="zh-CN" dirty="0"/>
              <a:t>Vector-graphic primitives and shapes</a:t>
            </a:r>
            <a:r>
              <a:rPr lang="en-US" altLang="zh-CN" dirty="0" smtClean="0"/>
              <a:t>:</a:t>
            </a:r>
          </a:p>
          <a:p>
            <a:pPr lvl="2"/>
            <a:r>
              <a:rPr lang="en-US" altLang="zh-CN" dirty="0" smtClean="0"/>
              <a:t>via </a:t>
            </a:r>
            <a:r>
              <a:rPr lang="en-US" altLang="zh-CN" dirty="0"/>
              <a:t>methods </a:t>
            </a:r>
            <a:r>
              <a:rPr lang="en-US" altLang="zh-CN" dirty="0" err="1"/>
              <a:t>drawXxx</a:t>
            </a:r>
            <a:r>
              <a:rPr lang="en-US" altLang="zh-CN" dirty="0"/>
              <a:t>() and </a:t>
            </a:r>
            <a:r>
              <a:rPr lang="en-US" altLang="zh-CN" dirty="0" err="1"/>
              <a:t>fillXxx</a:t>
            </a:r>
            <a:r>
              <a:rPr lang="en-US" altLang="zh-CN" dirty="0"/>
              <a:t>(), where Xxx could be Line, </a:t>
            </a:r>
            <a:r>
              <a:rPr lang="en-US" altLang="zh-CN" dirty="0" err="1"/>
              <a:t>Rect</a:t>
            </a:r>
            <a:r>
              <a:rPr lang="en-US" altLang="zh-CN" dirty="0"/>
              <a:t>, Oval, Arc, </a:t>
            </a:r>
            <a:r>
              <a:rPr lang="en-US" altLang="zh-CN" dirty="0" err="1"/>
              <a:t>PolyLine</a:t>
            </a:r>
            <a:r>
              <a:rPr lang="en-US" altLang="zh-CN" dirty="0"/>
              <a:t>, </a:t>
            </a:r>
            <a:r>
              <a:rPr lang="en-US" altLang="zh-CN" dirty="0" err="1"/>
              <a:t>RoundRect</a:t>
            </a:r>
            <a:r>
              <a:rPr lang="en-US" altLang="zh-CN" dirty="0"/>
              <a:t>, or 3DRect.</a:t>
            </a:r>
          </a:p>
          <a:p>
            <a:pPr lvl="1"/>
            <a:r>
              <a:rPr lang="en-US" altLang="zh-CN" dirty="0"/>
              <a:t>Bitmap images: </a:t>
            </a:r>
            <a:endParaRPr lang="en-US" altLang="zh-CN" dirty="0" smtClean="0"/>
          </a:p>
          <a:p>
            <a:pPr lvl="2"/>
            <a:r>
              <a:rPr lang="en-US" altLang="zh-CN" dirty="0" smtClean="0"/>
              <a:t>via </a:t>
            </a:r>
            <a:r>
              <a:rPr lang="en-US" altLang="zh-CN" dirty="0"/>
              <a:t>the </a:t>
            </a:r>
            <a:r>
              <a:rPr lang="en-US" altLang="zh-CN" dirty="0" err="1"/>
              <a:t>drawImage</a:t>
            </a:r>
            <a:r>
              <a:rPr lang="en-US" altLang="zh-CN" dirty="0"/>
              <a:t>() method.</a:t>
            </a:r>
            <a:endParaRPr lang="zh-CN" altLang="en-US" dirty="0"/>
          </a:p>
        </p:txBody>
      </p:sp>
    </p:spTree>
    <p:extLst>
      <p:ext uri="{BB962C8B-B14F-4D97-AF65-F5344CB8AC3E}">
        <p14:creationId xmlns:p14="http://schemas.microsoft.com/office/powerpoint/2010/main" val="1414511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Graphics Coordinate System</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In Java Windowing Subsystem (like most of the 2D Graphics systems), the origin (0,0) is located at the top-left corner.</a:t>
            </a:r>
          </a:p>
          <a:p>
            <a:r>
              <a:rPr lang="en-US" altLang="zh-CN" dirty="0"/>
              <a:t>EACH component/container has its own coordinate system, ranging for (0,0) to (width-1, height-1) as illustrated.</a:t>
            </a:r>
          </a:p>
          <a:p>
            <a:r>
              <a:rPr lang="en-US" altLang="zh-CN" dirty="0"/>
              <a:t>You can use method </a:t>
            </a:r>
            <a:r>
              <a:rPr lang="en-US" altLang="zh-CN" dirty="0" err="1"/>
              <a:t>getWidth</a:t>
            </a:r>
            <a:r>
              <a:rPr lang="en-US" altLang="zh-CN" dirty="0"/>
              <a:t>() and </a:t>
            </a:r>
            <a:r>
              <a:rPr lang="en-US" altLang="zh-CN" dirty="0" err="1"/>
              <a:t>getHeight</a:t>
            </a:r>
            <a:r>
              <a:rPr lang="en-US" altLang="zh-CN" dirty="0"/>
              <a:t>() to retrieve the width and height of a component/container. You can use </a:t>
            </a:r>
            <a:r>
              <a:rPr lang="en-US" altLang="zh-CN" dirty="0" err="1"/>
              <a:t>getX</a:t>
            </a:r>
            <a:r>
              <a:rPr lang="en-US" altLang="zh-CN" dirty="0"/>
              <a:t>() or </a:t>
            </a:r>
            <a:r>
              <a:rPr lang="en-US" altLang="zh-CN" dirty="0" err="1"/>
              <a:t>getY</a:t>
            </a:r>
            <a:r>
              <a:rPr lang="en-US" altLang="zh-CN" dirty="0"/>
              <a:t>() to get the top-left corner (</a:t>
            </a:r>
            <a:r>
              <a:rPr lang="en-US" altLang="zh-CN" dirty="0" err="1"/>
              <a:t>x,y</a:t>
            </a:r>
            <a:r>
              <a:rPr lang="en-US" altLang="zh-CN" dirty="0"/>
              <a:t>) of this component's origin relative to its parent.</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325" y="2744227"/>
            <a:ext cx="5832025" cy="3567672"/>
          </a:xfrm>
          <a:prstGeom prst="rect">
            <a:avLst/>
          </a:prstGeom>
        </p:spPr>
      </p:pic>
    </p:spTree>
    <p:extLst>
      <p:ext uri="{BB962C8B-B14F-4D97-AF65-F5344CB8AC3E}">
        <p14:creationId xmlns:p14="http://schemas.microsoft.com/office/powerpoint/2010/main" val="87506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java.awt.Graphics</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463" y="1690689"/>
            <a:ext cx="5537073" cy="5140539"/>
          </a:xfrm>
        </p:spPr>
      </p:pic>
    </p:spTree>
    <p:extLst>
      <p:ext uri="{BB962C8B-B14F-4D97-AF65-F5344CB8AC3E}">
        <p14:creationId xmlns:p14="http://schemas.microsoft.com/office/powerpoint/2010/main" val="4041494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Custom painting – Drawing Mickey</a:t>
            </a:r>
            <a:endParaRPr lang="zh-CN" altLang="en-US" dirty="0"/>
          </a:p>
        </p:txBody>
      </p:sp>
      <p:sp>
        <p:nvSpPr>
          <p:cNvPr id="3" name="Content Placeholder 2"/>
          <p:cNvSpPr>
            <a:spLocks noGrp="1"/>
          </p:cNvSpPr>
          <p:nvPr>
            <p:ph idx="1"/>
          </p:nvPr>
        </p:nvSpPr>
        <p:spPr/>
        <p:txBody>
          <a:bodyPr/>
          <a:lstStyle/>
          <a:p>
            <a:r>
              <a:rPr lang="en-US" altLang="zh-CN" dirty="0"/>
              <a:t>Under Swing, </a:t>
            </a:r>
            <a:r>
              <a:rPr lang="en-US" altLang="zh-CN" dirty="0">
                <a:solidFill>
                  <a:srgbClr val="0070C0"/>
                </a:solidFill>
              </a:rPr>
              <a:t>custom painting is usually performed by extending </a:t>
            </a:r>
            <a:r>
              <a:rPr lang="en-US" altLang="zh-CN" dirty="0" smtClean="0">
                <a:solidFill>
                  <a:srgbClr val="0070C0"/>
                </a:solidFill>
              </a:rPr>
              <a:t>a </a:t>
            </a:r>
            <a:r>
              <a:rPr lang="en-US" altLang="zh-CN" dirty="0" err="1">
                <a:solidFill>
                  <a:srgbClr val="0070C0"/>
                </a:solidFill>
              </a:rPr>
              <a:t>JPanel</a:t>
            </a:r>
            <a:r>
              <a:rPr lang="en-US" altLang="zh-CN" dirty="0">
                <a:solidFill>
                  <a:srgbClr val="0070C0"/>
                </a:solidFill>
              </a:rPr>
              <a:t> as the drawing canvas and override the </a:t>
            </a:r>
            <a:r>
              <a:rPr lang="en-US" altLang="zh-CN" dirty="0" err="1">
                <a:solidFill>
                  <a:srgbClr val="0070C0"/>
                </a:solidFill>
              </a:rPr>
              <a:t>paintComponent</a:t>
            </a:r>
            <a:r>
              <a:rPr lang="en-US" altLang="zh-CN" dirty="0">
                <a:solidFill>
                  <a:srgbClr val="0070C0"/>
                </a:solidFill>
              </a:rPr>
              <a:t>(Graphics g) method </a:t>
            </a:r>
            <a:r>
              <a:rPr lang="en-US" altLang="zh-CN" dirty="0"/>
              <a:t>to perform your own drawing with the drawing methods provided by the Graphics class. </a:t>
            </a:r>
            <a:endParaRPr lang="en-US" altLang="zh-CN" dirty="0" smtClean="0"/>
          </a:p>
          <a:p>
            <a:r>
              <a:rPr lang="en-US" altLang="zh-CN" dirty="0" smtClean="0"/>
              <a:t>For example, we want to draw a Mickey.</a:t>
            </a:r>
            <a:endParaRPr lang="zh-CN" altLang="en-US" dirty="0"/>
          </a:p>
        </p:txBody>
      </p:sp>
      <p:pic>
        <p:nvPicPr>
          <p:cNvPr id="5" name="Picture 4"/>
          <p:cNvPicPr>
            <a:picLocks noChangeAspect="1"/>
          </p:cNvPicPr>
          <p:nvPr/>
        </p:nvPicPr>
        <p:blipFill>
          <a:blip r:embed="rId2"/>
          <a:stretch>
            <a:fillRect/>
          </a:stretch>
        </p:blipFill>
        <p:spPr>
          <a:xfrm>
            <a:off x="3329832" y="4325399"/>
            <a:ext cx="2484335" cy="2095682"/>
          </a:xfrm>
          <a:prstGeom prst="rect">
            <a:avLst/>
          </a:prstGeom>
        </p:spPr>
      </p:pic>
    </p:spTree>
    <p:extLst>
      <p:ext uri="{BB962C8B-B14F-4D97-AF65-F5344CB8AC3E}">
        <p14:creationId xmlns:p14="http://schemas.microsoft.com/office/powerpoint/2010/main" val="653999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2955</TotalTime>
  <Words>1631</Words>
  <Application>Microsoft Office PowerPoint</Application>
  <PresentationFormat>On-screen Show (4:3)</PresentationFormat>
  <Paragraphs>339</Paragraphs>
  <Slides>44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宋体</vt:lpstr>
      <vt:lpstr>Arial</vt:lpstr>
      <vt:lpstr>Calibri</vt:lpstr>
      <vt:lpstr>Office Theme</vt:lpstr>
      <vt:lpstr>Java Programming</vt:lpstr>
      <vt:lpstr>Why graphic programming?</vt:lpstr>
      <vt:lpstr>Outline</vt:lpstr>
      <vt:lpstr>Graphics Context</vt:lpstr>
      <vt:lpstr>java.awt.Graphics</vt:lpstr>
      <vt:lpstr>java.awt.Graphics</vt:lpstr>
      <vt:lpstr>Graphics Coordinate System</vt:lpstr>
      <vt:lpstr>java.awt.Graphics</vt:lpstr>
      <vt:lpstr>Custom painting – Drawing Mickey</vt:lpstr>
      <vt:lpstr>Getting canvas</vt:lpstr>
      <vt:lpstr>Drawing Mickey</vt:lpstr>
      <vt:lpstr>Drawing Mickey</vt:lpstr>
      <vt:lpstr>PowerPoint Presentation</vt:lpstr>
      <vt:lpstr>Coloring Mickey</vt:lpstr>
      <vt:lpstr>Colors</vt:lpstr>
      <vt:lpstr>Colors </vt:lpstr>
      <vt:lpstr>Fonts</vt:lpstr>
      <vt:lpstr>Fonts</vt:lpstr>
      <vt:lpstr>Fonts </vt:lpstr>
      <vt:lpstr>Coloring &amp; Naming Mickey</vt:lpstr>
      <vt:lpstr>Moving Mickey</vt:lpstr>
      <vt:lpstr>The repaint() method</vt:lpstr>
      <vt:lpstr>PowerPoint Presentation</vt:lpstr>
      <vt:lpstr>Demo</vt:lpstr>
      <vt:lpstr>Animation</vt:lpstr>
      <vt:lpstr>Timer</vt:lpstr>
      <vt:lpstr>Timer</vt:lpstr>
      <vt:lpstr>Timer</vt:lpstr>
      <vt:lpstr>Moving Mickey by timer</vt:lpstr>
      <vt:lpstr>Tetris game</vt:lpstr>
      <vt:lpstr>The Tetrimino class</vt:lpstr>
      <vt:lpstr>Draw the map and stopped squares </vt:lpstr>
      <vt:lpstr>Draw the Tetrimino</vt:lpstr>
      <vt:lpstr>Move the Tetrimino by keyboard</vt:lpstr>
      <vt:lpstr>Move the Tetrimino by timer</vt:lpstr>
      <vt:lpstr>Drawing Bar Chart</vt:lpstr>
      <vt:lpstr>JFreeChart</vt:lpstr>
      <vt:lpstr>Downloading the JFreeChart</vt:lpstr>
      <vt:lpstr>Copying jars into classpath</vt:lpstr>
      <vt:lpstr>Adding jars into the build path</vt:lpstr>
      <vt:lpstr>Example: drawing bar chart</vt:lpstr>
      <vt:lpstr>Example: drawing bar chart</vt:lpstr>
      <vt:lpstr>Example: drawing bar chart</vt:lpstr>
      <vt:lpstr>PowerPoint Presentation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刘旭东</cp:lastModifiedBy>
  <cp:revision>507</cp:revision>
  <dcterms:created xsi:type="dcterms:W3CDTF">2016-09-13T14:28:44Z</dcterms:created>
  <dcterms:modified xsi:type="dcterms:W3CDTF">2017-06-07T15:17:59Z</dcterms:modified>
</cp:coreProperties>
</file>