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7.jpg" ContentType="image/gif"/>
  <Override PartName="/ppt/media/image8.jpg" ContentType="image/gif"/>
  <Override PartName="/ppt/notesSlides/notesSlide4.xml" ContentType="application/vnd.openxmlformats-officedocument.presentationml.notesSlide+xml"/>
  <Override PartName="/ppt/media/image11.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65"/>
  </p:notesMasterIdLst>
  <p:sldIdLst>
    <p:sldId id="256" r:id="rId2"/>
    <p:sldId id="303" r:id="rId3"/>
    <p:sldId id="335" r:id="rId4"/>
    <p:sldId id="304" r:id="rId5"/>
    <p:sldId id="334" r:id="rId6"/>
    <p:sldId id="285" r:id="rId7"/>
    <p:sldId id="287" r:id="rId8"/>
    <p:sldId id="362" r:id="rId9"/>
    <p:sldId id="289" r:id="rId10"/>
    <p:sldId id="288" r:id="rId11"/>
    <p:sldId id="291" r:id="rId12"/>
    <p:sldId id="310" r:id="rId13"/>
    <p:sldId id="365" r:id="rId14"/>
    <p:sldId id="290" r:id="rId15"/>
    <p:sldId id="306" r:id="rId16"/>
    <p:sldId id="292" r:id="rId17"/>
    <p:sldId id="293" r:id="rId18"/>
    <p:sldId id="364" r:id="rId19"/>
    <p:sldId id="294" r:id="rId20"/>
    <p:sldId id="295" r:id="rId21"/>
    <p:sldId id="363" r:id="rId22"/>
    <p:sldId id="308" r:id="rId23"/>
    <p:sldId id="309" r:id="rId24"/>
    <p:sldId id="311" r:id="rId25"/>
    <p:sldId id="330" r:id="rId26"/>
    <p:sldId id="326" r:id="rId27"/>
    <p:sldId id="332" r:id="rId28"/>
    <p:sldId id="333" r:id="rId29"/>
    <p:sldId id="327" r:id="rId30"/>
    <p:sldId id="342" r:id="rId31"/>
    <p:sldId id="328" r:id="rId32"/>
    <p:sldId id="329" r:id="rId33"/>
    <p:sldId id="337" r:id="rId34"/>
    <p:sldId id="317" r:id="rId35"/>
    <p:sldId id="316" r:id="rId36"/>
    <p:sldId id="340" r:id="rId37"/>
    <p:sldId id="319" r:id="rId38"/>
    <p:sldId id="321" r:id="rId39"/>
    <p:sldId id="324" r:id="rId40"/>
    <p:sldId id="348" r:id="rId41"/>
    <p:sldId id="325" r:id="rId42"/>
    <p:sldId id="353" r:id="rId43"/>
    <p:sldId id="343" r:id="rId44"/>
    <p:sldId id="354" r:id="rId45"/>
    <p:sldId id="344" r:id="rId46"/>
    <p:sldId id="346" r:id="rId47"/>
    <p:sldId id="355" r:id="rId48"/>
    <p:sldId id="350" r:id="rId49"/>
    <p:sldId id="357" r:id="rId50"/>
    <p:sldId id="358" r:id="rId51"/>
    <p:sldId id="351" r:id="rId52"/>
    <p:sldId id="352" r:id="rId53"/>
    <p:sldId id="347" r:id="rId54"/>
    <p:sldId id="349" r:id="rId55"/>
    <p:sldId id="359" r:id="rId56"/>
    <p:sldId id="297" r:id="rId57"/>
    <p:sldId id="300" r:id="rId58"/>
    <p:sldId id="301" r:id="rId59"/>
    <p:sldId id="302" r:id="rId60"/>
    <p:sldId id="361" r:id="rId61"/>
    <p:sldId id="367" r:id="rId62"/>
    <p:sldId id="366" r:id="rId63"/>
    <p:sldId id="281"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6" autoAdjust="0"/>
    <p:restoredTop sz="93613" autoAdjust="0"/>
  </p:normalViewPr>
  <p:slideViewPr>
    <p:cSldViewPr snapToGrid="0">
      <p:cViewPr varScale="1">
        <p:scale>
          <a:sx n="64" d="100"/>
          <a:sy n="64"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39020-700B-4ED0-8FA2-7E7C8835B6C3}" type="datetimeFigureOut">
              <a:rPr lang="zh-CN" altLang="en-US" smtClean="0"/>
              <a:t>2017/2/22</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FF747-DAAB-4CAB-A77A-E055F232E51B}" type="slidenum">
              <a:rPr lang="zh-CN" altLang="en-US" smtClean="0"/>
              <a:t>‹#›</a:t>
            </a:fld>
            <a:endParaRPr lang="zh-CN" altLang="en-US"/>
          </a:p>
        </p:txBody>
      </p:sp>
    </p:spTree>
    <p:extLst>
      <p:ext uri="{BB962C8B-B14F-4D97-AF65-F5344CB8AC3E}">
        <p14:creationId xmlns:p14="http://schemas.microsoft.com/office/powerpoint/2010/main" val="3123082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76FF747-DAAB-4CAB-A77A-E055F232E51B}" type="slidenum">
              <a:rPr lang="zh-CN" altLang="en-US" smtClean="0"/>
              <a:t>26</a:t>
            </a:fld>
            <a:endParaRPr lang="zh-CN" altLang="en-US"/>
          </a:p>
        </p:txBody>
      </p:sp>
    </p:spTree>
    <p:extLst>
      <p:ext uri="{BB962C8B-B14F-4D97-AF65-F5344CB8AC3E}">
        <p14:creationId xmlns:p14="http://schemas.microsoft.com/office/powerpoint/2010/main" val="974103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76FF747-DAAB-4CAB-A77A-E055F232E51B}" type="slidenum">
              <a:rPr lang="zh-CN" altLang="en-US" smtClean="0"/>
              <a:t>31</a:t>
            </a:fld>
            <a:endParaRPr lang="zh-CN" altLang="en-US"/>
          </a:p>
        </p:txBody>
      </p:sp>
    </p:spTree>
    <p:extLst>
      <p:ext uri="{BB962C8B-B14F-4D97-AF65-F5344CB8AC3E}">
        <p14:creationId xmlns:p14="http://schemas.microsoft.com/office/powerpoint/2010/main" val="305945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76FF747-DAAB-4CAB-A77A-E055F232E51B}" type="slidenum">
              <a:rPr lang="zh-CN" altLang="en-US" smtClean="0"/>
              <a:t>41</a:t>
            </a:fld>
            <a:endParaRPr lang="zh-CN" altLang="en-US"/>
          </a:p>
        </p:txBody>
      </p:sp>
    </p:spTree>
    <p:extLst>
      <p:ext uri="{BB962C8B-B14F-4D97-AF65-F5344CB8AC3E}">
        <p14:creationId xmlns:p14="http://schemas.microsoft.com/office/powerpoint/2010/main" val="414874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zh-CN" dirty="0" smtClean="0"/>
              <a:t>The non-static </a:t>
            </a:r>
            <a:r>
              <a:rPr lang="en-US" altLang="zh-CN" dirty="0" err="1" smtClean="0">
                <a:solidFill>
                  <a:srgbClr val="0070C0"/>
                </a:solidFill>
              </a:rPr>
              <a:t>isInterrupted</a:t>
            </a:r>
            <a:r>
              <a:rPr lang="en-US" altLang="zh-CN" dirty="0" smtClean="0"/>
              <a:t> method, which is used by one thread to query the interrupt status of another, does not change the interrupt status flag.</a:t>
            </a:r>
          </a:p>
        </p:txBody>
      </p:sp>
      <p:sp>
        <p:nvSpPr>
          <p:cNvPr id="4" name="Slide Number Placeholder 3"/>
          <p:cNvSpPr>
            <a:spLocks noGrp="1"/>
          </p:cNvSpPr>
          <p:nvPr>
            <p:ph type="sldNum" sz="quarter" idx="10"/>
          </p:nvPr>
        </p:nvSpPr>
        <p:spPr/>
        <p:txBody>
          <a:bodyPr/>
          <a:lstStyle/>
          <a:p>
            <a:fld id="{776FF747-DAAB-4CAB-A77A-E055F232E51B}" type="slidenum">
              <a:rPr lang="zh-CN" altLang="en-US" smtClean="0"/>
              <a:t>56</a:t>
            </a:fld>
            <a:endParaRPr lang="zh-CN" altLang="en-US"/>
          </a:p>
        </p:txBody>
      </p:sp>
    </p:spTree>
    <p:extLst>
      <p:ext uri="{BB962C8B-B14F-4D97-AF65-F5344CB8AC3E}">
        <p14:creationId xmlns:p14="http://schemas.microsoft.com/office/powerpoint/2010/main" val="2711328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6000" b="1">
                <a:latin typeface="+mn-lt"/>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32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2017/2/22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75554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2017/2/22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06327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2017/2/22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5431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2017/2/22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421193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latin typeface="+mn-lt"/>
              </a:defRPr>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2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smtClean="0"/>
              <a:t>Click to edit Master text styles</a:t>
            </a:r>
          </a:p>
        </p:txBody>
      </p:sp>
      <p:sp>
        <p:nvSpPr>
          <p:cNvPr id="4" name="Date Placeholder 3"/>
          <p:cNvSpPr>
            <a:spLocks noGrp="1"/>
          </p:cNvSpPr>
          <p:nvPr>
            <p:ph type="dt" sz="half" idx="10"/>
          </p:nvPr>
        </p:nvSpPr>
        <p:spPr/>
        <p:txBody>
          <a:bodyPr/>
          <a:lstStyle/>
          <a:p>
            <a:fld id="{FD4D0F35-082B-44F0-BB91-68C18FBCC343}" type="datetimeFigureOut">
              <a:rPr lang="zh-CN" altLang="en-US" smtClean="0"/>
              <a:t>2017/2/22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87185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FD4D0F35-082B-44F0-BB91-68C18FBCC343}" type="datetimeFigureOut">
              <a:rPr lang="zh-CN" altLang="en-US" smtClean="0"/>
              <a:t>2017/2/22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4665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D4D0F35-082B-44F0-BB91-68C18FBCC343}" type="datetimeFigureOut">
              <a:rPr lang="zh-CN" altLang="en-US" smtClean="0"/>
              <a:t>2017/2/22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7543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D4D0F35-082B-44F0-BB91-68C18FBCC343}" type="datetimeFigureOut">
              <a:rPr lang="zh-CN" altLang="en-US" smtClean="0"/>
              <a:t>2017/2/22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0592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D0F35-082B-44F0-BB91-68C18FBCC343}" type="datetimeFigureOut">
              <a:rPr lang="zh-CN" altLang="en-US" smtClean="0"/>
              <a:t>2017/2/22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52244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2017/2/22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22492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2017/2/22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3254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4D0F35-082B-44F0-BB91-68C18FBCC343}" type="datetimeFigureOut">
              <a:rPr lang="zh-CN" altLang="en-US" smtClean="0"/>
              <a:pPr/>
              <a:t>2017/2/22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A5F9BF-70D2-4F4A-82B1-87953B00D580}" type="slidenum">
              <a:rPr lang="zh-CN" altLang="en-US" smtClean="0"/>
              <a:pPr/>
              <a:t>‹#›</a:t>
            </a:fld>
            <a:endParaRPr lang="zh-CN" altLang="en-US"/>
          </a:p>
        </p:txBody>
      </p:sp>
    </p:spTree>
    <p:extLst>
      <p:ext uri="{BB962C8B-B14F-4D97-AF65-F5344CB8AC3E}">
        <p14:creationId xmlns:p14="http://schemas.microsoft.com/office/powerpoint/2010/main" val="76078578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t>Java Programming</a:t>
            </a:r>
            <a:endParaRPr lang="zh-CN" altLang="en-US" b="1" dirty="0"/>
          </a:p>
        </p:txBody>
      </p:sp>
      <p:sp>
        <p:nvSpPr>
          <p:cNvPr id="3" name="Subtitle 2"/>
          <p:cNvSpPr>
            <a:spLocks noGrp="1"/>
          </p:cNvSpPr>
          <p:nvPr>
            <p:ph type="subTitle" idx="1"/>
          </p:nvPr>
        </p:nvSpPr>
        <p:spPr/>
        <p:txBody>
          <a:bodyPr>
            <a:normAutofit/>
          </a:bodyPr>
          <a:lstStyle/>
          <a:p>
            <a:r>
              <a:rPr lang="en-US" altLang="zh-CN" sz="2800" b="1" dirty="0" smtClean="0"/>
              <a:t>Threads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624" y="852714"/>
            <a:ext cx="4730751" cy="1802191"/>
          </a:xfrm>
          <a:prstGeom prst="rect">
            <a:avLst/>
          </a:prstGeom>
        </p:spPr>
      </p:pic>
    </p:spTree>
    <p:extLst>
      <p:ext uri="{BB962C8B-B14F-4D97-AF65-F5344CB8AC3E}">
        <p14:creationId xmlns:p14="http://schemas.microsoft.com/office/powerpoint/2010/main" val="2063578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Threads</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In the Java programming language, concurrent programming is mostly concerned with threads. </a:t>
            </a:r>
            <a:endParaRPr lang="en-US" altLang="zh-CN" dirty="0" smtClean="0"/>
          </a:p>
          <a:p>
            <a:r>
              <a:rPr lang="en-US" altLang="zh-CN" dirty="0" smtClean="0">
                <a:solidFill>
                  <a:srgbClr val="0070C0"/>
                </a:solidFill>
              </a:rPr>
              <a:t>Threads</a:t>
            </a:r>
            <a:r>
              <a:rPr lang="en-US" altLang="zh-CN" dirty="0" smtClean="0"/>
              <a:t> </a:t>
            </a:r>
            <a:r>
              <a:rPr lang="en-US" altLang="zh-CN" dirty="0"/>
              <a:t>are sometimes called lightweight processes. Both processes and threads provide an execution environment, but creating a new thread requires fewer resources than creating a new process.</a:t>
            </a:r>
          </a:p>
          <a:p>
            <a:r>
              <a:rPr lang="en-US" altLang="zh-CN" dirty="0"/>
              <a:t>Threads exist within a </a:t>
            </a:r>
            <a:r>
              <a:rPr lang="en-US" altLang="zh-CN" dirty="0" smtClean="0"/>
              <a:t>process, they share </a:t>
            </a:r>
            <a:r>
              <a:rPr lang="en-US" altLang="zh-CN" dirty="0"/>
              <a:t>the process's resources, including memory and open files. This makes for efficient, but potentially problematic, communication.</a:t>
            </a:r>
            <a:endParaRPr lang="zh-CN" altLang="en-US" dirty="0"/>
          </a:p>
        </p:txBody>
      </p:sp>
    </p:spTree>
    <p:extLst>
      <p:ext uri="{BB962C8B-B14F-4D97-AF65-F5344CB8AC3E}">
        <p14:creationId xmlns:p14="http://schemas.microsoft.com/office/powerpoint/2010/main" val="1152549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Threads</a:t>
            </a:r>
            <a:endParaRPr lang="zh-CN" altLang="en-US" dirty="0"/>
          </a:p>
        </p:txBody>
      </p:sp>
      <p:sp>
        <p:nvSpPr>
          <p:cNvPr id="3" name="Content Placeholder 2"/>
          <p:cNvSpPr>
            <a:spLocks noGrp="1"/>
          </p:cNvSpPr>
          <p:nvPr>
            <p:ph idx="1"/>
          </p:nvPr>
        </p:nvSpPr>
        <p:spPr/>
        <p:txBody>
          <a:bodyPr/>
          <a:lstStyle/>
          <a:p>
            <a:r>
              <a:rPr lang="en-US" altLang="zh-CN" dirty="0" smtClean="0"/>
              <a:t>Every </a:t>
            </a:r>
            <a:r>
              <a:rPr lang="en-US" altLang="zh-CN" dirty="0"/>
              <a:t>process has at least </a:t>
            </a:r>
            <a:r>
              <a:rPr lang="en-US" altLang="zh-CN" dirty="0" smtClean="0"/>
              <a:t>one thread, called </a:t>
            </a:r>
            <a:r>
              <a:rPr lang="en-US" altLang="zh-CN" dirty="0"/>
              <a:t>the </a:t>
            </a:r>
            <a:r>
              <a:rPr lang="en-US" altLang="zh-CN" dirty="0">
                <a:solidFill>
                  <a:srgbClr val="0070C0"/>
                </a:solidFill>
              </a:rPr>
              <a:t>main thread</a:t>
            </a:r>
            <a:r>
              <a:rPr lang="en-US" altLang="zh-CN" dirty="0"/>
              <a:t>. </a:t>
            </a:r>
            <a:endParaRPr lang="en-US" altLang="zh-CN" dirty="0" smtClean="0"/>
          </a:p>
          <a:p>
            <a:r>
              <a:rPr lang="en-US" altLang="zh-CN" dirty="0" smtClean="0"/>
              <a:t>The main </a:t>
            </a:r>
            <a:r>
              <a:rPr lang="en-US" altLang="zh-CN" dirty="0"/>
              <a:t>thread has the ability to create additional </a:t>
            </a:r>
            <a:r>
              <a:rPr lang="en-US" altLang="zh-CN" dirty="0" smtClean="0"/>
              <a:t>threads.</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635376"/>
            <a:ext cx="8100583" cy="2541587"/>
          </a:xfrm>
          <a:prstGeom prst="rect">
            <a:avLst/>
          </a:prstGeom>
        </p:spPr>
      </p:pic>
    </p:spTree>
    <p:extLst>
      <p:ext uri="{BB962C8B-B14F-4D97-AF65-F5344CB8AC3E}">
        <p14:creationId xmlns:p14="http://schemas.microsoft.com/office/powerpoint/2010/main" val="4226226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Threads</a:t>
            </a:r>
            <a:endParaRPr lang="zh-CN" altLang="en-US" dirty="0"/>
          </a:p>
        </p:txBody>
      </p:sp>
      <p:sp>
        <p:nvSpPr>
          <p:cNvPr id="3" name="Content Placeholder 2"/>
          <p:cNvSpPr>
            <a:spLocks noGrp="1"/>
          </p:cNvSpPr>
          <p:nvPr>
            <p:ph idx="1"/>
          </p:nvPr>
        </p:nvSpPr>
        <p:spPr/>
        <p:txBody>
          <a:bodyPr>
            <a:normAutofit/>
          </a:bodyPr>
          <a:lstStyle/>
          <a:p>
            <a:r>
              <a:rPr lang="en-US" altLang="zh-CN" dirty="0"/>
              <a:t>Each thread is associated with an instance of the class </a:t>
            </a:r>
            <a:r>
              <a:rPr lang="en-US" altLang="zh-CN" dirty="0">
                <a:solidFill>
                  <a:srgbClr val="0070C0"/>
                </a:solidFill>
              </a:rPr>
              <a:t>Thread</a:t>
            </a:r>
            <a:r>
              <a:rPr lang="en-US" altLang="zh-CN" dirty="0"/>
              <a:t>.</a:t>
            </a:r>
          </a:p>
          <a:p>
            <a:r>
              <a:rPr lang="en-US" altLang="zh-CN" dirty="0"/>
              <a:t>The class </a:t>
            </a:r>
            <a:r>
              <a:rPr lang="en-US" altLang="zh-CN" dirty="0" err="1"/>
              <a:t>java.lang.Thread</a:t>
            </a:r>
            <a:r>
              <a:rPr lang="en-US" altLang="zh-CN" dirty="0"/>
              <a:t> has the following constructors:</a:t>
            </a:r>
          </a:p>
          <a:p>
            <a:pPr marL="342900" lvl="1" indent="0">
              <a:buNone/>
            </a:pPr>
            <a:r>
              <a:rPr lang="en-US" altLang="zh-CN" dirty="0"/>
              <a:t>public Thread();</a:t>
            </a:r>
          </a:p>
          <a:p>
            <a:pPr marL="342900" lvl="1" indent="0">
              <a:buNone/>
            </a:pPr>
            <a:r>
              <a:rPr lang="en-US" altLang="zh-CN" dirty="0"/>
              <a:t>public Thread(String </a:t>
            </a:r>
            <a:r>
              <a:rPr lang="en-US" altLang="zh-CN" dirty="0" err="1"/>
              <a:t>threadName</a:t>
            </a:r>
            <a:r>
              <a:rPr lang="en-US" altLang="zh-CN" dirty="0"/>
              <a:t>);</a:t>
            </a:r>
          </a:p>
          <a:p>
            <a:pPr marL="342900" lvl="1" indent="0">
              <a:buNone/>
            </a:pPr>
            <a:r>
              <a:rPr lang="en-US" altLang="zh-CN" dirty="0">
                <a:solidFill>
                  <a:srgbClr val="0070C0"/>
                </a:solidFill>
              </a:rPr>
              <a:t>public Thread(Runnable target);</a:t>
            </a:r>
          </a:p>
          <a:p>
            <a:pPr marL="342900" lvl="1" indent="0">
              <a:buNone/>
            </a:pPr>
            <a:r>
              <a:rPr lang="en-US" altLang="zh-CN" dirty="0"/>
              <a:t>public Thread(Runnable target, String </a:t>
            </a:r>
            <a:r>
              <a:rPr lang="en-US" altLang="zh-CN" dirty="0" err="1" smtClean="0"/>
              <a:t>threadName</a:t>
            </a:r>
            <a:r>
              <a:rPr lang="en-US" altLang="zh-CN" dirty="0" smtClean="0"/>
              <a:t>);</a:t>
            </a:r>
          </a:p>
        </p:txBody>
      </p:sp>
    </p:spTree>
    <p:extLst>
      <p:ext uri="{BB962C8B-B14F-4D97-AF65-F5344CB8AC3E}">
        <p14:creationId xmlns:p14="http://schemas.microsoft.com/office/powerpoint/2010/main" val="1166514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Threads</a:t>
            </a:r>
            <a:endParaRPr lang="zh-CN" altLang="en-US" dirty="0"/>
          </a:p>
        </p:txBody>
      </p:sp>
      <p:sp>
        <p:nvSpPr>
          <p:cNvPr id="5" name="Content Placeholder 4"/>
          <p:cNvSpPr>
            <a:spLocks noGrp="1"/>
          </p:cNvSpPr>
          <p:nvPr>
            <p:ph idx="1"/>
          </p:nvPr>
        </p:nvSpPr>
        <p:spPr/>
        <p:txBody>
          <a:bodyPr>
            <a:normAutofit/>
          </a:bodyPr>
          <a:lstStyle/>
          <a:p>
            <a:r>
              <a:rPr lang="en-US" altLang="zh-CN" dirty="0"/>
              <a:t>You can use following methods to get </a:t>
            </a:r>
            <a:r>
              <a:rPr lang="en-US" altLang="zh-CN" dirty="0" smtClean="0"/>
              <a:t>some attributes of </a:t>
            </a:r>
            <a:r>
              <a:rPr lang="en-US" altLang="zh-CN" dirty="0"/>
              <a:t>a thread.</a:t>
            </a:r>
          </a:p>
          <a:p>
            <a:pPr lvl="1"/>
            <a:r>
              <a:rPr lang="en-US" altLang="zh-CN" dirty="0" err="1">
                <a:solidFill>
                  <a:srgbClr val="0070C0"/>
                </a:solidFill>
              </a:rPr>
              <a:t>getId</a:t>
            </a:r>
            <a:r>
              <a:rPr lang="en-US" altLang="zh-CN" dirty="0">
                <a:solidFill>
                  <a:srgbClr val="0070C0"/>
                </a:solidFill>
              </a:rPr>
              <a:t>()</a:t>
            </a:r>
          </a:p>
          <a:p>
            <a:pPr lvl="2"/>
            <a:r>
              <a:rPr lang="en-US" altLang="zh-CN" dirty="0"/>
              <a:t>Returns the identifier of this Thread.</a:t>
            </a:r>
            <a:endParaRPr lang="en-US" altLang="zh-CN" dirty="0">
              <a:solidFill>
                <a:srgbClr val="0070C0"/>
              </a:solidFill>
            </a:endParaRPr>
          </a:p>
          <a:p>
            <a:pPr lvl="1"/>
            <a:r>
              <a:rPr lang="en-US" altLang="zh-CN" dirty="0" err="1">
                <a:solidFill>
                  <a:srgbClr val="0070C0"/>
                </a:solidFill>
              </a:rPr>
              <a:t>GetName</a:t>
            </a:r>
            <a:r>
              <a:rPr lang="en-US" altLang="zh-CN" dirty="0">
                <a:solidFill>
                  <a:srgbClr val="0070C0"/>
                </a:solidFill>
              </a:rPr>
              <a:t>()</a:t>
            </a:r>
          </a:p>
          <a:p>
            <a:pPr lvl="2"/>
            <a:r>
              <a:rPr lang="en-US" altLang="zh-CN" dirty="0"/>
              <a:t>Returns this thread's name.</a:t>
            </a:r>
            <a:endParaRPr lang="zh-CN" altLang="en-US" dirty="0"/>
          </a:p>
          <a:p>
            <a:pPr lvl="1"/>
            <a:r>
              <a:rPr lang="en-US" altLang="zh-CN" dirty="0" err="1" smtClean="0">
                <a:solidFill>
                  <a:srgbClr val="0070C0"/>
                </a:solidFill>
              </a:rPr>
              <a:t>getPriority</a:t>
            </a:r>
            <a:r>
              <a:rPr lang="en-US" altLang="zh-CN" dirty="0" smtClean="0">
                <a:solidFill>
                  <a:srgbClr val="0070C0"/>
                </a:solidFill>
              </a:rPr>
              <a:t>()</a:t>
            </a:r>
          </a:p>
          <a:p>
            <a:pPr lvl="2"/>
            <a:r>
              <a:rPr lang="en-US" altLang="zh-CN" dirty="0"/>
              <a:t>Returns this thread's priority.</a:t>
            </a:r>
            <a:endParaRPr lang="en-US" altLang="zh-CN" dirty="0" smtClean="0">
              <a:solidFill>
                <a:srgbClr val="0070C0"/>
              </a:solidFill>
            </a:endParaRPr>
          </a:p>
          <a:p>
            <a:pPr lvl="2"/>
            <a:endParaRPr lang="en-US" altLang="zh-CN" dirty="0" smtClean="0">
              <a:solidFill>
                <a:srgbClr val="0070C0"/>
              </a:solidFill>
            </a:endParaRPr>
          </a:p>
          <a:p>
            <a:pPr lvl="1"/>
            <a:endParaRPr lang="zh-CN" altLang="en-US" dirty="0"/>
          </a:p>
          <a:p>
            <a:endParaRPr lang="zh-CN" altLang="en-US" dirty="0"/>
          </a:p>
        </p:txBody>
      </p:sp>
    </p:spTree>
    <p:extLst>
      <p:ext uri="{BB962C8B-B14F-4D97-AF65-F5344CB8AC3E}">
        <p14:creationId xmlns:p14="http://schemas.microsoft.com/office/powerpoint/2010/main" val="3003582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Defining </a:t>
            </a:r>
            <a:r>
              <a:rPr lang="en-US" altLang="zh-CN" dirty="0" smtClean="0"/>
              <a:t>a Thread</a:t>
            </a:r>
            <a:endParaRPr lang="zh-CN" altLang="en-US" dirty="0"/>
          </a:p>
        </p:txBody>
      </p:sp>
      <p:sp>
        <p:nvSpPr>
          <p:cNvPr id="3" name="Content Placeholder 2"/>
          <p:cNvSpPr>
            <a:spLocks noGrp="1"/>
          </p:cNvSpPr>
          <p:nvPr>
            <p:ph idx="1"/>
          </p:nvPr>
        </p:nvSpPr>
        <p:spPr/>
        <p:txBody>
          <a:bodyPr/>
          <a:lstStyle/>
          <a:p>
            <a:r>
              <a:rPr lang="en-US" altLang="zh-CN" dirty="0" smtClean="0"/>
              <a:t>An </a:t>
            </a:r>
            <a:r>
              <a:rPr lang="en-US" altLang="zh-CN" dirty="0"/>
              <a:t>application that creates an instance of Thread must provide the code that will run in that thread. There are two ways to do this</a:t>
            </a:r>
            <a:r>
              <a:rPr lang="en-US" altLang="zh-CN" dirty="0" smtClean="0"/>
              <a:t>:</a:t>
            </a:r>
          </a:p>
          <a:p>
            <a:pPr lvl="1"/>
            <a:r>
              <a:rPr lang="en-US" altLang="zh-CN" dirty="0" smtClean="0"/>
              <a:t>Implement Runnable interface (recommend).</a:t>
            </a:r>
          </a:p>
          <a:p>
            <a:pPr lvl="1"/>
            <a:r>
              <a:rPr lang="en-US" altLang="zh-CN" dirty="0" smtClean="0"/>
              <a:t>Subclass Thread.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753" y="4001294"/>
            <a:ext cx="5358494" cy="2557463"/>
          </a:xfrm>
          <a:prstGeom prst="rect">
            <a:avLst/>
          </a:prstGeom>
        </p:spPr>
      </p:pic>
    </p:spTree>
    <p:extLst>
      <p:ext uri="{BB962C8B-B14F-4D97-AF65-F5344CB8AC3E}">
        <p14:creationId xmlns:p14="http://schemas.microsoft.com/office/powerpoint/2010/main" val="428453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Starting </a:t>
            </a:r>
            <a:r>
              <a:rPr lang="en-US" altLang="zh-CN" dirty="0"/>
              <a:t>a Thread</a:t>
            </a:r>
            <a:endParaRPr lang="zh-CN" altLang="en-US" dirty="0"/>
          </a:p>
        </p:txBody>
      </p:sp>
      <p:sp>
        <p:nvSpPr>
          <p:cNvPr id="3" name="Content Placeholder 2"/>
          <p:cNvSpPr>
            <a:spLocks noGrp="1"/>
          </p:cNvSpPr>
          <p:nvPr>
            <p:ph idx="1"/>
          </p:nvPr>
        </p:nvSpPr>
        <p:spPr/>
        <p:txBody>
          <a:bodyPr>
            <a:normAutofit/>
          </a:bodyPr>
          <a:lstStyle/>
          <a:p>
            <a:r>
              <a:rPr lang="en-US" altLang="zh-CN" dirty="0"/>
              <a:t>As mentioned, the method run() specifies the running behavior of the thread. </a:t>
            </a:r>
            <a:endParaRPr lang="en-US" altLang="zh-CN" dirty="0" smtClean="0"/>
          </a:p>
          <a:p>
            <a:r>
              <a:rPr lang="en-US" altLang="zh-CN" dirty="0" smtClean="0"/>
              <a:t>If you want to start a thread, you </a:t>
            </a:r>
            <a:r>
              <a:rPr lang="en-US" altLang="zh-CN" dirty="0"/>
              <a:t>do not invoke the run() method explicitly. Instead, you call the </a:t>
            </a:r>
            <a:r>
              <a:rPr lang="en-US" altLang="zh-CN" dirty="0">
                <a:solidFill>
                  <a:srgbClr val="0070C0"/>
                </a:solidFill>
              </a:rPr>
              <a:t>start() </a:t>
            </a:r>
            <a:r>
              <a:rPr lang="en-US" altLang="zh-CN" dirty="0"/>
              <a:t>method of the class Thread. </a:t>
            </a:r>
            <a:endParaRPr lang="en-US" altLang="zh-CN" dirty="0" smtClean="0"/>
          </a:p>
          <a:p>
            <a:pPr lvl="1"/>
            <a:r>
              <a:rPr lang="en-US" altLang="zh-CN" dirty="0"/>
              <a:t>The start() method allocates the system resources necessary to execute the thread, schedules the thread to be run, and calls back the run() once it is scheduled. </a:t>
            </a:r>
            <a:endParaRPr lang="en-US" altLang="zh-CN" dirty="0" smtClean="0"/>
          </a:p>
          <a:p>
            <a:r>
              <a:rPr lang="en-US" altLang="zh-CN" dirty="0" smtClean="0"/>
              <a:t>A </a:t>
            </a:r>
            <a:r>
              <a:rPr lang="en-US" altLang="zh-CN" dirty="0"/>
              <a:t>thread cannot be started twice, which triggers a runtime </a:t>
            </a:r>
            <a:r>
              <a:rPr lang="en-US" altLang="zh-CN" dirty="0" err="1"/>
              <a:t>IllegalThreadStateException</a:t>
            </a:r>
            <a:r>
              <a:rPr lang="en-US" altLang="zh-CN" dirty="0"/>
              <a:t>.</a:t>
            </a:r>
            <a:endParaRPr lang="en-US" altLang="zh-CN" dirty="0" smtClean="0"/>
          </a:p>
        </p:txBody>
      </p:sp>
    </p:spTree>
    <p:extLst>
      <p:ext uri="{BB962C8B-B14F-4D97-AF65-F5344CB8AC3E}">
        <p14:creationId xmlns:p14="http://schemas.microsoft.com/office/powerpoint/2010/main" val="2151483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Implementing </a:t>
            </a:r>
            <a:r>
              <a:rPr lang="en-US" altLang="zh-CN" dirty="0"/>
              <a:t>Runnable interface</a:t>
            </a:r>
            <a:endParaRPr lang="zh-CN" altLang="en-US" dirty="0"/>
          </a:p>
        </p:txBody>
      </p:sp>
      <p:sp>
        <p:nvSpPr>
          <p:cNvPr id="3" name="Content Placeholder 2"/>
          <p:cNvSpPr>
            <a:spLocks noGrp="1"/>
          </p:cNvSpPr>
          <p:nvPr>
            <p:ph idx="1"/>
          </p:nvPr>
        </p:nvSpPr>
        <p:spPr/>
        <p:txBody>
          <a:bodyPr/>
          <a:lstStyle/>
          <a:p>
            <a:r>
              <a:rPr lang="en-US" altLang="zh-CN" dirty="0"/>
              <a:t>The Runnable interface defines a single method, run, meant to contain the code executed in the thread. </a:t>
            </a:r>
            <a:endParaRPr lang="en-US" altLang="zh-CN" dirty="0" smtClean="0"/>
          </a:p>
          <a:p>
            <a:r>
              <a:rPr lang="en-US" altLang="zh-CN" dirty="0" smtClean="0"/>
              <a:t>The </a:t>
            </a:r>
            <a:r>
              <a:rPr lang="en-US" altLang="zh-CN" dirty="0"/>
              <a:t>Runnable object is passed to the Thread constructor</a:t>
            </a:r>
            <a:r>
              <a:rPr lang="en-US" altLang="zh-CN" dirty="0" smtClean="0"/>
              <a:t>, then invoke the Thread object’s start method to run the thread.</a:t>
            </a:r>
          </a:p>
          <a:p>
            <a:endParaRPr lang="zh-CN" altLang="en-US" dirty="0"/>
          </a:p>
        </p:txBody>
      </p:sp>
    </p:spTree>
    <p:extLst>
      <p:ext uri="{BB962C8B-B14F-4D97-AF65-F5344CB8AC3E}">
        <p14:creationId xmlns:p14="http://schemas.microsoft.com/office/powerpoint/2010/main" val="1485274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Implementing Runnable </a:t>
            </a:r>
            <a:r>
              <a:rPr lang="en-US" altLang="zh-CN" dirty="0"/>
              <a:t>interface</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sz="2000" dirty="0"/>
              <a:t>public class </a:t>
            </a:r>
            <a:r>
              <a:rPr lang="en-US" altLang="zh-CN" sz="2000" dirty="0" err="1"/>
              <a:t>HelloRunnable</a:t>
            </a:r>
            <a:r>
              <a:rPr lang="en-US" altLang="zh-CN" sz="2000" dirty="0"/>
              <a:t> </a:t>
            </a:r>
            <a:r>
              <a:rPr lang="en-US" altLang="zh-CN" sz="2000" dirty="0">
                <a:solidFill>
                  <a:srgbClr val="0070C0"/>
                </a:solidFill>
              </a:rPr>
              <a:t>implements Runnable </a:t>
            </a:r>
            <a:r>
              <a:rPr lang="en-US" altLang="zh-CN" sz="2000" dirty="0"/>
              <a:t>{</a:t>
            </a:r>
          </a:p>
          <a:p>
            <a:pPr marL="0" indent="0">
              <a:buNone/>
            </a:pPr>
            <a:endParaRPr lang="en-US" altLang="zh-CN" sz="2000" dirty="0"/>
          </a:p>
          <a:p>
            <a:pPr marL="0" indent="0">
              <a:buNone/>
            </a:pPr>
            <a:r>
              <a:rPr lang="en-US" altLang="zh-CN" sz="2000" dirty="0"/>
              <a:t>    </a:t>
            </a:r>
            <a:r>
              <a:rPr lang="en-US" altLang="zh-CN" sz="2000" dirty="0">
                <a:solidFill>
                  <a:srgbClr val="0070C0"/>
                </a:solidFill>
              </a:rPr>
              <a:t>public void run() </a:t>
            </a:r>
            <a:r>
              <a:rPr lang="en-US" altLang="zh-CN" sz="2000" dirty="0" smtClean="0">
                <a:solidFill>
                  <a:srgbClr val="0070C0"/>
                </a:solidFill>
              </a:rPr>
              <a:t>{</a:t>
            </a:r>
          </a:p>
          <a:p>
            <a:pPr marL="0" indent="0">
              <a:buNone/>
            </a:pPr>
            <a:r>
              <a:rPr lang="en-US" altLang="zh-CN" sz="2000" dirty="0" smtClean="0">
                <a:solidFill>
                  <a:srgbClr val="0070C0"/>
                </a:solidFill>
              </a:rPr>
              <a:t>         </a:t>
            </a:r>
            <a:r>
              <a:rPr lang="en-US" altLang="zh-CN" sz="2000" dirty="0" err="1" smtClean="0">
                <a:solidFill>
                  <a:srgbClr val="0070C0"/>
                </a:solidFill>
              </a:rPr>
              <a:t>System.out.println</a:t>
            </a:r>
            <a:r>
              <a:rPr lang="en-US" altLang="zh-CN" sz="2000" dirty="0">
                <a:solidFill>
                  <a:srgbClr val="0070C0"/>
                </a:solidFill>
              </a:rPr>
              <a:t>("Hello from </a:t>
            </a:r>
            <a:r>
              <a:rPr lang="en-US" altLang="zh-CN" sz="2000" dirty="0" smtClean="0">
                <a:solidFill>
                  <a:srgbClr val="0070C0"/>
                </a:solidFill>
              </a:rPr>
              <a:t>a new </a:t>
            </a:r>
            <a:r>
              <a:rPr lang="en-US" altLang="zh-CN" sz="2000" dirty="0">
                <a:solidFill>
                  <a:srgbClr val="0070C0"/>
                </a:solidFill>
              </a:rPr>
              <a:t>thread!");</a:t>
            </a:r>
          </a:p>
          <a:p>
            <a:pPr marL="0" indent="0">
              <a:buNone/>
            </a:pPr>
            <a:r>
              <a:rPr lang="en-US" altLang="zh-CN" sz="2000" dirty="0">
                <a:solidFill>
                  <a:srgbClr val="0070C0"/>
                </a:solidFill>
              </a:rPr>
              <a:t>    }</a:t>
            </a:r>
          </a:p>
          <a:p>
            <a:pPr marL="0" indent="0">
              <a:buNone/>
            </a:pPr>
            <a:endParaRPr lang="en-US" altLang="zh-CN" sz="2000" dirty="0"/>
          </a:p>
          <a:p>
            <a:pPr marL="0" indent="0">
              <a:buNone/>
            </a:pPr>
            <a:r>
              <a:rPr lang="en-US" altLang="zh-CN" sz="2000" dirty="0"/>
              <a:t>    public static void main(String </a:t>
            </a:r>
            <a:r>
              <a:rPr lang="en-US" altLang="zh-CN" sz="2000" dirty="0" err="1"/>
              <a:t>args</a:t>
            </a:r>
            <a:r>
              <a:rPr lang="en-US" altLang="zh-CN" sz="2000" dirty="0"/>
              <a:t>[]) {</a:t>
            </a:r>
          </a:p>
          <a:p>
            <a:pPr marL="0" indent="0">
              <a:buNone/>
            </a:pPr>
            <a:r>
              <a:rPr lang="en-US" altLang="zh-CN" sz="2000" dirty="0"/>
              <a:t>        </a:t>
            </a:r>
            <a:r>
              <a:rPr lang="en-US" altLang="zh-CN" sz="2000" dirty="0">
                <a:solidFill>
                  <a:srgbClr val="0070C0"/>
                </a:solidFill>
              </a:rPr>
              <a:t>(new Thread(new </a:t>
            </a:r>
            <a:r>
              <a:rPr lang="en-US" altLang="zh-CN" sz="2000" dirty="0" err="1">
                <a:solidFill>
                  <a:srgbClr val="0070C0"/>
                </a:solidFill>
              </a:rPr>
              <a:t>HelloRunnable</a:t>
            </a:r>
            <a:r>
              <a:rPr lang="en-US" altLang="zh-CN" sz="2000" dirty="0">
                <a:solidFill>
                  <a:srgbClr val="0070C0"/>
                </a:solidFill>
              </a:rPr>
              <a:t>())).start</a:t>
            </a:r>
            <a:r>
              <a:rPr lang="en-US" altLang="zh-CN" sz="2000" dirty="0" smtClean="0">
                <a:solidFill>
                  <a:srgbClr val="0070C0"/>
                </a:solidFill>
              </a:rPr>
              <a:t>();</a:t>
            </a:r>
          </a:p>
          <a:p>
            <a:pPr marL="0" indent="0">
              <a:buNone/>
            </a:pPr>
            <a:r>
              <a:rPr lang="en-US" altLang="zh-CN" sz="2000" dirty="0">
                <a:solidFill>
                  <a:srgbClr val="0070C0"/>
                </a:solidFill>
              </a:rPr>
              <a:t> </a:t>
            </a:r>
            <a:r>
              <a:rPr lang="en-US" altLang="zh-CN" sz="2000" dirty="0" smtClean="0">
                <a:solidFill>
                  <a:srgbClr val="0070C0"/>
                </a:solidFill>
              </a:rPr>
              <a:t>       </a:t>
            </a:r>
            <a:r>
              <a:rPr lang="en-US" altLang="zh-CN" sz="2000" dirty="0" err="1" smtClean="0">
                <a:solidFill>
                  <a:srgbClr val="0070C0"/>
                </a:solidFill>
              </a:rPr>
              <a:t>System.out.println</a:t>
            </a:r>
            <a:r>
              <a:rPr lang="en-US" altLang="zh-CN" sz="2000" dirty="0" smtClean="0">
                <a:solidFill>
                  <a:srgbClr val="0070C0"/>
                </a:solidFill>
              </a:rPr>
              <a:t>(“Hello from the main thread!”);</a:t>
            </a:r>
            <a:endParaRPr lang="en-US" altLang="zh-CN" sz="2000" dirty="0">
              <a:solidFill>
                <a:srgbClr val="0070C0"/>
              </a:solidFill>
            </a:endParaRPr>
          </a:p>
          <a:p>
            <a:pPr marL="0" indent="0">
              <a:buNone/>
            </a:pPr>
            <a:r>
              <a:rPr lang="en-US" altLang="zh-CN" sz="2000" dirty="0"/>
              <a:t>    }</a:t>
            </a:r>
          </a:p>
          <a:p>
            <a:pPr marL="0" indent="0">
              <a:buNone/>
            </a:pPr>
            <a:endParaRPr lang="en-US" altLang="zh-CN" sz="2000" dirty="0"/>
          </a:p>
          <a:p>
            <a:pPr marL="0" indent="0">
              <a:buNone/>
            </a:pPr>
            <a:r>
              <a:rPr lang="en-US" altLang="zh-CN" sz="2000" dirty="0"/>
              <a:t>}</a:t>
            </a:r>
            <a:endParaRPr lang="zh-CN" altLang="en-US" sz="2000" dirty="0"/>
          </a:p>
        </p:txBody>
      </p:sp>
    </p:spTree>
    <p:extLst>
      <p:ext uri="{BB962C8B-B14F-4D97-AF65-F5344CB8AC3E}">
        <p14:creationId xmlns:p14="http://schemas.microsoft.com/office/powerpoint/2010/main" val="2471928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the output?</a:t>
            </a:r>
            <a:endParaRPr lang="zh-CN" alt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altLang="zh-CN" dirty="0"/>
              <a:t>public class </a:t>
            </a:r>
            <a:r>
              <a:rPr lang="en-US" altLang="zh-CN" dirty="0" err="1"/>
              <a:t>HelloRunnable</a:t>
            </a:r>
            <a:r>
              <a:rPr lang="en-US" altLang="zh-CN" dirty="0"/>
              <a:t> </a:t>
            </a:r>
            <a:r>
              <a:rPr lang="en-US" altLang="zh-CN" dirty="0">
                <a:solidFill>
                  <a:srgbClr val="0070C0"/>
                </a:solidFill>
              </a:rPr>
              <a:t>implements Runnable </a:t>
            </a:r>
            <a:r>
              <a:rPr lang="en-US" altLang="zh-CN" dirty="0"/>
              <a:t>{</a:t>
            </a:r>
          </a:p>
          <a:p>
            <a:pPr marL="0" indent="0">
              <a:buNone/>
            </a:pPr>
            <a:endParaRPr lang="en-US" altLang="zh-CN" dirty="0"/>
          </a:p>
          <a:p>
            <a:pPr marL="0" indent="0">
              <a:buNone/>
            </a:pPr>
            <a:r>
              <a:rPr lang="en-US" altLang="zh-CN" dirty="0"/>
              <a:t>    </a:t>
            </a:r>
            <a:r>
              <a:rPr lang="en-US" altLang="zh-CN" dirty="0">
                <a:solidFill>
                  <a:srgbClr val="0070C0"/>
                </a:solidFill>
              </a:rPr>
              <a:t>public void run() </a:t>
            </a:r>
            <a:r>
              <a:rPr lang="en-US" altLang="zh-CN" dirty="0" smtClean="0">
                <a:solidFill>
                  <a:srgbClr val="0070C0"/>
                </a:solidFill>
              </a:rPr>
              <a:t>{</a:t>
            </a:r>
          </a:p>
          <a:p>
            <a:pPr marL="0" indent="0">
              <a:buNone/>
            </a:pPr>
            <a:r>
              <a:rPr lang="en-US" altLang="zh-CN" dirty="0">
                <a:solidFill>
                  <a:srgbClr val="0070C0"/>
                </a:solidFill>
              </a:rPr>
              <a:t> </a:t>
            </a:r>
            <a:r>
              <a:rPr lang="en-US" altLang="zh-CN" dirty="0" smtClean="0">
                <a:solidFill>
                  <a:srgbClr val="0070C0"/>
                </a:solidFill>
              </a:rPr>
              <a:t>       for(</a:t>
            </a:r>
            <a:r>
              <a:rPr lang="en-US" altLang="zh-CN" dirty="0" err="1" smtClean="0">
                <a:solidFill>
                  <a:srgbClr val="0070C0"/>
                </a:solidFill>
              </a:rPr>
              <a:t>int</a:t>
            </a:r>
            <a:r>
              <a:rPr lang="en-US" altLang="zh-CN" dirty="0" smtClean="0">
                <a:solidFill>
                  <a:srgbClr val="0070C0"/>
                </a:solidFill>
              </a:rPr>
              <a:t> </a:t>
            </a:r>
            <a:r>
              <a:rPr lang="en-US" altLang="zh-CN" dirty="0" err="1" smtClean="0">
                <a:solidFill>
                  <a:srgbClr val="0070C0"/>
                </a:solidFill>
              </a:rPr>
              <a:t>i</a:t>
            </a:r>
            <a:r>
              <a:rPr lang="en-US" altLang="zh-CN" dirty="0" smtClean="0">
                <a:solidFill>
                  <a:srgbClr val="0070C0"/>
                </a:solidFill>
              </a:rPr>
              <a:t>=0;i&lt;1000;i++);</a:t>
            </a:r>
            <a:endParaRPr lang="en-US" altLang="zh-CN" dirty="0">
              <a:solidFill>
                <a:srgbClr val="0070C0"/>
              </a:solidFill>
            </a:endParaRPr>
          </a:p>
          <a:p>
            <a:pPr marL="0" indent="0">
              <a:buNone/>
            </a:pPr>
            <a:r>
              <a:rPr lang="en-US" altLang="zh-CN" dirty="0">
                <a:solidFill>
                  <a:srgbClr val="0070C0"/>
                </a:solidFill>
              </a:rPr>
              <a:t>        </a:t>
            </a:r>
            <a:r>
              <a:rPr lang="en-US" altLang="zh-CN" dirty="0" err="1">
                <a:solidFill>
                  <a:srgbClr val="0070C0"/>
                </a:solidFill>
              </a:rPr>
              <a:t>System.out.println</a:t>
            </a:r>
            <a:r>
              <a:rPr lang="en-US" altLang="zh-CN" dirty="0">
                <a:solidFill>
                  <a:srgbClr val="0070C0"/>
                </a:solidFill>
              </a:rPr>
              <a:t>("Hello from </a:t>
            </a:r>
            <a:r>
              <a:rPr lang="en-US" altLang="zh-CN" dirty="0" smtClean="0">
                <a:solidFill>
                  <a:srgbClr val="0070C0"/>
                </a:solidFill>
              </a:rPr>
              <a:t>a new </a:t>
            </a:r>
            <a:r>
              <a:rPr lang="en-US" altLang="zh-CN" dirty="0">
                <a:solidFill>
                  <a:srgbClr val="0070C0"/>
                </a:solidFill>
              </a:rPr>
              <a:t>thread!");</a:t>
            </a:r>
          </a:p>
          <a:p>
            <a:pPr marL="0" indent="0">
              <a:buNone/>
            </a:pPr>
            <a:r>
              <a:rPr lang="en-US" altLang="zh-CN" dirty="0">
                <a:solidFill>
                  <a:srgbClr val="0070C0"/>
                </a:solidFill>
              </a:rPr>
              <a:t>    }</a:t>
            </a:r>
          </a:p>
          <a:p>
            <a:pPr marL="0" indent="0">
              <a:buNone/>
            </a:pPr>
            <a:endParaRPr lang="en-US" altLang="zh-CN" dirty="0"/>
          </a:p>
          <a:p>
            <a:pPr marL="0" indent="0">
              <a:buNone/>
            </a:pPr>
            <a:r>
              <a:rPr lang="en-US" altLang="zh-CN" dirty="0"/>
              <a:t>    public static void main(String </a:t>
            </a:r>
            <a:r>
              <a:rPr lang="en-US" altLang="zh-CN" dirty="0" err="1"/>
              <a:t>args</a:t>
            </a:r>
            <a:r>
              <a:rPr lang="en-US" altLang="zh-CN" dirty="0"/>
              <a:t>[]) {</a:t>
            </a:r>
          </a:p>
          <a:p>
            <a:pPr marL="0" indent="0">
              <a:buNone/>
            </a:pPr>
            <a:r>
              <a:rPr lang="en-US" altLang="zh-CN" dirty="0"/>
              <a:t>        </a:t>
            </a:r>
            <a:r>
              <a:rPr lang="en-US" altLang="zh-CN" dirty="0">
                <a:solidFill>
                  <a:srgbClr val="0070C0"/>
                </a:solidFill>
              </a:rPr>
              <a:t>(new Thread(new </a:t>
            </a:r>
            <a:r>
              <a:rPr lang="en-US" altLang="zh-CN" dirty="0" err="1">
                <a:solidFill>
                  <a:srgbClr val="0070C0"/>
                </a:solidFill>
              </a:rPr>
              <a:t>HelloRunnable</a:t>
            </a:r>
            <a:r>
              <a:rPr lang="en-US" altLang="zh-CN" dirty="0">
                <a:solidFill>
                  <a:srgbClr val="0070C0"/>
                </a:solidFill>
              </a:rPr>
              <a:t>())).start</a:t>
            </a:r>
            <a:r>
              <a:rPr lang="en-US" altLang="zh-CN" dirty="0" smtClean="0">
                <a:solidFill>
                  <a:srgbClr val="0070C0"/>
                </a:solidFill>
              </a:rPr>
              <a:t>();</a:t>
            </a:r>
          </a:p>
          <a:p>
            <a:pPr marL="0" indent="0">
              <a:buNone/>
            </a:pPr>
            <a:r>
              <a:rPr lang="en-US" altLang="zh-CN" dirty="0">
                <a:solidFill>
                  <a:srgbClr val="0070C0"/>
                </a:solidFill>
              </a:rPr>
              <a:t> </a:t>
            </a:r>
            <a:r>
              <a:rPr lang="en-US" altLang="zh-CN" dirty="0" smtClean="0">
                <a:solidFill>
                  <a:srgbClr val="0070C0"/>
                </a:solidFill>
              </a:rPr>
              <a:t>       </a:t>
            </a:r>
            <a:r>
              <a:rPr lang="en-US" altLang="zh-CN" dirty="0" err="1" smtClean="0">
                <a:solidFill>
                  <a:srgbClr val="0070C0"/>
                </a:solidFill>
              </a:rPr>
              <a:t>System.out.println</a:t>
            </a:r>
            <a:r>
              <a:rPr lang="en-US" altLang="zh-CN" dirty="0" smtClean="0">
                <a:solidFill>
                  <a:srgbClr val="0070C0"/>
                </a:solidFill>
              </a:rPr>
              <a:t>(“Hello from the main thread!”);</a:t>
            </a:r>
            <a:endParaRPr lang="en-US" altLang="zh-CN" dirty="0">
              <a:solidFill>
                <a:srgbClr val="0070C0"/>
              </a:solidFill>
            </a:endParaRPr>
          </a:p>
          <a:p>
            <a:pPr marL="0" indent="0">
              <a:buNone/>
            </a:pPr>
            <a:r>
              <a:rPr lang="en-US" altLang="zh-CN" dirty="0"/>
              <a:t>    }</a:t>
            </a:r>
          </a:p>
          <a:p>
            <a:pPr marL="0" indent="0">
              <a:buNone/>
            </a:pPr>
            <a:endParaRPr lang="en-US" altLang="zh-CN" dirty="0"/>
          </a:p>
          <a:p>
            <a:pPr marL="0" indent="0">
              <a:buNone/>
            </a:pPr>
            <a:r>
              <a:rPr lang="en-US" altLang="zh-CN" dirty="0"/>
              <a:t>}</a:t>
            </a:r>
            <a:endParaRPr lang="zh-CN" altLang="en-US" dirty="0"/>
          </a:p>
        </p:txBody>
      </p:sp>
    </p:spTree>
    <p:extLst>
      <p:ext uri="{BB962C8B-B14F-4D97-AF65-F5344CB8AC3E}">
        <p14:creationId xmlns:p14="http://schemas.microsoft.com/office/powerpoint/2010/main" val="1795008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Subclassing</a:t>
            </a:r>
            <a:r>
              <a:rPr lang="en-US" altLang="zh-CN" dirty="0" smtClean="0"/>
              <a:t> </a:t>
            </a:r>
            <a:r>
              <a:rPr lang="en-US" altLang="zh-CN" dirty="0"/>
              <a:t>Thread</a:t>
            </a:r>
            <a:endParaRPr lang="zh-CN" altLang="en-US" dirty="0"/>
          </a:p>
        </p:txBody>
      </p:sp>
      <p:sp>
        <p:nvSpPr>
          <p:cNvPr id="3" name="Content Placeholder 2"/>
          <p:cNvSpPr>
            <a:spLocks noGrp="1"/>
          </p:cNvSpPr>
          <p:nvPr>
            <p:ph idx="1"/>
          </p:nvPr>
        </p:nvSpPr>
        <p:spPr/>
        <p:txBody>
          <a:bodyPr/>
          <a:lstStyle/>
          <a:p>
            <a:r>
              <a:rPr lang="en-US" altLang="zh-CN" dirty="0"/>
              <a:t>The Thread class itself implements Runnable, though its run method does nothing. </a:t>
            </a:r>
            <a:endParaRPr lang="en-US" altLang="zh-CN" dirty="0" smtClean="0"/>
          </a:p>
          <a:p>
            <a:r>
              <a:rPr lang="en-US" altLang="zh-CN" dirty="0" smtClean="0"/>
              <a:t>An </a:t>
            </a:r>
            <a:r>
              <a:rPr lang="en-US" altLang="zh-CN" dirty="0"/>
              <a:t>application can subclass Thread, providing its own implementation of </a:t>
            </a:r>
            <a:r>
              <a:rPr lang="en-US" altLang="zh-CN" dirty="0" smtClean="0"/>
              <a:t>run.</a:t>
            </a:r>
          </a:p>
          <a:p>
            <a:endParaRPr lang="zh-CN" altLang="en-US" dirty="0"/>
          </a:p>
        </p:txBody>
      </p:sp>
    </p:spTree>
    <p:extLst>
      <p:ext uri="{BB962C8B-B14F-4D97-AF65-F5344CB8AC3E}">
        <p14:creationId xmlns:p14="http://schemas.microsoft.com/office/powerpoint/2010/main" val="803217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Unresponsive User </a:t>
            </a:r>
            <a:r>
              <a:rPr lang="en-US" altLang="zh-CN" dirty="0" smtClean="0"/>
              <a:t>Interface!</a:t>
            </a:r>
            <a:endParaRPr lang="zh-CN" altLang="en-US" dirty="0"/>
          </a:p>
        </p:txBody>
      </p:sp>
      <p:sp>
        <p:nvSpPr>
          <p:cNvPr id="3" name="Content Placeholder 2"/>
          <p:cNvSpPr>
            <a:spLocks noGrp="1"/>
          </p:cNvSpPr>
          <p:nvPr>
            <p:ph idx="1"/>
          </p:nvPr>
        </p:nvSpPr>
        <p:spPr/>
        <p:txBody>
          <a:bodyPr>
            <a:normAutofit/>
          </a:bodyPr>
          <a:lstStyle/>
          <a:p>
            <a:r>
              <a:rPr lang="en-US" altLang="zh-CN" dirty="0"/>
              <a:t>The infamous Unresponsive User Interface (UI) problem is best illustrated by the following Swing program with a counting-loop</a:t>
            </a:r>
            <a:r>
              <a:rPr lang="en-US" altLang="zh-CN" dirty="0" smtClean="0"/>
              <a:t>.</a:t>
            </a:r>
          </a:p>
          <a:p>
            <a:endParaRPr lang="en-US" altLang="zh-CN" dirty="0"/>
          </a:p>
        </p:txBody>
      </p:sp>
      <p:pic>
        <p:nvPicPr>
          <p:cNvPr id="4" name="Picture 3"/>
          <p:cNvPicPr>
            <a:picLocks noChangeAspect="1"/>
          </p:cNvPicPr>
          <p:nvPr/>
        </p:nvPicPr>
        <p:blipFill>
          <a:blip r:embed="rId2"/>
          <a:stretch>
            <a:fillRect/>
          </a:stretch>
        </p:blipFill>
        <p:spPr>
          <a:xfrm>
            <a:off x="2056076" y="3543254"/>
            <a:ext cx="5031848" cy="2174254"/>
          </a:xfrm>
          <a:prstGeom prst="rect">
            <a:avLst/>
          </a:prstGeom>
        </p:spPr>
      </p:pic>
    </p:spTree>
    <p:extLst>
      <p:ext uri="{BB962C8B-B14F-4D97-AF65-F5344CB8AC3E}">
        <p14:creationId xmlns:p14="http://schemas.microsoft.com/office/powerpoint/2010/main" val="342764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Subclassing</a:t>
            </a:r>
            <a:r>
              <a:rPr lang="en-US" altLang="zh-CN" dirty="0" smtClean="0"/>
              <a:t> </a:t>
            </a:r>
            <a:r>
              <a:rPr lang="en-US" altLang="zh-CN" dirty="0"/>
              <a:t>Thread</a:t>
            </a:r>
            <a:endParaRPr lang="zh-CN" alt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altLang="zh-CN" dirty="0"/>
              <a:t>public class </a:t>
            </a:r>
            <a:r>
              <a:rPr lang="en-US" altLang="zh-CN" dirty="0" err="1"/>
              <a:t>HelloThread</a:t>
            </a:r>
            <a:r>
              <a:rPr lang="en-US" altLang="zh-CN" dirty="0"/>
              <a:t> </a:t>
            </a:r>
            <a:r>
              <a:rPr lang="en-US" altLang="zh-CN" dirty="0">
                <a:solidFill>
                  <a:srgbClr val="0070C0"/>
                </a:solidFill>
              </a:rPr>
              <a:t>extends Thread </a:t>
            </a:r>
            <a:r>
              <a:rPr lang="en-US" altLang="zh-CN" dirty="0"/>
              <a:t>{</a:t>
            </a:r>
          </a:p>
          <a:p>
            <a:pPr marL="0" indent="0">
              <a:buNone/>
            </a:pPr>
            <a:endParaRPr lang="en-US" altLang="zh-CN" dirty="0"/>
          </a:p>
          <a:p>
            <a:pPr marL="0" indent="0">
              <a:buNone/>
            </a:pPr>
            <a:r>
              <a:rPr lang="en-US" altLang="zh-CN" dirty="0">
                <a:solidFill>
                  <a:srgbClr val="0070C0"/>
                </a:solidFill>
              </a:rPr>
              <a:t>    public void run() </a:t>
            </a:r>
            <a:r>
              <a:rPr lang="en-US" altLang="zh-CN" dirty="0" smtClean="0">
                <a:solidFill>
                  <a:srgbClr val="0070C0"/>
                </a:solidFill>
              </a:rPr>
              <a:t>{</a:t>
            </a:r>
          </a:p>
          <a:p>
            <a:pPr marL="0" indent="0">
              <a:buNone/>
            </a:pPr>
            <a:r>
              <a:rPr lang="en-US" altLang="zh-CN" dirty="0" smtClean="0">
                <a:solidFill>
                  <a:srgbClr val="0070C0"/>
                </a:solidFill>
              </a:rPr>
              <a:t>        </a:t>
            </a:r>
            <a:r>
              <a:rPr lang="en-US" altLang="zh-CN" dirty="0">
                <a:solidFill>
                  <a:srgbClr val="0070C0"/>
                </a:solidFill>
              </a:rPr>
              <a:t>for(</a:t>
            </a:r>
            <a:r>
              <a:rPr lang="en-US" altLang="zh-CN" dirty="0" err="1">
                <a:solidFill>
                  <a:srgbClr val="0070C0"/>
                </a:solidFill>
              </a:rPr>
              <a:t>int</a:t>
            </a:r>
            <a:r>
              <a:rPr lang="en-US" altLang="zh-CN" dirty="0">
                <a:solidFill>
                  <a:srgbClr val="0070C0"/>
                </a:solidFill>
              </a:rPr>
              <a:t> </a:t>
            </a:r>
            <a:r>
              <a:rPr lang="en-US" altLang="zh-CN" dirty="0" err="1">
                <a:solidFill>
                  <a:srgbClr val="0070C0"/>
                </a:solidFill>
              </a:rPr>
              <a:t>i</a:t>
            </a:r>
            <a:r>
              <a:rPr lang="en-US" altLang="zh-CN" dirty="0">
                <a:solidFill>
                  <a:srgbClr val="0070C0"/>
                </a:solidFill>
              </a:rPr>
              <a:t>=0;i&lt;1000;i++);</a:t>
            </a:r>
          </a:p>
          <a:p>
            <a:pPr marL="0" indent="0">
              <a:buNone/>
            </a:pPr>
            <a:r>
              <a:rPr lang="en-US" altLang="zh-CN" dirty="0">
                <a:solidFill>
                  <a:srgbClr val="0070C0"/>
                </a:solidFill>
              </a:rPr>
              <a:t>        </a:t>
            </a:r>
            <a:r>
              <a:rPr lang="en-US" altLang="zh-CN" dirty="0" err="1">
                <a:solidFill>
                  <a:srgbClr val="0070C0"/>
                </a:solidFill>
              </a:rPr>
              <a:t>System.out.println</a:t>
            </a:r>
            <a:r>
              <a:rPr lang="en-US" altLang="zh-CN" dirty="0">
                <a:solidFill>
                  <a:srgbClr val="0070C0"/>
                </a:solidFill>
              </a:rPr>
              <a:t>("Hello from a </a:t>
            </a:r>
            <a:r>
              <a:rPr lang="en-US" altLang="zh-CN" dirty="0" smtClean="0">
                <a:solidFill>
                  <a:srgbClr val="0070C0"/>
                </a:solidFill>
              </a:rPr>
              <a:t>new thread</a:t>
            </a:r>
            <a:r>
              <a:rPr lang="en-US" altLang="zh-CN" dirty="0">
                <a:solidFill>
                  <a:srgbClr val="0070C0"/>
                </a:solidFill>
              </a:rPr>
              <a:t>!");</a:t>
            </a:r>
          </a:p>
          <a:p>
            <a:pPr marL="0" indent="0">
              <a:buNone/>
            </a:pPr>
            <a:r>
              <a:rPr lang="en-US" altLang="zh-CN" dirty="0">
                <a:solidFill>
                  <a:srgbClr val="0070C0"/>
                </a:solidFill>
              </a:rPr>
              <a:t>    }</a:t>
            </a:r>
          </a:p>
          <a:p>
            <a:pPr marL="0" indent="0">
              <a:buNone/>
            </a:pPr>
            <a:endParaRPr lang="en-US" altLang="zh-CN" dirty="0"/>
          </a:p>
          <a:p>
            <a:pPr marL="0" indent="0">
              <a:buNone/>
            </a:pPr>
            <a:r>
              <a:rPr lang="en-US" altLang="zh-CN" dirty="0"/>
              <a:t>    public static void main(String </a:t>
            </a:r>
            <a:r>
              <a:rPr lang="en-US" altLang="zh-CN" dirty="0" err="1"/>
              <a:t>args</a:t>
            </a:r>
            <a:r>
              <a:rPr lang="en-US" altLang="zh-CN" dirty="0"/>
              <a:t>[]) {</a:t>
            </a:r>
          </a:p>
          <a:p>
            <a:pPr marL="0" indent="0">
              <a:buNone/>
            </a:pPr>
            <a:r>
              <a:rPr lang="en-US" altLang="zh-CN" dirty="0"/>
              <a:t>        </a:t>
            </a:r>
            <a:r>
              <a:rPr lang="en-US" altLang="zh-CN" dirty="0">
                <a:solidFill>
                  <a:srgbClr val="0070C0"/>
                </a:solidFill>
              </a:rPr>
              <a:t>(new </a:t>
            </a:r>
            <a:r>
              <a:rPr lang="en-US" altLang="zh-CN" dirty="0" err="1">
                <a:solidFill>
                  <a:srgbClr val="0070C0"/>
                </a:solidFill>
              </a:rPr>
              <a:t>HelloThread</a:t>
            </a:r>
            <a:r>
              <a:rPr lang="en-US" altLang="zh-CN" dirty="0">
                <a:solidFill>
                  <a:srgbClr val="0070C0"/>
                </a:solidFill>
              </a:rPr>
              <a:t>()).start</a:t>
            </a:r>
            <a:r>
              <a:rPr lang="en-US" altLang="zh-CN" dirty="0" smtClean="0">
                <a:solidFill>
                  <a:srgbClr val="0070C0"/>
                </a:solidFill>
              </a:rPr>
              <a:t>();</a:t>
            </a:r>
          </a:p>
          <a:p>
            <a:pPr marL="0" indent="0">
              <a:buNone/>
            </a:pPr>
            <a:r>
              <a:rPr lang="en-US" altLang="zh-CN" dirty="0">
                <a:solidFill>
                  <a:srgbClr val="0070C0"/>
                </a:solidFill>
              </a:rPr>
              <a:t> </a:t>
            </a:r>
            <a:r>
              <a:rPr lang="en-US" altLang="zh-CN" dirty="0" smtClean="0">
                <a:solidFill>
                  <a:srgbClr val="0070C0"/>
                </a:solidFill>
              </a:rPr>
              <a:t>       </a:t>
            </a:r>
            <a:r>
              <a:rPr lang="en-US" altLang="zh-CN" dirty="0" err="1">
                <a:solidFill>
                  <a:srgbClr val="0070C0"/>
                </a:solidFill>
              </a:rPr>
              <a:t>System.out.println</a:t>
            </a:r>
            <a:r>
              <a:rPr lang="en-US" altLang="zh-CN" dirty="0">
                <a:solidFill>
                  <a:srgbClr val="0070C0"/>
                </a:solidFill>
              </a:rPr>
              <a:t>(“Hello from the main thread!”);</a:t>
            </a:r>
          </a:p>
          <a:p>
            <a:pPr marL="0" indent="0">
              <a:buNone/>
            </a:pPr>
            <a:r>
              <a:rPr lang="en-US" altLang="zh-CN" dirty="0" smtClean="0"/>
              <a:t>    </a:t>
            </a:r>
            <a:r>
              <a:rPr lang="en-US" altLang="zh-CN" dirty="0"/>
              <a:t>}</a:t>
            </a:r>
          </a:p>
          <a:p>
            <a:pPr marL="0" indent="0">
              <a:buNone/>
            </a:pPr>
            <a:endParaRPr lang="en-US" altLang="zh-CN" dirty="0"/>
          </a:p>
          <a:p>
            <a:pPr marL="0" indent="0">
              <a:buNone/>
            </a:pPr>
            <a:r>
              <a:rPr lang="en-US" altLang="zh-CN" dirty="0"/>
              <a:t>}</a:t>
            </a:r>
            <a:endParaRPr lang="zh-CN" altLang="en-US" dirty="0"/>
          </a:p>
        </p:txBody>
      </p:sp>
    </p:spTree>
    <p:extLst>
      <p:ext uri="{BB962C8B-B14F-4D97-AF65-F5344CB8AC3E}">
        <p14:creationId xmlns:p14="http://schemas.microsoft.com/office/powerpoint/2010/main" val="3388716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the output?</a:t>
            </a:r>
            <a:endParaRPr lang="zh-CN" alt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altLang="zh-CN" dirty="0"/>
              <a:t>public class </a:t>
            </a:r>
            <a:r>
              <a:rPr lang="en-US" altLang="zh-CN" dirty="0" err="1"/>
              <a:t>HelloThread</a:t>
            </a:r>
            <a:r>
              <a:rPr lang="en-US" altLang="zh-CN" dirty="0"/>
              <a:t> </a:t>
            </a:r>
            <a:r>
              <a:rPr lang="en-US" altLang="zh-CN" dirty="0">
                <a:solidFill>
                  <a:srgbClr val="0070C0"/>
                </a:solidFill>
              </a:rPr>
              <a:t>extends Thread </a:t>
            </a:r>
            <a:r>
              <a:rPr lang="en-US" altLang="zh-CN" dirty="0"/>
              <a:t>{</a:t>
            </a:r>
          </a:p>
          <a:p>
            <a:pPr marL="0" indent="0">
              <a:buNone/>
            </a:pPr>
            <a:endParaRPr lang="en-US" altLang="zh-CN" dirty="0"/>
          </a:p>
          <a:p>
            <a:pPr marL="0" indent="0">
              <a:buNone/>
            </a:pPr>
            <a:r>
              <a:rPr lang="en-US" altLang="zh-CN" dirty="0">
                <a:solidFill>
                  <a:srgbClr val="0070C0"/>
                </a:solidFill>
              </a:rPr>
              <a:t>    public void run() </a:t>
            </a:r>
            <a:r>
              <a:rPr lang="en-US" altLang="zh-CN" dirty="0" smtClean="0">
                <a:solidFill>
                  <a:srgbClr val="0070C0"/>
                </a:solidFill>
              </a:rPr>
              <a:t>{</a:t>
            </a:r>
          </a:p>
          <a:p>
            <a:pPr marL="0" indent="0">
              <a:buNone/>
            </a:pPr>
            <a:r>
              <a:rPr lang="en-US" altLang="zh-CN" dirty="0" smtClean="0">
                <a:solidFill>
                  <a:srgbClr val="0070C0"/>
                </a:solidFill>
              </a:rPr>
              <a:t>        </a:t>
            </a:r>
            <a:r>
              <a:rPr lang="en-US" altLang="zh-CN" dirty="0">
                <a:solidFill>
                  <a:srgbClr val="0070C0"/>
                </a:solidFill>
              </a:rPr>
              <a:t>for(</a:t>
            </a:r>
            <a:r>
              <a:rPr lang="en-US" altLang="zh-CN" dirty="0" err="1">
                <a:solidFill>
                  <a:srgbClr val="0070C0"/>
                </a:solidFill>
              </a:rPr>
              <a:t>int</a:t>
            </a:r>
            <a:r>
              <a:rPr lang="en-US" altLang="zh-CN" dirty="0">
                <a:solidFill>
                  <a:srgbClr val="0070C0"/>
                </a:solidFill>
              </a:rPr>
              <a:t> </a:t>
            </a:r>
            <a:r>
              <a:rPr lang="en-US" altLang="zh-CN" dirty="0" err="1">
                <a:solidFill>
                  <a:srgbClr val="0070C0"/>
                </a:solidFill>
              </a:rPr>
              <a:t>i</a:t>
            </a:r>
            <a:r>
              <a:rPr lang="en-US" altLang="zh-CN" dirty="0">
                <a:solidFill>
                  <a:srgbClr val="0070C0"/>
                </a:solidFill>
              </a:rPr>
              <a:t>=0;i&lt;1000;i++);</a:t>
            </a:r>
          </a:p>
          <a:p>
            <a:pPr marL="0" indent="0">
              <a:buNone/>
            </a:pPr>
            <a:r>
              <a:rPr lang="en-US" altLang="zh-CN" dirty="0">
                <a:solidFill>
                  <a:srgbClr val="0070C0"/>
                </a:solidFill>
              </a:rPr>
              <a:t>        </a:t>
            </a:r>
            <a:r>
              <a:rPr lang="en-US" altLang="zh-CN" dirty="0" err="1">
                <a:solidFill>
                  <a:srgbClr val="0070C0"/>
                </a:solidFill>
              </a:rPr>
              <a:t>System.out.println</a:t>
            </a:r>
            <a:r>
              <a:rPr lang="en-US" altLang="zh-CN" dirty="0">
                <a:solidFill>
                  <a:srgbClr val="0070C0"/>
                </a:solidFill>
              </a:rPr>
              <a:t>("Hello from a </a:t>
            </a:r>
            <a:r>
              <a:rPr lang="en-US" altLang="zh-CN" dirty="0" smtClean="0">
                <a:solidFill>
                  <a:srgbClr val="0070C0"/>
                </a:solidFill>
              </a:rPr>
              <a:t>new thread</a:t>
            </a:r>
            <a:r>
              <a:rPr lang="en-US" altLang="zh-CN" dirty="0">
                <a:solidFill>
                  <a:srgbClr val="0070C0"/>
                </a:solidFill>
              </a:rPr>
              <a:t>!");</a:t>
            </a:r>
          </a:p>
          <a:p>
            <a:pPr marL="0" indent="0">
              <a:buNone/>
            </a:pPr>
            <a:r>
              <a:rPr lang="en-US" altLang="zh-CN" dirty="0">
                <a:solidFill>
                  <a:srgbClr val="0070C0"/>
                </a:solidFill>
              </a:rPr>
              <a:t>    }</a:t>
            </a:r>
          </a:p>
          <a:p>
            <a:pPr marL="0" indent="0">
              <a:buNone/>
            </a:pPr>
            <a:endParaRPr lang="en-US" altLang="zh-CN" dirty="0"/>
          </a:p>
          <a:p>
            <a:pPr marL="0" indent="0">
              <a:buNone/>
            </a:pPr>
            <a:r>
              <a:rPr lang="en-US" altLang="zh-CN" dirty="0"/>
              <a:t>    public static void main(String </a:t>
            </a:r>
            <a:r>
              <a:rPr lang="en-US" altLang="zh-CN" dirty="0" err="1"/>
              <a:t>args</a:t>
            </a:r>
            <a:r>
              <a:rPr lang="en-US" altLang="zh-CN" dirty="0"/>
              <a:t>[]) {</a:t>
            </a:r>
          </a:p>
          <a:p>
            <a:pPr marL="0" indent="0">
              <a:buNone/>
            </a:pPr>
            <a:r>
              <a:rPr lang="en-US" altLang="zh-CN" dirty="0"/>
              <a:t>        </a:t>
            </a:r>
            <a:r>
              <a:rPr lang="en-US" altLang="zh-CN" dirty="0" smtClean="0"/>
              <a:t>Tread t = </a:t>
            </a:r>
            <a:r>
              <a:rPr lang="en-US" altLang="zh-CN" dirty="0" smtClean="0">
                <a:solidFill>
                  <a:srgbClr val="0070C0"/>
                </a:solidFill>
              </a:rPr>
              <a:t>new </a:t>
            </a:r>
            <a:r>
              <a:rPr lang="en-US" altLang="zh-CN" dirty="0" err="1">
                <a:solidFill>
                  <a:srgbClr val="0070C0"/>
                </a:solidFill>
              </a:rPr>
              <a:t>HelloThread</a:t>
            </a:r>
            <a:r>
              <a:rPr lang="en-US" altLang="zh-CN" dirty="0" smtClean="0">
                <a:solidFill>
                  <a:srgbClr val="0070C0"/>
                </a:solidFill>
              </a:rPr>
              <a:t>();</a:t>
            </a:r>
          </a:p>
          <a:p>
            <a:pPr marL="0" indent="0">
              <a:buNone/>
            </a:pPr>
            <a:r>
              <a:rPr lang="en-US" altLang="zh-CN" dirty="0">
                <a:solidFill>
                  <a:srgbClr val="0070C0"/>
                </a:solidFill>
              </a:rPr>
              <a:t> </a:t>
            </a:r>
            <a:r>
              <a:rPr lang="en-US" altLang="zh-CN" dirty="0" smtClean="0">
                <a:solidFill>
                  <a:srgbClr val="0070C0"/>
                </a:solidFill>
              </a:rPr>
              <a:t>       </a:t>
            </a:r>
            <a:r>
              <a:rPr lang="en-US" altLang="zh-CN" dirty="0" err="1" smtClean="0">
                <a:solidFill>
                  <a:srgbClr val="0070C0"/>
                </a:solidFill>
              </a:rPr>
              <a:t>t.start</a:t>
            </a:r>
            <a:r>
              <a:rPr lang="en-US" altLang="zh-CN" dirty="0" smtClean="0">
                <a:solidFill>
                  <a:srgbClr val="0070C0"/>
                </a:solidFill>
              </a:rPr>
              <a:t>();</a:t>
            </a:r>
          </a:p>
          <a:p>
            <a:pPr marL="0" indent="0">
              <a:buNone/>
            </a:pPr>
            <a:r>
              <a:rPr lang="en-US" altLang="zh-CN" dirty="0">
                <a:solidFill>
                  <a:srgbClr val="C00000"/>
                </a:solidFill>
              </a:rPr>
              <a:t> </a:t>
            </a:r>
            <a:r>
              <a:rPr lang="en-US" altLang="zh-CN" dirty="0" smtClean="0">
                <a:solidFill>
                  <a:srgbClr val="C00000"/>
                </a:solidFill>
              </a:rPr>
              <a:t>       </a:t>
            </a:r>
            <a:r>
              <a:rPr lang="en-US" altLang="zh-CN" dirty="0" err="1" smtClean="0">
                <a:solidFill>
                  <a:srgbClr val="C00000"/>
                </a:solidFill>
              </a:rPr>
              <a:t>t.join</a:t>
            </a:r>
            <a:r>
              <a:rPr lang="en-US" altLang="zh-CN" dirty="0" smtClean="0">
                <a:solidFill>
                  <a:srgbClr val="C00000"/>
                </a:solidFill>
              </a:rPr>
              <a:t>();</a:t>
            </a:r>
          </a:p>
          <a:p>
            <a:pPr marL="0" indent="0">
              <a:buNone/>
            </a:pPr>
            <a:r>
              <a:rPr lang="en-US" altLang="zh-CN" dirty="0">
                <a:solidFill>
                  <a:srgbClr val="0070C0"/>
                </a:solidFill>
              </a:rPr>
              <a:t> </a:t>
            </a:r>
            <a:r>
              <a:rPr lang="en-US" altLang="zh-CN" dirty="0" smtClean="0">
                <a:solidFill>
                  <a:srgbClr val="0070C0"/>
                </a:solidFill>
              </a:rPr>
              <a:t>       </a:t>
            </a:r>
            <a:r>
              <a:rPr lang="en-US" altLang="zh-CN" dirty="0" err="1">
                <a:solidFill>
                  <a:srgbClr val="0070C0"/>
                </a:solidFill>
              </a:rPr>
              <a:t>System.out.println</a:t>
            </a:r>
            <a:r>
              <a:rPr lang="en-US" altLang="zh-CN" dirty="0">
                <a:solidFill>
                  <a:srgbClr val="0070C0"/>
                </a:solidFill>
              </a:rPr>
              <a:t>(“Hello from the main thread!”);</a:t>
            </a:r>
          </a:p>
          <a:p>
            <a:pPr marL="0" indent="0">
              <a:buNone/>
            </a:pPr>
            <a:r>
              <a:rPr lang="en-US" altLang="zh-CN" dirty="0" smtClean="0"/>
              <a:t>    </a:t>
            </a:r>
            <a:r>
              <a:rPr lang="en-US" altLang="zh-CN" dirty="0"/>
              <a:t>}</a:t>
            </a:r>
          </a:p>
          <a:p>
            <a:pPr marL="0" indent="0">
              <a:buNone/>
            </a:pPr>
            <a:endParaRPr lang="en-US" altLang="zh-CN" dirty="0"/>
          </a:p>
          <a:p>
            <a:pPr marL="0" indent="0">
              <a:buNone/>
            </a:pPr>
            <a:r>
              <a:rPr lang="en-US" altLang="zh-CN" dirty="0"/>
              <a:t>}</a:t>
            </a:r>
            <a:endParaRPr lang="zh-CN" altLang="en-US" dirty="0"/>
          </a:p>
        </p:txBody>
      </p:sp>
      <p:sp>
        <p:nvSpPr>
          <p:cNvPr id="6" name="Rectangle 5"/>
          <p:cNvSpPr/>
          <p:nvPr/>
        </p:nvSpPr>
        <p:spPr>
          <a:xfrm>
            <a:off x="3669631" y="5823020"/>
            <a:ext cx="4572000" cy="707886"/>
          </a:xfrm>
          <a:prstGeom prst="rect">
            <a:avLst/>
          </a:prstGeom>
        </p:spPr>
        <p:txBody>
          <a:bodyPr>
            <a:spAutoFit/>
          </a:bodyPr>
          <a:lstStyle/>
          <a:p>
            <a:r>
              <a:rPr lang="en-US" altLang="zh-CN" sz="2000" b="1" dirty="0" smtClean="0">
                <a:solidFill>
                  <a:srgbClr val="C00000"/>
                </a:solidFill>
              </a:rPr>
              <a:t>The </a:t>
            </a:r>
            <a:r>
              <a:rPr lang="zh-CN" altLang="en-US" sz="2000" b="1" dirty="0" smtClean="0">
                <a:solidFill>
                  <a:srgbClr val="C00000"/>
                </a:solidFill>
              </a:rPr>
              <a:t>join</a:t>
            </a:r>
            <a:r>
              <a:rPr lang="zh-CN" altLang="en-US" sz="2000" b="1" dirty="0">
                <a:solidFill>
                  <a:srgbClr val="C00000"/>
                </a:solidFill>
              </a:rPr>
              <a:t>() method Allows one thread to wait for the completion of another.</a:t>
            </a:r>
          </a:p>
        </p:txBody>
      </p:sp>
    </p:spTree>
    <p:extLst>
      <p:ext uri="{BB962C8B-B14F-4D97-AF65-F5344CB8AC3E}">
        <p14:creationId xmlns:p14="http://schemas.microsoft.com/office/powerpoint/2010/main" val="228857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Life Cycle of a </a:t>
            </a:r>
            <a:r>
              <a:rPr lang="en-US" altLang="zh-CN" dirty="0" smtClean="0"/>
              <a:t>Thread</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199" y="2061894"/>
            <a:ext cx="6831601" cy="3666552"/>
          </a:xfrm>
        </p:spPr>
      </p:pic>
    </p:spTree>
    <p:extLst>
      <p:ext uri="{BB962C8B-B14F-4D97-AF65-F5344CB8AC3E}">
        <p14:creationId xmlns:p14="http://schemas.microsoft.com/office/powerpoint/2010/main" val="2280708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Life Cycle of a Thread</a:t>
            </a:r>
            <a:endParaRPr lang="zh-CN" altLang="en-US" dirty="0"/>
          </a:p>
        </p:txBody>
      </p:sp>
      <p:sp>
        <p:nvSpPr>
          <p:cNvPr id="3" name="Content Placeholder 2"/>
          <p:cNvSpPr>
            <a:spLocks noGrp="1"/>
          </p:cNvSpPr>
          <p:nvPr>
            <p:ph idx="1"/>
          </p:nvPr>
        </p:nvSpPr>
        <p:spPr/>
        <p:txBody>
          <a:bodyPr>
            <a:noAutofit/>
          </a:bodyPr>
          <a:lstStyle/>
          <a:p>
            <a:r>
              <a:rPr lang="en-US" altLang="zh-CN" sz="2400" dirty="0" smtClean="0"/>
              <a:t>The start() method put </a:t>
            </a:r>
            <a:r>
              <a:rPr lang="en-US" altLang="zh-CN" sz="2400" dirty="0"/>
              <a:t>the thread into the "runnable" state. </a:t>
            </a:r>
            <a:r>
              <a:rPr lang="en-US" altLang="zh-CN" sz="2400" dirty="0" smtClean="0"/>
              <a:t>in </a:t>
            </a:r>
            <a:r>
              <a:rPr lang="en-US" altLang="zh-CN" sz="2400" dirty="0"/>
              <a:t>the "</a:t>
            </a:r>
            <a:r>
              <a:rPr lang="en-US" altLang="zh-CN" sz="2400" dirty="0">
                <a:solidFill>
                  <a:srgbClr val="0070C0"/>
                </a:solidFill>
              </a:rPr>
              <a:t>runnable</a:t>
            </a:r>
            <a:r>
              <a:rPr lang="en-US" altLang="zh-CN" sz="2400" dirty="0"/>
              <a:t>" state, the thread may be running or waiting for its turn of the CPU time</a:t>
            </a:r>
            <a:r>
              <a:rPr lang="en-US" altLang="zh-CN" sz="2400" dirty="0" smtClean="0"/>
              <a:t>.</a:t>
            </a:r>
          </a:p>
          <a:p>
            <a:r>
              <a:rPr lang="en-US" altLang="zh-CN" sz="2400" dirty="0"/>
              <a:t>The thread enters the "</a:t>
            </a:r>
            <a:r>
              <a:rPr lang="en-US" altLang="zh-CN" sz="2400" dirty="0">
                <a:solidFill>
                  <a:srgbClr val="0070C0"/>
                </a:solidFill>
              </a:rPr>
              <a:t>not-runnable</a:t>
            </a:r>
            <a:r>
              <a:rPr lang="en-US" altLang="zh-CN" sz="2400" dirty="0"/>
              <a:t>" state when one of these events occurs:</a:t>
            </a:r>
          </a:p>
          <a:p>
            <a:pPr lvl="1"/>
            <a:r>
              <a:rPr lang="en-US" altLang="zh-CN" sz="2000" dirty="0"/>
              <a:t>The </a:t>
            </a:r>
            <a:r>
              <a:rPr lang="en-US" altLang="zh-CN" sz="2000" dirty="0">
                <a:solidFill>
                  <a:srgbClr val="0070C0"/>
                </a:solidFill>
              </a:rPr>
              <a:t>sleep() </a:t>
            </a:r>
            <a:r>
              <a:rPr lang="en-US" altLang="zh-CN" sz="2000" dirty="0"/>
              <a:t>method</a:t>
            </a:r>
            <a:r>
              <a:rPr lang="en-US" altLang="zh-CN" sz="2000" dirty="0">
                <a:solidFill>
                  <a:srgbClr val="0070C0"/>
                </a:solidFill>
              </a:rPr>
              <a:t> </a:t>
            </a:r>
            <a:r>
              <a:rPr lang="en-US" altLang="zh-CN" sz="2000" dirty="0"/>
              <a:t>is called to suspend the thread for a specified amount of time to yield control to the other threads. </a:t>
            </a:r>
            <a:endParaRPr lang="en-US" altLang="zh-CN" sz="2000" dirty="0" smtClean="0"/>
          </a:p>
          <a:p>
            <a:pPr lvl="1"/>
            <a:r>
              <a:rPr lang="en-US" altLang="zh-CN" sz="2000" dirty="0" smtClean="0"/>
              <a:t>You </a:t>
            </a:r>
            <a:r>
              <a:rPr lang="en-US" altLang="zh-CN" sz="2000" dirty="0"/>
              <a:t>can also invoke the </a:t>
            </a:r>
            <a:r>
              <a:rPr lang="en-US" altLang="zh-CN" sz="2000" dirty="0">
                <a:solidFill>
                  <a:srgbClr val="0070C0"/>
                </a:solidFill>
              </a:rPr>
              <a:t>yield() </a:t>
            </a:r>
            <a:r>
              <a:rPr lang="en-US" altLang="zh-CN" sz="2000" dirty="0"/>
              <a:t>to hint to the scheduler that the current thread is willing to yield its current use of a processor. The scheduler is, however, free to ignore this hint.</a:t>
            </a:r>
          </a:p>
          <a:p>
            <a:pPr lvl="1"/>
            <a:r>
              <a:rPr lang="en-US" altLang="zh-CN" sz="2000" dirty="0"/>
              <a:t>The </a:t>
            </a:r>
            <a:r>
              <a:rPr lang="en-US" altLang="zh-CN" sz="2000" dirty="0">
                <a:solidFill>
                  <a:srgbClr val="0070C0"/>
                </a:solidFill>
              </a:rPr>
              <a:t>wait() </a:t>
            </a:r>
            <a:r>
              <a:rPr lang="en-US" altLang="zh-CN" sz="2000" dirty="0"/>
              <a:t>method is called to wait for a specific condition to be satisfied.</a:t>
            </a:r>
          </a:p>
          <a:p>
            <a:pPr lvl="1"/>
            <a:r>
              <a:rPr lang="en-US" altLang="zh-CN" sz="2000" dirty="0"/>
              <a:t>The thread is blocked and waiting for an I/O operation to be completed.</a:t>
            </a:r>
            <a:endParaRPr lang="zh-CN" altLang="en-US" sz="2000" dirty="0"/>
          </a:p>
        </p:txBody>
      </p:sp>
    </p:spTree>
    <p:extLst>
      <p:ext uri="{BB962C8B-B14F-4D97-AF65-F5344CB8AC3E}">
        <p14:creationId xmlns:p14="http://schemas.microsoft.com/office/powerpoint/2010/main" val="32173355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Life Cycle of a Thread</a:t>
            </a:r>
            <a:endParaRPr lang="zh-CN" altLang="en-US" dirty="0"/>
          </a:p>
        </p:txBody>
      </p:sp>
      <p:sp>
        <p:nvSpPr>
          <p:cNvPr id="3" name="Content Placeholder 2"/>
          <p:cNvSpPr>
            <a:spLocks noGrp="1"/>
          </p:cNvSpPr>
          <p:nvPr>
            <p:ph idx="1"/>
          </p:nvPr>
        </p:nvSpPr>
        <p:spPr/>
        <p:txBody>
          <a:bodyPr>
            <a:normAutofit/>
          </a:bodyPr>
          <a:lstStyle/>
          <a:p>
            <a:r>
              <a:rPr lang="en-US" altLang="zh-CN" sz="2400" dirty="0"/>
              <a:t>For the "non-runnable" state, the thread becomes "runnable" again:</a:t>
            </a:r>
          </a:p>
          <a:p>
            <a:pPr lvl="1"/>
            <a:r>
              <a:rPr lang="en-US" altLang="zh-CN" sz="2000" dirty="0"/>
              <a:t>If the thread was put to sleep, the specified </a:t>
            </a:r>
            <a:r>
              <a:rPr lang="en-US" altLang="zh-CN" sz="2000" dirty="0">
                <a:solidFill>
                  <a:srgbClr val="0070C0"/>
                </a:solidFill>
              </a:rPr>
              <a:t>sleep-time expired </a:t>
            </a:r>
            <a:r>
              <a:rPr lang="en-US" altLang="zh-CN" sz="2000" dirty="0"/>
              <a:t>or the sleep was interrupted via a call to the interrupt() method.</a:t>
            </a:r>
          </a:p>
          <a:p>
            <a:pPr lvl="1"/>
            <a:r>
              <a:rPr lang="en-US" altLang="zh-CN" sz="2000" dirty="0"/>
              <a:t>If the thread was put to wait via wait(), its notify() or </a:t>
            </a:r>
            <a:r>
              <a:rPr lang="en-US" altLang="zh-CN" sz="2000" dirty="0" err="1"/>
              <a:t>notifyAll</a:t>
            </a:r>
            <a:r>
              <a:rPr lang="en-US" altLang="zh-CN" sz="2000" dirty="0"/>
              <a:t>() method was invoked to inform the waiting thread that the specified condition had been fulfilled and the wait was over.</a:t>
            </a:r>
          </a:p>
          <a:p>
            <a:pPr lvl="1"/>
            <a:r>
              <a:rPr lang="en-US" altLang="zh-CN" sz="2000" dirty="0"/>
              <a:t>If the thread was blocked for an I/O operation, the I/O operation has been completed.</a:t>
            </a:r>
          </a:p>
          <a:p>
            <a:r>
              <a:rPr lang="en-US" altLang="zh-CN" sz="2400" dirty="0"/>
              <a:t>A thread is in a "terminated" state, only when the run() method terminates naturally and exits.</a:t>
            </a:r>
            <a:endParaRPr lang="zh-CN" altLang="en-US" sz="2400" dirty="0"/>
          </a:p>
        </p:txBody>
      </p:sp>
    </p:spTree>
    <p:extLst>
      <p:ext uri="{BB962C8B-B14F-4D97-AF65-F5344CB8AC3E}">
        <p14:creationId xmlns:p14="http://schemas.microsoft.com/office/powerpoint/2010/main" val="1226508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Threads </a:t>
            </a:r>
            <a:r>
              <a:rPr lang="en-US" altLang="zh-CN" dirty="0"/>
              <a:t>in Swing </a:t>
            </a:r>
            <a:r>
              <a:rPr lang="en-US" altLang="zh-CN" dirty="0" smtClean="0"/>
              <a:t>application</a:t>
            </a:r>
            <a:endParaRPr lang="zh-CN" altLang="en-US" dirty="0"/>
          </a:p>
        </p:txBody>
      </p:sp>
      <p:sp>
        <p:nvSpPr>
          <p:cNvPr id="3" name="Content Placeholder 2"/>
          <p:cNvSpPr>
            <a:spLocks noGrp="1"/>
          </p:cNvSpPr>
          <p:nvPr>
            <p:ph idx="1"/>
          </p:nvPr>
        </p:nvSpPr>
        <p:spPr/>
        <p:txBody>
          <a:bodyPr/>
          <a:lstStyle/>
          <a:p>
            <a:r>
              <a:rPr lang="en-US" altLang="zh-CN" dirty="0"/>
              <a:t>A Swing application runs on multiple threads. Specifically, It has three types of threads:</a:t>
            </a:r>
          </a:p>
          <a:p>
            <a:pPr lvl="1"/>
            <a:r>
              <a:rPr lang="en-US" altLang="zh-CN" dirty="0"/>
              <a:t>Initial </a:t>
            </a:r>
            <a:r>
              <a:rPr lang="en-US" altLang="zh-CN" dirty="0" smtClean="0"/>
              <a:t>thread, </a:t>
            </a:r>
            <a:r>
              <a:rPr lang="en-US" altLang="zh-CN" dirty="0"/>
              <a:t>or the </a:t>
            </a:r>
            <a:r>
              <a:rPr lang="en-US" altLang="zh-CN" dirty="0">
                <a:solidFill>
                  <a:srgbClr val="0070C0"/>
                </a:solidFill>
              </a:rPr>
              <a:t>Main thread</a:t>
            </a:r>
            <a:r>
              <a:rPr lang="en-US" altLang="zh-CN" dirty="0"/>
              <a:t>, which runs the main() method, starts the building of GUI, and exits.</a:t>
            </a:r>
            <a:endParaRPr lang="en-US" altLang="zh-CN" dirty="0" smtClean="0"/>
          </a:p>
          <a:p>
            <a:pPr lvl="1"/>
            <a:r>
              <a:rPr lang="en-US" altLang="zh-CN" dirty="0" smtClean="0"/>
              <a:t>The </a:t>
            </a:r>
            <a:r>
              <a:rPr lang="en-US" altLang="zh-CN" dirty="0">
                <a:solidFill>
                  <a:srgbClr val="0070C0"/>
                </a:solidFill>
              </a:rPr>
              <a:t>event dispatch thread</a:t>
            </a:r>
            <a:r>
              <a:rPr lang="en-US" altLang="zh-CN" dirty="0"/>
              <a:t>, where all event-handling code is executed. Most code that interacts with the Swing framework must also execute on this thread.</a:t>
            </a:r>
          </a:p>
          <a:p>
            <a:pPr lvl="1"/>
            <a:r>
              <a:rPr lang="en-US" altLang="zh-CN" dirty="0"/>
              <a:t>Worker threads, also known as </a:t>
            </a:r>
            <a:r>
              <a:rPr lang="en-US" altLang="zh-CN" dirty="0">
                <a:solidFill>
                  <a:srgbClr val="0070C0"/>
                </a:solidFill>
              </a:rPr>
              <a:t>background threads</a:t>
            </a:r>
            <a:r>
              <a:rPr lang="en-US" altLang="zh-CN" dirty="0"/>
              <a:t>, where time-consuming background tasks are executed.</a:t>
            </a:r>
            <a:endParaRPr lang="zh-CN" altLang="en-US" dirty="0"/>
          </a:p>
        </p:txBody>
      </p:sp>
    </p:spTree>
    <p:extLst>
      <p:ext uri="{BB962C8B-B14F-4D97-AF65-F5344CB8AC3E}">
        <p14:creationId xmlns:p14="http://schemas.microsoft.com/office/powerpoint/2010/main" val="41882309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Explanation for the unresponsive UI</a:t>
            </a:r>
            <a:endParaRPr lang="zh-CN" altLang="en-US" dirty="0"/>
          </a:p>
        </p:txBody>
      </p:sp>
      <p:sp>
        <p:nvSpPr>
          <p:cNvPr id="3" name="Content Placeholder 2"/>
          <p:cNvSpPr>
            <a:spLocks noGrp="1"/>
          </p:cNvSpPr>
          <p:nvPr>
            <p:ph idx="1"/>
          </p:nvPr>
        </p:nvSpPr>
        <p:spPr/>
        <p:txBody>
          <a:bodyPr>
            <a:noAutofit/>
          </a:bodyPr>
          <a:lstStyle/>
          <a:p>
            <a:r>
              <a:rPr lang="en-US" altLang="zh-CN" sz="2000" dirty="0"/>
              <a:t>The main() method is started in the "main" thread.</a:t>
            </a:r>
          </a:p>
          <a:p>
            <a:r>
              <a:rPr lang="en-US" altLang="zh-CN" sz="2000" dirty="0"/>
              <a:t>The JRE's windowing subsystem, via </a:t>
            </a:r>
            <a:r>
              <a:rPr lang="en-US" altLang="zh-CN" sz="2000" dirty="0" err="1"/>
              <a:t>SwingUtilities.invokeLater</a:t>
            </a:r>
            <a:r>
              <a:rPr lang="en-US" altLang="zh-CN" sz="2000" dirty="0"/>
              <a:t>(), starts </a:t>
            </a:r>
            <a:r>
              <a:rPr lang="en-US" altLang="zh-CN" sz="2000" dirty="0" smtClean="0"/>
              <a:t>the </a:t>
            </a:r>
            <a:r>
              <a:rPr lang="en-US" altLang="zh-CN" sz="2000" dirty="0"/>
              <a:t>Event-Dispatching Thread (EDT</a:t>
            </a:r>
            <a:r>
              <a:rPr lang="en-US" altLang="zh-CN" sz="2000" dirty="0" smtClean="0"/>
              <a:t>).</a:t>
            </a:r>
          </a:p>
          <a:p>
            <a:pPr lvl="1"/>
            <a:r>
              <a:rPr lang="en-US" altLang="zh-CN" sz="1800" dirty="0"/>
              <a:t>You can also </a:t>
            </a:r>
            <a:r>
              <a:rPr lang="en-US" altLang="zh-CN" sz="1800" dirty="0" smtClean="0"/>
              <a:t>use </a:t>
            </a:r>
            <a:r>
              <a:rPr lang="en-US" altLang="zh-CN" sz="1800" dirty="0" err="1" smtClean="0"/>
              <a:t>java.awt.EventQueue.invokeLater</a:t>
            </a:r>
            <a:r>
              <a:rPr lang="en-US" altLang="zh-CN" sz="1800" dirty="0"/>
              <a:t>() </a:t>
            </a:r>
            <a:r>
              <a:rPr lang="en-US" altLang="zh-CN" sz="1800" dirty="0" smtClean="0"/>
              <a:t>to start the EDT</a:t>
            </a:r>
            <a:r>
              <a:rPr lang="en-US" altLang="zh-CN" sz="1800" dirty="0"/>
              <a:t>. </a:t>
            </a:r>
            <a:r>
              <a:rPr lang="en-US" altLang="zh-CN" sz="1800" dirty="0" err="1"/>
              <a:t>javax.swing.</a:t>
            </a:r>
            <a:r>
              <a:rPr lang="en-US" altLang="zh-CN" sz="1800" dirty="0" err="1" smtClean="0"/>
              <a:t>SwingUtilities.invokeLater</a:t>
            </a:r>
            <a:r>
              <a:rPr lang="en-US" altLang="zh-CN" sz="1800" dirty="0" smtClean="0"/>
              <a:t> is </a:t>
            </a:r>
            <a:r>
              <a:rPr lang="en-US" altLang="zh-CN" sz="1800" dirty="0"/>
              <a:t>just a cover for </a:t>
            </a:r>
            <a:r>
              <a:rPr lang="en-US" altLang="zh-CN" sz="1800" dirty="0" smtClean="0"/>
              <a:t>it.</a:t>
            </a:r>
          </a:p>
          <a:p>
            <a:r>
              <a:rPr lang="en-US" altLang="zh-CN" sz="2000" dirty="0"/>
              <a:t>When you click the START button, the </a:t>
            </a:r>
            <a:r>
              <a:rPr lang="en-US" altLang="zh-CN" sz="2000" dirty="0" err="1"/>
              <a:t>actionPerformed</a:t>
            </a:r>
            <a:r>
              <a:rPr lang="en-US" altLang="zh-CN" sz="2000" dirty="0"/>
              <a:t>() is run on the EDT. </a:t>
            </a:r>
            <a:endParaRPr lang="en-US" altLang="zh-CN" sz="2000" dirty="0" smtClean="0"/>
          </a:p>
          <a:p>
            <a:pPr lvl="1"/>
            <a:r>
              <a:rPr lang="en-US" altLang="zh-CN" sz="1600" dirty="0" smtClean="0"/>
              <a:t>The </a:t>
            </a:r>
            <a:r>
              <a:rPr lang="en-US" altLang="zh-CN" sz="1600" dirty="0"/>
              <a:t>EDT is now fully-occupied with the compute-intensive </a:t>
            </a:r>
            <a:r>
              <a:rPr lang="en-US" altLang="zh-CN" sz="1600" dirty="0" smtClean="0"/>
              <a:t>counting-loop, and unable </a:t>
            </a:r>
            <a:r>
              <a:rPr lang="en-US" altLang="zh-CN" sz="1600" dirty="0"/>
              <a:t>to process any event (e.g., clicking the STOP button or the window-close button) and refresh the display - until the counting completes and EDT becomes available. </a:t>
            </a:r>
            <a:endParaRPr lang="en-US" altLang="zh-CN" sz="1600" dirty="0" smtClean="0"/>
          </a:p>
          <a:p>
            <a:r>
              <a:rPr lang="en-US" altLang="zh-CN" sz="2000" dirty="0" smtClean="0"/>
              <a:t>As </a:t>
            </a:r>
            <a:r>
              <a:rPr lang="en-US" altLang="zh-CN" sz="2000" dirty="0"/>
              <a:t>the result, the display freezes until the counting-loop completes.</a:t>
            </a:r>
            <a:endParaRPr lang="en-US" altLang="zh-CN" sz="2000" dirty="0" smtClean="0"/>
          </a:p>
        </p:txBody>
      </p:sp>
    </p:spTree>
    <p:extLst>
      <p:ext uri="{BB962C8B-B14F-4D97-AF65-F5344CB8AC3E}">
        <p14:creationId xmlns:p14="http://schemas.microsoft.com/office/powerpoint/2010/main" val="237622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Solving Unresponsive UI problem </a:t>
            </a:r>
            <a:endParaRPr lang="zh-CN" altLang="en-US" dirty="0"/>
          </a:p>
        </p:txBody>
      </p:sp>
      <p:sp>
        <p:nvSpPr>
          <p:cNvPr id="3" name="Content Placeholder 2"/>
          <p:cNvSpPr>
            <a:spLocks noGrp="1"/>
          </p:cNvSpPr>
          <p:nvPr>
            <p:ph idx="1"/>
          </p:nvPr>
        </p:nvSpPr>
        <p:spPr/>
        <p:txBody>
          <a:bodyPr/>
          <a:lstStyle/>
          <a:p>
            <a:endParaRPr lang="zh-CN" altLang="en-US"/>
          </a:p>
        </p:txBody>
      </p:sp>
      <p:pic>
        <p:nvPicPr>
          <p:cNvPr id="4" name="Picture 3"/>
          <p:cNvPicPr>
            <a:picLocks noChangeAspect="1"/>
          </p:cNvPicPr>
          <p:nvPr/>
        </p:nvPicPr>
        <p:blipFill>
          <a:blip r:embed="rId2"/>
          <a:stretch>
            <a:fillRect/>
          </a:stretch>
        </p:blipFill>
        <p:spPr>
          <a:xfrm>
            <a:off x="1916376" y="2914167"/>
            <a:ext cx="5031848" cy="2174254"/>
          </a:xfrm>
          <a:prstGeom prst="rect">
            <a:avLst/>
          </a:prstGeom>
        </p:spPr>
      </p:pic>
    </p:spTree>
    <p:extLst>
      <p:ext uri="{BB962C8B-B14F-4D97-AF65-F5344CB8AC3E}">
        <p14:creationId xmlns:p14="http://schemas.microsoft.com/office/powerpoint/2010/main" val="1588769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365874"/>
          </a:xfrm>
        </p:spPr>
        <p:txBody>
          <a:bodyPr>
            <a:normAutofit fontScale="55000" lnSpcReduction="20000"/>
          </a:bodyPr>
          <a:lstStyle/>
          <a:p>
            <a:pPr marL="0" indent="0">
              <a:buNone/>
            </a:pPr>
            <a:r>
              <a:rPr lang="en-US" altLang="zh-CN" dirty="0" smtClean="0"/>
              <a:t>      </a:t>
            </a:r>
            <a:r>
              <a:rPr lang="en-US" altLang="zh-CN" dirty="0" err="1" smtClean="0"/>
              <a:t>JButton</a:t>
            </a:r>
            <a:r>
              <a:rPr lang="en-US" altLang="zh-CN" dirty="0" smtClean="0"/>
              <a:t> </a:t>
            </a:r>
            <a:r>
              <a:rPr lang="en-US" altLang="zh-CN" dirty="0" err="1"/>
              <a:t>btnStart</a:t>
            </a:r>
            <a:r>
              <a:rPr lang="en-US" altLang="zh-CN" dirty="0"/>
              <a:t> = new </a:t>
            </a:r>
            <a:r>
              <a:rPr lang="en-US" altLang="zh-CN" dirty="0" err="1"/>
              <a:t>JButton</a:t>
            </a:r>
            <a:r>
              <a:rPr lang="en-US" altLang="zh-CN" dirty="0"/>
              <a:t>("Start Counting");</a:t>
            </a:r>
          </a:p>
          <a:p>
            <a:pPr marL="0" indent="0">
              <a:buNone/>
            </a:pPr>
            <a:r>
              <a:rPr lang="en-US" altLang="zh-CN" dirty="0"/>
              <a:t>      </a:t>
            </a:r>
            <a:r>
              <a:rPr lang="en-US" altLang="zh-CN" dirty="0" err="1"/>
              <a:t>cp.add</a:t>
            </a:r>
            <a:r>
              <a:rPr lang="en-US" altLang="zh-CN" dirty="0"/>
              <a:t>(</a:t>
            </a:r>
            <a:r>
              <a:rPr lang="en-US" altLang="zh-CN" dirty="0" err="1"/>
              <a:t>btnStart</a:t>
            </a:r>
            <a:r>
              <a:rPr lang="en-US" altLang="zh-CN" dirty="0"/>
              <a:t>);</a:t>
            </a:r>
          </a:p>
          <a:p>
            <a:pPr marL="0" indent="0">
              <a:buNone/>
            </a:pPr>
            <a:r>
              <a:rPr lang="en-US" altLang="zh-CN" dirty="0"/>
              <a:t>      </a:t>
            </a:r>
            <a:r>
              <a:rPr lang="en-US" altLang="zh-CN" dirty="0" err="1">
                <a:solidFill>
                  <a:srgbClr val="0070C0"/>
                </a:solidFill>
              </a:rPr>
              <a:t>btnStart.addActionListener</a:t>
            </a:r>
            <a:r>
              <a:rPr lang="en-US" altLang="zh-CN" dirty="0">
                <a:solidFill>
                  <a:srgbClr val="0070C0"/>
                </a:solidFill>
              </a:rPr>
              <a:t>(new </a:t>
            </a:r>
            <a:r>
              <a:rPr lang="en-US" altLang="zh-CN" dirty="0" err="1">
                <a:solidFill>
                  <a:srgbClr val="0070C0"/>
                </a:solidFill>
              </a:rPr>
              <a:t>ActionListener</a:t>
            </a:r>
            <a:r>
              <a:rPr lang="en-US" altLang="zh-CN" dirty="0">
                <a:solidFill>
                  <a:srgbClr val="0070C0"/>
                </a:solidFill>
              </a:rPr>
              <a:t>() {</a:t>
            </a:r>
          </a:p>
          <a:p>
            <a:pPr marL="0" indent="0">
              <a:buNone/>
            </a:pPr>
            <a:r>
              <a:rPr lang="en-US" altLang="zh-CN" dirty="0"/>
              <a:t>         @Override</a:t>
            </a:r>
          </a:p>
          <a:p>
            <a:pPr marL="0" indent="0">
              <a:buNone/>
            </a:pPr>
            <a:r>
              <a:rPr lang="en-US" altLang="zh-CN" dirty="0">
                <a:solidFill>
                  <a:srgbClr val="0070C0"/>
                </a:solidFill>
              </a:rPr>
              <a:t>         public void </a:t>
            </a:r>
            <a:r>
              <a:rPr lang="en-US" altLang="zh-CN" dirty="0" err="1">
                <a:solidFill>
                  <a:srgbClr val="0070C0"/>
                </a:solidFill>
              </a:rPr>
              <a:t>actionPerformed</a:t>
            </a:r>
            <a:r>
              <a:rPr lang="en-US" altLang="zh-CN" dirty="0">
                <a:solidFill>
                  <a:srgbClr val="0070C0"/>
                </a:solidFill>
              </a:rPr>
              <a:t>(</a:t>
            </a:r>
            <a:r>
              <a:rPr lang="en-US" altLang="zh-CN" dirty="0" err="1">
                <a:solidFill>
                  <a:srgbClr val="0070C0"/>
                </a:solidFill>
              </a:rPr>
              <a:t>ActionEvent</a:t>
            </a:r>
            <a:r>
              <a:rPr lang="en-US" altLang="zh-CN" dirty="0">
                <a:solidFill>
                  <a:srgbClr val="0070C0"/>
                </a:solidFill>
              </a:rPr>
              <a:t> </a:t>
            </a:r>
            <a:r>
              <a:rPr lang="en-US" altLang="zh-CN" dirty="0" err="1">
                <a:solidFill>
                  <a:srgbClr val="0070C0"/>
                </a:solidFill>
              </a:rPr>
              <a:t>evt</a:t>
            </a:r>
            <a:r>
              <a:rPr lang="en-US" altLang="zh-CN" dirty="0">
                <a:solidFill>
                  <a:srgbClr val="0070C0"/>
                </a:solidFill>
              </a:rPr>
              <a:t>) {</a:t>
            </a:r>
          </a:p>
          <a:p>
            <a:pPr marL="0" indent="0">
              <a:buNone/>
            </a:pPr>
            <a:r>
              <a:rPr lang="en-US" altLang="zh-CN" dirty="0">
                <a:solidFill>
                  <a:srgbClr val="0070C0"/>
                </a:solidFill>
              </a:rPr>
              <a:t>            stop = false;</a:t>
            </a:r>
          </a:p>
          <a:p>
            <a:pPr marL="0" indent="0">
              <a:buNone/>
            </a:pPr>
            <a:r>
              <a:rPr lang="en-US" altLang="zh-CN" dirty="0" smtClean="0">
                <a:solidFill>
                  <a:srgbClr val="0070C0"/>
                </a:solidFill>
              </a:rPr>
              <a:t>            Thread </a:t>
            </a:r>
            <a:r>
              <a:rPr lang="en-US" altLang="zh-CN" dirty="0">
                <a:solidFill>
                  <a:srgbClr val="0070C0"/>
                </a:solidFill>
              </a:rPr>
              <a:t>t = new Thread</a:t>
            </a:r>
            <a:r>
              <a:rPr lang="en-US" altLang="zh-CN" dirty="0" smtClean="0">
                <a:solidFill>
                  <a:srgbClr val="0070C0"/>
                </a:solidFill>
              </a:rPr>
              <a:t>(“Counting-Thread”) { </a:t>
            </a:r>
            <a:r>
              <a:rPr lang="en-US" altLang="zh-CN" dirty="0" smtClean="0">
                <a:solidFill>
                  <a:srgbClr val="00B050"/>
                </a:solidFill>
              </a:rPr>
              <a:t>// </a:t>
            </a:r>
            <a:r>
              <a:rPr lang="en-US" altLang="zh-CN" dirty="0">
                <a:solidFill>
                  <a:srgbClr val="00B050"/>
                </a:solidFill>
              </a:rPr>
              <a:t>Create a new Thread to do the </a:t>
            </a:r>
            <a:r>
              <a:rPr lang="en-US" altLang="zh-CN" dirty="0" smtClean="0">
                <a:solidFill>
                  <a:srgbClr val="00B050"/>
                </a:solidFill>
              </a:rPr>
              <a:t>counting</a:t>
            </a:r>
            <a:endParaRPr lang="en-US" altLang="zh-CN" dirty="0">
              <a:solidFill>
                <a:srgbClr val="00B050"/>
              </a:solidFill>
            </a:endParaRPr>
          </a:p>
          <a:p>
            <a:pPr marL="0" indent="0">
              <a:buNone/>
            </a:pPr>
            <a:r>
              <a:rPr lang="en-US" altLang="zh-CN" dirty="0">
                <a:solidFill>
                  <a:srgbClr val="0070C0"/>
                </a:solidFill>
              </a:rPr>
              <a:t>               @Override</a:t>
            </a:r>
          </a:p>
          <a:p>
            <a:pPr marL="0" indent="0">
              <a:buNone/>
            </a:pPr>
            <a:r>
              <a:rPr lang="en-US" altLang="zh-CN" dirty="0">
                <a:solidFill>
                  <a:srgbClr val="0070C0"/>
                </a:solidFill>
              </a:rPr>
              <a:t>               public void run() </a:t>
            </a:r>
            <a:r>
              <a:rPr lang="en-US" altLang="zh-CN" dirty="0" smtClean="0">
                <a:solidFill>
                  <a:srgbClr val="0070C0"/>
                </a:solidFill>
              </a:rPr>
              <a:t>{ </a:t>
            </a:r>
            <a:endParaRPr lang="en-US" altLang="zh-CN" dirty="0" smtClean="0">
              <a:solidFill>
                <a:srgbClr val="00B050"/>
              </a:solidFill>
            </a:endParaRPr>
          </a:p>
          <a:p>
            <a:pPr marL="0" indent="0">
              <a:buNone/>
            </a:pPr>
            <a:r>
              <a:rPr lang="en-US" altLang="zh-CN" dirty="0" smtClean="0">
                <a:solidFill>
                  <a:srgbClr val="0070C0"/>
                </a:solidFill>
              </a:rPr>
              <a:t>                  for (</a:t>
            </a:r>
            <a:r>
              <a:rPr lang="en-US" altLang="zh-CN" dirty="0" err="1" smtClean="0">
                <a:solidFill>
                  <a:srgbClr val="0070C0"/>
                </a:solidFill>
              </a:rPr>
              <a:t>int</a:t>
            </a:r>
            <a:r>
              <a:rPr lang="en-US" altLang="zh-CN" dirty="0" smtClean="0">
                <a:solidFill>
                  <a:srgbClr val="0070C0"/>
                </a:solidFill>
              </a:rPr>
              <a:t> </a:t>
            </a:r>
            <a:r>
              <a:rPr lang="en-US" altLang="zh-CN" dirty="0" err="1" smtClean="0">
                <a:solidFill>
                  <a:srgbClr val="0070C0"/>
                </a:solidFill>
              </a:rPr>
              <a:t>i</a:t>
            </a:r>
            <a:r>
              <a:rPr lang="en-US" altLang="zh-CN" dirty="0" smtClean="0">
                <a:solidFill>
                  <a:srgbClr val="0070C0"/>
                </a:solidFill>
              </a:rPr>
              <a:t> = 0; </a:t>
            </a:r>
            <a:r>
              <a:rPr lang="en-US" altLang="zh-CN" dirty="0" err="1" smtClean="0">
                <a:solidFill>
                  <a:srgbClr val="0070C0"/>
                </a:solidFill>
              </a:rPr>
              <a:t>i</a:t>
            </a:r>
            <a:r>
              <a:rPr lang="en-US" altLang="zh-CN" dirty="0" smtClean="0">
                <a:solidFill>
                  <a:srgbClr val="0070C0"/>
                </a:solidFill>
              </a:rPr>
              <a:t> &lt; 100000; ++</a:t>
            </a:r>
            <a:r>
              <a:rPr lang="en-US" altLang="zh-CN" dirty="0" err="1" smtClean="0">
                <a:solidFill>
                  <a:srgbClr val="0070C0"/>
                </a:solidFill>
              </a:rPr>
              <a:t>i</a:t>
            </a:r>
            <a:r>
              <a:rPr lang="en-US" altLang="zh-CN" dirty="0" smtClean="0">
                <a:solidFill>
                  <a:srgbClr val="0070C0"/>
                </a:solidFill>
              </a:rPr>
              <a:t>) {</a:t>
            </a:r>
          </a:p>
          <a:p>
            <a:pPr marL="0" indent="0">
              <a:buNone/>
            </a:pPr>
            <a:r>
              <a:rPr lang="en-US" altLang="zh-CN" dirty="0" smtClean="0">
                <a:solidFill>
                  <a:srgbClr val="0070C0"/>
                </a:solidFill>
              </a:rPr>
              <a:t>                     </a:t>
            </a:r>
            <a:r>
              <a:rPr lang="en-US" altLang="zh-CN" dirty="0">
                <a:solidFill>
                  <a:srgbClr val="0070C0"/>
                </a:solidFill>
              </a:rPr>
              <a:t>if (stop) break;</a:t>
            </a:r>
          </a:p>
          <a:p>
            <a:pPr marL="0" indent="0">
              <a:buNone/>
            </a:pPr>
            <a:r>
              <a:rPr lang="en-US" altLang="zh-CN" dirty="0">
                <a:solidFill>
                  <a:srgbClr val="0070C0"/>
                </a:solidFill>
              </a:rPr>
              <a:t>                     </a:t>
            </a:r>
            <a:r>
              <a:rPr lang="en-US" altLang="zh-CN" dirty="0" err="1">
                <a:solidFill>
                  <a:srgbClr val="0070C0"/>
                </a:solidFill>
              </a:rPr>
              <a:t>tfCount.setText</a:t>
            </a:r>
            <a:r>
              <a:rPr lang="en-US" altLang="zh-CN" dirty="0">
                <a:solidFill>
                  <a:srgbClr val="0070C0"/>
                </a:solidFill>
              </a:rPr>
              <a:t>(count + "");</a:t>
            </a:r>
          </a:p>
          <a:p>
            <a:pPr marL="0" indent="0">
              <a:buNone/>
            </a:pPr>
            <a:r>
              <a:rPr lang="en-US" altLang="zh-CN" dirty="0">
                <a:solidFill>
                  <a:srgbClr val="0070C0"/>
                </a:solidFill>
              </a:rPr>
              <a:t>                     ++count;</a:t>
            </a:r>
          </a:p>
          <a:p>
            <a:pPr marL="0" indent="0">
              <a:buNone/>
            </a:pPr>
            <a:r>
              <a:rPr lang="en-US" altLang="zh-CN" dirty="0">
                <a:solidFill>
                  <a:srgbClr val="00B050"/>
                </a:solidFill>
              </a:rPr>
              <a:t>                     // Suspend this thread via sleep() and yield control to other threads</a:t>
            </a:r>
            <a:r>
              <a:rPr lang="en-US" altLang="zh-CN" dirty="0" smtClean="0">
                <a:solidFill>
                  <a:srgbClr val="00B050"/>
                </a:solidFill>
              </a:rPr>
              <a:t>.</a:t>
            </a:r>
          </a:p>
          <a:p>
            <a:pPr marL="0" indent="0">
              <a:buNone/>
            </a:pPr>
            <a:r>
              <a:rPr lang="en-US" altLang="zh-CN" dirty="0" smtClean="0">
                <a:solidFill>
                  <a:srgbClr val="0070C0"/>
                </a:solidFill>
              </a:rPr>
              <a:t>                     try {</a:t>
            </a:r>
          </a:p>
          <a:p>
            <a:pPr marL="0" indent="0">
              <a:buNone/>
            </a:pPr>
            <a:r>
              <a:rPr lang="en-US" altLang="zh-CN" dirty="0" smtClean="0">
                <a:solidFill>
                  <a:srgbClr val="0070C0"/>
                </a:solidFill>
              </a:rPr>
              <a:t>                        </a:t>
            </a:r>
            <a:r>
              <a:rPr lang="en-US" altLang="zh-CN" dirty="0">
                <a:solidFill>
                  <a:srgbClr val="0070C0"/>
                </a:solidFill>
              </a:rPr>
              <a:t>sleep(10);  // milliseconds</a:t>
            </a:r>
          </a:p>
          <a:p>
            <a:pPr marL="0" indent="0">
              <a:buNone/>
            </a:pPr>
            <a:r>
              <a:rPr lang="en-US" altLang="zh-CN" dirty="0">
                <a:solidFill>
                  <a:srgbClr val="0070C0"/>
                </a:solidFill>
              </a:rPr>
              <a:t>                     } catch (</a:t>
            </a:r>
            <a:r>
              <a:rPr lang="en-US" altLang="zh-CN" dirty="0" err="1">
                <a:solidFill>
                  <a:srgbClr val="0070C0"/>
                </a:solidFill>
              </a:rPr>
              <a:t>InterruptedException</a:t>
            </a:r>
            <a:r>
              <a:rPr lang="en-US" altLang="zh-CN" dirty="0">
                <a:solidFill>
                  <a:srgbClr val="0070C0"/>
                </a:solidFill>
              </a:rPr>
              <a:t> ex) {}</a:t>
            </a:r>
          </a:p>
          <a:p>
            <a:pPr marL="0" indent="0">
              <a:buNone/>
            </a:pPr>
            <a:r>
              <a:rPr lang="en-US" altLang="zh-CN" dirty="0">
                <a:solidFill>
                  <a:srgbClr val="0070C0"/>
                </a:solidFill>
              </a:rPr>
              <a:t>                  }</a:t>
            </a:r>
          </a:p>
          <a:p>
            <a:pPr marL="0" indent="0">
              <a:buNone/>
            </a:pPr>
            <a:r>
              <a:rPr lang="en-US" altLang="zh-CN" dirty="0">
                <a:solidFill>
                  <a:srgbClr val="0070C0"/>
                </a:solidFill>
              </a:rPr>
              <a:t>               }</a:t>
            </a:r>
          </a:p>
          <a:p>
            <a:pPr marL="0" indent="0">
              <a:buNone/>
            </a:pPr>
            <a:r>
              <a:rPr lang="en-US" altLang="zh-CN" dirty="0">
                <a:solidFill>
                  <a:srgbClr val="0070C0"/>
                </a:solidFill>
              </a:rPr>
              <a:t>            };</a:t>
            </a:r>
          </a:p>
          <a:p>
            <a:pPr marL="0" indent="0">
              <a:buNone/>
            </a:pPr>
            <a:r>
              <a:rPr lang="en-US" altLang="zh-CN" dirty="0">
                <a:solidFill>
                  <a:srgbClr val="0070C0"/>
                </a:solidFill>
              </a:rPr>
              <a:t>            </a:t>
            </a:r>
            <a:r>
              <a:rPr lang="en-US" altLang="zh-CN" dirty="0" err="1">
                <a:solidFill>
                  <a:srgbClr val="0070C0"/>
                </a:solidFill>
              </a:rPr>
              <a:t>t.start</a:t>
            </a:r>
            <a:r>
              <a:rPr lang="en-US" altLang="zh-CN" dirty="0">
                <a:solidFill>
                  <a:srgbClr val="0070C0"/>
                </a:solidFill>
              </a:rPr>
              <a:t>();  // call back run()</a:t>
            </a:r>
          </a:p>
          <a:p>
            <a:pPr marL="0" indent="0">
              <a:buNone/>
            </a:pPr>
            <a:r>
              <a:rPr lang="en-US" altLang="zh-CN" dirty="0">
                <a:solidFill>
                  <a:srgbClr val="0070C0"/>
                </a:solidFill>
              </a:rPr>
              <a:t>         }</a:t>
            </a:r>
          </a:p>
          <a:p>
            <a:pPr marL="0" indent="0">
              <a:buNone/>
            </a:pPr>
            <a:r>
              <a:rPr lang="en-US" altLang="zh-CN" dirty="0">
                <a:solidFill>
                  <a:srgbClr val="0070C0"/>
                </a:solidFill>
              </a:rPr>
              <a:t>      </a:t>
            </a:r>
            <a:r>
              <a:rPr lang="en-US" altLang="zh-CN" dirty="0" smtClean="0">
                <a:solidFill>
                  <a:srgbClr val="0070C0"/>
                </a:solidFill>
              </a:rPr>
              <a:t>});</a:t>
            </a:r>
            <a:endParaRPr lang="en-US" altLang="zh-CN" dirty="0">
              <a:solidFill>
                <a:srgbClr val="0070C0"/>
              </a:solidFill>
            </a:endParaRPr>
          </a:p>
        </p:txBody>
      </p:sp>
    </p:spTree>
    <p:extLst>
      <p:ext uri="{BB962C8B-B14F-4D97-AF65-F5344CB8AC3E}">
        <p14:creationId xmlns:p14="http://schemas.microsoft.com/office/powerpoint/2010/main" val="432227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Explanation for the responsive </a:t>
            </a:r>
            <a:r>
              <a:rPr lang="en-US" altLang="zh-CN" dirty="0" smtClean="0"/>
              <a:t>GUI</a:t>
            </a:r>
            <a:endParaRPr lang="zh-CN" altLang="en-US" dirty="0"/>
          </a:p>
        </p:txBody>
      </p:sp>
      <p:sp>
        <p:nvSpPr>
          <p:cNvPr id="3" name="Content Placeholder 2"/>
          <p:cNvSpPr>
            <a:spLocks noGrp="1"/>
          </p:cNvSpPr>
          <p:nvPr>
            <p:ph idx="1"/>
          </p:nvPr>
        </p:nvSpPr>
        <p:spPr/>
        <p:txBody>
          <a:bodyPr/>
          <a:lstStyle/>
          <a:p>
            <a:r>
              <a:rPr lang="en-US" altLang="zh-CN" dirty="0"/>
              <a:t>In this case, the </a:t>
            </a:r>
            <a:r>
              <a:rPr lang="en-US" altLang="zh-CN" dirty="0" smtClean="0"/>
              <a:t>“</a:t>
            </a:r>
            <a:r>
              <a:rPr lang="en-US" altLang="zh-CN" dirty="0"/>
              <a:t>Counting-Thread”</a:t>
            </a:r>
            <a:r>
              <a:rPr lang="en-US" altLang="zh-CN" dirty="0" smtClean="0"/>
              <a:t> thread </a:t>
            </a:r>
            <a:r>
              <a:rPr lang="en-US" altLang="zh-CN" dirty="0"/>
              <a:t>created to do the counting </a:t>
            </a:r>
            <a:r>
              <a:rPr lang="en-US" altLang="zh-CN" dirty="0" smtClean="0"/>
              <a:t>yields </a:t>
            </a:r>
            <a:r>
              <a:rPr lang="en-US" altLang="zh-CN" dirty="0"/>
              <a:t>control voluntarily to other threads after every count (via the "sleep(10)"). </a:t>
            </a:r>
            <a:endParaRPr lang="en-US" altLang="zh-CN" dirty="0" smtClean="0"/>
          </a:p>
          <a:p>
            <a:r>
              <a:rPr lang="en-US" altLang="zh-CN" dirty="0" smtClean="0"/>
              <a:t>This </a:t>
            </a:r>
            <a:r>
              <a:rPr lang="en-US" altLang="zh-CN" dirty="0"/>
              <a:t>allows the event-dispatching </a:t>
            </a:r>
            <a:r>
              <a:rPr lang="en-US" altLang="zh-CN" dirty="0" smtClean="0"/>
              <a:t>thread (EDT) </a:t>
            </a:r>
            <a:r>
              <a:rPr lang="en-US" altLang="zh-CN" dirty="0"/>
              <a:t>to refresh the display as well as processing the "STOP" button after each count.</a:t>
            </a:r>
            <a:endParaRPr lang="zh-CN" altLang="en-US" dirty="0"/>
          </a:p>
          <a:p>
            <a:r>
              <a:rPr lang="en-US" altLang="zh-CN" dirty="0" smtClean="0">
                <a:solidFill>
                  <a:srgbClr val="C00000"/>
                </a:solidFill>
              </a:rPr>
              <a:t>Note</a:t>
            </a:r>
            <a:r>
              <a:rPr lang="en-US" altLang="zh-CN" dirty="0">
                <a:solidFill>
                  <a:srgbClr val="C00000"/>
                </a:solidFill>
              </a:rPr>
              <a:t>: </a:t>
            </a:r>
            <a:r>
              <a:rPr lang="en-US" altLang="zh-CN" dirty="0" smtClean="0"/>
              <a:t>In order to avoid </a:t>
            </a:r>
            <a:r>
              <a:rPr lang="en-US" altLang="zh-CN" dirty="0"/>
              <a:t>unresponsive </a:t>
            </a:r>
            <a:r>
              <a:rPr lang="en-US" altLang="zh-CN" dirty="0" smtClean="0"/>
              <a:t>UI, </a:t>
            </a:r>
            <a:r>
              <a:rPr lang="en-US" altLang="zh-CN" dirty="0"/>
              <a:t>the </a:t>
            </a:r>
            <a:r>
              <a:rPr lang="en-US" altLang="zh-CN" dirty="0" smtClean="0"/>
              <a:t>Time-consuming </a:t>
            </a:r>
            <a:r>
              <a:rPr lang="en-US" altLang="zh-CN" dirty="0"/>
              <a:t>and blocking-IO tasks should not be run on the event-dispatching </a:t>
            </a:r>
            <a:r>
              <a:rPr lang="en-US" altLang="zh-CN" dirty="0" smtClean="0"/>
              <a:t>thread.</a:t>
            </a:r>
            <a:endParaRPr lang="zh-CN" altLang="en-US" dirty="0"/>
          </a:p>
        </p:txBody>
      </p:sp>
    </p:spTree>
    <p:extLst>
      <p:ext uri="{BB962C8B-B14F-4D97-AF65-F5344CB8AC3E}">
        <p14:creationId xmlns:p14="http://schemas.microsoft.com/office/powerpoint/2010/main" val="2362563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rmAutofit fontScale="77500" lnSpcReduction="20000"/>
          </a:bodyPr>
          <a:lstStyle/>
          <a:p>
            <a:pPr marL="0" indent="0">
              <a:buNone/>
            </a:pPr>
            <a:r>
              <a:rPr lang="en-US" altLang="zh-CN" dirty="0"/>
              <a:t>import </a:t>
            </a:r>
            <a:r>
              <a:rPr lang="en-US" altLang="zh-CN" dirty="0" err="1"/>
              <a:t>java.awt</a:t>
            </a:r>
            <a:r>
              <a:rPr lang="en-US" altLang="zh-CN" dirty="0"/>
              <a:t>.*;</a:t>
            </a:r>
          </a:p>
          <a:p>
            <a:pPr marL="0" indent="0">
              <a:buNone/>
            </a:pPr>
            <a:r>
              <a:rPr lang="en-US" altLang="zh-CN" dirty="0"/>
              <a:t>import </a:t>
            </a:r>
            <a:r>
              <a:rPr lang="en-US" altLang="zh-CN" dirty="0" err="1"/>
              <a:t>java.awt.event</a:t>
            </a:r>
            <a:r>
              <a:rPr lang="en-US" altLang="zh-CN" dirty="0"/>
              <a:t>.*;</a:t>
            </a:r>
          </a:p>
          <a:p>
            <a:pPr marL="0" indent="0">
              <a:buNone/>
            </a:pPr>
            <a:r>
              <a:rPr lang="en-US" altLang="zh-CN" dirty="0"/>
              <a:t>import </a:t>
            </a:r>
            <a:r>
              <a:rPr lang="en-US" altLang="zh-CN" dirty="0" err="1"/>
              <a:t>javax.swing</a:t>
            </a:r>
            <a:r>
              <a:rPr lang="en-US" altLang="zh-CN" dirty="0"/>
              <a:t>.*;</a:t>
            </a:r>
          </a:p>
          <a:p>
            <a:pPr marL="0" indent="0">
              <a:buNone/>
            </a:pPr>
            <a:r>
              <a:rPr lang="en-US" altLang="zh-CN" dirty="0"/>
              <a:t> </a:t>
            </a:r>
          </a:p>
          <a:p>
            <a:pPr marL="0" indent="0">
              <a:buNone/>
            </a:pPr>
            <a:r>
              <a:rPr lang="en-US" altLang="zh-CN" dirty="0" smtClean="0"/>
              <a:t>public </a:t>
            </a:r>
            <a:r>
              <a:rPr lang="en-US" altLang="zh-CN" dirty="0"/>
              <a:t>class </a:t>
            </a:r>
            <a:r>
              <a:rPr lang="en-US" altLang="zh-CN" dirty="0" err="1" smtClean="0"/>
              <a:t>UnresponsiveUI</a:t>
            </a:r>
            <a:r>
              <a:rPr lang="en-US" altLang="zh-CN" dirty="0" smtClean="0"/>
              <a:t> </a:t>
            </a:r>
            <a:r>
              <a:rPr lang="en-US" altLang="zh-CN" dirty="0"/>
              <a:t>extends </a:t>
            </a:r>
            <a:r>
              <a:rPr lang="en-US" altLang="zh-CN" dirty="0" err="1"/>
              <a:t>JFrame</a:t>
            </a:r>
            <a:r>
              <a:rPr lang="en-US" altLang="zh-CN" dirty="0"/>
              <a:t> {</a:t>
            </a:r>
          </a:p>
          <a:p>
            <a:pPr marL="0" indent="0">
              <a:buNone/>
            </a:pPr>
            <a:r>
              <a:rPr lang="en-US" altLang="zh-CN" dirty="0"/>
              <a:t>   private boolean stop = false;</a:t>
            </a:r>
          </a:p>
          <a:p>
            <a:pPr marL="0" indent="0">
              <a:buNone/>
            </a:pPr>
            <a:r>
              <a:rPr lang="en-US" altLang="zh-CN" dirty="0"/>
              <a:t>   private </a:t>
            </a:r>
            <a:r>
              <a:rPr lang="en-US" altLang="zh-CN" dirty="0" err="1"/>
              <a:t>JTextField</a:t>
            </a:r>
            <a:r>
              <a:rPr lang="en-US" altLang="zh-CN" dirty="0"/>
              <a:t> </a:t>
            </a:r>
            <a:r>
              <a:rPr lang="en-US" altLang="zh-CN" dirty="0" err="1"/>
              <a:t>tfCount</a:t>
            </a:r>
            <a:r>
              <a:rPr lang="en-US" altLang="zh-CN" dirty="0"/>
              <a:t>;</a:t>
            </a:r>
          </a:p>
          <a:p>
            <a:pPr marL="0" indent="0">
              <a:buNone/>
            </a:pPr>
            <a:r>
              <a:rPr lang="en-US" altLang="zh-CN" dirty="0"/>
              <a:t>   private </a:t>
            </a:r>
            <a:r>
              <a:rPr lang="en-US" altLang="zh-CN" dirty="0" err="1"/>
              <a:t>int</a:t>
            </a:r>
            <a:r>
              <a:rPr lang="en-US" altLang="zh-CN" dirty="0"/>
              <a:t> count = 1;</a:t>
            </a:r>
          </a:p>
          <a:p>
            <a:pPr marL="0" indent="0">
              <a:buNone/>
            </a:pPr>
            <a:r>
              <a:rPr lang="en-US" altLang="zh-CN" dirty="0"/>
              <a:t> </a:t>
            </a:r>
          </a:p>
          <a:p>
            <a:pPr marL="0" indent="0">
              <a:buNone/>
            </a:pPr>
            <a:r>
              <a:rPr lang="en-US" altLang="zh-CN" dirty="0"/>
              <a:t>   /** Constructor to setup the GUI components */</a:t>
            </a:r>
          </a:p>
          <a:p>
            <a:pPr marL="0" indent="0">
              <a:buNone/>
            </a:pPr>
            <a:r>
              <a:rPr lang="en-US" altLang="zh-CN" dirty="0"/>
              <a:t>   public </a:t>
            </a:r>
            <a:r>
              <a:rPr lang="en-US" altLang="zh-CN" dirty="0" err="1"/>
              <a:t>UnresponsiveUIwThreadSleep</a:t>
            </a:r>
            <a:r>
              <a:rPr lang="en-US" altLang="zh-CN" dirty="0"/>
              <a:t>() {</a:t>
            </a:r>
          </a:p>
          <a:p>
            <a:pPr marL="0" indent="0">
              <a:buNone/>
            </a:pPr>
            <a:r>
              <a:rPr lang="en-US" altLang="zh-CN" dirty="0"/>
              <a:t>      Container </a:t>
            </a:r>
            <a:r>
              <a:rPr lang="en-US" altLang="zh-CN" dirty="0" err="1"/>
              <a:t>cp</a:t>
            </a:r>
            <a:r>
              <a:rPr lang="en-US" altLang="zh-CN" dirty="0"/>
              <a:t> = </a:t>
            </a:r>
            <a:r>
              <a:rPr lang="en-US" altLang="zh-CN" dirty="0" err="1"/>
              <a:t>getContentPane</a:t>
            </a:r>
            <a:r>
              <a:rPr lang="en-US" altLang="zh-CN" dirty="0"/>
              <a:t>();</a:t>
            </a:r>
          </a:p>
          <a:p>
            <a:pPr marL="0" indent="0">
              <a:buNone/>
            </a:pPr>
            <a:r>
              <a:rPr lang="en-US" altLang="zh-CN" dirty="0"/>
              <a:t>      </a:t>
            </a:r>
            <a:r>
              <a:rPr lang="en-US" altLang="zh-CN" dirty="0" err="1"/>
              <a:t>cp.setLayout</a:t>
            </a:r>
            <a:r>
              <a:rPr lang="en-US" altLang="zh-CN" dirty="0"/>
              <a:t>(new </a:t>
            </a:r>
            <a:r>
              <a:rPr lang="en-US" altLang="zh-CN" dirty="0" err="1"/>
              <a:t>FlowLayout</a:t>
            </a:r>
            <a:r>
              <a:rPr lang="en-US" altLang="zh-CN" dirty="0"/>
              <a:t>(</a:t>
            </a:r>
            <a:r>
              <a:rPr lang="en-US" altLang="zh-CN" dirty="0" err="1"/>
              <a:t>FlowLayout.CENTER</a:t>
            </a:r>
            <a:r>
              <a:rPr lang="en-US" altLang="zh-CN" dirty="0"/>
              <a:t>, 10, 10));</a:t>
            </a:r>
          </a:p>
          <a:p>
            <a:pPr marL="0" indent="0">
              <a:buNone/>
            </a:pPr>
            <a:r>
              <a:rPr lang="en-US" altLang="zh-CN" dirty="0"/>
              <a:t>      </a:t>
            </a:r>
            <a:r>
              <a:rPr lang="en-US" altLang="zh-CN" dirty="0" err="1"/>
              <a:t>cp.add</a:t>
            </a:r>
            <a:r>
              <a:rPr lang="en-US" altLang="zh-CN" dirty="0"/>
              <a:t>(new </a:t>
            </a:r>
            <a:r>
              <a:rPr lang="en-US" altLang="zh-CN" dirty="0" err="1"/>
              <a:t>JLabel</a:t>
            </a:r>
            <a:r>
              <a:rPr lang="en-US" altLang="zh-CN" dirty="0"/>
              <a:t>("Counter"));</a:t>
            </a:r>
          </a:p>
          <a:p>
            <a:pPr marL="0" indent="0">
              <a:buNone/>
            </a:pPr>
            <a:r>
              <a:rPr lang="en-US" altLang="zh-CN" dirty="0"/>
              <a:t>      </a:t>
            </a:r>
            <a:r>
              <a:rPr lang="en-US" altLang="zh-CN" dirty="0" err="1"/>
              <a:t>tfCount</a:t>
            </a:r>
            <a:r>
              <a:rPr lang="en-US" altLang="zh-CN" dirty="0"/>
              <a:t> = new </a:t>
            </a:r>
            <a:r>
              <a:rPr lang="en-US" altLang="zh-CN" dirty="0" err="1"/>
              <a:t>JTextField</a:t>
            </a:r>
            <a:r>
              <a:rPr lang="en-US" altLang="zh-CN" dirty="0"/>
              <a:t>(count + "", 10);</a:t>
            </a:r>
          </a:p>
          <a:p>
            <a:pPr marL="0" indent="0">
              <a:buNone/>
            </a:pPr>
            <a:r>
              <a:rPr lang="en-US" altLang="zh-CN" dirty="0"/>
              <a:t>      </a:t>
            </a:r>
            <a:r>
              <a:rPr lang="en-US" altLang="zh-CN" dirty="0" err="1"/>
              <a:t>tfCount.setEditable</a:t>
            </a:r>
            <a:r>
              <a:rPr lang="en-US" altLang="zh-CN" dirty="0"/>
              <a:t>(false);</a:t>
            </a:r>
          </a:p>
          <a:p>
            <a:pPr marL="0" indent="0">
              <a:buNone/>
            </a:pPr>
            <a:r>
              <a:rPr lang="en-US" altLang="zh-CN" dirty="0"/>
              <a:t>      </a:t>
            </a:r>
            <a:r>
              <a:rPr lang="en-US" altLang="zh-CN" dirty="0" err="1"/>
              <a:t>cp.add</a:t>
            </a:r>
            <a:r>
              <a:rPr lang="en-US" altLang="zh-CN" dirty="0"/>
              <a:t>(</a:t>
            </a:r>
            <a:r>
              <a:rPr lang="en-US" altLang="zh-CN" dirty="0" err="1"/>
              <a:t>tfCount</a:t>
            </a:r>
            <a:r>
              <a:rPr lang="en-US" altLang="zh-CN" dirty="0"/>
              <a:t>);</a:t>
            </a:r>
            <a:endParaRPr lang="zh-CN" altLang="en-US" dirty="0"/>
          </a:p>
        </p:txBody>
      </p:sp>
    </p:spTree>
    <p:extLst>
      <p:ext uri="{BB962C8B-B14F-4D97-AF65-F5344CB8AC3E}">
        <p14:creationId xmlns:p14="http://schemas.microsoft.com/office/powerpoint/2010/main" val="1556341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 Counting game in </a:t>
            </a:r>
            <a:r>
              <a:rPr lang="en-US" altLang="zh-CN" dirty="0" err="1" smtClean="0"/>
              <a:t>AppStore</a:t>
            </a:r>
            <a:endParaRPr lang="zh-CN" altLang="en-US" dirty="0"/>
          </a:p>
        </p:txBody>
      </p:sp>
      <p:sp>
        <p:nvSpPr>
          <p:cNvPr id="3" name="Content Placeholder 2"/>
          <p:cNvSpPr>
            <a:spLocks noGrp="1"/>
          </p:cNvSpPr>
          <p:nvPr>
            <p:ph idx="1"/>
          </p:nvPr>
        </p:nvSpPr>
        <p:spPr/>
        <p:txBody>
          <a:bodyPr/>
          <a:lstStyle/>
          <a:p>
            <a:r>
              <a:rPr lang="en-US" altLang="zh-CN" dirty="0" smtClean="0"/>
              <a:t>Find Hidden Object</a:t>
            </a:r>
          </a:p>
          <a:p>
            <a:pPr lvl="1"/>
            <a:r>
              <a:rPr lang="en-US" altLang="zh-CN" dirty="0" smtClean="0"/>
              <a:t>Assume that two players play the game together to find 50 hidden objects</a:t>
            </a:r>
          </a:p>
          <a:p>
            <a:pPr lvl="1"/>
            <a:r>
              <a:rPr lang="en-US" altLang="zh-CN" dirty="0" smtClean="0"/>
              <a:t>Make a program to simulate the counting process</a:t>
            </a:r>
            <a:endParaRPr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612" y="3469341"/>
            <a:ext cx="4374776" cy="3160059"/>
          </a:xfrm>
          <a:prstGeom prst="rect">
            <a:avLst/>
          </a:prstGeom>
        </p:spPr>
      </p:pic>
    </p:spTree>
    <p:extLst>
      <p:ext uri="{BB962C8B-B14F-4D97-AF65-F5344CB8AC3E}">
        <p14:creationId xmlns:p14="http://schemas.microsoft.com/office/powerpoint/2010/main" val="837099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smtClean="0"/>
              <a:t>CountingGame</a:t>
            </a:r>
            <a:endParaRPr lang="zh-CN" altLang="en-US" dirty="0"/>
          </a:p>
        </p:txBody>
      </p:sp>
      <p:sp>
        <p:nvSpPr>
          <p:cNvPr id="3" name="Content Placeholder 2"/>
          <p:cNvSpPr>
            <a:spLocks noGrp="1"/>
          </p:cNvSpPr>
          <p:nvPr>
            <p:ph sz="half" idx="1"/>
          </p:nvPr>
        </p:nvSpPr>
        <p:spPr>
          <a:xfrm>
            <a:off x="268942" y="1825625"/>
            <a:ext cx="4087906" cy="4709646"/>
          </a:xfrm>
        </p:spPr>
        <p:txBody>
          <a:bodyPr>
            <a:normAutofit lnSpcReduction="10000"/>
          </a:bodyPr>
          <a:lstStyle/>
          <a:p>
            <a:pPr marL="0" indent="0">
              <a:buNone/>
            </a:pPr>
            <a:r>
              <a:rPr lang="en-US" altLang="zh-CN" sz="2000" dirty="0"/>
              <a:t>public class </a:t>
            </a:r>
            <a:r>
              <a:rPr lang="en-US" altLang="zh-CN" sz="2000" dirty="0">
                <a:solidFill>
                  <a:srgbClr val="0070C0"/>
                </a:solidFill>
              </a:rPr>
              <a:t>Counter</a:t>
            </a:r>
            <a:r>
              <a:rPr lang="en-US" altLang="zh-CN" sz="2000" dirty="0"/>
              <a:t> {</a:t>
            </a:r>
          </a:p>
          <a:p>
            <a:pPr marL="0" indent="0">
              <a:buNone/>
            </a:pPr>
            <a:endParaRPr lang="en-US" altLang="zh-CN" sz="2000" dirty="0"/>
          </a:p>
          <a:p>
            <a:pPr marL="0" indent="0">
              <a:buNone/>
            </a:pPr>
            <a:r>
              <a:rPr lang="en-US" altLang="zh-CN" sz="2000" dirty="0" smtClean="0"/>
              <a:t>  private </a:t>
            </a:r>
            <a:r>
              <a:rPr lang="en-US" altLang="zh-CN" sz="2000" dirty="0" err="1"/>
              <a:t>int</a:t>
            </a:r>
            <a:r>
              <a:rPr lang="en-US" altLang="zh-CN" sz="2000" dirty="0"/>
              <a:t> count = 0;</a:t>
            </a:r>
          </a:p>
          <a:p>
            <a:pPr marL="0" indent="0">
              <a:buNone/>
            </a:pPr>
            <a:endParaRPr lang="en-US" altLang="zh-CN" sz="2000" dirty="0" smtClean="0"/>
          </a:p>
          <a:p>
            <a:pPr marL="0" indent="0">
              <a:buNone/>
            </a:pPr>
            <a:r>
              <a:rPr lang="en-US" altLang="zh-CN" sz="2000" dirty="0" smtClean="0"/>
              <a:t>  public </a:t>
            </a:r>
            <a:r>
              <a:rPr lang="en-US" altLang="zh-CN" sz="2000" dirty="0"/>
              <a:t>void count(String s) {</a:t>
            </a:r>
          </a:p>
          <a:p>
            <a:pPr marL="0" indent="0">
              <a:buNone/>
            </a:pPr>
            <a:r>
              <a:rPr lang="en-US" altLang="zh-CN" sz="2000" dirty="0" smtClean="0"/>
              <a:t>     while(count&lt;50){</a:t>
            </a:r>
            <a:endParaRPr lang="en-US" altLang="zh-CN" sz="2000" dirty="0"/>
          </a:p>
          <a:p>
            <a:pPr marL="0" indent="0">
              <a:buNone/>
            </a:pPr>
            <a:r>
              <a:rPr lang="en-US" altLang="zh-CN" sz="2000" dirty="0" smtClean="0"/>
              <a:t>       count</a:t>
            </a:r>
            <a:r>
              <a:rPr lang="en-US" altLang="zh-CN" sz="2000" dirty="0"/>
              <a:t>++;</a:t>
            </a:r>
          </a:p>
          <a:p>
            <a:pPr marL="0" indent="0">
              <a:buNone/>
            </a:pPr>
            <a:r>
              <a:rPr lang="en-US" altLang="zh-CN" sz="2000" dirty="0" smtClean="0"/>
              <a:t>       </a:t>
            </a:r>
            <a:r>
              <a:rPr lang="en-US" altLang="zh-CN" sz="2000" dirty="0" err="1" smtClean="0"/>
              <a:t>System.out.println</a:t>
            </a:r>
            <a:r>
              <a:rPr lang="en-US" altLang="zh-CN" sz="2000" dirty="0" smtClean="0"/>
              <a:t>(s</a:t>
            </a:r>
            <a:r>
              <a:rPr lang="en-US" altLang="zh-CN" sz="2000" dirty="0"/>
              <a:t>+":"+count);</a:t>
            </a:r>
          </a:p>
          <a:p>
            <a:pPr marL="0" indent="0">
              <a:buNone/>
            </a:pPr>
            <a:r>
              <a:rPr lang="en-US" altLang="zh-CN" sz="2000" dirty="0" smtClean="0"/>
              <a:t>     }</a:t>
            </a:r>
            <a:endParaRPr lang="en-US" altLang="zh-CN" sz="2000" dirty="0"/>
          </a:p>
          <a:p>
            <a:pPr marL="0" indent="0">
              <a:buNone/>
            </a:pPr>
            <a:r>
              <a:rPr lang="en-US" altLang="zh-CN" sz="2000" dirty="0"/>
              <a:t>	</a:t>
            </a:r>
          </a:p>
          <a:p>
            <a:pPr marL="0" indent="0">
              <a:buNone/>
            </a:pPr>
            <a:r>
              <a:rPr lang="en-US" altLang="zh-CN" sz="2000" dirty="0" smtClean="0"/>
              <a:t>  }</a:t>
            </a:r>
            <a:endParaRPr lang="en-US" altLang="zh-CN" sz="2000" dirty="0"/>
          </a:p>
          <a:p>
            <a:pPr marL="0" indent="0">
              <a:buNone/>
            </a:pPr>
            <a:endParaRPr lang="en-US" altLang="zh-CN" sz="2000" dirty="0" smtClean="0"/>
          </a:p>
          <a:p>
            <a:pPr marL="0" indent="0">
              <a:buNone/>
            </a:pPr>
            <a:r>
              <a:rPr lang="en-US" altLang="zh-CN" sz="2000" dirty="0" smtClean="0"/>
              <a:t>}</a:t>
            </a:r>
            <a:endParaRPr lang="zh-CN" altLang="en-US" sz="2000" dirty="0"/>
          </a:p>
        </p:txBody>
      </p:sp>
      <p:sp>
        <p:nvSpPr>
          <p:cNvPr id="5" name="Content Placeholder 4"/>
          <p:cNvSpPr>
            <a:spLocks noGrp="1"/>
          </p:cNvSpPr>
          <p:nvPr>
            <p:ph sz="half" idx="2"/>
          </p:nvPr>
        </p:nvSpPr>
        <p:spPr>
          <a:xfrm>
            <a:off x="4155141" y="1825625"/>
            <a:ext cx="4988859" cy="4351338"/>
          </a:xfrm>
        </p:spPr>
        <p:txBody>
          <a:bodyPr>
            <a:noAutofit/>
          </a:bodyPr>
          <a:lstStyle/>
          <a:p>
            <a:pPr marL="0" indent="0">
              <a:buNone/>
            </a:pPr>
            <a:r>
              <a:rPr lang="en-US" altLang="zh-CN" sz="2000" dirty="0"/>
              <a:t>public class </a:t>
            </a:r>
            <a:r>
              <a:rPr lang="en-US" altLang="zh-CN" sz="2000" dirty="0" err="1" smtClean="0">
                <a:solidFill>
                  <a:srgbClr val="0070C0"/>
                </a:solidFill>
              </a:rPr>
              <a:t>CounterPlayer</a:t>
            </a:r>
            <a:r>
              <a:rPr lang="en-US" altLang="zh-CN" sz="2000" dirty="0" smtClean="0">
                <a:solidFill>
                  <a:srgbClr val="0070C0"/>
                </a:solidFill>
              </a:rPr>
              <a:t> </a:t>
            </a:r>
            <a:r>
              <a:rPr lang="en-US" altLang="zh-CN" sz="2000" dirty="0" smtClean="0"/>
              <a:t>extends </a:t>
            </a:r>
            <a:r>
              <a:rPr lang="en-US" altLang="zh-CN" sz="2000" dirty="0"/>
              <a:t>Thread {</a:t>
            </a:r>
          </a:p>
          <a:p>
            <a:pPr marL="0" indent="0">
              <a:buNone/>
            </a:pPr>
            <a:r>
              <a:rPr lang="en-US" altLang="zh-CN" sz="2000" dirty="0"/>
              <a:t>    </a:t>
            </a:r>
          </a:p>
          <a:p>
            <a:pPr marL="0" indent="0">
              <a:buNone/>
            </a:pPr>
            <a:r>
              <a:rPr lang="en-US" altLang="zh-CN" sz="2000" dirty="0"/>
              <a:t>  private Counter c;  </a:t>
            </a:r>
          </a:p>
          <a:p>
            <a:pPr marL="0" indent="0">
              <a:buNone/>
            </a:pPr>
            <a:endParaRPr lang="en-US" altLang="zh-CN" sz="2000" dirty="0"/>
          </a:p>
          <a:p>
            <a:pPr marL="0" indent="0">
              <a:buNone/>
            </a:pPr>
            <a:r>
              <a:rPr lang="en-US" altLang="zh-CN" sz="2000" dirty="0"/>
              <a:t>  public </a:t>
            </a:r>
            <a:r>
              <a:rPr lang="en-US" altLang="zh-CN" sz="2000" dirty="0" err="1"/>
              <a:t>CounterPlayer</a:t>
            </a:r>
            <a:r>
              <a:rPr lang="en-US" altLang="zh-CN" sz="2000" dirty="0"/>
              <a:t> (Counter c) {</a:t>
            </a:r>
          </a:p>
          <a:p>
            <a:pPr marL="0" indent="0">
              <a:buNone/>
            </a:pPr>
            <a:r>
              <a:rPr lang="en-US" altLang="zh-CN" sz="2000" dirty="0"/>
              <a:t>    </a:t>
            </a:r>
            <a:r>
              <a:rPr lang="en-US" altLang="zh-CN" sz="2000" dirty="0" err="1"/>
              <a:t>this.c</a:t>
            </a:r>
            <a:r>
              <a:rPr lang="en-US" altLang="zh-CN" sz="2000" dirty="0"/>
              <a:t> = c;</a:t>
            </a:r>
          </a:p>
          <a:p>
            <a:pPr marL="0" indent="0">
              <a:buNone/>
            </a:pPr>
            <a:r>
              <a:rPr lang="en-US" altLang="zh-CN" sz="2000" dirty="0"/>
              <a:t>  }</a:t>
            </a:r>
          </a:p>
          <a:p>
            <a:pPr marL="0" indent="0">
              <a:buNone/>
            </a:pPr>
            <a:endParaRPr lang="en-US" altLang="zh-CN" sz="2000" dirty="0"/>
          </a:p>
          <a:p>
            <a:pPr marL="0" indent="0">
              <a:buNone/>
            </a:pPr>
            <a:r>
              <a:rPr lang="en-US" altLang="zh-CN" sz="2000" dirty="0"/>
              <a:t>  public void run() {</a:t>
            </a:r>
          </a:p>
          <a:p>
            <a:pPr marL="0" indent="0">
              <a:buNone/>
            </a:pPr>
            <a:r>
              <a:rPr lang="en-US" altLang="zh-CN" sz="2000" dirty="0"/>
              <a:t>    </a:t>
            </a:r>
            <a:r>
              <a:rPr lang="en-US" altLang="zh-CN" sz="2000" dirty="0" err="1" smtClean="0"/>
              <a:t>c.count</a:t>
            </a:r>
            <a:r>
              <a:rPr lang="en-US" altLang="zh-CN" sz="2000" dirty="0" smtClean="0"/>
              <a:t>(this.name);</a:t>
            </a:r>
            <a:endParaRPr lang="en-US" altLang="zh-CN" sz="2000" dirty="0"/>
          </a:p>
          <a:p>
            <a:pPr marL="0" indent="0">
              <a:buNone/>
            </a:pPr>
            <a:r>
              <a:rPr lang="en-US" altLang="zh-CN" sz="2000" dirty="0"/>
              <a:t>  }     </a:t>
            </a:r>
          </a:p>
          <a:p>
            <a:pPr marL="0" indent="0">
              <a:buNone/>
            </a:pPr>
            <a:r>
              <a:rPr lang="en-US" altLang="zh-CN" sz="2000" dirty="0"/>
              <a:t>    </a:t>
            </a:r>
          </a:p>
          <a:p>
            <a:pPr marL="0" indent="0">
              <a:buNone/>
            </a:pPr>
            <a:r>
              <a:rPr lang="en-US" altLang="zh-CN" sz="2000" dirty="0"/>
              <a:t>}</a:t>
            </a:r>
            <a:endParaRPr lang="zh-CN" altLang="en-US" sz="2000" dirty="0"/>
          </a:p>
          <a:p>
            <a:endParaRPr lang="zh-CN" altLang="en-US" sz="2000" dirty="0"/>
          </a:p>
        </p:txBody>
      </p:sp>
    </p:spTree>
    <p:extLst>
      <p:ext uri="{BB962C8B-B14F-4D97-AF65-F5344CB8AC3E}">
        <p14:creationId xmlns:p14="http://schemas.microsoft.com/office/powerpoint/2010/main" val="10651688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the output?</a:t>
            </a:r>
            <a:endParaRPr lang="zh-CN" alt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altLang="zh-CN" dirty="0"/>
              <a:t>public class </a:t>
            </a:r>
            <a:r>
              <a:rPr lang="en-US" altLang="zh-CN" dirty="0" err="1" smtClean="0"/>
              <a:t>CountingGame</a:t>
            </a:r>
            <a:r>
              <a:rPr lang="en-US" altLang="zh-CN" dirty="0"/>
              <a:t>{</a:t>
            </a:r>
          </a:p>
          <a:p>
            <a:pPr marL="0" indent="0">
              <a:buNone/>
            </a:pPr>
            <a:endParaRPr lang="en-US" altLang="zh-CN" dirty="0"/>
          </a:p>
          <a:p>
            <a:pPr marL="0" indent="0">
              <a:buNone/>
            </a:pPr>
            <a:r>
              <a:rPr lang="en-US" altLang="zh-CN" dirty="0"/>
              <a:t>  public static void main(String[] </a:t>
            </a:r>
            <a:r>
              <a:rPr lang="en-US" altLang="zh-CN" dirty="0" err="1"/>
              <a:t>args</a:t>
            </a:r>
            <a:r>
              <a:rPr lang="en-US" altLang="zh-CN" dirty="0"/>
              <a:t>) {</a:t>
            </a:r>
          </a:p>
          <a:p>
            <a:pPr marL="0" indent="0">
              <a:buNone/>
            </a:pPr>
            <a:r>
              <a:rPr lang="en-US" altLang="zh-CN" dirty="0"/>
              <a:t>  </a:t>
            </a:r>
          </a:p>
          <a:p>
            <a:pPr marL="0" indent="0">
              <a:buNone/>
            </a:pPr>
            <a:r>
              <a:rPr lang="en-US" altLang="zh-CN" dirty="0"/>
              <a:t>    Counter c = new Counter();</a:t>
            </a:r>
          </a:p>
          <a:p>
            <a:pPr marL="0" indent="0">
              <a:buNone/>
            </a:pPr>
            <a:r>
              <a:rPr lang="en-US" altLang="zh-CN" dirty="0"/>
              <a:t>    </a:t>
            </a:r>
            <a:r>
              <a:rPr lang="en-US" altLang="zh-CN" dirty="0" err="1"/>
              <a:t>CounterPlayer</a:t>
            </a:r>
            <a:r>
              <a:rPr lang="en-US" altLang="zh-CN" dirty="0"/>
              <a:t> </a:t>
            </a:r>
            <a:r>
              <a:rPr lang="en-US" altLang="zh-CN" dirty="0" smtClean="0"/>
              <a:t>player1 </a:t>
            </a:r>
            <a:r>
              <a:rPr lang="en-US" altLang="zh-CN" dirty="0"/>
              <a:t>= new </a:t>
            </a:r>
            <a:r>
              <a:rPr lang="en-US" altLang="zh-CN" dirty="0" err="1" smtClean="0"/>
              <a:t>CounterPlayer</a:t>
            </a:r>
            <a:r>
              <a:rPr lang="en-US" altLang="zh-CN" dirty="0" smtClean="0"/>
              <a:t>(c</a:t>
            </a:r>
            <a:r>
              <a:rPr lang="en-US" altLang="zh-CN" dirty="0"/>
              <a:t>);</a:t>
            </a:r>
          </a:p>
          <a:p>
            <a:pPr marL="0" indent="0">
              <a:buNone/>
            </a:pPr>
            <a:r>
              <a:rPr lang="en-US" altLang="zh-CN" dirty="0"/>
              <a:t>    </a:t>
            </a:r>
            <a:r>
              <a:rPr lang="en-US" altLang="zh-CN" dirty="0" err="1"/>
              <a:t>CounterPlayer</a:t>
            </a:r>
            <a:r>
              <a:rPr lang="en-US" altLang="zh-CN" dirty="0"/>
              <a:t> </a:t>
            </a:r>
            <a:r>
              <a:rPr lang="en-US" altLang="zh-CN" dirty="0" smtClean="0"/>
              <a:t>player2 = </a:t>
            </a:r>
            <a:r>
              <a:rPr lang="en-US" altLang="zh-CN" dirty="0"/>
              <a:t>new </a:t>
            </a:r>
            <a:r>
              <a:rPr lang="en-US" altLang="zh-CN" dirty="0" err="1" smtClean="0"/>
              <a:t>CounterPlayer</a:t>
            </a:r>
            <a:r>
              <a:rPr lang="en-US" altLang="zh-CN" dirty="0" smtClean="0"/>
              <a:t>(c</a:t>
            </a:r>
            <a:r>
              <a:rPr lang="en-US" altLang="zh-CN" dirty="0"/>
              <a:t>);</a:t>
            </a:r>
          </a:p>
          <a:p>
            <a:pPr marL="0" indent="0">
              <a:buNone/>
            </a:pPr>
            <a:r>
              <a:rPr lang="en-US" altLang="zh-CN" dirty="0"/>
              <a:t> </a:t>
            </a:r>
            <a:r>
              <a:rPr lang="en-US" altLang="zh-CN" dirty="0" smtClean="0"/>
              <a:t>   player1.start</a:t>
            </a:r>
            <a:r>
              <a:rPr lang="en-US" altLang="zh-CN" dirty="0"/>
              <a:t>();</a:t>
            </a:r>
          </a:p>
          <a:p>
            <a:pPr marL="0" indent="0">
              <a:buNone/>
            </a:pPr>
            <a:r>
              <a:rPr lang="en-US" altLang="zh-CN" dirty="0" smtClean="0"/>
              <a:t>    player2.start</a:t>
            </a:r>
            <a:r>
              <a:rPr lang="en-US" altLang="zh-CN" dirty="0"/>
              <a:t>();</a:t>
            </a:r>
          </a:p>
          <a:p>
            <a:pPr marL="0" indent="0">
              <a:buNone/>
            </a:pPr>
            <a:endParaRPr lang="en-US" altLang="zh-CN" dirty="0"/>
          </a:p>
          <a:p>
            <a:pPr marL="0" indent="0">
              <a:buNone/>
            </a:pPr>
            <a:r>
              <a:rPr lang="en-US" altLang="zh-CN" dirty="0"/>
              <a:t>  } </a:t>
            </a:r>
          </a:p>
          <a:p>
            <a:pPr marL="0" indent="0">
              <a:buNone/>
            </a:pPr>
            <a:endParaRPr lang="en-US" altLang="zh-CN" dirty="0"/>
          </a:p>
          <a:p>
            <a:pPr marL="0" indent="0">
              <a:buNone/>
            </a:pPr>
            <a:r>
              <a:rPr lang="en-US" altLang="zh-CN" dirty="0"/>
              <a:t>}</a:t>
            </a:r>
            <a:endParaRPr lang="zh-CN" altLang="en-US" dirty="0"/>
          </a:p>
        </p:txBody>
      </p:sp>
    </p:spTree>
    <p:extLst>
      <p:ext uri="{BB962C8B-B14F-4D97-AF65-F5344CB8AC3E}">
        <p14:creationId xmlns:p14="http://schemas.microsoft.com/office/powerpoint/2010/main" val="1751888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error?</a:t>
            </a:r>
            <a:endParaRPr lang="zh-CN" altLang="en-US" dirty="0"/>
          </a:p>
        </p:txBody>
      </p:sp>
      <p:sp>
        <p:nvSpPr>
          <p:cNvPr id="3" name="Content Placeholder 2"/>
          <p:cNvSpPr>
            <a:spLocks noGrp="1"/>
          </p:cNvSpPr>
          <p:nvPr>
            <p:ph idx="1"/>
          </p:nvPr>
        </p:nvSpPr>
        <p:spPr/>
        <p:txBody>
          <a:bodyPr/>
          <a:lstStyle/>
          <a:p>
            <a:r>
              <a:rPr lang="en-US" altLang="zh-CN" dirty="0"/>
              <a:t>The fundamental problem in the previous program was that there were two threads modifying the fields of the same object</a:t>
            </a:r>
            <a:r>
              <a:rPr lang="en-US" altLang="zh-CN" dirty="0" smtClean="0"/>
              <a:t>.</a:t>
            </a:r>
          </a:p>
          <a:p>
            <a:r>
              <a:rPr lang="en-US" altLang="zh-CN" dirty="0"/>
              <a:t>Furthermore the order in which the fields were modified is indeterminate.</a:t>
            </a:r>
            <a:endParaRPr lang="zh-CN" altLang="en-US" dirty="0"/>
          </a:p>
        </p:txBody>
      </p:sp>
    </p:spTree>
    <p:extLst>
      <p:ext uri="{BB962C8B-B14F-4D97-AF65-F5344CB8AC3E}">
        <p14:creationId xmlns:p14="http://schemas.microsoft.com/office/powerpoint/2010/main" val="3795342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Thread Scheduling and Priority</a:t>
            </a:r>
            <a:endParaRPr lang="zh-CN" altLang="en-US" dirty="0"/>
          </a:p>
        </p:txBody>
      </p:sp>
      <p:sp>
        <p:nvSpPr>
          <p:cNvPr id="3" name="Content Placeholder 2"/>
          <p:cNvSpPr>
            <a:spLocks noGrp="1"/>
          </p:cNvSpPr>
          <p:nvPr>
            <p:ph idx="1"/>
          </p:nvPr>
        </p:nvSpPr>
        <p:spPr/>
        <p:txBody>
          <a:bodyPr/>
          <a:lstStyle/>
          <a:p>
            <a:r>
              <a:rPr lang="en-US" altLang="zh-CN" dirty="0"/>
              <a:t>JVM implements a fixed priority thread-scheduling scheme. Each thread is assigned a priority number (between the </a:t>
            </a:r>
            <a:r>
              <a:rPr lang="en-US" altLang="zh-CN" dirty="0" err="1"/>
              <a:t>Thread.MIN_PRIORITY</a:t>
            </a:r>
            <a:r>
              <a:rPr lang="en-US" altLang="zh-CN" dirty="0"/>
              <a:t> and </a:t>
            </a:r>
            <a:r>
              <a:rPr lang="en-US" altLang="zh-CN" dirty="0" err="1"/>
              <a:t>Thread.MAX_PRIORITY</a:t>
            </a:r>
            <a:r>
              <a:rPr lang="en-US" altLang="zh-CN" dirty="0"/>
              <a:t>). </a:t>
            </a:r>
            <a:endParaRPr lang="en-US" altLang="zh-CN" dirty="0" smtClean="0"/>
          </a:p>
          <a:p>
            <a:r>
              <a:rPr lang="en-US" altLang="zh-CN" dirty="0" smtClean="0"/>
              <a:t>When </a:t>
            </a:r>
            <a:r>
              <a:rPr lang="en-US" altLang="zh-CN" dirty="0"/>
              <a:t>a new thread is created, it inherits the priority number from the thread that created it. </a:t>
            </a:r>
            <a:endParaRPr lang="en-US" altLang="zh-CN" dirty="0" smtClean="0"/>
          </a:p>
          <a:p>
            <a:r>
              <a:rPr lang="en-US" altLang="zh-CN" dirty="0" smtClean="0"/>
              <a:t>You </a:t>
            </a:r>
            <a:r>
              <a:rPr lang="en-US" altLang="zh-CN" dirty="0"/>
              <a:t>can used the method </a:t>
            </a:r>
            <a:r>
              <a:rPr lang="en-US" altLang="zh-CN" dirty="0" err="1"/>
              <a:t>setPriority</a:t>
            </a:r>
            <a:r>
              <a:rPr lang="en-US" altLang="zh-CN" dirty="0"/>
              <a:t>() to change the priority number of a </a:t>
            </a:r>
            <a:r>
              <a:rPr lang="en-US" altLang="zh-CN" dirty="0" smtClean="0"/>
              <a:t>thread.</a:t>
            </a:r>
            <a:endParaRPr lang="zh-CN" altLang="en-US" dirty="0"/>
          </a:p>
        </p:txBody>
      </p:sp>
    </p:spTree>
    <p:extLst>
      <p:ext uri="{BB962C8B-B14F-4D97-AF65-F5344CB8AC3E}">
        <p14:creationId xmlns:p14="http://schemas.microsoft.com/office/powerpoint/2010/main" val="40591024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Thread Scheduling and Priority</a:t>
            </a:r>
            <a:endParaRPr lang="zh-CN" altLang="en-US" dirty="0"/>
          </a:p>
        </p:txBody>
      </p:sp>
      <p:sp>
        <p:nvSpPr>
          <p:cNvPr id="3" name="Content Placeholder 2"/>
          <p:cNvSpPr>
            <a:spLocks noGrp="1"/>
          </p:cNvSpPr>
          <p:nvPr>
            <p:ph idx="1"/>
          </p:nvPr>
        </p:nvSpPr>
        <p:spPr/>
        <p:txBody>
          <a:bodyPr>
            <a:normAutofit/>
          </a:bodyPr>
          <a:lstStyle/>
          <a:p>
            <a:r>
              <a:rPr lang="en-US" altLang="zh-CN" dirty="0" smtClean="0"/>
              <a:t>JVM implements </a:t>
            </a:r>
            <a:r>
              <a:rPr lang="en-US" altLang="zh-CN" dirty="0"/>
              <a:t>a </a:t>
            </a:r>
            <a:r>
              <a:rPr lang="en-US" altLang="zh-CN" dirty="0">
                <a:solidFill>
                  <a:srgbClr val="0070C0"/>
                </a:solidFill>
              </a:rPr>
              <a:t>preemptive scheduling scheme</a:t>
            </a:r>
            <a:r>
              <a:rPr lang="en-US" altLang="zh-CN" dirty="0"/>
              <a:t>. In a preemptive environment, if at any time a higher priority thread becomes "runnable", the current lower priority thread will yield control to the higher priority thread immediately</a:t>
            </a:r>
            <a:r>
              <a:rPr lang="en-US" altLang="zh-CN" dirty="0" smtClean="0"/>
              <a:t>.</a:t>
            </a:r>
          </a:p>
          <a:p>
            <a:r>
              <a:rPr lang="en-US" altLang="zh-CN" dirty="0"/>
              <a:t>If there is more than one thread with the same highest-priority, JVM schedules them in a round-robin manner</a:t>
            </a:r>
            <a:r>
              <a:rPr lang="en-US" altLang="zh-CN" dirty="0" smtClean="0"/>
              <a:t>.</a:t>
            </a:r>
            <a:endParaRPr lang="zh-CN" altLang="en-US" dirty="0"/>
          </a:p>
        </p:txBody>
      </p:sp>
    </p:spTree>
    <p:extLst>
      <p:ext uri="{BB962C8B-B14F-4D97-AF65-F5344CB8AC3E}">
        <p14:creationId xmlns:p14="http://schemas.microsoft.com/office/powerpoint/2010/main" val="16278884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Thread Scheduling and Priority</a:t>
            </a:r>
            <a:endParaRPr lang="zh-CN" altLang="en-US" dirty="0"/>
          </a:p>
        </p:txBody>
      </p:sp>
      <p:sp>
        <p:nvSpPr>
          <p:cNvPr id="3" name="Content Placeholder 2"/>
          <p:cNvSpPr>
            <a:spLocks noGrp="1"/>
          </p:cNvSpPr>
          <p:nvPr>
            <p:ph idx="1"/>
          </p:nvPr>
        </p:nvSpPr>
        <p:spPr/>
        <p:txBody>
          <a:bodyPr/>
          <a:lstStyle/>
          <a:p>
            <a:r>
              <a:rPr lang="en-US" altLang="zh-CN" dirty="0"/>
              <a:t>If there are more than one equal-priority runnable threads, one thread may run until the completion without yielding control to other equal-priority threads. This is known as </a:t>
            </a:r>
            <a:r>
              <a:rPr lang="en-US" altLang="zh-CN" dirty="0">
                <a:solidFill>
                  <a:srgbClr val="0070C0"/>
                </a:solidFill>
              </a:rPr>
              <a:t>starvation</a:t>
            </a:r>
            <a:r>
              <a:rPr lang="en-US" altLang="zh-CN" dirty="0"/>
              <a:t>.</a:t>
            </a:r>
          </a:p>
          <a:p>
            <a:r>
              <a:rPr lang="en-US" altLang="zh-CN" dirty="0" smtClean="0"/>
              <a:t>In </a:t>
            </a:r>
            <a:r>
              <a:rPr lang="en-US" altLang="zh-CN" dirty="0"/>
              <a:t>some operating systems such as Windows, each of the running thread is given a specific amount of CPU time. It is known as time slicing to prevent a thread from starving the other equal-priority threads. However, do not rely on time slicing, as it is implementation dependent.</a:t>
            </a:r>
            <a:endParaRPr lang="zh-CN" altLang="en-US" dirty="0"/>
          </a:p>
        </p:txBody>
      </p:sp>
    </p:spTree>
    <p:extLst>
      <p:ext uri="{BB962C8B-B14F-4D97-AF65-F5344CB8AC3E}">
        <p14:creationId xmlns:p14="http://schemas.microsoft.com/office/powerpoint/2010/main" val="13477898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Thread </a:t>
            </a:r>
            <a:r>
              <a:rPr lang="en-US" altLang="zh-CN" dirty="0" smtClean="0"/>
              <a:t>Scheduling </a:t>
            </a:r>
            <a:r>
              <a:rPr lang="en-US" altLang="zh-CN" dirty="0"/>
              <a:t>and Priority</a:t>
            </a:r>
            <a:endParaRPr lang="zh-CN" altLang="en-US" dirty="0"/>
          </a:p>
        </p:txBody>
      </p:sp>
      <p:sp>
        <p:nvSpPr>
          <p:cNvPr id="3" name="Content Placeholder 2"/>
          <p:cNvSpPr>
            <a:spLocks noGrp="1"/>
          </p:cNvSpPr>
          <p:nvPr>
            <p:ph idx="1"/>
          </p:nvPr>
        </p:nvSpPr>
        <p:spPr/>
        <p:txBody>
          <a:bodyPr>
            <a:normAutofit/>
          </a:bodyPr>
          <a:lstStyle/>
          <a:p>
            <a:r>
              <a:rPr lang="en-US" altLang="zh-CN" dirty="0" smtClean="0"/>
              <a:t>A </a:t>
            </a:r>
            <a:r>
              <a:rPr lang="en-US" altLang="zh-CN" dirty="0"/>
              <a:t>running thread will continue running until:</a:t>
            </a:r>
          </a:p>
          <a:p>
            <a:pPr lvl="1"/>
            <a:r>
              <a:rPr lang="en-US" altLang="zh-CN" dirty="0"/>
              <a:t>A higher priority thread becomes "runnable".</a:t>
            </a:r>
          </a:p>
          <a:p>
            <a:pPr lvl="1"/>
            <a:r>
              <a:rPr lang="en-US" altLang="zh-CN" dirty="0"/>
              <a:t>The running thread yields control voluntarily by calling methods such as sleep(), yield(), and wait().</a:t>
            </a:r>
          </a:p>
          <a:p>
            <a:pPr lvl="1"/>
            <a:r>
              <a:rPr lang="en-US" altLang="zh-CN" dirty="0"/>
              <a:t>The running thread terminates, i.e., its run() method exits.</a:t>
            </a:r>
          </a:p>
          <a:p>
            <a:pPr lvl="1"/>
            <a:r>
              <a:rPr lang="en-US" altLang="zh-CN" dirty="0"/>
              <a:t>On system that implements time slicing, the running thread consumes its CPU time quota.</a:t>
            </a:r>
            <a:endParaRPr lang="zh-CN" altLang="en-US" dirty="0"/>
          </a:p>
        </p:txBody>
      </p:sp>
    </p:spTree>
    <p:extLst>
      <p:ext uri="{BB962C8B-B14F-4D97-AF65-F5344CB8AC3E}">
        <p14:creationId xmlns:p14="http://schemas.microsoft.com/office/powerpoint/2010/main" val="8410910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Thread </a:t>
            </a:r>
            <a:r>
              <a:rPr lang="en-US" altLang="zh-CN" dirty="0" smtClean="0"/>
              <a:t>Scheduling </a:t>
            </a:r>
            <a:r>
              <a:rPr lang="en-US" altLang="zh-CN" dirty="0"/>
              <a:t>and Priority</a:t>
            </a:r>
            <a:endParaRPr lang="zh-CN" altLang="en-US" dirty="0"/>
          </a:p>
        </p:txBody>
      </p:sp>
      <p:sp>
        <p:nvSpPr>
          <p:cNvPr id="3" name="Content Placeholder 2"/>
          <p:cNvSpPr>
            <a:spLocks noGrp="1"/>
          </p:cNvSpPr>
          <p:nvPr>
            <p:ph idx="1"/>
          </p:nvPr>
        </p:nvSpPr>
        <p:spPr/>
        <p:txBody>
          <a:bodyPr>
            <a:normAutofit/>
          </a:bodyPr>
          <a:lstStyle/>
          <a:p>
            <a:r>
              <a:rPr lang="en-US" altLang="zh-CN" dirty="0" smtClean="0">
                <a:solidFill>
                  <a:srgbClr val="C00000"/>
                </a:solidFill>
              </a:rPr>
              <a:t>Note:</a:t>
            </a:r>
          </a:p>
          <a:p>
            <a:pPr lvl="1"/>
            <a:r>
              <a:rPr lang="en-US" altLang="zh-CN" dirty="0" smtClean="0"/>
              <a:t>JVM requires </a:t>
            </a:r>
            <a:r>
              <a:rPr lang="en-US" altLang="zh-CN" dirty="0"/>
              <a:t>the native operating system resources to support multithreading. </a:t>
            </a:r>
            <a:endParaRPr lang="en-US" altLang="zh-CN" dirty="0" smtClean="0"/>
          </a:p>
          <a:p>
            <a:pPr lvl="1"/>
            <a:r>
              <a:rPr lang="en-US" altLang="zh-CN" dirty="0" smtClean="0"/>
              <a:t>Most </a:t>
            </a:r>
            <a:r>
              <a:rPr lang="en-US" altLang="zh-CN" dirty="0"/>
              <a:t>JVM does not guarantee that the highest-priority thread is being run at all times. It may choose to dispatch a lower-priority thread for some reasons such as to prevent starvation. Therefore, you should not rely on the priority in your algorithm.</a:t>
            </a:r>
            <a:endParaRPr lang="zh-CN" altLang="en-US" dirty="0"/>
          </a:p>
        </p:txBody>
      </p:sp>
    </p:spTree>
    <p:extLst>
      <p:ext uri="{BB962C8B-B14F-4D97-AF65-F5344CB8AC3E}">
        <p14:creationId xmlns:p14="http://schemas.microsoft.com/office/powerpoint/2010/main" val="7514683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Solving the Counting game problem</a:t>
            </a:r>
            <a:endParaRPr lang="zh-CN" altLang="en-US" dirty="0"/>
          </a:p>
        </p:txBody>
      </p:sp>
      <p:sp>
        <p:nvSpPr>
          <p:cNvPr id="3" name="Content Placeholder 2"/>
          <p:cNvSpPr>
            <a:spLocks noGrp="1"/>
          </p:cNvSpPr>
          <p:nvPr>
            <p:ph idx="1"/>
          </p:nvPr>
        </p:nvSpPr>
        <p:spPr/>
        <p:txBody>
          <a:bodyPr/>
          <a:lstStyle/>
          <a:p>
            <a:r>
              <a:rPr lang="en-US" altLang="zh-CN" dirty="0"/>
              <a:t>There are a number of possible solutions to this problem. </a:t>
            </a:r>
            <a:endParaRPr lang="en-US" altLang="zh-CN" dirty="0" smtClean="0"/>
          </a:p>
          <a:p>
            <a:pPr lvl="1"/>
            <a:r>
              <a:rPr lang="en-US" altLang="zh-CN" dirty="0" smtClean="0">
                <a:solidFill>
                  <a:srgbClr val="0070C0"/>
                </a:solidFill>
              </a:rPr>
              <a:t>Immutable object</a:t>
            </a:r>
          </a:p>
          <a:p>
            <a:pPr lvl="2"/>
            <a:r>
              <a:rPr lang="en-US" altLang="zh-CN" dirty="0" smtClean="0"/>
              <a:t>one </a:t>
            </a:r>
            <a:r>
              <a:rPr lang="en-US" altLang="zh-CN" dirty="0"/>
              <a:t>of the simplest and most direct is to make the object immutable; that is, not to allow it to change after it's been constructed</a:t>
            </a:r>
            <a:r>
              <a:rPr lang="en-US" altLang="zh-CN" dirty="0" smtClean="0"/>
              <a:t>.</a:t>
            </a:r>
          </a:p>
          <a:p>
            <a:pPr lvl="1"/>
            <a:r>
              <a:rPr lang="en-US" altLang="zh-CN" dirty="0" smtClean="0">
                <a:solidFill>
                  <a:srgbClr val="0070C0"/>
                </a:solidFill>
              </a:rPr>
              <a:t>Synchronization</a:t>
            </a:r>
          </a:p>
          <a:p>
            <a:pPr lvl="2"/>
            <a:r>
              <a:rPr lang="en-US" altLang="zh-CN" dirty="0"/>
              <a:t>Java does allow you to guarantee that no more than one thread at a time will run a method. Other threads will have to wait for the first thread to finish running. In the meantime they block, that is stop executing</a:t>
            </a:r>
            <a:r>
              <a:rPr lang="en-US" altLang="zh-CN" dirty="0" smtClean="0"/>
              <a:t>.</a:t>
            </a:r>
          </a:p>
          <a:p>
            <a:r>
              <a:rPr lang="en-US" altLang="zh-CN" dirty="0" smtClean="0">
                <a:solidFill>
                  <a:srgbClr val="C00000"/>
                </a:solidFill>
              </a:rPr>
              <a:t>Note: </a:t>
            </a:r>
            <a:r>
              <a:rPr lang="en-US" altLang="zh-CN" dirty="0" smtClean="0"/>
              <a:t>Not </a:t>
            </a:r>
            <a:r>
              <a:rPr lang="en-US" altLang="zh-CN" dirty="0"/>
              <a:t>all solutions are valid in all situations</a:t>
            </a:r>
            <a:endParaRPr lang="zh-CN" altLang="en-US" dirty="0"/>
          </a:p>
        </p:txBody>
      </p:sp>
    </p:spTree>
    <p:extLst>
      <p:ext uri="{BB962C8B-B14F-4D97-AF65-F5344CB8AC3E}">
        <p14:creationId xmlns:p14="http://schemas.microsoft.com/office/powerpoint/2010/main" val="3563766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rmAutofit fontScale="55000" lnSpcReduction="20000"/>
          </a:bodyPr>
          <a:lstStyle/>
          <a:p>
            <a:pPr marL="0" indent="0">
              <a:buNone/>
            </a:pPr>
            <a:r>
              <a:rPr lang="en-US" altLang="zh-CN" dirty="0" smtClean="0"/>
              <a:t>      </a:t>
            </a:r>
            <a:r>
              <a:rPr lang="en-US" altLang="zh-CN" dirty="0" err="1" smtClean="0"/>
              <a:t>JButton</a:t>
            </a:r>
            <a:r>
              <a:rPr lang="en-US" altLang="zh-CN" dirty="0" smtClean="0"/>
              <a:t> </a:t>
            </a:r>
            <a:r>
              <a:rPr lang="en-US" altLang="zh-CN" dirty="0" err="1"/>
              <a:t>btnStart</a:t>
            </a:r>
            <a:r>
              <a:rPr lang="en-US" altLang="zh-CN" dirty="0"/>
              <a:t> = new </a:t>
            </a:r>
            <a:r>
              <a:rPr lang="en-US" altLang="zh-CN" dirty="0" err="1"/>
              <a:t>JButton</a:t>
            </a:r>
            <a:r>
              <a:rPr lang="en-US" altLang="zh-CN" dirty="0"/>
              <a:t>("Start Counting");</a:t>
            </a:r>
          </a:p>
          <a:p>
            <a:pPr marL="0" indent="0">
              <a:buNone/>
            </a:pPr>
            <a:r>
              <a:rPr lang="en-US" altLang="zh-CN" dirty="0"/>
              <a:t>      </a:t>
            </a:r>
            <a:r>
              <a:rPr lang="en-US" altLang="zh-CN" dirty="0" err="1"/>
              <a:t>cp.add</a:t>
            </a:r>
            <a:r>
              <a:rPr lang="en-US" altLang="zh-CN" dirty="0"/>
              <a:t>(</a:t>
            </a:r>
            <a:r>
              <a:rPr lang="en-US" altLang="zh-CN" dirty="0" err="1"/>
              <a:t>btnStart</a:t>
            </a:r>
            <a:r>
              <a:rPr lang="en-US" altLang="zh-CN" dirty="0"/>
              <a:t>);</a:t>
            </a:r>
          </a:p>
          <a:p>
            <a:pPr marL="0" indent="0">
              <a:buNone/>
            </a:pPr>
            <a:r>
              <a:rPr lang="en-US" altLang="zh-CN" dirty="0"/>
              <a:t>      </a:t>
            </a:r>
            <a:r>
              <a:rPr lang="en-US" altLang="zh-CN" dirty="0" err="1">
                <a:solidFill>
                  <a:srgbClr val="0070C0"/>
                </a:solidFill>
              </a:rPr>
              <a:t>btnStart.addActionListener</a:t>
            </a:r>
            <a:r>
              <a:rPr lang="en-US" altLang="zh-CN" dirty="0">
                <a:solidFill>
                  <a:srgbClr val="0070C0"/>
                </a:solidFill>
              </a:rPr>
              <a:t>(new </a:t>
            </a:r>
            <a:r>
              <a:rPr lang="en-US" altLang="zh-CN" dirty="0" err="1">
                <a:solidFill>
                  <a:srgbClr val="0070C0"/>
                </a:solidFill>
              </a:rPr>
              <a:t>ActionListener</a:t>
            </a:r>
            <a:r>
              <a:rPr lang="en-US" altLang="zh-CN" dirty="0">
                <a:solidFill>
                  <a:srgbClr val="0070C0"/>
                </a:solidFill>
              </a:rPr>
              <a:t>() {</a:t>
            </a:r>
          </a:p>
          <a:p>
            <a:pPr marL="0" indent="0">
              <a:buNone/>
            </a:pPr>
            <a:r>
              <a:rPr lang="en-US" altLang="zh-CN" dirty="0"/>
              <a:t>         @Override</a:t>
            </a:r>
          </a:p>
          <a:p>
            <a:pPr marL="0" indent="0">
              <a:buNone/>
            </a:pPr>
            <a:r>
              <a:rPr lang="en-US" altLang="zh-CN" dirty="0">
                <a:solidFill>
                  <a:srgbClr val="0070C0"/>
                </a:solidFill>
              </a:rPr>
              <a:t>         public void </a:t>
            </a:r>
            <a:r>
              <a:rPr lang="en-US" altLang="zh-CN" dirty="0" err="1">
                <a:solidFill>
                  <a:srgbClr val="0070C0"/>
                </a:solidFill>
              </a:rPr>
              <a:t>actionPerformed</a:t>
            </a:r>
            <a:r>
              <a:rPr lang="en-US" altLang="zh-CN" dirty="0">
                <a:solidFill>
                  <a:srgbClr val="0070C0"/>
                </a:solidFill>
              </a:rPr>
              <a:t>(</a:t>
            </a:r>
            <a:r>
              <a:rPr lang="en-US" altLang="zh-CN" dirty="0" err="1">
                <a:solidFill>
                  <a:srgbClr val="0070C0"/>
                </a:solidFill>
              </a:rPr>
              <a:t>ActionEvent</a:t>
            </a:r>
            <a:r>
              <a:rPr lang="en-US" altLang="zh-CN" dirty="0">
                <a:solidFill>
                  <a:srgbClr val="0070C0"/>
                </a:solidFill>
              </a:rPr>
              <a:t> </a:t>
            </a:r>
            <a:r>
              <a:rPr lang="en-US" altLang="zh-CN" dirty="0" err="1">
                <a:solidFill>
                  <a:srgbClr val="0070C0"/>
                </a:solidFill>
              </a:rPr>
              <a:t>evt</a:t>
            </a:r>
            <a:r>
              <a:rPr lang="en-US" altLang="zh-CN" dirty="0">
                <a:solidFill>
                  <a:srgbClr val="0070C0"/>
                </a:solidFill>
              </a:rPr>
              <a:t>) {</a:t>
            </a:r>
          </a:p>
          <a:p>
            <a:pPr marL="0" indent="0">
              <a:buNone/>
            </a:pPr>
            <a:r>
              <a:rPr lang="en-US" altLang="zh-CN" dirty="0">
                <a:solidFill>
                  <a:srgbClr val="0070C0"/>
                </a:solidFill>
              </a:rPr>
              <a:t>            stop = false;</a:t>
            </a:r>
          </a:p>
          <a:p>
            <a:pPr marL="0" indent="0">
              <a:buNone/>
            </a:pPr>
            <a:r>
              <a:rPr lang="en-US" altLang="zh-CN" dirty="0">
                <a:solidFill>
                  <a:srgbClr val="0070C0"/>
                </a:solidFill>
              </a:rPr>
              <a:t>            for (</a:t>
            </a:r>
            <a:r>
              <a:rPr lang="en-US" altLang="zh-CN" dirty="0" err="1">
                <a:solidFill>
                  <a:srgbClr val="0070C0"/>
                </a:solidFill>
              </a:rPr>
              <a:t>int</a:t>
            </a:r>
            <a:r>
              <a:rPr lang="en-US" altLang="zh-CN" dirty="0">
                <a:solidFill>
                  <a:srgbClr val="0070C0"/>
                </a:solidFill>
              </a:rPr>
              <a:t> </a:t>
            </a:r>
            <a:r>
              <a:rPr lang="en-US" altLang="zh-CN" dirty="0" err="1">
                <a:solidFill>
                  <a:srgbClr val="0070C0"/>
                </a:solidFill>
              </a:rPr>
              <a:t>i</a:t>
            </a:r>
            <a:r>
              <a:rPr lang="en-US" altLang="zh-CN" dirty="0">
                <a:solidFill>
                  <a:srgbClr val="0070C0"/>
                </a:solidFill>
              </a:rPr>
              <a:t> = 0; </a:t>
            </a:r>
            <a:r>
              <a:rPr lang="en-US" altLang="zh-CN" dirty="0" err="1">
                <a:solidFill>
                  <a:srgbClr val="0070C0"/>
                </a:solidFill>
              </a:rPr>
              <a:t>i</a:t>
            </a:r>
            <a:r>
              <a:rPr lang="en-US" altLang="zh-CN" dirty="0">
                <a:solidFill>
                  <a:srgbClr val="0070C0"/>
                </a:solidFill>
              </a:rPr>
              <a:t> &lt; 100000; ++</a:t>
            </a:r>
            <a:r>
              <a:rPr lang="en-US" altLang="zh-CN" dirty="0" err="1">
                <a:solidFill>
                  <a:srgbClr val="0070C0"/>
                </a:solidFill>
              </a:rPr>
              <a:t>i</a:t>
            </a:r>
            <a:r>
              <a:rPr lang="en-US" altLang="zh-CN" dirty="0">
                <a:solidFill>
                  <a:srgbClr val="0070C0"/>
                </a:solidFill>
              </a:rPr>
              <a:t>) {</a:t>
            </a:r>
          </a:p>
          <a:p>
            <a:pPr marL="0" indent="0">
              <a:buNone/>
            </a:pPr>
            <a:r>
              <a:rPr lang="en-US" altLang="zh-CN" dirty="0">
                <a:solidFill>
                  <a:srgbClr val="0070C0"/>
                </a:solidFill>
              </a:rPr>
              <a:t>               if (stop) break;  // check if STOP button has been pushed,</a:t>
            </a:r>
          </a:p>
          <a:p>
            <a:pPr marL="0" indent="0">
              <a:buNone/>
            </a:pPr>
            <a:r>
              <a:rPr lang="en-US" altLang="zh-CN" dirty="0">
                <a:solidFill>
                  <a:srgbClr val="0070C0"/>
                </a:solidFill>
              </a:rPr>
              <a:t>                                 //  which changes the stop flag to true</a:t>
            </a:r>
          </a:p>
          <a:p>
            <a:pPr marL="0" indent="0">
              <a:buNone/>
            </a:pPr>
            <a:r>
              <a:rPr lang="en-US" altLang="zh-CN" dirty="0">
                <a:solidFill>
                  <a:srgbClr val="0070C0"/>
                </a:solidFill>
              </a:rPr>
              <a:t>               </a:t>
            </a:r>
            <a:r>
              <a:rPr lang="en-US" altLang="zh-CN" dirty="0" err="1">
                <a:solidFill>
                  <a:srgbClr val="0070C0"/>
                </a:solidFill>
              </a:rPr>
              <a:t>tfCount.setText</a:t>
            </a:r>
            <a:r>
              <a:rPr lang="en-US" altLang="zh-CN" dirty="0">
                <a:solidFill>
                  <a:srgbClr val="0070C0"/>
                </a:solidFill>
              </a:rPr>
              <a:t>(count + "");</a:t>
            </a:r>
          </a:p>
          <a:p>
            <a:pPr marL="0" indent="0">
              <a:buNone/>
            </a:pPr>
            <a:r>
              <a:rPr lang="en-US" altLang="zh-CN" dirty="0">
                <a:solidFill>
                  <a:srgbClr val="0070C0"/>
                </a:solidFill>
              </a:rPr>
              <a:t>               ++count;</a:t>
            </a:r>
          </a:p>
          <a:p>
            <a:pPr marL="0" indent="0">
              <a:buNone/>
            </a:pPr>
            <a:r>
              <a:rPr lang="en-US" altLang="zh-CN" dirty="0">
                <a:solidFill>
                  <a:srgbClr val="0070C0"/>
                </a:solidFill>
              </a:rPr>
              <a:t>            }</a:t>
            </a:r>
          </a:p>
          <a:p>
            <a:pPr marL="0" indent="0">
              <a:buNone/>
            </a:pPr>
            <a:r>
              <a:rPr lang="en-US" altLang="zh-CN" dirty="0">
                <a:solidFill>
                  <a:srgbClr val="0070C0"/>
                </a:solidFill>
              </a:rPr>
              <a:t>         }</a:t>
            </a:r>
          </a:p>
          <a:p>
            <a:pPr marL="0" indent="0">
              <a:buNone/>
            </a:pPr>
            <a:r>
              <a:rPr lang="en-US" altLang="zh-CN" dirty="0"/>
              <a:t>      });</a:t>
            </a:r>
          </a:p>
          <a:p>
            <a:pPr marL="0" indent="0">
              <a:buNone/>
            </a:pPr>
            <a:r>
              <a:rPr lang="en-US" altLang="zh-CN" dirty="0"/>
              <a:t>      </a:t>
            </a:r>
            <a:r>
              <a:rPr lang="en-US" altLang="zh-CN" dirty="0" err="1"/>
              <a:t>JButton</a:t>
            </a:r>
            <a:r>
              <a:rPr lang="en-US" altLang="zh-CN" dirty="0"/>
              <a:t> </a:t>
            </a:r>
            <a:r>
              <a:rPr lang="en-US" altLang="zh-CN" dirty="0" err="1"/>
              <a:t>btnStop</a:t>
            </a:r>
            <a:r>
              <a:rPr lang="en-US" altLang="zh-CN" dirty="0"/>
              <a:t> = new </a:t>
            </a:r>
            <a:r>
              <a:rPr lang="en-US" altLang="zh-CN" dirty="0" err="1"/>
              <a:t>JButton</a:t>
            </a:r>
            <a:r>
              <a:rPr lang="en-US" altLang="zh-CN" dirty="0"/>
              <a:t>("Stop Counting");</a:t>
            </a:r>
          </a:p>
          <a:p>
            <a:pPr marL="0" indent="0">
              <a:buNone/>
            </a:pPr>
            <a:r>
              <a:rPr lang="en-US" altLang="zh-CN" dirty="0"/>
              <a:t>      </a:t>
            </a:r>
            <a:r>
              <a:rPr lang="en-US" altLang="zh-CN" dirty="0" err="1"/>
              <a:t>cp.add</a:t>
            </a:r>
            <a:r>
              <a:rPr lang="en-US" altLang="zh-CN" dirty="0"/>
              <a:t>(</a:t>
            </a:r>
            <a:r>
              <a:rPr lang="en-US" altLang="zh-CN" dirty="0" err="1"/>
              <a:t>btnStop</a:t>
            </a:r>
            <a:r>
              <a:rPr lang="en-US" altLang="zh-CN" dirty="0"/>
              <a:t>);</a:t>
            </a:r>
          </a:p>
          <a:p>
            <a:pPr marL="0" indent="0">
              <a:buNone/>
            </a:pPr>
            <a:r>
              <a:rPr lang="en-US" altLang="zh-CN" dirty="0"/>
              <a:t>      </a:t>
            </a:r>
            <a:r>
              <a:rPr lang="en-US" altLang="zh-CN" dirty="0" err="1">
                <a:solidFill>
                  <a:srgbClr val="0070C0"/>
                </a:solidFill>
              </a:rPr>
              <a:t>btnStop.addActionListener</a:t>
            </a:r>
            <a:r>
              <a:rPr lang="en-US" altLang="zh-CN" dirty="0">
                <a:solidFill>
                  <a:srgbClr val="0070C0"/>
                </a:solidFill>
              </a:rPr>
              <a:t>(new </a:t>
            </a:r>
            <a:r>
              <a:rPr lang="en-US" altLang="zh-CN" dirty="0" err="1">
                <a:solidFill>
                  <a:srgbClr val="0070C0"/>
                </a:solidFill>
              </a:rPr>
              <a:t>ActionListener</a:t>
            </a:r>
            <a:r>
              <a:rPr lang="en-US" altLang="zh-CN" dirty="0">
                <a:solidFill>
                  <a:srgbClr val="0070C0"/>
                </a:solidFill>
              </a:rPr>
              <a:t>() {</a:t>
            </a:r>
          </a:p>
          <a:p>
            <a:pPr marL="0" indent="0">
              <a:buNone/>
            </a:pPr>
            <a:r>
              <a:rPr lang="en-US" altLang="zh-CN" dirty="0"/>
              <a:t>         @Override</a:t>
            </a:r>
          </a:p>
          <a:p>
            <a:pPr marL="0" indent="0">
              <a:buNone/>
            </a:pPr>
            <a:r>
              <a:rPr lang="en-US" altLang="zh-CN" dirty="0"/>
              <a:t>         </a:t>
            </a:r>
            <a:r>
              <a:rPr lang="en-US" altLang="zh-CN" dirty="0">
                <a:solidFill>
                  <a:srgbClr val="0070C0"/>
                </a:solidFill>
              </a:rPr>
              <a:t>public void </a:t>
            </a:r>
            <a:r>
              <a:rPr lang="en-US" altLang="zh-CN" dirty="0" err="1">
                <a:solidFill>
                  <a:srgbClr val="0070C0"/>
                </a:solidFill>
              </a:rPr>
              <a:t>actionPerformed</a:t>
            </a:r>
            <a:r>
              <a:rPr lang="en-US" altLang="zh-CN" dirty="0">
                <a:solidFill>
                  <a:srgbClr val="0070C0"/>
                </a:solidFill>
              </a:rPr>
              <a:t>(</a:t>
            </a:r>
            <a:r>
              <a:rPr lang="en-US" altLang="zh-CN" dirty="0" err="1">
                <a:solidFill>
                  <a:srgbClr val="0070C0"/>
                </a:solidFill>
              </a:rPr>
              <a:t>ActionEvent</a:t>
            </a:r>
            <a:r>
              <a:rPr lang="en-US" altLang="zh-CN" dirty="0">
                <a:solidFill>
                  <a:srgbClr val="0070C0"/>
                </a:solidFill>
              </a:rPr>
              <a:t> </a:t>
            </a:r>
            <a:r>
              <a:rPr lang="en-US" altLang="zh-CN" dirty="0" err="1">
                <a:solidFill>
                  <a:srgbClr val="0070C0"/>
                </a:solidFill>
              </a:rPr>
              <a:t>evt</a:t>
            </a:r>
            <a:r>
              <a:rPr lang="en-US" altLang="zh-CN" dirty="0">
                <a:solidFill>
                  <a:srgbClr val="0070C0"/>
                </a:solidFill>
              </a:rPr>
              <a:t>) {</a:t>
            </a:r>
          </a:p>
          <a:p>
            <a:pPr marL="0" indent="0">
              <a:buNone/>
            </a:pPr>
            <a:r>
              <a:rPr lang="en-US" altLang="zh-CN" dirty="0">
                <a:solidFill>
                  <a:srgbClr val="0070C0"/>
                </a:solidFill>
              </a:rPr>
              <a:t>            stop = true;  // set the stop flag</a:t>
            </a:r>
          </a:p>
          <a:p>
            <a:pPr marL="0" indent="0">
              <a:buNone/>
            </a:pPr>
            <a:r>
              <a:rPr lang="en-US" altLang="zh-CN" dirty="0">
                <a:solidFill>
                  <a:srgbClr val="0070C0"/>
                </a:solidFill>
              </a:rPr>
              <a:t>         }</a:t>
            </a:r>
          </a:p>
          <a:p>
            <a:pPr marL="0" indent="0">
              <a:buNone/>
            </a:pPr>
            <a:r>
              <a:rPr lang="en-US" altLang="zh-CN" dirty="0"/>
              <a:t>      });</a:t>
            </a:r>
            <a:endParaRPr lang="zh-CN" altLang="en-US" dirty="0"/>
          </a:p>
        </p:txBody>
      </p:sp>
    </p:spTree>
    <p:extLst>
      <p:ext uri="{BB962C8B-B14F-4D97-AF65-F5344CB8AC3E}">
        <p14:creationId xmlns:p14="http://schemas.microsoft.com/office/powerpoint/2010/main" val="13458457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Solving the Counting game problem</a:t>
            </a:r>
            <a:endParaRPr lang="zh-CN" altLang="en-US" dirty="0"/>
          </a:p>
        </p:txBody>
      </p:sp>
      <p:sp>
        <p:nvSpPr>
          <p:cNvPr id="3" name="Content Placeholder 2"/>
          <p:cNvSpPr>
            <a:spLocks noGrp="1"/>
          </p:cNvSpPr>
          <p:nvPr>
            <p:ph idx="1"/>
          </p:nvPr>
        </p:nvSpPr>
        <p:spPr/>
        <p:txBody>
          <a:bodyPr>
            <a:normAutofit/>
          </a:bodyPr>
          <a:lstStyle/>
          <a:p>
            <a:r>
              <a:rPr lang="en-US" altLang="zh-CN" dirty="0"/>
              <a:t>Each Java object has a </a:t>
            </a:r>
            <a:r>
              <a:rPr lang="en-US" altLang="zh-CN" dirty="0" smtClean="0">
                <a:solidFill>
                  <a:srgbClr val="0070C0"/>
                </a:solidFill>
              </a:rPr>
              <a:t>lock (also called monitor)</a:t>
            </a:r>
            <a:r>
              <a:rPr lang="en-US" altLang="zh-CN" dirty="0" smtClean="0"/>
              <a:t>. </a:t>
            </a:r>
            <a:r>
              <a:rPr lang="en-US" altLang="zh-CN" dirty="0"/>
              <a:t>At any time, the lock is controlled by, at most, a single thread. </a:t>
            </a:r>
            <a:endParaRPr lang="en-US" altLang="zh-CN" dirty="0" smtClean="0"/>
          </a:p>
          <a:p>
            <a:pPr lvl="1"/>
            <a:r>
              <a:rPr lang="en-US" altLang="zh-CN" dirty="0"/>
              <a:t>multithreading is built into the Java language right at the root class </a:t>
            </a:r>
            <a:r>
              <a:rPr lang="en-US" altLang="zh-CN" dirty="0" err="1"/>
              <a:t>java.lang.Object</a:t>
            </a:r>
            <a:r>
              <a:rPr lang="en-US" altLang="zh-CN" dirty="0"/>
              <a:t>. The synchronization lock is kept in the Object. </a:t>
            </a:r>
            <a:endParaRPr lang="en-US" altLang="zh-CN" dirty="0" smtClean="0"/>
          </a:p>
          <a:p>
            <a:r>
              <a:rPr lang="en-US" altLang="zh-CN" dirty="0" smtClean="0"/>
              <a:t>You </a:t>
            </a:r>
            <a:r>
              <a:rPr lang="en-US" altLang="zh-CN" dirty="0"/>
              <a:t>could mark a method or a block of the codes with keyword </a:t>
            </a:r>
            <a:r>
              <a:rPr lang="en-US" altLang="zh-CN" dirty="0">
                <a:solidFill>
                  <a:srgbClr val="0070C0"/>
                </a:solidFill>
              </a:rPr>
              <a:t>synchronized</a:t>
            </a:r>
            <a:r>
              <a:rPr lang="en-US" altLang="zh-CN" dirty="0"/>
              <a:t>. </a:t>
            </a:r>
            <a:endParaRPr lang="en-US" altLang="zh-CN" dirty="0" smtClean="0"/>
          </a:p>
        </p:txBody>
      </p:sp>
    </p:spTree>
    <p:extLst>
      <p:ext uri="{BB962C8B-B14F-4D97-AF65-F5344CB8AC3E}">
        <p14:creationId xmlns:p14="http://schemas.microsoft.com/office/powerpoint/2010/main" val="40228556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Solving the Counting game problem</a:t>
            </a:r>
            <a:endParaRPr lang="zh-CN" altLang="en-US" dirty="0"/>
          </a:p>
        </p:txBody>
      </p:sp>
      <p:sp>
        <p:nvSpPr>
          <p:cNvPr id="3" name="Content Placeholder 2"/>
          <p:cNvSpPr>
            <a:spLocks noGrp="1"/>
          </p:cNvSpPr>
          <p:nvPr>
            <p:ph idx="1"/>
          </p:nvPr>
        </p:nvSpPr>
        <p:spPr/>
        <p:txBody>
          <a:bodyPr>
            <a:normAutofit/>
          </a:bodyPr>
          <a:lstStyle/>
          <a:p>
            <a:r>
              <a:rPr lang="en-US" altLang="zh-CN" dirty="0"/>
              <a:t>A thread that wants to execute an object's synchronized code must first attempt to acquire its lock. </a:t>
            </a:r>
          </a:p>
          <a:p>
            <a:pPr lvl="1"/>
            <a:r>
              <a:rPr lang="en-US" altLang="zh-CN" dirty="0"/>
              <a:t>When a thread that owns a lock completes the synchronized code, it gives up the lock.</a:t>
            </a:r>
            <a:endParaRPr lang="zh-CN" altLang="en-US" dirty="0"/>
          </a:p>
          <a:p>
            <a:pPr lvl="1"/>
            <a:r>
              <a:rPr lang="en-US" altLang="zh-CN" dirty="0" smtClean="0"/>
              <a:t>If the lock is under the control of another thread, then the attempting thread goes into the Seeking Lock state and becomes ready only when the lock becomes available. </a:t>
            </a:r>
          </a:p>
          <a:p>
            <a:r>
              <a:rPr lang="en-US" altLang="zh-CN" dirty="0"/>
              <a:t>Synchronization can be controlled at method level or block level</a:t>
            </a:r>
            <a:r>
              <a:rPr lang="en-US" altLang="zh-CN" dirty="0" smtClean="0"/>
              <a:t>.</a:t>
            </a:r>
            <a:endParaRPr lang="zh-CN" altLang="en-US" dirty="0"/>
          </a:p>
        </p:txBody>
      </p:sp>
    </p:spTree>
    <p:extLst>
      <p:ext uri="{BB962C8B-B14F-4D97-AF65-F5344CB8AC3E}">
        <p14:creationId xmlns:p14="http://schemas.microsoft.com/office/powerpoint/2010/main" val="22669630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Synchronized </a:t>
            </a:r>
            <a:r>
              <a:rPr lang="en-US" altLang="zh-CN" dirty="0"/>
              <a:t>methods</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You can use </a:t>
            </a:r>
            <a:r>
              <a:rPr lang="en-US" altLang="zh-CN" dirty="0"/>
              <a:t>the synchronized keyword on a </a:t>
            </a:r>
            <a:r>
              <a:rPr lang="en-US" altLang="zh-CN" dirty="0" smtClean="0"/>
              <a:t>method. That is to say the synchronization will </a:t>
            </a:r>
            <a:r>
              <a:rPr lang="en-US" altLang="zh-CN" dirty="0"/>
              <a:t>be controlled at method </a:t>
            </a:r>
            <a:r>
              <a:rPr lang="en-US" altLang="zh-CN" dirty="0" smtClean="0"/>
              <a:t>level.</a:t>
            </a:r>
          </a:p>
          <a:p>
            <a:r>
              <a:rPr lang="en-US" altLang="zh-CN" dirty="0" smtClean="0"/>
              <a:t>This guarantees </a:t>
            </a:r>
            <a:r>
              <a:rPr lang="en-US" altLang="zh-CN" dirty="0"/>
              <a:t>that no more than one thread at a time will run a method. Other threads will have to wait for the first thread to finish running. </a:t>
            </a:r>
            <a:endParaRPr lang="en-US" altLang="zh-CN" dirty="0" smtClean="0"/>
          </a:p>
          <a:p>
            <a:r>
              <a:rPr lang="en-US" altLang="zh-CN" dirty="0">
                <a:solidFill>
                  <a:srgbClr val="C00000"/>
                </a:solidFill>
              </a:rPr>
              <a:t>Note: </a:t>
            </a:r>
            <a:endParaRPr lang="en-US" altLang="zh-CN" dirty="0" smtClean="0">
              <a:solidFill>
                <a:srgbClr val="C00000"/>
              </a:solidFill>
            </a:endParaRPr>
          </a:p>
          <a:p>
            <a:pPr lvl="1"/>
            <a:r>
              <a:rPr lang="en-US" altLang="zh-CN" dirty="0" smtClean="0"/>
              <a:t>In general, </a:t>
            </a:r>
            <a:r>
              <a:rPr lang="en-US" altLang="zh-CN" dirty="0"/>
              <a:t>synchronized methods run three to ten times slower that the equivalent </a:t>
            </a:r>
            <a:r>
              <a:rPr lang="en-US" altLang="zh-CN" dirty="0" smtClean="0"/>
              <a:t>non-synchronized </a:t>
            </a:r>
            <a:r>
              <a:rPr lang="en-US" altLang="zh-CN" dirty="0"/>
              <a:t>method</a:t>
            </a:r>
            <a:r>
              <a:rPr lang="en-US" altLang="zh-CN" dirty="0" smtClean="0"/>
              <a:t>.</a:t>
            </a:r>
          </a:p>
          <a:p>
            <a:pPr lvl="1"/>
            <a:r>
              <a:rPr lang="en-US" altLang="zh-CN" dirty="0"/>
              <a:t>Since there's only one lock per object, it's not just the synchronized method that can't be invoked by other threads. It's any other synchronized method or block of code in that object.</a:t>
            </a:r>
            <a:endParaRPr lang="zh-CN" altLang="en-US" dirty="0"/>
          </a:p>
        </p:txBody>
      </p:sp>
    </p:spTree>
    <p:extLst>
      <p:ext uri="{BB962C8B-B14F-4D97-AF65-F5344CB8AC3E}">
        <p14:creationId xmlns:p14="http://schemas.microsoft.com/office/powerpoint/2010/main" val="711173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Solving the Counting game problem</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sz="2000" dirty="0"/>
              <a:t>public class </a:t>
            </a:r>
            <a:r>
              <a:rPr lang="en-US" altLang="zh-CN" sz="2000" dirty="0">
                <a:solidFill>
                  <a:srgbClr val="0070C0"/>
                </a:solidFill>
              </a:rPr>
              <a:t>Counter</a:t>
            </a:r>
            <a:r>
              <a:rPr lang="en-US" altLang="zh-CN" sz="2000" dirty="0"/>
              <a:t> </a:t>
            </a:r>
            <a:r>
              <a:rPr lang="en-US" altLang="zh-CN" sz="2000" dirty="0" smtClean="0"/>
              <a:t>{</a:t>
            </a:r>
            <a:endParaRPr lang="en-US" altLang="zh-CN" sz="2000" dirty="0"/>
          </a:p>
          <a:p>
            <a:pPr marL="0" indent="0">
              <a:buNone/>
            </a:pPr>
            <a:r>
              <a:rPr lang="en-US" altLang="zh-CN" sz="2000" dirty="0"/>
              <a:t>  private </a:t>
            </a:r>
            <a:r>
              <a:rPr lang="en-US" altLang="zh-CN" sz="2000" dirty="0" err="1"/>
              <a:t>int</a:t>
            </a:r>
            <a:r>
              <a:rPr lang="en-US" altLang="zh-CN" sz="2000" dirty="0"/>
              <a:t> count = 0;</a:t>
            </a:r>
          </a:p>
          <a:p>
            <a:pPr marL="0" indent="0">
              <a:buNone/>
            </a:pPr>
            <a:endParaRPr lang="en-US" altLang="zh-CN" sz="2000" dirty="0"/>
          </a:p>
          <a:p>
            <a:pPr marL="0" indent="0">
              <a:buNone/>
            </a:pPr>
            <a:r>
              <a:rPr lang="en-US" altLang="zh-CN" sz="2000" dirty="0"/>
              <a:t>  public </a:t>
            </a:r>
            <a:r>
              <a:rPr lang="en-US" altLang="zh-CN" sz="2000" dirty="0">
                <a:solidFill>
                  <a:srgbClr val="0070C0"/>
                </a:solidFill>
              </a:rPr>
              <a:t>synchronized</a:t>
            </a:r>
            <a:r>
              <a:rPr lang="en-US" altLang="zh-CN" sz="2000" dirty="0"/>
              <a:t> </a:t>
            </a:r>
            <a:r>
              <a:rPr lang="en-US" altLang="zh-CN" sz="2000" dirty="0" smtClean="0"/>
              <a:t>void </a:t>
            </a:r>
            <a:r>
              <a:rPr lang="en-US" altLang="zh-CN" sz="2000" dirty="0"/>
              <a:t>count(String s) {</a:t>
            </a:r>
          </a:p>
          <a:p>
            <a:pPr marL="0" indent="0">
              <a:buNone/>
            </a:pPr>
            <a:r>
              <a:rPr lang="en-US" altLang="zh-CN" sz="2000" dirty="0"/>
              <a:t>     while(count&lt;50){</a:t>
            </a:r>
          </a:p>
          <a:p>
            <a:pPr marL="0" indent="0">
              <a:buNone/>
            </a:pPr>
            <a:r>
              <a:rPr lang="en-US" altLang="zh-CN" sz="2000" dirty="0"/>
              <a:t>       count++;</a:t>
            </a:r>
          </a:p>
          <a:p>
            <a:pPr marL="0" indent="0">
              <a:buNone/>
            </a:pPr>
            <a:r>
              <a:rPr lang="en-US" altLang="zh-CN" sz="2000" dirty="0"/>
              <a:t>       </a:t>
            </a:r>
            <a:r>
              <a:rPr lang="en-US" altLang="zh-CN" sz="2000" dirty="0" err="1"/>
              <a:t>System.out.println</a:t>
            </a:r>
            <a:r>
              <a:rPr lang="en-US" altLang="zh-CN" sz="2000" dirty="0"/>
              <a:t>(s+":"+count);</a:t>
            </a:r>
          </a:p>
          <a:p>
            <a:pPr marL="0" indent="0">
              <a:buNone/>
            </a:pPr>
            <a:r>
              <a:rPr lang="en-US" altLang="zh-CN" sz="2000" dirty="0"/>
              <a:t>     }</a:t>
            </a:r>
          </a:p>
          <a:p>
            <a:pPr marL="0" indent="0">
              <a:buNone/>
            </a:pPr>
            <a:r>
              <a:rPr lang="en-US" altLang="zh-CN" sz="2000" dirty="0"/>
              <a:t>	</a:t>
            </a:r>
          </a:p>
          <a:p>
            <a:pPr marL="0" indent="0">
              <a:buNone/>
            </a:pPr>
            <a:r>
              <a:rPr lang="en-US" altLang="zh-CN" sz="2000" dirty="0"/>
              <a:t>  }</a:t>
            </a:r>
          </a:p>
          <a:p>
            <a:pPr marL="0" indent="0">
              <a:buNone/>
            </a:pPr>
            <a:endParaRPr lang="en-US" altLang="zh-CN" sz="2000" dirty="0"/>
          </a:p>
          <a:p>
            <a:pPr marL="0" indent="0">
              <a:buNone/>
            </a:pPr>
            <a:r>
              <a:rPr lang="en-US" altLang="zh-CN" sz="2000" dirty="0"/>
              <a:t>}</a:t>
            </a:r>
            <a:endParaRPr lang="zh-CN" altLang="en-US" sz="2000" dirty="0"/>
          </a:p>
          <a:p>
            <a:endParaRPr lang="zh-CN" alt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589" y="2394284"/>
            <a:ext cx="2588795" cy="2588795"/>
          </a:xfrm>
          <a:prstGeom prst="rect">
            <a:avLst/>
          </a:prstGeom>
        </p:spPr>
      </p:pic>
    </p:spTree>
    <p:extLst>
      <p:ext uri="{BB962C8B-B14F-4D97-AF65-F5344CB8AC3E}">
        <p14:creationId xmlns:p14="http://schemas.microsoft.com/office/powerpoint/2010/main" val="19130265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Synchronized blocks</a:t>
            </a:r>
            <a:endParaRPr lang="zh-CN" altLang="en-US" dirty="0"/>
          </a:p>
        </p:txBody>
      </p:sp>
      <p:sp>
        <p:nvSpPr>
          <p:cNvPr id="3" name="Content Placeholder 2"/>
          <p:cNvSpPr>
            <a:spLocks noGrp="1"/>
          </p:cNvSpPr>
          <p:nvPr>
            <p:ph idx="1"/>
          </p:nvPr>
        </p:nvSpPr>
        <p:spPr/>
        <p:txBody>
          <a:bodyPr/>
          <a:lstStyle/>
          <a:p>
            <a:r>
              <a:rPr lang="en-US" altLang="zh-CN" dirty="0"/>
              <a:t>You can synchronize at a lower level than a method. </a:t>
            </a:r>
            <a:endParaRPr lang="en-US" altLang="zh-CN" dirty="0" smtClean="0"/>
          </a:p>
          <a:p>
            <a:r>
              <a:rPr lang="en-US" altLang="zh-CN" dirty="0" smtClean="0"/>
              <a:t>That is to say you can synchronize lines of code in a method.</a:t>
            </a:r>
          </a:p>
          <a:p>
            <a:r>
              <a:rPr lang="en-US" altLang="zh-CN" dirty="0" smtClean="0"/>
              <a:t>Syntax: </a:t>
            </a:r>
          </a:p>
          <a:p>
            <a:pPr marL="342900" lvl="1" indent="0">
              <a:buNone/>
            </a:pPr>
            <a:r>
              <a:rPr lang="en-US" altLang="zh-CN" dirty="0"/>
              <a:t>synchronized (this) {</a:t>
            </a:r>
          </a:p>
          <a:p>
            <a:pPr marL="342900" lvl="1" indent="0">
              <a:buNone/>
            </a:pPr>
            <a:r>
              <a:rPr lang="en-US" altLang="zh-CN" dirty="0" smtClean="0"/>
              <a:t>   </a:t>
            </a:r>
            <a:r>
              <a:rPr lang="en-US" altLang="zh-CN" dirty="0" smtClean="0">
                <a:solidFill>
                  <a:srgbClr val="00B050"/>
                </a:solidFill>
              </a:rPr>
              <a:t>//lines of codes will be synchronized</a:t>
            </a:r>
          </a:p>
          <a:p>
            <a:pPr marL="342900" lvl="1" indent="0">
              <a:buNone/>
            </a:pPr>
            <a:r>
              <a:rPr lang="en-US" altLang="zh-CN" dirty="0"/>
              <a:t> </a:t>
            </a:r>
            <a:r>
              <a:rPr lang="en-US" altLang="zh-CN" dirty="0" smtClean="0"/>
              <a:t>  …</a:t>
            </a:r>
            <a:endParaRPr lang="en-US" altLang="zh-CN" dirty="0"/>
          </a:p>
          <a:p>
            <a:pPr marL="342900" lvl="1" indent="0">
              <a:buNone/>
            </a:pPr>
            <a:r>
              <a:rPr lang="en-US" altLang="zh-CN" dirty="0" smtClean="0"/>
              <a:t>}</a:t>
            </a:r>
            <a:endParaRPr lang="zh-CN" altLang="en-US" dirty="0"/>
          </a:p>
        </p:txBody>
      </p:sp>
    </p:spTree>
    <p:extLst>
      <p:ext uri="{BB962C8B-B14F-4D97-AF65-F5344CB8AC3E}">
        <p14:creationId xmlns:p14="http://schemas.microsoft.com/office/powerpoint/2010/main" val="34314861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Solving the Counting game problem</a:t>
            </a:r>
            <a:endParaRPr lang="zh-CN" altLang="en-US" dirty="0"/>
          </a:p>
        </p:txBody>
      </p:sp>
      <p:sp>
        <p:nvSpPr>
          <p:cNvPr id="3" name="Content Placeholder 2"/>
          <p:cNvSpPr>
            <a:spLocks noGrp="1"/>
          </p:cNvSpPr>
          <p:nvPr>
            <p:ph idx="1"/>
          </p:nvPr>
        </p:nvSpPr>
        <p:spPr>
          <a:xfrm>
            <a:off x="628650" y="1825625"/>
            <a:ext cx="7886700" cy="4763434"/>
          </a:xfrm>
        </p:spPr>
        <p:txBody>
          <a:bodyPr>
            <a:normAutofit fontScale="77500" lnSpcReduction="20000"/>
          </a:bodyPr>
          <a:lstStyle/>
          <a:p>
            <a:pPr marL="0" indent="0">
              <a:buNone/>
            </a:pPr>
            <a:r>
              <a:rPr lang="en-US" altLang="zh-CN" dirty="0"/>
              <a:t>public class </a:t>
            </a:r>
            <a:r>
              <a:rPr lang="en-US" altLang="zh-CN" dirty="0">
                <a:solidFill>
                  <a:srgbClr val="0070C0"/>
                </a:solidFill>
              </a:rPr>
              <a:t>Counter</a:t>
            </a:r>
            <a:r>
              <a:rPr lang="en-US" altLang="zh-CN" dirty="0"/>
              <a:t> </a:t>
            </a:r>
            <a:r>
              <a:rPr lang="en-US" altLang="zh-CN" dirty="0" smtClean="0"/>
              <a:t>{</a:t>
            </a:r>
            <a:endParaRPr lang="en-US" altLang="zh-CN" dirty="0"/>
          </a:p>
          <a:p>
            <a:pPr marL="0" indent="0">
              <a:buNone/>
            </a:pPr>
            <a:r>
              <a:rPr lang="en-US" altLang="zh-CN" dirty="0"/>
              <a:t>  private </a:t>
            </a:r>
            <a:r>
              <a:rPr lang="en-US" altLang="zh-CN" dirty="0" err="1"/>
              <a:t>int</a:t>
            </a:r>
            <a:r>
              <a:rPr lang="en-US" altLang="zh-CN" dirty="0"/>
              <a:t> count = 0;</a:t>
            </a:r>
          </a:p>
          <a:p>
            <a:pPr marL="0" indent="0">
              <a:buNone/>
            </a:pPr>
            <a:endParaRPr lang="en-US" altLang="zh-CN" dirty="0"/>
          </a:p>
          <a:p>
            <a:pPr marL="0" indent="0">
              <a:buNone/>
            </a:pPr>
            <a:r>
              <a:rPr lang="en-US" altLang="zh-CN" dirty="0"/>
              <a:t>  public </a:t>
            </a:r>
            <a:r>
              <a:rPr lang="en-US" altLang="zh-CN" dirty="0" smtClean="0"/>
              <a:t>void </a:t>
            </a:r>
            <a:r>
              <a:rPr lang="en-US" altLang="zh-CN" dirty="0"/>
              <a:t>count(String s) {</a:t>
            </a:r>
          </a:p>
          <a:p>
            <a:pPr marL="0" indent="0">
              <a:buNone/>
            </a:pPr>
            <a:r>
              <a:rPr lang="en-US" altLang="zh-CN" dirty="0"/>
              <a:t>     while(count&lt;50){</a:t>
            </a:r>
          </a:p>
          <a:p>
            <a:pPr marL="0" indent="0">
              <a:buNone/>
            </a:pPr>
            <a:r>
              <a:rPr lang="en-US" altLang="zh-CN" dirty="0"/>
              <a:t> </a:t>
            </a:r>
            <a:r>
              <a:rPr lang="en-US" altLang="zh-CN" dirty="0" smtClean="0"/>
              <a:t>       </a:t>
            </a:r>
            <a:r>
              <a:rPr lang="en-US" altLang="zh-CN" dirty="0" smtClean="0">
                <a:solidFill>
                  <a:srgbClr val="0070C0"/>
                </a:solidFill>
              </a:rPr>
              <a:t>synchronized(this){</a:t>
            </a:r>
          </a:p>
          <a:p>
            <a:pPr marL="0" indent="0">
              <a:buNone/>
            </a:pPr>
            <a:r>
              <a:rPr lang="en-US" altLang="zh-CN" dirty="0">
                <a:solidFill>
                  <a:srgbClr val="0070C0"/>
                </a:solidFill>
              </a:rPr>
              <a:t> </a:t>
            </a:r>
            <a:r>
              <a:rPr lang="en-US" altLang="zh-CN" dirty="0" smtClean="0">
                <a:solidFill>
                  <a:srgbClr val="0070C0"/>
                </a:solidFill>
              </a:rPr>
              <a:t>          </a:t>
            </a:r>
            <a:r>
              <a:rPr lang="en-US" altLang="zh-CN" dirty="0" smtClean="0"/>
              <a:t> count</a:t>
            </a:r>
            <a:r>
              <a:rPr lang="en-US" altLang="zh-CN" dirty="0"/>
              <a:t>++;</a:t>
            </a:r>
          </a:p>
          <a:p>
            <a:pPr marL="0" indent="0">
              <a:buNone/>
            </a:pPr>
            <a:r>
              <a:rPr lang="en-US" altLang="zh-CN" dirty="0"/>
              <a:t>       </a:t>
            </a:r>
            <a:r>
              <a:rPr lang="en-US" altLang="zh-CN" dirty="0" smtClean="0"/>
              <a:t>     </a:t>
            </a:r>
            <a:r>
              <a:rPr lang="en-US" altLang="zh-CN" dirty="0" err="1" smtClean="0"/>
              <a:t>System.out.println</a:t>
            </a:r>
            <a:r>
              <a:rPr lang="en-US" altLang="zh-CN" dirty="0" smtClean="0"/>
              <a:t>(s</a:t>
            </a:r>
            <a:r>
              <a:rPr lang="en-US" altLang="zh-CN" dirty="0"/>
              <a:t>+":"+count</a:t>
            </a:r>
            <a:r>
              <a:rPr lang="en-US" altLang="zh-CN" dirty="0" smtClean="0"/>
              <a:t>);</a:t>
            </a:r>
          </a:p>
          <a:p>
            <a:pPr marL="0" indent="0">
              <a:buNone/>
            </a:pPr>
            <a:r>
              <a:rPr lang="en-US" altLang="zh-CN" dirty="0"/>
              <a:t> </a:t>
            </a:r>
            <a:r>
              <a:rPr lang="en-US" altLang="zh-CN" dirty="0" smtClean="0"/>
              <a:t>        </a:t>
            </a:r>
            <a:r>
              <a:rPr lang="en-US" altLang="zh-CN" dirty="0" smtClean="0">
                <a:solidFill>
                  <a:srgbClr val="0070C0"/>
                </a:solidFill>
              </a:rPr>
              <a:t>}</a:t>
            </a:r>
            <a:endParaRPr lang="en-US" altLang="zh-CN" dirty="0">
              <a:solidFill>
                <a:srgbClr val="0070C0"/>
              </a:solidFill>
            </a:endParaRPr>
          </a:p>
          <a:p>
            <a:pPr marL="0" indent="0">
              <a:buNone/>
            </a:pPr>
            <a:r>
              <a:rPr lang="en-US" altLang="zh-CN" dirty="0"/>
              <a:t>     </a:t>
            </a:r>
            <a:r>
              <a:rPr lang="en-US" altLang="zh-CN" dirty="0" smtClean="0"/>
              <a:t>}</a:t>
            </a:r>
          </a:p>
          <a:p>
            <a:pPr marL="0" indent="0">
              <a:buNone/>
            </a:pPr>
            <a:r>
              <a:rPr lang="en-US" altLang="zh-CN" dirty="0" smtClean="0"/>
              <a:t>	</a:t>
            </a:r>
          </a:p>
          <a:p>
            <a:pPr marL="0" indent="0">
              <a:buNone/>
            </a:pPr>
            <a:r>
              <a:rPr lang="en-US" altLang="zh-CN" dirty="0" smtClean="0"/>
              <a:t>  </a:t>
            </a:r>
            <a:r>
              <a:rPr lang="en-US" altLang="zh-CN" dirty="0"/>
              <a:t>}</a:t>
            </a:r>
          </a:p>
          <a:p>
            <a:pPr marL="0" indent="0">
              <a:buNone/>
            </a:pPr>
            <a:endParaRPr lang="en-US" altLang="zh-CN" dirty="0"/>
          </a:p>
          <a:p>
            <a:pPr marL="0" indent="0">
              <a:buNone/>
            </a:pPr>
            <a:r>
              <a:rPr lang="en-US" altLang="zh-CN" dirty="0" smtClean="0"/>
              <a:t>}</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589" y="2394284"/>
            <a:ext cx="2588795" cy="2588795"/>
          </a:xfrm>
          <a:prstGeom prst="rect">
            <a:avLst/>
          </a:prstGeom>
        </p:spPr>
      </p:pic>
    </p:spTree>
    <p:extLst>
      <p:ext uri="{BB962C8B-B14F-4D97-AF65-F5344CB8AC3E}">
        <p14:creationId xmlns:p14="http://schemas.microsoft.com/office/powerpoint/2010/main" val="42881424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Solving the Counting game problem</a:t>
            </a:r>
            <a:endParaRPr lang="zh-CN" altLang="en-US" dirty="0"/>
          </a:p>
        </p:txBody>
      </p:sp>
      <p:sp>
        <p:nvSpPr>
          <p:cNvPr id="3" name="Content Placeholder 2"/>
          <p:cNvSpPr>
            <a:spLocks noGrp="1"/>
          </p:cNvSpPr>
          <p:nvPr>
            <p:ph idx="1"/>
          </p:nvPr>
        </p:nvSpPr>
        <p:spPr>
          <a:xfrm>
            <a:off x="628650" y="1825625"/>
            <a:ext cx="7886700" cy="4763434"/>
          </a:xfrm>
        </p:spPr>
        <p:txBody>
          <a:bodyPr>
            <a:normAutofit fontScale="55000" lnSpcReduction="20000"/>
          </a:bodyPr>
          <a:lstStyle/>
          <a:p>
            <a:pPr marL="0" indent="0">
              <a:buNone/>
            </a:pPr>
            <a:r>
              <a:rPr lang="en-US" altLang="zh-CN" dirty="0"/>
              <a:t>public class </a:t>
            </a:r>
            <a:r>
              <a:rPr lang="en-US" altLang="zh-CN" dirty="0">
                <a:solidFill>
                  <a:srgbClr val="0070C0"/>
                </a:solidFill>
              </a:rPr>
              <a:t>Counter</a:t>
            </a:r>
            <a:r>
              <a:rPr lang="en-US" altLang="zh-CN" dirty="0"/>
              <a:t> </a:t>
            </a:r>
            <a:r>
              <a:rPr lang="en-US" altLang="zh-CN" dirty="0" smtClean="0"/>
              <a:t>{</a:t>
            </a:r>
            <a:endParaRPr lang="en-US" altLang="zh-CN" dirty="0"/>
          </a:p>
          <a:p>
            <a:pPr marL="0" indent="0">
              <a:buNone/>
            </a:pPr>
            <a:r>
              <a:rPr lang="en-US" altLang="zh-CN" dirty="0"/>
              <a:t>  private </a:t>
            </a:r>
            <a:r>
              <a:rPr lang="en-US" altLang="zh-CN" dirty="0" err="1"/>
              <a:t>int</a:t>
            </a:r>
            <a:r>
              <a:rPr lang="en-US" altLang="zh-CN" dirty="0"/>
              <a:t> count = 0;</a:t>
            </a:r>
          </a:p>
          <a:p>
            <a:pPr marL="0" indent="0">
              <a:buNone/>
            </a:pPr>
            <a:endParaRPr lang="en-US" altLang="zh-CN" dirty="0"/>
          </a:p>
          <a:p>
            <a:pPr marL="0" indent="0">
              <a:buNone/>
            </a:pPr>
            <a:r>
              <a:rPr lang="en-US" altLang="zh-CN" dirty="0"/>
              <a:t>  public </a:t>
            </a:r>
            <a:r>
              <a:rPr lang="en-US" altLang="zh-CN" dirty="0" smtClean="0"/>
              <a:t>void </a:t>
            </a:r>
            <a:r>
              <a:rPr lang="en-US" altLang="zh-CN" dirty="0"/>
              <a:t>count(String s) {</a:t>
            </a:r>
          </a:p>
          <a:p>
            <a:pPr marL="0" indent="0">
              <a:buNone/>
            </a:pPr>
            <a:r>
              <a:rPr lang="en-US" altLang="zh-CN" dirty="0"/>
              <a:t>     while(count&lt;50){</a:t>
            </a:r>
          </a:p>
          <a:p>
            <a:pPr marL="0" indent="0">
              <a:buNone/>
            </a:pPr>
            <a:r>
              <a:rPr lang="en-US" altLang="zh-CN" dirty="0"/>
              <a:t> </a:t>
            </a:r>
            <a:r>
              <a:rPr lang="en-US" altLang="zh-CN" dirty="0" smtClean="0"/>
              <a:t>       </a:t>
            </a:r>
            <a:r>
              <a:rPr lang="en-US" altLang="zh-CN" dirty="0" smtClean="0">
                <a:solidFill>
                  <a:srgbClr val="0070C0"/>
                </a:solidFill>
              </a:rPr>
              <a:t>synchronized(this){</a:t>
            </a:r>
          </a:p>
          <a:p>
            <a:pPr marL="0" indent="0">
              <a:buNone/>
            </a:pPr>
            <a:r>
              <a:rPr lang="en-US" altLang="zh-CN" dirty="0">
                <a:solidFill>
                  <a:srgbClr val="0070C0"/>
                </a:solidFill>
              </a:rPr>
              <a:t> </a:t>
            </a:r>
            <a:r>
              <a:rPr lang="en-US" altLang="zh-CN" dirty="0" smtClean="0">
                <a:solidFill>
                  <a:srgbClr val="0070C0"/>
                </a:solidFill>
              </a:rPr>
              <a:t>          </a:t>
            </a:r>
            <a:r>
              <a:rPr lang="en-US" altLang="zh-CN" dirty="0" smtClean="0"/>
              <a:t> count</a:t>
            </a:r>
            <a:r>
              <a:rPr lang="en-US" altLang="zh-CN" dirty="0"/>
              <a:t>++;</a:t>
            </a:r>
          </a:p>
          <a:p>
            <a:pPr marL="0" indent="0">
              <a:buNone/>
            </a:pPr>
            <a:r>
              <a:rPr lang="en-US" altLang="zh-CN" dirty="0"/>
              <a:t>       </a:t>
            </a:r>
            <a:r>
              <a:rPr lang="en-US" altLang="zh-CN" dirty="0" smtClean="0"/>
              <a:t>     </a:t>
            </a:r>
            <a:r>
              <a:rPr lang="en-US" altLang="zh-CN" dirty="0" err="1" smtClean="0"/>
              <a:t>System.out.println</a:t>
            </a:r>
            <a:r>
              <a:rPr lang="en-US" altLang="zh-CN" dirty="0" smtClean="0"/>
              <a:t>(s</a:t>
            </a:r>
            <a:r>
              <a:rPr lang="en-US" altLang="zh-CN" dirty="0"/>
              <a:t>+":"+count</a:t>
            </a:r>
            <a:r>
              <a:rPr lang="en-US" altLang="zh-CN" dirty="0" smtClean="0"/>
              <a:t>);</a:t>
            </a:r>
          </a:p>
          <a:p>
            <a:pPr marL="0" indent="0">
              <a:buNone/>
            </a:pPr>
            <a:r>
              <a:rPr lang="en-US" altLang="zh-CN" dirty="0"/>
              <a:t> </a:t>
            </a:r>
            <a:r>
              <a:rPr lang="en-US" altLang="zh-CN" dirty="0" smtClean="0"/>
              <a:t>        </a:t>
            </a:r>
            <a:r>
              <a:rPr lang="en-US" altLang="zh-CN" dirty="0" smtClean="0">
                <a:solidFill>
                  <a:srgbClr val="0070C0"/>
                </a:solidFill>
              </a:rPr>
              <a:t>}</a:t>
            </a:r>
          </a:p>
          <a:p>
            <a:pPr marL="0" indent="0">
              <a:buNone/>
            </a:pPr>
            <a:r>
              <a:rPr lang="en-US" altLang="zh-CN" dirty="0" smtClean="0">
                <a:solidFill>
                  <a:srgbClr val="0070C0"/>
                </a:solidFill>
              </a:rPr>
              <a:t>         try </a:t>
            </a:r>
            <a:r>
              <a:rPr lang="en-US" altLang="zh-CN" dirty="0">
                <a:solidFill>
                  <a:srgbClr val="0070C0"/>
                </a:solidFill>
              </a:rPr>
              <a:t>{</a:t>
            </a:r>
          </a:p>
          <a:p>
            <a:pPr marL="0" indent="0">
              <a:buNone/>
            </a:pPr>
            <a:r>
              <a:rPr lang="en-US" altLang="zh-CN" dirty="0" smtClean="0">
                <a:solidFill>
                  <a:srgbClr val="0070C0"/>
                </a:solidFill>
              </a:rPr>
              <a:t>            </a:t>
            </a:r>
            <a:r>
              <a:rPr lang="en-US" altLang="zh-CN" dirty="0" err="1" smtClean="0">
                <a:solidFill>
                  <a:srgbClr val="0070C0"/>
                </a:solidFill>
              </a:rPr>
              <a:t>Thread.sleep</a:t>
            </a:r>
            <a:r>
              <a:rPr lang="en-US" altLang="zh-CN" dirty="0" smtClean="0">
                <a:solidFill>
                  <a:srgbClr val="0070C0"/>
                </a:solidFill>
              </a:rPr>
              <a:t>(5</a:t>
            </a:r>
            <a:r>
              <a:rPr lang="en-US" altLang="zh-CN" dirty="0">
                <a:solidFill>
                  <a:srgbClr val="0070C0"/>
                </a:solidFill>
              </a:rPr>
              <a:t>);</a:t>
            </a:r>
          </a:p>
          <a:p>
            <a:pPr marL="0" indent="0">
              <a:buNone/>
            </a:pPr>
            <a:r>
              <a:rPr lang="en-US" altLang="zh-CN" dirty="0" smtClean="0">
                <a:solidFill>
                  <a:srgbClr val="0070C0"/>
                </a:solidFill>
              </a:rPr>
              <a:t>         } </a:t>
            </a:r>
            <a:r>
              <a:rPr lang="en-US" altLang="zh-CN" dirty="0">
                <a:solidFill>
                  <a:srgbClr val="0070C0"/>
                </a:solidFill>
              </a:rPr>
              <a:t>catch (</a:t>
            </a:r>
            <a:r>
              <a:rPr lang="en-US" altLang="zh-CN" dirty="0" err="1">
                <a:solidFill>
                  <a:srgbClr val="0070C0"/>
                </a:solidFill>
              </a:rPr>
              <a:t>InterruptedException</a:t>
            </a:r>
            <a:r>
              <a:rPr lang="en-US" altLang="zh-CN" dirty="0">
                <a:solidFill>
                  <a:srgbClr val="0070C0"/>
                </a:solidFill>
              </a:rPr>
              <a:t> e) {</a:t>
            </a:r>
          </a:p>
          <a:p>
            <a:pPr marL="0" indent="0">
              <a:buNone/>
            </a:pPr>
            <a:r>
              <a:rPr lang="en-US" altLang="zh-CN" dirty="0" smtClean="0">
                <a:solidFill>
                  <a:srgbClr val="0070C0"/>
                </a:solidFill>
              </a:rPr>
              <a:t>             </a:t>
            </a:r>
            <a:r>
              <a:rPr lang="en-US" altLang="zh-CN" dirty="0" err="1" smtClean="0">
                <a:solidFill>
                  <a:srgbClr val="0070C0"/>
                </a:solidFill>
              </a:rPr>
              <a:t>e.printStackTrace</a:t>
            </a:r>
            <a:r>
              <a:rPr lang="en-US" altLang="zh-CN" dirty="0">
                <a:solidFill>
                  <a:srgbClr val="0070C0"/>
                </a:solidFill>
              </a:rPr>
              <a:t>();</a:t>
            </a:r>
          </a:p>
          <a:p>
            <a:pPr marL="0" indent="0">
              <a:buNone/>
            </a:pPr>
            <a:r>
              <a:rPr lang="en-US" altLang="zh-CN" dirty="0" smtClean="0">
                <a:solidFill>
                  <a:srgbClr val="0070C0"/>
                </a:solidFill>
              </a:rPr>
              <a:t>         }</a:t>
            </a:r>
            <a:endParaRPr lang="en-US" altLang="zh-CN" dirty="0">
              <a:solidFill>
                <a:srgbClr val="0070C0"/>
              </a:solidFill>
            </a:endParaRPr>
          </a:p>
          <a:p>
            <a:pPr marL="0" indent="0">
              <a:buNone/>
            </a:pPr>
            <a:r>
              <a:rPr lang="en-US" altLang="zh-CN" dirty="0"/>
              <a:t>     </a:t>
            </a:r>
            <a:r>
              <a:rPr lang="en-US" altLang="zh-CN" dirty="0" smtClean="0"/>
              <a:t>}	</a:t>
            </a:r>
          </a:p>
          <a:p>
            <a:pPr marL="0" indent="0">
              <a:buNone/>
            </a:pPr>
            <a:r>
              <a:rPr lang="en-US" altLang="zh-CN" dirty="0" smtClean="0"/>
              <a:t>  }</a:t>
            </a:r>
            <a:endParaRPr lang="en-US" altLang="zh-CN" dirty="0"/>
          </a:p>
          <a:p>
            <a:pPr marL="0" indent="0">
              <a:buNone/>
            </a:pPr>
            <a:r>
              <a:rPr lang="en-US" altLang="zh-CN" dirty="0" smtClean="0"/>
              <a:t>}</a:t>
            </a:r>
            <a:endParaRPr lang="zh-CN"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964" y="2681037"/>
            <a:ext cx="1905000" cy="1905000"/>
          </a:xfrm>
          <a:prstGeom prst="rect">
            <a:avLst/>
          </a:prstGeom>
        </p:spPr>
      </p:pic>
    </p:spTree>
    <p:extLst>
      <p:ext uri="{BB962C8B-B14F-4D97-AF65-F5344CB8AC3E}">
        <p14:creationId xmlns:p14="http://schemas.microsoft.com/office/powerpoint/2010/main" val="39158945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a:t>
            </a:r>
            <a:r>
              <a:rPr lang="zh-CN" altLang="zh-CN" dirty="0" smtClean="0"/>
              <a:t>ynchronized on</a:t>
            </a:r>
            <a:r>
              <a:rPr lang="en-US" altLang="zh-CN" dirty="0" smtClean="0"/>
              <a:t> other object</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sz="3000" dirty="0" smtClean="0"/>
              <a:t>We </a:t>
            </a:r>
            <a:r>
              <a:rPr lang="zh-CN" altLang="zh-CN" sz="3000" dirty="0" smtClean="0"/>
              <a:t>can </a:t>
            </a:r>
            <a:r>
              <a:rPr lang="zh-CN" altLang="zh-CN" sz="3000" dirty="0"/>
              <a:t>synchronize on other objects too. </a:t>
            </a:r>
            <a:endParaRPr lang="zh-CN" altLang="en-US" dirty="0"/>
          </a:p>
          <a:p>
            <a:endParaRPr lang="en-US" altLang="zh-CN" dirty="0" smtClean="0">
              <a:solidFill>
                <a:srgbClr val="000000"/>
              </a:solidFill>
              <a:latin typeface="Times New Roman" panose="02020603050405020304" pitchFamily="18" charset="0"/>
              <a:cs typeface="Times New Roman" panose="02020603050405020304" pitchFamily="18" charset="0"/>
            </a:endParaRPr>
          </a:p>
          <a:p>
            <a:pPr marL="342900" lvl="1" indent="0">
              <a:buNone/>
            </a:pPr>
            <a:r>
              <a:rPr lang="en-US" altLang="zh-CN" dirty="0"/>
              <a:t>public static void </a:t>
            </a:r>
            <a:r>
              <a:rPr lang="en-US" altLang="zh-CN" dirty="0" err="1" smtClean="0"/>
              <a:t>bubbleSort</a:t>
            </a:r>
            <a:r>
              <a:rPr lang="en-US" altLang="zh-CN" dirty="0" smtClean="0"/>
              <a:t>(</a:t>
            </a:r>
            <a:r>
              <a:rPr lang="en-US" altLang="zh-CN" dirty="0" err="1" smtClean="0">
                <a:solidFill>
                  <a:srgbClr val="0070C0"/>
                </a:solidFill>
              </a:rPr>
              <a:t>int</a:t>
            </a:r>
            <a:r>
              <a:rPr lang="en-US" altLang="zh-CN" dirty="0">
                <a:solidFill>
                  <a:srgbClr val="0070C0"/>
                </a:solidFill>
              </a:rPr>
              <a:t>[] n</a:t>
            </a:r>
            <a:r>
              <a:rPr lang="en-US" altLang="zh-CN" dirty="0"/>
              <a:t>) </a:t>
            </a:r>
            <a:r>
              <a:rPr lang="en-US" altLang="zh-CN" dirty="0" smtClean="0"/>
              <a:t>{  </a:t>
            </a:r>
            <a:endParaRPr lang="en-US" altLang="zh-CN" dirty="0"/>
          </a:p>
          <a:p>
            <a:pPr marL="342900" lvl="1" indent="0">
              <a:buNone/>
            </a:pPr>
            <a:r>
              <a:rPr lang="en-US" altLang="zh-CN" dirty="0" smtClean="0"/>
              <a:t>    boolean sorted = false;</a:t>
            </a:r>
          </a:p>
          <a:p>
            <a:pPr marL="342900" lvl="1" indent="0">
              <a:buNone/>
            </a:pPr>
            <a:r>
              <a:rPr lang="en-US" altLang="zh-CN" dirty="0" smtClean="0"/>
              <a:t>    synchronized(</a:t>
            </a:r>
            <a:r>
              <a:rPr lang="en-US" altLang="zh-CN" dirty="0" smtClean="0">
                <a:solidFill>
                  <a:srgbClr val="0070C0"/>
                </a:solidFill>
              </a:rPr>
              <a:t>n</a:t>
            </a:r>
            <a:r>
              <a:rPr lang="en-US" altLang="zh-CN" dirty="0" smtClean="0"/>
              <a:t>) {</a:t>
            </a:r>
          </a:p>
          <a:p>
            <a:pPr marL="342900" lvl="1" indent="0">
              <a:buNone/>
            </a:pPr>
            <a:r>
              <a:rPr lang="en-US" altLang="zh-CN" dirty="0" smtClean="0"/>
              <a:t>       </a:t>
            </a:r>
            <a:r>
              <a:rPr lang="en-US" altLang="zh-CN" dirty="0" smtClean="0">
                <a:solidFill>
                  <a:srgbClr val="00B050"/>
                </a:solidFill>
              </a:rPr>
              <a:t>//codes for bubble sorting on array n</a:t>
            </a:r>
            <a:endParaRPr lang="en-US" altLang="zh-CN" dirty="0">
              <a:solidFill>
                <a:srgbClr val="00B050"/>
              </a:solidFill>
            </a:endParaRPr>
          </a:p>
          <a:p>
            <a:pPr marL="342900" lvl="1" indent="0">
              <a:buNone/>
            </a:pPr>
            <a:r>
              <a:rPr lang="en-US" altLang="zh-CN" dirty="0"/>
              <a:t>      </a:t>
            </a:r>
            <a:r>
              <a:rPr lang="en-US" altLang="zh-CN" dirty="0" smtClean="0"/>
              <a:t> …</a:t>
            </a:r>
            <a:endParaRPr lang="en-US" altLang="zh-CN" dirty="0"/>
          </a:p>
          <a:p>
            <a:pPr marL="342900" lvl="1" indent="0">
              <a:buNone/>
            </a:pPr>
            <a:r>
              <a:rPr lang="en-US" altLang="zh-CN" dirty="0"/>
              <a:t>   </a:t>
            </a:r>
            <a:r>
              <a:rPr lang="en-US" altLang="zh-CN" dirty="0" smtClean="0"/>
              <a:t> } </a:t>
            </a:r>
            <a:r>
              <a:rPr lang="en-US" altLang="zh-CN" dirty="0">
                <a:solidFill>
                  <a:srgbClr val="00B050"/>
                </a:solidFill>
              </a:rPr>
              <a:t>// end synchronized</a:t>
            </a:r>
          </a:p>
          <a:p>
            <a:pPr marL="342900" lvl="1" indent="0">
              <a:buNone/>
            </a:pPr>
            <a:r>
              <a:rPr lang="en-US" altLang="zh-CN" dirty="0"/>
              <a:t>   </a:t>
            </a:r>
          </a:p>
          <a:p>
            <a:pPr marL="342900" lvl="1" indent="0">
              <a:buNone/>
            </a:pPr>
            <a:r>
              <a:rPr lang="en-US" altLang="zh-CN" dirty="0"/>
              <a:t> </a:t>
            </a:r>
            <a:r>
              <a:rPr lang="en-US" altLang="zh-CN" dirty="0" smtClean="0"/>
              <a:t>}</a:t>
            </a:r>
          </a:p>
          <a:p>
            <a:pPr marL="342900" lvl="1" indent="0">
              <a:buNone/>
            </a:pPr>
            <a:endParaRPr lang="en-US" altLang="zh-CN" dirty="0" smtClean="0"/>
          </a:p>
          <a:p>
            <a:r>
              <a:rPr lang="en-US" altLang="zh-CN" dirty="0" smtClean="0">
                <a:solidFill>
                  <a:srgbClr val="C00000"/>
                </a:solidFill>
              </a:rPr>
              <a:t>Note: </a:t>
            </a:r>
            <a:r>
              <a:rPr lang="en-US" altLang="zh-CN" dirty="0">
                <a:solidFill>
                  <a:srgbClr val="C00000"/>
                </a:solidFill>
              </a:rPr>
              <a:t> </a:t>
            </a:r>
            <a:r>
              <a:rPr lang="en-US" altLang="zh-CN" dirty="0"/>
              <a:t>we cannot synchronize primitive data types like </a:t>
            </a:r>
            <a:r>
              <a:rPr lang="en-US" altLang="zh-CN" dirty="0" err="1"/>
              <a:t>int</a:t>
            </a:r>
            <a:r>
              <a:rPr lang="en-US" altLang="zh-CN" dirty="0"/>
              <a:t>, float, or char.</a:t>
            </a:r>
            <a:endParaRPr lang="en-US" altLang="zh-CN" dirty="0" smtClean="0"/>
          </a:p>
        </p:txBody>
      </p:sp>
    </p:spTree>
    <p:extLst>
      <p:ext uri="{BB962C8B-B14F-4D97-AF65-F5344CB8AC3E}">
        <p14:creationId xmlns:p14="http://schemas.microsoft.com/office/powerpoint/2010/main" val="30489407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Lifecycle of Thread (continued)</a:t>
            </a:r>
            <a:endParaRPr lang="zh-CN" alt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36" y="1863265"/>
            <a:ext cx="7288727" cy="3911893"/>
          </a:xfrm>
          <a:prstGeom prst="rect">
            <a:avLst/>
          </a:prstGeom>
        </p:spPr>
      </p:pic>
      <p:sp>
        <p:nvSpPr>
          <p:cNvPr id="3" name="Rectangle 2"/>
          <p:cNvSpPr/>
          <p:nvPr/>
        </p:nvSpPr>
        <p:spPr>
          <a:xfrm>
            <a:off x="3272589" y="3741821"/>
            <a:ext cx="4943774" cy="733926"/>
          </a:xfrm>
          <a:prstGeom prst="rect">
            <a:avLst/>
          </a:prstGeom>
          <a:solidFill>
            <a:srgbClr val="00B0F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47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States of a thread</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A thread can be in one of the following states:</a:t>
            </a:r>
          </a:p>
          <a:p>
            <a:pPr lvl="1"/>
            <a:r>
              <a:rPr lang="en-US" altLang="zh-CN" dirty="0"/>
              <a:t>NEW</a:t>
            </a:r>
          </a:p>
          <a:p>
            <a:pPr lvl="2"/>
            <a:r>
              <a:rPr lang="en-US" altLang="zh-CN" dirty="0"/>
              <a:t>A thread that has not yet started is in this state.</a:t>
            </a:r>
          </a:p>
          <a:p>
            <a:pPr lvl="1"/>
            <a:r>
              <a:rPr lang="en-US" altLang="zh-CN" dirty="0"/>
              <a:t>RUNNABLE</a:t>
            </a:r>
          </a:p>
          <a:p>
            <a:pPr lvl="2"/>
            <a:r>
              <a:rPr lang="en-US" altLang="zh-CN" dirty="0"/>
              <a:t>A thread executing in the Java virtual machine is in this state.</a:t>
            </a:r>
          </a:p>
          <a:p>
            <a:pPr lvl="1"/>
            <a:r>
              <a:rPr lang="en-US" altLang="zh-CN" dirty="0"/>
              <a:t>BLOCKED</a:t>
            </a:r>
          </a:p>
          <a:p>
            <a:pPr lvl="2"/>
            <a:r>
              <a:rPr lang="en-US" altLang="zh-CN" dirty="0"/>
              <a:t>A thread that is blocked waiting for a monitor lock is in this state.</a:t>
            </a:r>
          </a:p>
          <a:p>
            <a:pPr lvl="1"/>
            <a:r>
              <a:rPr lang="en-US" altLang="zh-CN" dirty="0"/>
              <a:t>WAITING</a:t>
            </a:r>
          </a:p>
          <a:p>
            <a:pPr lvl="2"/>
            <a:r>
              <a:rPr lang="en-US" altLang="zh-CN" dirty="0"/>
              <a:t>A thread that is waiting indefinitely for another thread to perform a particular action is in this state.</a:t>
            </a:r>
          </a:p>
          <a:p>
            <a:pPr lvl="1"/>
            <a:r>
              <a:rPr lang="en-US" altLang="zh-CN" dirty="0"/>
              <a:t>TIMED_WAITING</a:t>
            </a:r>
          </a:p>
          <a:p>
            <a:pPr lvl="2"/>
            <a:r>
              <a:rPr lang="en-US" altLang="zh-CN" dirty="0"/>
              <a:t>A thread that is waiting for another thread to perform an action for up to a specified waiting time is in this state.</a:t>
            </a:r>
          </a:p>
          <a:p>
            <a:pPr lvl="1"/>
            <a:r>
              <a:rPr lang="en-US" altLang="zh-CN" dirty="0"/>
              <a:t>TERMINATED</a:t>
            </a:r>
          </a:p>
          <a:p>
            <a:pPr lvl="2"/>
            <a:r>
              <a:rPr lang="en-US" altLang="zh-CN" dirty="0"/>
              <a:t>A thread that has exited is in this state.</a:t>
            </a:r>
            <a:endParaRPr lang="zh-CN" altLang="en-US" dirty="0"/>
          </a:p>
        </p:txBody>
      </p:sp>
    </p:spTree>
    <p:extLst>
      <p:ext uri="{BB962C8B-B14F-4D97-AF65-F5344CB8AC3E}">
        <p14:creationId xmlns:p14="http://schemas.microsoft.com/office/powerpoint/2010/main" val="238677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rmAutofit lnSpcReduction="10000"/>
          </a:bodyPr>
          <a:lstStyle/>
          <a:p>
            <a:pPr marL="0" indent="0">
              <a:buNone/>
            </a:pPr>
            <a:r>
              <a:rPr lang="en-US" altLang="zh-CN" sz="2000" dirty="0"/>
              <a:t> </a:t>
            </a:r>
            <a:r>
              <a:rPr lang="en-US" altLang="zh-CN" sz="2000" dirty="0" smtClean="0"/>
              <a:t>  </a:t>
            </a:r>
            <a:r>
              <a:rPr lang="en-US" altLang="zh-CN" sz="2000" dirty="0" err="1" smtClean="0"/>
              <a:t>setDefaultCloseOperation</a:t>
            </a:r>
            <a:r>
              <a:rPr lang="en-US" altLang="zh-CN" sz="2000" dirty="0" smtClean="0"/>
              <a:t>(</a:t>
            </a:r>
            <a:r>
              <a:rPr lang="en-US" altLang="zh-CN" sz="2000" dirty="0" err="1" smtClean="0"/>
              <a:t>JFrame.EXIT_ON_CLOSE</a:t>
            </a:r>
            <a:r>
              <a:rPr lang="en-US" altLang="zh-CN" sz="2000" dirty="0"/>
              <a:t>);</a:t>
            </a:r>
          </a:p>
          <a:p>
            <a:pPr marL="0" indent="0">
              <a:buNone/>
            </a:pPr>
            <a:r>
              <a:rPr lang="en-US" altLang="zh-CN" sz="2000" dirty="0"/>
              <a:t>      </a:t>
            </a:r>
            <a:r>
              <a:rPr lang="en-US" altLang="zh-CN" sz="2000" dirty="0" err="1"/>
              <a:t>setTitle</a:t>
            </a:r>
            <a:r>
              <a:rPr lang="en-US" altLang="zh-CN" sz="2000" dirty="0"/>
              <a:t>("Counter");</a:t>
            </a:r>
          </a:p>
          <a:p>
            <a:pPr marL="0" indent="0">
              <a:buNone/>
            </a:pPr>
            <a:r>
              <a:rPr lang="en-US" altLang="zh-CN" sz="2000" dirty="0"/>
              <a:t>      </a:t>
            </a:r>
            <a:r>
              <a:rPr lang="en-US" altLang="zh-CN" sz="2000" dirty="0" err="1"/>
              <a:t>setSize</a:t>
            </a:r>
            <a:r>
              <a:rPr lang="en-US" altLang="zh-CN" sz="2000" dirty="0"/>
              <a:t>(300, 120);</a:t>
            </a:r>
          </a:p>
          <a:p>
            <a:pPr marL="0" indent="0">
              <a:buNone/>
            </a:pPr>
            <a:r>
              <a:rPr lang="en-US" altLang="zh-CN" sz="2000" dirty="0"/>
              <a:t>      </a:t>
            </a:r>
            <a:r>
              <a:rPr lang="en-US" altLang="zh-CN" sz="2000" dirty="0" err="1"/>
              <a:t>setVisible</a:t>
            </a:r>
            <a:r>
              <a:rPr lang="en-US" altLang="zh-CN" sz="2000" dirty="0"/>
              <a:t>(true);</a:t>
            </a:r>
          </a:p>
          <a:p>
            <a:pPr marL="0" indent="0">
              <a:buNone/>
            </a:pPr>
            <a:r>
              <a:rPr lang="en-US" altLang="zh-CN" sz="2000" dirty="0"/>
              <a:t>   }</a:t>
            </a:r>
          </a:p>
          <a:p>
            <a:pPr marL="0" indent="0">
              <a:buNone/>
            </a:pPr>
            <a:r>
              <a:rPr lang="en-US" altLang="zh-CN" sz="2000" dirty="0" smtClean="0"/>
              <a:t>/** </a:t>
            </a:r>
            <a:r>
              <a:rPr lang="en-US" altLang="zh-CN" sz="2000" dirty="0"/>
              <a:t>The entry main method */</a:t>
            </a:r>
          </a:p>
          <a:p>
            <a:pPr marL="0" indent="0">
              <a:buNone/>
            </a:pPr>
            <a:r>
              <a:rPr lang="en-US" altLang="zh-CN" sz="2000" dirty="0"/>
              <a:t>   public static void main(String[] </a:t>
            </a:r>
            <a:r>
              <a:rPr lang="en-US" altLang="zh-CN" sz="2000" dirty="0" err="1"/>
              <a:t>args</a:t>
            </a:r>
            <a:r>
              <a:rPr lang="en-US" altLang="zh-CN" sz="2000" dirty="0"/>
              <a:t>) {</a:t>
            </a:r>
          </a:p>
          <a:p>
            <a:pPr marL="0" indent="0">
              <a:buNone/>
            </a:pPr>
            <a:r>
              <a:rPr lang="en-US" altLang="zh-CN" sz="2000" dirty="0"/>
              <a:t>      // Run GUI codes in Event-Dispatching thread for thread safety</a:t>
            </a:r>
          </a:p>
          <a:p>
            <a:pPr marL="0" indent="0">
              <a:buNone/>
            </a:pPr>
            <a:r>
              <a:rPr lang="en-US" altLang="zh-CN" sz="2000" dirty="0"/>
              <a:t>      </a:t>
            </a:r>
            <a:r>
              <a:rPr lang="en-US" altLang="zh-CN" sz="2000" dirty="0" err="1"/>
              <a:t>javax.swing.SwingUtilities.invokeLater</a:t>
            </a:r>
            <a:r>
              <a:rPr lang="en-US" altLang="zh-CN" sz="2000" dirty="0"/>
              <a:t>(new Runnable() {</a:t>
            </a:r>
          </a:p>
          <a:p>
            <a:pPr marL="0" indent="0">
              <a:buNone/>
            </a:pPr>
            <a:r>
              <a:rPr lang="en-US" altLang="zh-CN" sz="2000" dirty="0"/>
              <a:t>         @Override</a:t>
            </a:r>
          </a:p>
          <a:p>
            <a:pPr marL="0" indent="0">
              <a:buNone/>
            </a:pPr>
            <a:r>
              <a:rPr lang="en-US" altLang="zh-CN" sz="2000" dirty="0"/>
              <a:t>         public void run() {</a:t>
            </a:r>
          </a:p>
          <a:p>
            <a:pPr marL="0" indent="0">
              <a:buNone/>
            </a:pPr>
            <a:r>
              <a:rPr lang="en-US" altLang="zh-CN" sz="2000" dirty="0"/>
              <a:t>            new </a:t>
            </a:r>
            <a:r>
              <a:rPr lang="en-US" altLang="zh-CN" sz="2000" dirty="0" err="1"/>
              <a:t>UnresponsiveUIwThreadSleep</a:t>
            </a:r>
            <a:r>
              <a:rPr lang="en-US" altLang="zh-CN" sz="2000" dirty="0"/>
              <a:t>(); </a:t>
            </a:r>
            <a:r>
              <a:rPr lang="en-US" altLang="zh-CN" sz="2000" dirty="0" smtClean="0"/>
              <a:t> </a:t>
            </a:r>
          </a:p>
          <a:p>
            <a:pPr marL="0" indent="0">
              <a:buNone/>
            </a:pPr>
            <a:r>
              <a:rPr lang="en-US" altLang="zh-CN" sz="2000" dirty="0" smtClean="0"/>
              <a:t>         }</a:t>
            </a:r>
          </a:p>
          <a:p>
            <a:pPr marL="0" indent="0">
              <a:buNone/>
            </a:pPr>
            <a:r>
              <a:rPr lang="en-US" altLang="zh-CN" sz="2000" dirty="0" smtClean="0"/>
              <a:t>      </a:t>
            </a:r>
            <a:r>
              <a:rPr lang="en-US" altLang="zh-CN" sz="2000" dirty="0"/>
              <a:t>});</a:t>
            </a:r>
          </a:p>
          <a:p>
            <a:pPr marL="0" indent="0">
              <a:buNone/>
            </a:pPr>
            <a:r>
              <a:rPr lang="en-US" altLang="zh-CN" sz="2000" dirty="0"/>
              <a:t>   </a:t>
            </a:r>
            <a:r>
              <a:rPr lang="en-US" altLang="zh-CN" sz="2000" dirty="0" smtClean="0"/>
              <a:t>}</a:t>
            </a:r>
          </a:p>
          <a:p>
            <a:pPr marL="0" indent="0">
              <a:buNone/>
            </a:pPr>
            <a:r>
              <a:rPr lang="en-US" altLang="zh-CN" sz="2000" dirty="0"/>
              <a:t>}</a:t>
            </a:r>
            <a:endParaRPr lang="zh-CN" altLang="en-US" sz="2000" dirty="0"/>
          </a:p>
        </p:txBody>
      </p:sp>
    </p:spTree>
    <p:extLst>
      <p:ext uri="{BB962C8B-B14F-4D97-AF65-F5344CB8AC3E}">
        <p14:creationId xmlns:p14="http://schemas.microsoft.com/office/powerpoint/2010/main" val="8574169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Methods about thread states</a:t>
            </a:r>
            <a:endParaRPr lang="zh-CN" altLang="en-US" dirty="0"/>
          </a:p>
        </p:txBody>
      </p:sp>
      <p:sp>
        <p:nvSpPr>
          <p:cNvPr id="3" name="Content Placeholder 2"/>
          <p:cNvSpPr>
            <a:spLocks noGrp="1"/>
          </p:cNvSpPr>
          <p:nvPr>
            <p:ph idx="1"/>
          </p:nvPr>
        </p:nvSpPr>
        <p:spPr/>
        <p:txBody>
          <a:bodyPr/>
          <a:lstStyle/>
          <a:p>
            <a:r>
              <a:rPr lang="en-US" altLang="zh-CN" dirty="0"/>
              <a:t>The </a:t>
            </a:r>
            <a:r>
              <a:rPr lang="en-US" altLang="zh-CN" dirty="0" err="1" smtClean="0"/>
              <a:t>isAlive</a:t>
            </a:r>
            <a:r>
              <a:rPr lang="en-US" altLang="zh-CN" dirty="0"/>
              <a:t>() method </a:t>
            </a:r>
            <a:endParaRPr lang="en-US" altLang="zh-CN" dirty="0" smtClean="0"/>
          </a:p>
          <a:p>
            <a:pPr lvl="1"/>
            <a:r>
              <a:rPr lang="en-US" altLang="zh-CN" dirty="0" smtClean="0"/>
              <a:t>The </a:t>
            </a:r>
            <a:r>
              <a:rPr lang="en-US" altLang="zh-CN" dirty="0" err="1"/>
              <a:t>isAlive</a:t>
            </a:r>
            <a:r>
              <a:rPr lang="en-US" altLang="zh-CN" dirty="0"/>
              <a:t>() returns false if the thread is "new" or "terminated". </a:t>
            </a:r>
            <a:endParaRPr lang="en-US" altLang="zh-CN" dirty="0" smtClean="0"/>
          </a:p>
          <a:p>
            <a:pPr lvl="1"/>
            <a:r>
              <a:rPr lang="en-US" altLang="zh-CN" dirty="0" smtClean="0"/>
              <a:t>It </a:t>
            </a:r>
            <a:r>
              <a:rPr lang="en-US" altLang="zh-CN" dirty="0"/>
              <a:t>returns true if the thread is "runnable" or "not-runnable".</a:t>
            </a:r>
          </a:p>
          <a:p>
            <a:r>
              <a:rPr lang="en-US" altLang="zh-CN" dirty="0" smtClean="0"/>
              <a:t>The </a:t>
            </a:r>
            <a:r>
              <a:rPr lang="en-US" altLang="zh-CN" dirty="0" err="1" smtClean="0"/>
              <a:t>getState</a:t>
            </a:r>
            <a:r>
              <a:rPr lang="en-US" altLang="zh-CN" dirty="0"/>
              <a:t>() </a:t>
            </a:r>
            <a:r>
              <a:rPr lang="en-US" altLang="zh-CN" dirty="0" smtClean="0"/>
              <a:t>method</a:t>
            </a:r>
          </a:p>
          <a:p>
            <a:pPr lvl="1"/>
            <a:r>
              <a:rPr lang="en-US" altLang="zh-CN" dirty="0" smtClean="0"/>
              <a:t>This </a:t>
            </a:r>
            <a:r>
              <a:rPr lang="en-US" altLang="zh-CN" dirty="0"/>
              <a:t>method returns an (nested) </a:t>
            </a:r>
            <a:r>
              <a:rPr lang="en-US" altLang="zh-CN" dirty="0" err="1"/>
              <a:t>enum</a:t>
            </a:r>
            <a:r>
              <a:rPr lang="en-US" altLang="zh-CN" dirty="0"/>
              <a:t> of type </a:t>
            </a:r>
            <a:r>
              <a:rPr lang="en-US" altLang="zh-CN" dirty="0" err="1"/>
              <a:t>Thread.State</a:t>
            </a:r>
            <a:r>
              <a:rPr lang="en-US" altLang="zh-CN" dirty="0"/>
              <a:t>, which takes a constant of {NEW, BLOCKED, RUNNABLE, TERMINATED, </a:t>
            </a:r>
            <a:r>
              <a:rPr lang="en-US" altLang="zh-CN" dirty="0" smtClean="0"/>
              <a:t>WAITING,</a:t>
            </a:r>
            <a:r>
              <a:rPr lang="en-US" altLang="zh-CN" dirty="0"/>
              <a:t> TIMED_WAITING</a:t>
            </a:r>
            <a:r>
              <a:rPr lang="en-US" altLang="zh-CN" dirty="0" smtClean="0"/>
              <a:t>}.</a:t>
            </a:r>
            <a:endParaRPr lang="zh-CN" altLang="en-US" dirty="0"/>
          </a:p>
        </p:txBody>
      </p:sp>
    </p:spTree>
    <p:extLst>
      <p:ext uri="{BB962C8B-B14F-4D97-AF65-F5344CB8AC3E}">
        <p14:creationId xmlns:p14="http://schemas.microsoft.com/office/powerpoint/2010/main" val="944607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Lifecycle of Thread (continued)</a:t>
            </a:r>
            <a:endParaRPr lang="zh-CN" altLang="en-US" dirty="0"/>
          </a:p>
        </p:txBody>
      </p:sp>
      <p:sp>
        <p:nvSpPr>
          <p:cNvPr id="3" name="Content Placeholder 2"/>
          <p:cNvSpPr>
            <a:spLocks noGrp="1"/>
          </p:cNvSpPr>
          <p:nvPr>
            <p:ph idx="1"/>
          </p:nvPr>
        </p:nvSpPr>
        <p:spPr/>
        <p:txBody>
          <a:bodyPr/>
          <a:lstStyle/>
          <a:p>
            <a:endParaRPr lang="zh-CN" alt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22" y="2220959"/>
            <a:ext cx="7414155" cy="3560669"/>
          </a:xfrm>
          <a:prstGeom prst="rect">
            <a:avLst/>
          </a:prstGeom>
        </p:spPr>
      </p:pic>
    </p:spTree>
    <p:extLst>
      <p:ext uri="{BB962C8B-B14F-4D97-AF65-F5344CB8AC3E}">
        <p14:creationId xmlns:p14="http://schemas.microsoft.com/office/powerpoint/2010/main" val="42543968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t>Collaboration </a:t>
            </a:r>
            <a:r>
              <a:rPr lang="en-US" altLang="zh-CN" dirty="0"/>
              <a:t>of </a:t>
            </a:r>
            <a:r>
              <a:rPr lang="en-US" altLang="zh-CN" dirty="0" smtClean="0"/>
              <a:t>Threads</a:t>
            </a:r>
            <a:endParaRPr lang="zh-CN" altLang="en-US" dirty="0"/>
          </a:p>
        </p:txBody>
      </p:sp>
      <p:sp>
        <p:nvSpPr>
          <p:cNvPr id="6" name="Content Placeholder 5"/>
          <p:cNvSpPr>
            <a:spLocks noGrp="1"/>
          </p:cNvSpPr>
          <p:nvPr>
            <p:ph idx="1"/>
          </p:nvPr>
        </p:nvSpPr>
        <p:spPr/>
        <p:txBody>
          <a:bodyPr>
            <a:normAutofit fontScale="92500" lnSpcReduction="10000"/>
          </a:bodyPr>
          <a:lstStyle/>
          <a:p>
            <a:r>
              <a:rPr lang="en-US" altLang="zh-CN" dirty="0"/>
              <a:t>To enable collaboration of different threads, Java </a:t>
            </a:r>
            <a:r>
              <a:rPr lang="en-US" altLang="zh-CN" dirty="0" smtClean="0"/>
              <a:t>provides following methods. </a:t>
            </a:r>
          </a:p>
          <a:p>
            <a:pPr lvl="1"/>
            <a:r>
              <a:rPr lang="en-US" altLang="zh-CN" dirty="0" err="1" smtClean="0"/>
              <a:t>x.wait</a:t>
            </a:r>
            <a:r>
              <a:rPr lang="en-US" altLang="zh-CN" dirty="0"/>
              <a:t>() tells the calling thread to give up the monitor </a:t>
            </a:r>
            <a:r>
              <a:rPr lang="en-US" altLang="zh-CN" dirty="0" smtClean="0"/>
              <a:t>of object x and </a:t>
            </a:r>
            <a:r>
              <a:rPr lang="en-US" altLang="zh-CN" dirty="0"/>
              <a:t>go to sleep until some other thread enters the same monitor and calls notify</a:t>
            </a:r>
            <a:r>
              <a:rPr lang="en-US" altLang="zh-CN" dirty="0" smtClean="0"/>
              <a:t>().</a:t>
            </a:r>
            <a:endParaRPr lang="en-US" altLang="zh-CN" dirty="0"/>
          </a:p>
          <a:p>
            <a:pPr lvl="1"/>
            <a:r>
              <a:rPr lang="en-US" altLang="zh-CN" dirty="0" err="1"/>
              <a:t>x</a:t>
            </a:r>
            <a:r>
              <a:rPr lang="en-US" altLang="zh-CN" dirty="0" err="1" smtClean="0"/>
              <a:t>.notify</a:t>
            </a:r>
            <a:r>
              <a:rPr lang="en-US" altLang="zh-CN" dirty="0"/>
              <a:t>() wakes up the first thread that called wait() on the same </a:t>
            </a:r>
            <a:r>
              <a:rPr lang="en-US" altLang="zh-CN" dirty="0" smtClean="0"/>
              <a:t>object x.</a:t>
            </a:r>
          </a:p>
          <a:p>
            <a:pPr lvl="1"/>
            <a:r>
              <a:rPr lang="en-US" altLang="zh-CN" dirty="0" err="1" smtClean="0"/>
              <a:t>x.notifyAll</a:t>
            </a:r>
            <a:r>
              <a:rPr lang="en-US" altLang="zh-CN" dirty="0" smtClean="0"/>
              <a:t>() awakens </a:t>
            </a:r>
            <a:r>
              <a:rPr lang="en-US" altLang="zh-CN" dirty="0"/>
              <a:t>all the threads in </a:t>
            </a:r>
            <a:r>
              <a:rPr lang="en-US" altLang="zh-CN" dirty="0" smtClean="0"/>
              <a:t>object x's </a:t>
            </a:r>
            <a:r>
              <a:rPr lang="en-US" altLang="zh-CN" dirty="0"/>
              <a:t>waiting </a:t>
            </a:r>
            <a:r>
              <a:rPr lang="en-US" altLang="zh-CN" dirty="0" smtClean="0"/>
              <a:t>thread pool.</a:t>
            </a:r>
          </a:p>
          <a:p>
            <a:r>
              <a:rPr lang="en-US" altLang="zh-CN" dirty="0" smtClean="0">
                <a:solidFill>
                  <a:srgbClr val="FF0000"/>
                </a:solidFill>
              </a:rPr>
              <a:t>Note: </a:t>
            </a:r>
          </a:p>
          <a:p>
            <a:pPr lvl="1"/>
            <a:r>
              <a:rPr lang="en-US" altLang="zh-CN" dirty="0" smtClean="0"/>
              <a:t>wait(), notify(), </a:t>
            </a:r>
            <a:r>
              <a:rPr lang="en-US" altLang="zh-CN" dirty="0" err="1" smtClean="0"/>
              <a:t>notifyAll</a:t>
            </a:r>
            <a:r>
              <a:rPr lang="en-US" altLang="zh-CN" dirty="0" smtClean="0"/>
              <a:t>() must be invoked in the </a:t>
            </a:r>
            <a:r>
              <a:rPr lang="zh-CN" altLang="zh-CN" dirty="0"/>
              <a:t>synchronized </a:t>
            </a:r>
            <a:r>
              <a:rPr lang="en-US" altLang="zh-CN" dirty="0" smtClean="0"/>
              <a:t>block</a:t>
            </a:r>
            <a:r>
              <a:rPr lang="en-US" altLang="zh-CN" dirty="0"/>
              <a:t>, otherwise </a:t>
            </a:r>
            <a:r>
              <a:rPr lang="en-US" altLang="zh-CN" dirty="0" smtClean="0"/>
              <a:t>JVM will throw </a:t>
            </a:r>
            <a:r>
              <a:rPr lang="en-US" altLang="zh-CN" dirty="0" err="1" smtClean="0"/>
              <a:t>java.lang.IllegalMonitorStateException</a:t>
            </a:r>
            <a:r>
              <a:rPr lang="en-US" altLang="zh-CN" dirty="0" smtClean="0"/>
              <a:t>.</a:t>
            </a:r>
            <a:endParaRPr lang="zh-CN" altLang="en-US" dirty="0"/>
          </a:p>
        </p:txBody>
      </p:sp>
    </p:spTree>
    <p:extLst>
      <p:ext uri="{BB962C8B-B14F-4D97-AF65-F5344CB8AC3E}">
        <p14:creationId xmlns:p14="http://schemas.microsoft.com/office/powerpoint/2010/main" val="27762704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t>What is the output?</a:t>
            </a:r>
            <a:endParaRPr lang="zh-CN" altLang="en-US" dirty="0"/>
          </a:p>
        </p:txBody>
      </p:sp>
      <p:sp>
        <p:nvSpPr>
          <p:cNvPr id="3" name="Content Placeholder 2"/>
          <p:cNvSpPr>
            <a:spLocks noGrp="1"/>
          </p:cNvSpPr>
          <p:nvPr>
            <p:ph sz="half" idx="1"/>
          </p:nvPr>
        </p:nvSpPr>
        <p:spPr>
          <a:xfrm>
            <a:off x="628650" y="1825625"/>
            <a:ext cx="4581024" cy="4351338"/>
          </a:xfrm>
        </p:spPr>
        <p:txBody>
          <a:bodyPr>
            <a:noAutofit/>
          </a:bodyPr>
          <a:lstStyle/>
          <a:p>
            <a:pPr marL="0" indent="0">
              <a:buNone/>
            </a:pPr>
            <a:r>
              <a:rPr lang="en-US" altLang="zh-CN" sz="1800" dirty="0"/>
              <a:t>public class </a:t>
            </a:r>
            <a:r>
              <a:rPr lang="en-US" altLang="zh-CN" sz="1800" dirty="0" err="1"/>
              <a:t>ThreadA</a:t>
            </a:r>
            <a:r>
              <a:rPr lang="en-US" altLang="zh-CN" sz="1800" dirty="0"/>
              <a:t> {</a:t>
            </a:r>
          </a:p>
          <a:p>
            <a:pPr marL="0" indent="0">
              <a:buNone/>
            </a:pPr>
            <a:r>
              <a:rPr lang="en-US" altLang="zh-CN" sz="1800" dirty="0" smtClean="0"/>
              <a:t>    public </a:t>
            </a:r>
            <a:r>
              <a:rPr lang="en-US" altLang="zh-CN" sz="1800" dirty="0"/>
              <a:t>static void main(String[] </a:t>
            </a:r>
            <a:r>
              <a:rPr lang="en-US" altLang="zh-CN" sz="1800" dirty="0" err="1"/>
              <a:t>args</a:t>
            </a:r>
            <a:r>
              <a:rPr lang="en-US" altLang="zh-CN" sz="1800" dirty="0"/>
              <a:t>) {</a:t>
            </a:r>
          </a:p>
          <a:p>
            <a:pPr marL="0" indent="0">
              <a:buNone/>
            </a:pPr>
            <a:r>
              <a:rPr lang="en-US" altLang="zh-CN" sz="1800" dirty="0" smtClean="0"/>
              <a:t>        </a:t>
            </a:r>
            <a:r>
              <a:rPr lang="en-US" altLang="zh-CN" sz="1800" dirty="0" err="1" smtClean="0"/>
              <a:t>ThreadB</a:t>
            </a:r>
            <a:r>
              <a:rPr lang="en-US" altLang="zh-CN" sz="1800" dirty="0" smtClean="0"/>
              <a:t> </a:t>
            </a:r>
            <a:r>
              <a:rPr lang="en-US" altLang="zh-CN" sz="1800" dirty="0"/>
              <a:t>b = new </a:t>
            </a:r>
            <a:r>
              <a:rPr lang="en-US" altLang="zh-CN" sz="1800" dirty="0" err="1" smtClean="0"/>
              <a:t>ThreadB</a:t>
            </a:r>
            <a:r>
              <a:rPr lang="en-US" altLang="zh-CN" sz="1800" dirty="0"/>
              <a:t>();</a:t>
            </a:r>
          </a:p>
          <a:p>
            <a:pPr marL="0" indent="0">
              <a:buNone/>
            </a:pPr>
            <a:r>
              <a:rPr lang="en-US" altLang="zh-CN" sz="1800" dirty="0" smtClean="0"/>
              <a:t>        </a:t>
            </a:r>
            <a:r>
              <a:rPr lang="en-US" altLang="zh-CN" sz="1800" dirty="0" err="1" smtClean="0"/>
              <a:t>b.start</a:t>
            </a:r>
            <a:r>
              <a:rPr lang="en-US" altLang="zh-CN" sz="1800" dirty="0"/>
              <a:t>();</a:t>
            </a:r>
          </a:p>
          <a:p>
            <a:pPr marL="0" indent="0">
              <a:buNone/>
            </a:pPr>
            <a:r>
              <a:rPr lang="en-US" altLang="zh-CN" sz="1800" dirty="0" smtClean="0">
                <a:solidFill>
                  <a:srgbClr val="0070C0"/>
                </a:solidFill>
              </a:rPr>
              <a:t>        </a:t>
            </a:r>
            <a:r>
              <a:rPr lang="en-US" altLang="zh-CN" sz="1800" dirty="0" err="1" smtClean="0">
                <a:solidFill>
                  <a:srgbClr val="0070C0"/>
                </a:solidFill>
              </a:rPr>
              <a:t>System.out.println</a:t>
            </a:r>
            <a:r>
              <a:rPr lang="en-US" altLang="zh-CN" sz="1800" dirty="0">
                <a:solidFill>
                  <a:srgbClr val="0070C0"/>
                </a:solidFill>
              </a:rPr>
              <a:t>("Total is: " + </a:t>
            </a:r>
            <a:r>
              <a:rPr lang="en-US" altLang="zh-CN" sz="1800" dirty="0" err="1">
                <a:solidFill>
                  <a:srgbClr val="0070C0"/>
                </a:solidFill>
              </a:rPr>
              <a:t>b.total</a:t>
            </a:r>
            <a:r>
              <a:rPr lang="en-US" altLang="zh-CN" sz="1800" dirty="0">
                <a:solidFill>
                  <a:srgbClr val="0070C0"/>
                </a:solidFill>
              </a:rPr>
              <a:t>);</a:t>
            </a:r>
          </a:p>
          <a:p>
            <a:pPr marL="0" indent="0">
              <a:buNone/>
            </a:pPr>
            <a:r>
              <a:rPr lang="en-US" altLang="zh-CN" sz="1800" dirty="0" smtClean="0"/>
              <a:t>    }</a:t>
            </a:r>
            <a:endParaRPr lang="en-US" altLang="zh-CN" sz="1800" dirty="0"/>
          </a:p>
          <a:p>
            <a:pPr marL="0" indent="0">
              <a:buNone/>
            </a:pPr>
            <a:r>
              <a:rPr lang="en-US" altLang="zh-CN" sz="1800" dirty="0"/>
              <a:t>}</a:t>
            </a:r>
          </a:p>
          <a:p>
            <a:pPr marL="0" indent="0">
              <a:buNone/>
            </a:pPr>
            <a:r>
              <a:rPr lang="en-US" altLang="zh-CN" sz="1800" dirty="0"/>
              <a:t> </a:t>
            </a:r>
          </a:p>
        </p:txBody>
      </p:sp>
      <p:sp>
        <p:nvSpPr>
          <p:cNvPr id="6" name="Content Placeholder 5"/>
          <p:cNvSpPr>
            <a:spLocks noGrp="1"/>
          </p:cNvSpPr>
          <p:nvPr>
            <p:ph sz="half" idx="2"/>
          </p:nvPr>
        </p:nvSpPr>
        <p:spPr>
          <a:xfrm>
            <a:off x="5209674" y="1825625"/>
            <a:ext cx="3305676" cy="4351338"/>
          </a:xfrm>
        </p:spPr>
        <p:txBody>
          <a:bodyPr>
            <a:normAutofit/>
          </a:bodyPr>
          <a:lstStyle/>
          <a:p>
            <a:pPr marL="0" indent="0">
              <a:buNone/>
            </a:pPr>
            <a:r>
              <a:rPr lang="en-US" altLang="zh-CN" sz="1800" dirty="0"/>
              <a:t>class </a:t>
            </a:r>
            <a:r>
              <a:rPr lang="en-US" altLang="zh-CN" sz="1800" dirty="0" err="1"/>
              <a:t>ThreadB</a:t>
            </a:r>
            <a:r>
              <a:rPr lang="en-US" altLang="zh-CN" sz="1800" dirty="0"/>
              <a:t> extends Thread {</a:t>
            </a:r>
          </a:p>
          <a:p>
            <a:pPr marL="0" indent="0">
              <a:buNone/>
            </a:pPr>
            <a:r>
              <a:rPr lang="en-US" altLang="zh-CN" sz="1800" dirty="0" smtClean="0"/>
              <a:t>    </a:t>
            </a:r>
            <a:r>
              <a:rPr lang="en-US" altLang="zh-CN" sz="1800" dirty="0" err="1" smtClean="0"/>
              <a:t>int</a:t>
            </a:r>
            <a:r>
              <a:rPr lang="en-US" altLang="zh-CN" sz="1800" dirty="0" smtClean="0"/>
              <a:t> </a:t>
            </a:r>
            <a:r>
              <a:rPr lang="en-US" altLang="zh-CN" sz="1800" dirty="0"/>
              <a:t>total</a:t>
            </a:r>
            <a:r>
              <a:rPr lang="en-US" altLang="zh-CN" sz="1800" dirty="0" smtClean="0"/>
              <a:t>;</a:t>
            </a:r>
            <a:endParaRPr lang="en-US" altLang="zh-CN" sz="1800" dirty="0"/>
          </a:p>
          <a:p>
            <a:pPr marL="0" indent="0">
              <a:buNone/>
            </a:pPr>
            <a:r>
              <a:rPr lang="en-US" altLang="zh-CN" sz="1800" dirty="0" smtClean="0"/>
              <a:t>    @</a:t>
            </a:r>
            <a:r>
              <a:rPr lang="en-US" altLang="zh-CN" sz="1800" dirty="0"/>
              <a:t>Override</a:t>
            </a:r>
          </a:p>
          <a:p>
            <a:pPr marL="0" indent="0">
              <a:buNone/>
            </a:pPr>
            <a:r>
              <a:rPr lang="en-US" altLang="zh-CN" sz="1800" dirty="0" smtClean="0"/>
              <a:t>     public </a:t>
            </a:r>
            <a:r>
              <a:rPr lang="en-US" altLang="zh-CN" sz="1800" dirty="0"/>
              <a:t>void run() {</a:t>
            </a:r>
          </a:p>
          <a:p>
            <a:pPr marL="0" indent="0">
              <a:buNone/>
            </a:pPr>
            <a:r>
              <a:rPr lang="en-US" altLang="zh-CN" sz="1800" dirty="0" smtClean="0"/>
              <a:t>          for </a:t>
            </a:r>
            <a:r>
              <a:rPr lang="en-US" altLang="zh-CN" sz="1800" dirty="0"/>
              <a:t>(</a:t>
            </a:r>
            <a:r>
              <a:rPr lang="en-US" altLang="zh-CN" sz="1800" dirty="0" err="1"/>
              <a:t>int</a:t>
            </a:r>
            <a:r>
              <a:rPr lang="en-US" altLang="zh-CN" sz="1800" dirty="0"/>
              <a:t> </a:t>
            </a:r>
            <a:r>
              <a:rPr lang="en-US" altLang="zh-CN" sz="1800" dirty="0" err="1"/>
              <a:t>i</a:t>
            </a:r>
            <a:r>
              <a:rPr lang="en-US" altLang="zh-CN" sz="1800" dirty="0"/>
              <a:t> = 0; </a:t>
            </a:r>
            <a:r>
              <a:rPr lang="en-US" altLang="zh-CN" sz="1800" dirty="0" err="1"/>
              <a:t>i</a:t>
            </a:r>
            <a:r>
              <a:rPr lang="en-US" altLang="zh-CN" sz="1800" dirty="0"/>
              <a:t> &lt; 100; </a:t>
            </a:r>
            <a:r>
              <a:rPr lang="en-US" altLang="zh-CN" sz="1800" dirty="0" err="1"/>
              <a:t>i</a:t>
            </a:r>
            <a:r>
              <a:rPr lang="en-US" altLang="zh-CN" sz="1800" dirty="0"/>
              <a:t>++) {</a:t>
            </a:r>
          </a:p>
          <a:p>
            <a:pPr marL="0" indent="0">
              <a:buNone/>
            </a:pPr>
            <a:r>
              <a:rPr lang="en-US" altLang="zh-CN" sz="1800" dirty="0" smtClean="0"/>
              <a:t>                total </a:t>
            </a:r>
            <a:r>
              <a:rPr lang="en-US" altLang="zh-CN" sz="1800" dirty="0"/>
              <a:t>+= </a:t>
            </a:r>
            <a:r>
              <a:rPr lang="en-US" altLang="zh-CN" sz="1800" dirty="0" err="1"/>
              <a:t>i</a:t>
            </a:r>
            <a:r>
              <a:rPr lang="en-US" altLang="zh-CN" sz="1800" dirty="0"/>
              <a:t>;</a:t>
            </a:r>
          </a:p>
          <a:p>
            <a:pPr marL="0" indent="0">
              <a:buNone/>
            </a:pPr>
            <a:r>
              <a:rPr lang="en-US" altLang="zh-CN" sz="1800" dirty="0" smtClean="0"/>
              <a:t>          }</a:t>
            </a:r>
            <a:endParaRPr lang="en-US" altLang="zh-CN" sz="1800" dirty="0"/>
          </a:p>
          <a:p>
            <a:pPr marL="0" indent="0">
              <a:buNone/>
            </a:pPr>
            <a:r>
              <a:rPr lang="en-US" altLang="zh-CN" sz="1800" dirty="0" smtClean="0"/>
              <a:t>      }</a:t>
            </a:r>
            <a:endParaRPr lang="en-US" altLang="zh-CN" sz="1800" dirty="0"/>
          </a:p>
          <a:p>
            <a:pPr marL="0" indent="0">
              <a:buNone/>
            </a:pPr>
            <a:r>
              <a:rPr lang="en-US" altLang="zh-CN" sz="1800" dirty="0"/>
              <a:t>}</a:t>
            </a:r>
            <a:endParaRPr lang="zh-CN" altLang="en-US" sz="1800" dirty="0"/>
          </a:p>
          <a:p>
            <a:endParaRPr lang="zh-CN" altLang="en-US" sz="1800" dirty="0"/>
          </a:p>
        </p:txBody>
      </p:sp>
    </p:spTree>
    <p:extLst>
      <p:ext uri="{BB962C8B-B14F-4D97-AF65-F5344CB8AC3E}">
        <p14:creationId xmlns:p14="http://schemas.microsoft.com/office/powerpoint/2010/main" val="16719736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t>What is the output?</a:t>
            </a:r>
            <a:endParaRPr lang="zh-CN" altLang="en-US" dirty="0"/>
          </a:p>
        </p:txBody>
      </p:sp>
      <p:sp>
        <p:nvSpPr>
          <p:cNvPr id="3" name="Content Placeholder 2"/>
          <p:cNvSpPr>
            <a:spLocks noGrp="1"/>
          </p:cNvSpPr>
          <p:nvPr>
            <p:ph sz="half" idx="1"/>
          </p:nvPr>
        </p:nvSpPr>
        <p:spPr>
          <a:xfrm>
            <a:off x="628650" y="1825625"/>
            <a:ext cx="4629150" cy="4351338"/>
          </a:xfrm>
        </p:spPr>
        <p:txBody>
          <a:bodyPr>
            <a:noAutofit/>
          </a:bodyPr>
          <a:lstStyle/>
          <a:p>
            <a:pPr marL="0" indent="0">
              <a:buNone/>
            </a:pPr>
            <a:r>
              <a:rPr lang="en-US" altLang="zh-CN" sz="1400" dirty="0"/>
              <a:t>public class </a:t>
            </a:r>
            <a:r>
              <a:rPr lang="en-US" altLang="zh-CN" sz="1400" dirty="0" err="1"/>
              <a:t>ThreadA</a:t>
            </a:r>
            <a:r>
              <a:rPr lang="en-US" altLang="zh-CN" sz="1400" dirty="0"/>
              <a:t> {</a:t>
            </a:r>
          </a:p>
          <a:p>
            <a:pPr marL="0" indent="0">
              <a:buNone/>
            </a:pPr>
            <a:r>
              <a:rPr lang="en-US" altLang="zh-CN" sz="1400" dirty="0"/>
              <a:t>    public static void main(String[] </a:t>
            </a:r>
            <a:r>
              <a:rPr lang="en-US" altLang="zh-CN" sz="1400" dirty="0" err="1"/>
              <a:t>args</a:t>
            </a:r>
            <a:r>
              <a:rPr lang="en-US" altLang="zh-CN" sz="1400" dirty="0"/>
              <a:t>){</a:t>
            </a:r>
          </a:p>
          <a:p>
            <a:pPr marL="0" indent="0">
              <a:buNone/>
            </a:pPr>
            <a:r>
              <a:rPr lang="en-US" altLang="zh-CN" sz="1400" dirty="0"/>
              <a:t>        </a:t>
            </a:r>
            <a:r>
              <a:rPr lang="en-US" altLang="zh-CN" sz="1400" dirty="0" err="1"/>
              <a:t>ThreadB</a:t>
            </a:r>
            <a:r>
              <a:rPr lang="en-US" altLang="zh-CN" sz="1400" dirty="0"/>
              <a:t> b = new </a:t>
            </a:r>
            <a:r>
              <a:rPr lang="en-US" altLang="zh-CN" sz="1400" dirty="0" err="1"/>
              <a:t>ThreadB</a:t>
            </a:r>
            <a:r>
              <a:rPr lang="en-US" altLang="zh-CN" sz="1400" dirty="0"/>
              <a:t>();</a:t>
            </a:r>
          </a:p>
          <a:p>
            <a:pPr marL="0" indent="0">
              <a:buNone/>
            </a:pPr>
            <a:r>
              <a:rPr lang="en-US" altLang="zh-CN" sz="1400" dirty="0"/>
              <a:t>        </a:t>
            </a:r>
            <a:r>
              <a:rPr lang="en-US" altLang="zh-CN" sz="1400" dirty="0" err="1"/>
              <a:t>b.start</a:t>
            </a:r>
            <a:r>
              <a:rPr lang="en-US" altLang="zh-CN" sz="1400" dirty="0"/>
              <a:t>();</a:t>
            </a:r>
          </a:p>
          <a:p>
            <a:pPr marL="0" indent="0">
              <a:buNone/>
            </a:pPr>
            <a:r>
              <a:rPr lang="en-US" altLang="zh-CN" sz="1400" dirty="0"/>
              <a:t> </a:t>
            </a:r>
          </a:p>
          <a:p>
            <a:pPr marL="0" indent="0">
              <a:buNone/>
            </a:pPr>
            <a:r>
              <a:rPr lang="en-US" altLang="zh-CN" sz="1400" dirty="0"/>
              <a:t>        </a:t>
            </a:r>
            <a:r>
              <a:rPr lang="en-US" altLang="zh-CN" sz="1400" dirty="0">
                <a:solidFill>
                  <a:srgbClr val="0070C0"/>
                </a:solidFill>
              </a:rPr>
              <a:t>synchronized(b){</a:t>
            </a:r>
          </a:p>
          <a:p>
            <a:pPr marL="0" indent="0">
              <a:buNone/>
            </a:pPr>
            <a:r>
              <a:rPr lang="en-US" altLang="zh-CN" sz="1400" dirty="0"/>
              <a:t>            </a:t>
            </a:r>
            <a:r>
              <a:rPr lang="en-US" altLang="zh-CN" sz="1400" dirty="0">
                <a:solidFill>
                  <a:srgbClr val="0070C0"/>
                </a:solidFill>
              </a:rPr>
              <a:t>try{</a:t>
            </a:r>
          </a:p>
          <a:p>
            <a:pPr marL="0" indent="0">
              <a:buNone/>
            </a:pPr>
            <a:r>
              <a:rPr lang="en-US" altLang="zh-CN" sz="1400" dirty="0"/>
              <a:t>                </a:t>
            </a:r>
            <a:r>
              <a:rPr lang="en-US" altLang="zh-CN" sz="1400" dirty="0" err="1"/>
              <a:t>System.out.println</a:t>
            </a:r>
            <a:r>
              <a:rPr lang="en-US" altLang="zh-CN" sz="1400" dirty="0"/>
              <a:t>("Waiting for b to complete...");</a:t>
            </a:r>
          </a:p>
          <a:p>
            <a:pPr marL="0" indent="0">
              <a:buNone/>
            </a:pPr>
            <a:r>
              <a:rPr lang="en-US" altLang="zh-CN" sz="1400" dirty="0"/>
              <a:t>               </a:t>
            </a:r>
            <a:r>
              <a:rPr lang="en-US" altLang="zh-CN" sz="1400" dirty="0">
                <a:solidFill>
                  <a:srgbClr val="0070C0"/>
                </a:solidFill>
              </a:rPr>
              <a:t> </a:t>
            </a:r>
            <a:r>
              <a:rPr lang="en-US" altLang="zh-CN" sz="1400" dirty="0" err="1">
                <a:solidFill>
                  <a:srgbClr val="0070C0"/>
                </a:solidFill>
              </a:rPr>
              <a:t>b.wait</a:t>
            </a:r>
            <a:r>
              <a:rPr lang="en-US" altLang="zh-CN" sz="1400" dirty="0">
                <a:solidFill>
                  <a:srgbClr val="0070C0"/>
                </a:solidFill>
              </a:rPr>
              <a:t>();</a:t>
            </a:r>
          </a:p>
          <a:p>
            <a:pPr marL="0" indent="0">
              <a:buNone/>
            </a:pPr>
            <a:r>
              <a:rPr lang="en-US" altLang="zh-CN" sz="1400" dirty="0"/>
              <a:t>            </a:t>
            </a:r>
            <a:r>
              <a:rPr lang="en-US" altLang="zh-CN" sz="1400" dirty="0">
                <a:solidFill>
                  <a:srgbClr val="0070C0"/>
                </a:solidFill>
              </a:rPr>
              <a:t>}catch(</a:t>
            </a:r>
            <a:r>
              <a:rPr lang="en-US" altLang="zh-CN" sz="1400" dirty="0" err="1">
                <a:solidFill>
                  <a:srgbClr val="0070C0"/>
                </a:solidFill>
              </a:rPr>
              <a:t>InterruptedException</a:t>
            </a:r>
            <a:r>
              <a:rPr lang="en-US" altLang="zh-CN" sz="1400" dirty="0">
                <a:solidFill>
                  <a:srgbClr val="0070C0"/>
                </a:solidFill>
              </a:rPr>
              <a:t> e){</a:t>
            </a:r>
          </a:p>
          <a:p>
            <a:pPr marL="0" indent="0">
              <a:buNone/>
            </a:pPr>
            <a:r>
              <a:rPr lang="en-US" altLang="zh-CN" sz="1400" dirty="0">
                <a:solidFill>
                  <a:srgbClr val="0070C0"/>
                </a:solidFill>
              </a:rPr>
              <a:t>                </a:t>
            </a:r>
            <a:r>
              <a:rPr lang="en-US" altLang="zh-CN" sz="1400" dirty="0" err="1">
                <a:solidFill>
                  <a:srgbClr val="0070C0"/>
                </a:solidFill>
              </a:rPr>
              <a:t>e.printStackTrace</a:t>
            </a:r>
            <a:r>
              <a:rPr lang="en-US" altLang="zh-CN" sz="1400" dirty="0">
                <a:solidFill>
                  <a:srgbClr val="0070C0"/>
                </a:solidFill>
              </a:rPr>
              <a:t>();</a:t>
            </a:r>
          </a:p>
          <a:p>
            <a:pPr marL="0" indent="0">
              <a:buNone/>
            </a:pPr>
            <a:r>
              <a:rPr lang="en-US" altLang="zh-CN" sz="1400" dirty="0">
                <a:solidFill>
                  <a:srgbClr val="0070C0"/>
                </a:solidFill>
              </a:rPr>
              <a:t>            }</a:t>
            </a:r>
          </a:p>
          <a:p>
            <a:pPr marL="0" indent="0">
              <a:buNone/>
            </a:pPr>
            <a:r>
              <a:rPr lang="en-US" altLang="zh-CN" sz="1400" dirty="0"/>
              <a:t> </a:t>
            </a:r>
          </a:p>
          <a:p>
            <a:pPr marL="0" indent="0">
              <a:buNone/>
            </a:pPr>
            <a:r>
              <a:rPr lang="en-US" altLang="zh-CN" sz="1400" dirty="0"/>
              <a:t>            </a:t>
            </a:r>
            <a:r>
              <a:rPr lang="en-US" altLang="zh-CN" sz="1400" dirty="0" err="1"/>
              <a:t>System.out.println</a:t>
            </a:r>
            <a:r>
              <a:rPr lang="en-US" altLang="zh-CN" sz="1400" dirty="0"/>
              <a:t>("Total is: " + </a:t>
            </a:r>
            <a:r>
              <a:rPr lang="en-US" altLang="zh-CN" sz="1400" dirty="0" err="1"/>
              <a:t>b.total</a:t>
            </a:r>
            <a:r>
              <a:rPr lang="en-US" altLang="zh-CN" sz="1400" dirty="0"/>
              <a:t>);</a:t>
            </a:r>
          </a:p>
          <a:p>
            <a:pPr marL="0" indent="0">
              <a:buNone/>
            </a:pPr>
            <a:r>
              <a:rPr lang="en-US" altLang="zh-CN" sz="1400" dirty="0"/>
              <a:t>        }</a:t>
            </a:r>
          </a:p>
          <a:p>
            <a:pPr marL="0" indent="0">
              <a:buNone/>
            </a:pPr>
            <a:r>
              <a:rPr lang="en-US" altLang="zh-CN" sz="1400" dirty="0"/>
              <a:t>    }</a:t>
            </a:r>
          </a:p>
          <a:p>
            <a:pPr marL="0" indent="0">
              <a:buNone/>
            </a:pPr>
            <a:r>
              <a:rPr lang="en-US" altLang="zh-CN" sz="1400" dirty="0"/>
              <a:t>}</a:t>
            </a:r>
          </a:p>
          <a:p>
            <a:pPr marL="0" indent="0">
              <a:buNone/>
            </a:pPr>
            <a:r>
              <a:rPr lang="en-US" altLang="zh-CN" sz="1400" dirty="0"/>
              <a:t> </a:t>
            </a:r>
          </a:p>
        </p:txBody>
      </p:sp>
      <p:sp>
        <p:nvSpPr>
          <p:cNvPr id="5" name="Content Placeholder 4"/>
          <p:cNvSpPr>
            <a:spLocks noGrp="1"/>
          </p:cNvSpPr>
          <p:nvPr>
            <p:ph sz="half" idx="2"/>
          </p:nvPr>
        </p:nvSpPr>
        <p:spPr>
          <a:xfrm>
            <a:off x="5522494" y="1825625"/>
            <a:ext cx="2992855" cy="4351338"/>
          </a:xfrm>
        </p:spPr>
        <p:txBody>
          <a:bodyPr>
            <a:normAutofit/>
          </a:bodyPr>
          <a:lstStyle/>
          <a:p>
            <a:pPr marL="0" indent="0">
              <a:buNone/>
            </a:pPr>
            <a:r>
              <a:rPr lang="en-US" altLang="zh-CN" sz="1400" dirty="0"/>
              <a:t>class </a:t>
            </a:r>
            <a:r>
              <a:rPr lang="en-US" altLang="zh-CN" sz="1400" dirty="0" err="1"/>
              <a:t>ThreadB</a:t>
            </a:r>
            <a:r>
              <a:rPr lang="en-US" altLang="zh-CN" sz="1400" dirty="0"/>
              <a:t> extends Thread{</a:t>
            </a:r>
          </a:p>
          <a:p>
            <a:pPr marL="0" indent="0">
              <a:buNone/>
            </a:pPr>
            <a:r>
              <a:rPr lang="en-US" altLang="zh-CN" sz="1400" dirty="0"/>
              <a:t>    </a:t>
            </a:r>
            <a:r>
              <a:rPr lang="en-US" altLang="zh-CN" sz="1400" dirty="0" err="1"/>
              <a:t>int</a:t>
            </a:r>
            <a:r>
              <a:rPr lang="en-US" altLang="zh-CN" sz="1400" dirty="0"/>
              <a:t> total;</a:t>
            </a:r>
          </a:p>
          <a:p>
            <a:pPr marL="0" indent="0">
              <a:buNone/>
            </a:pPr>
            <a:r>
              <a:rPr lang="en-US" altLang="zh-CN" sz="1400" dirty="0"/>
              <a:t>    @Override</a:t>
            </a:r>
          </a:p>
          <a:p>
            <a:pPr marL="0" indent="0">
              <a:buNone/>
            </a:pPr>
            <a:r>
              <a:rPr lang="en-US" altLang="zh-CN" sz="1400" dirty="0"/>
              <a:t>    public void run(){</a:t>
            </a:r>
          </a:p>
          <a:p>
            <a:pPr marL="0" indent="0">
              <a:buNone/>
            </a:pPr>
            <a:r>
              <a:rPr lang="en-US" altLang="zh-CN" sz="1400" dirty="0"/>
              <a:t>        </a:t>
            </a:r>
            <a:r>
              <a:rPr lang="en-US" altLang="zh-CN" sz="1400" dirty="0">
                <a:solidFill>
                  <a:srgbClr val="0070C0"/>
                </a:solidFill>
              </a:rPr>
              <a:t>synchronized(this){</a:t>
            </a:r>
          </a:p>
          <a:p>
            <a:pPr marL="0" indent="0">
              <a:buNone/>
            </a:pPr>
            <a:r>
              <a:rPr lang="en-US" altLang="zh-CN" sz="1400" dirty="0"/>
              <a:t>            for(</a:t>
            </a:r>
            <a:r>
              <a:rPr lang="en-US" altLang="zh-CN" sz="1400" dirty="0" err="1"/>
              <a:t>int</a:t>
            </a:r>
            <a:r>
              <a:rPr lang="en-US" altLang="zh-CN" sz="1400" dirty="0"/>
              <a:t> </a:t>
            </a:r>
            <a:r>
              <a:rPr lang="en-US" altLang="zh-CN" sz="1400" dirty="0" err="1"/>
              <a:t>i</a:t>
            </a:r>
            <a:r>
              <a:rPr lang="en-US" altLang="zh-CN" sz="1400" dirty="0"/>
              <a:t>=0; </a:t>
            </a:r>
            <a:r>
              <a:rPr lang="en-US" altLang="zh-CN" sz="1400" dirty="0" err="1"/>
              <a:t>i</a:t>
            </a:r>
            <a:r>
              <a:rPr lang="en-US" altLang="zh-CN" sz="1400" dirty="0"/>
              <a:t>&lt;100 ; </a:t>
            </a:r>
            <a:r>
              <a:rPr lang="en-US" altLang="zh-CN" sz="1400" dirty="0" err="1"/>
              <a:t>i</a:t>
            </a:r>
            <a:r>
              <a:rPr lang="en-US" altLang="zh-CN" sz="1400" dirty="0"/>
              <a:t>++){</a:t>
            </a:r>
          </a:p>
          <a:p>
            <a:pPr marL="0" indent="0">
              <a:buNone/>
            </a:pPr>
            <a:r>
              <a:rPr lang="en-US" altLang="zh-CN" sz="1400" dirty="0"/>
              <a:t>                total += </a:t>
            </a:r>
            <a:r>
              <a:rPr lang="en-US" altLang="zh-CN" sz="1400" dirty="0" err="1"/>
              <a:t>i</a:t>
            </a:r>
            <a:r>
              <a:rPr lang="en-US" altLang="zh-CN" sz="1400" dirty="0"/>
              <a:t>;</a:t>
            </a:r>
          </a:p>
          <a:p>
            <a:pPr marL="0" indent="0">
              <a:buNone/>
            </a:pPr>
            <a:r>
              <a:rPr lang="en-US" altLang="zh-CN" sz="1400" dirty="0"/>
              <a:t>            }</a:t>
            </a:r>
          </a:p>
          <a:p>
            <a:pPr marL="0" indent="0">
              <a:buNone/>
            </a:pPr>
            <a:r>
              <a:rPr lang="en-US" altLang="zh-CN" sz="1400" dirty="0"/>
              <a:t>            </a:t>
            </a:r>
            <a:r>
              <a:rPr lang="en-US" altLang="zh-CN" sz="1400" dirty="0">
                <a:solidFill>
                  <a:srgbClr val="0070C0"/>
                </a:solidFill>
              </a:rPr>
              <a:t>notify();</a:t>
            </a:r>
          </a:p>
          <a:p>
            <a:pPr marL="0" indent="0">
              <a:buNone/>
            </a:pPr>
            <a:r>
              <a:rPr lang="en-US" altLang="zh-CN" sz="1400" dirty="0"/>
              <a:t>        }</a:t>
            </a:r>
          </a:p>
          <a:p>
            <a:pPr marL="0" indent="0">
              <a:buNone/>
            </a:pPr>
            <a:r>
              <a:rPr lang="en-US" altLang="zh-CN" sz="1400" dirty="0"/>
              <a:t>    }</a:t>
            </a:r>
          </a:p>
          <a:p>
            <a:pPr marL="0" indent="0">
              <a:buNone/>
            </a:pPr>
            <a:r>
              <a:rPr lang="en-US" altLang="zh-CN" sz="1400" dirty="0"/>
              <a:t>}</a:t>
            </a:r>
            <a:endParaRPr lang="zh-CN" altLang="en-US" sz="1400" dirty="0"/>
          </a:p>
          <a:p>
            <a:endParaRPr lang="zh-CN" altLang="en-US" sz="1400" dirty="0"/>
          </a:p>
        </p:txBody>
      </p:sp>
    </p:spTree>
    <p:extLst>
      <p:ext uri="{BB962C8B-B14F-4D97-AF65-F5344CB8AC3E}">
        <p14:creationId xmlns:p14="http://schemas.microsoft.com/office/powerpoint/2010/main" val="4403274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smtClean="0"/>
              <a:t>Avoiding Deadlock</a:t>
            </a:r>
            <a:endParaRPr lang="zh-CN" altLang="en-US" dirty="0"/>
          </a:p>
        </p:txBody>
      </p:sp>
      <p:sp>
        <p:nvSpPr>
          <p:cNvPr id="7" name="Content Placeholder 6"/>
          <p:cNvSpPr>
            <a:spLocks noGrp="1"/>
          </p:cNvSpPr>
          <p:nvPr>
            <p:ph idx="1"/>
          </p:nvPr>
        </p:nvSpPr>
        <p:spPr/>
        <p:txBody>
          <a:bodyPr/>
          <a:lstStyle/>
          <a:p>
            <a:r>
              <a:rPr lang="en-US" altLang="zh-CN" dirty="0" smtClean="0"/>
              <a:t>What is Deadlock?</a:t>
            </a:r>
          </a:p>
          <a:p>
            <a:pPr lvl="1"/>
            <a:r>
              <a:rPr lang="en-US" altLang="zh-CN" dirty="0" smtClean="0"/>
              <a:t>Two </a:t>
            </a:r>
            <a:r>
              <a:rPr lang="en-US" altLang="zh-CN" dirty="0"/>
              <a:t>threads can each lock an object the other needs, and thus prevent both threads from running. </a:t>
            </a:r>
            <a:endParaRPr lang="en-US" altLang="zh-CN" dirty="0" smtClean="0"/>
          </a:p>
          <a:p>
            <a:r>
              <a:rPr lang="en-US" altLang="zh-CN" dirty="0" smtClean="0"/>
              <a:t>We </a:t>
            </a:r>
            <a:r>
              <a:rPr lang="en-US" altLang="zh-CN" dirty="0"/>
              <a:t>must avoid </a:t>
            </a:r>
            <a:r>
              <a:rPr lang="en-US" altLang="zh-CN" dirty="0" smtClean="0"/>
              <a:t>deadlock.</a:t>
            </a:r>
          </a:p>
          <a:p>
            <a:r>
              <a:rPr lang="en-US" altLang="zh-CN" dirty="0"/>
              <a:t>Synchronization is a dangerous thing and should be avoided where possible. </a:t>
            </a:r>
          </a:p>
          <a:p>
            <a:endParaRPr lang="zh-CN" altLang="en-US" dirty="0"/>
          </a:p>
        </p:txBody>
      </p:sp>
    </p:spTree>
    <p:extLst>
      <p:ext uri="{BB962C8B-B14F-4D97-AF65-F5344CB8AC3E}">
        <p14:creationId xmlns:p14="http://schemas.microsoft.com/office/powerpoint/2010/main" val="38767535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Interrupts</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An interrupt is an indication to a thread that it should stop what it is doing and do something else. </a:t>
            </a:r>
            <a:endParaRPr lang="en-US" altLang="zh-CN" dirty="0" smtClean="0"/>
          </a:p>
          <a:p>
            <a:r>
              <a:rPr lang="en-US" altLang="zh-CN" dirty="0" smtClean="0"/>
              <a:t>It's </a:t>
            </a:r>
            <a:r>
              <a:rPr lang="en-US" altLang="zh-CN" dirty="0"/>
              <a:t>up to the programmer to decide exactly how a thread responds to an interrupt, but it is very common for the thread to terminate. </a:t>
            </a:r>
            <a:endParaRPr lang="en-US" altLang="zh-CN" dirty="0" smtClean="0"/>
          </a:p>
          <a:p>
            <a:r>
              <a:rPr lang="en-US" altLang="zh-CN" dirty="0"/>
              <a:t>The interrupt mechanism is implemented using an internal flag known as the interrupt status. </a:t>
            </a:r>
            <a:endParaRPr lang="en-US" altLang="zh-CN" dirty="0" smtClean="0"/>
          </a:p>
          <a:p>
            <a:pPr lvl="1"/>
            <a:r>
              <a:rPr lang="en-US" altLang="zh-CN" dirty="0" smtClean="0"/>
              <a:t>Invoking </a:t>
            </a:r>
            <a:r>
              <a:rPr lang="en-US" altLang="zh-CN" dirty="0" err="1">
                <a:solidFill>
                  <a:srgbClr val="0070C0"/>
                </a:solidFill>
              </a:rPr>
              <a:t>Thread.interrupt</a:t>
            </a:r>
            <a:r>
              <a:rPr lang="en-US" altLang="zh-CN" dirty="0"/>
              <a:t> sets this flag. </a:t>
            </a:r>
            <a:endParaRPr lang="en-US" altLang="zh-CN" dirty="0" smtClean="0"/>
          </a:p>
          <a:p>
            <a:pPr lvl="1"/>
            <a:r>
              <a:rPr lang="en-US" altLang="zh-CN" dirty="0" smtClean="0"/>
              <a:t>When </a:t>
            </a:r>
            <a:r>
              <a:rPr lang="en-US" altLang="zh-CN" dirty="0"/>
              <a:t>a thread checks for an interrupt by invoking the static method </a:t>
            </a:r>
            <a:r>
              <a:rPr lang="en-US" altLang="zh-CN" dirty="0" err="1">
                <a:solidFill>
                  <a:srgbClr val="0070C0"/>
                </a:solidFill>
              </a:rPr>
              <a:t>Thread.interrupted</a:t>
            </a:r>
            <a:r>
              <a:rPr lang="en-US" altLang="zh-CN" dirty="0"/>
              <a:t>, interrupt status is cleared. </a:t>
            </a:r>
            <a:endParaRPr lang="en-US" altLang="zh-CN" dirty="0" smtClean="0"/>
          </a:p>
          <a:p>
            <a:pPr lvl="1"/>
            <a:r>
              <a:rPr lang="en-US" altLang="zh-CN" dirty="0" smtClean="0"/>
              <a:t>By </a:t>
            </a:r>
            <a:r>
              <a:rPr lang="en-US" altLang="zh-CN" dirty="0"/>
              <a:t>convention, any method that exits by throwing an </a:t>
            </a:r>
            <a:r>
              <a:rPr lang="en-US" altLang="zh-CN" dirty="0" err="1"/>
              <a:t>InterruptedException</a:t>
            </a:r>
            <a:r>
              <a:rPr lang="en-US" altLang="zh-CN" dirty="0"/>
              <a:t> clears interrupt status when it does so. </a:t>
            </a:r>
            <a:endParaRPr lang="zh-CN" altLang="en-US" dirty="0"/>
          </a:p>
        </p:txBody>
      </p:sp>
    </p:spTree>
    <p:extLst>
      <p:ext uri="{BB962C8B-B14F-4D97-AF65-F5344CB8AC3E}">
        <p14:creationId xmlns:p14="http://schemas.microsoft.com/office/powerpoint/2010/main" val="41652899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Interrupts</a:t>
            </a:r>
            <a:endParaRPr lang="zh-CN" altLang="en-US" dirty="0"/>
          </a:p>
        </p:txBody>
      </p:sp>
      <p:sp>
        <p:nvSpPr>
          <p:cNvPr id="3" name="Content Placeholder 2"/>
          <p:cNvSpPr>
            <a:spLocks noGrp="1"/>
          </p:cNvSpPr>
          <p:nvPr>
            <p:ph idx="1"/>
          </p:nvPr>
        </p:nvSpPr>
        <p:spPr/>
        <p:txBody>
          <a:bodyPr>
            <a:normAutofit/>
          </a:bodyPr>
          <a:lstStyle/>
          <a:p>
            <a:r>
              <a:rPr lang="en-US" altLang="zh-CN" dirty="0" smtClean="0"/>
              <a:t>How </a:t>
            </a:r>
            <a:r>
              <a:rPr lang="en-US" altLang="zh-CN" dirty="0"/>
              <a:t>does a thread support its own interruption? This depends on what it's currently doing. </a:t>
            </a:r>
            <a:endParaRPr lang="en-US" altLang="zh-CN" dirty="0" smtClean="0"/>
          </a:p>
          <a:p>
            <a:pPr lvl="1"/>
            <a:r>
              <a:rPr lang="en-US" altLang="zh-CN" dirty="0" smtClean="0"/>
              <a:t>If </a:t>
            </a:r>
            <a:r>
              <a:rPr lang="en-US" altLang="zh-CN" dirty="0"/>
              <a:t>the thread is frequently invoking </a:t>
            </a:r>
            <a:r>
              <a:rPr lang="en-US" altLang="zh-CN" dirty="0" smtClean="0"/>
              <a:t>methods (for example, the sleep method) </a:t>
            </a:r>
            <a:r>
              <a:rPr lang="en-US" altLang="zh-CN" dirty="0"/>
              <a:t>that throw </a:t>
            </a:r>
            <a:r>
              <a:rPr lang="en-US" altLang="zh-CN" dirty="0" err="1"/>
              <a:t>InterruptedException</a:t>
            </a:r>
            <a:r>
              <a:rPr lang="en-US" altLang="zh-CN" dirty="0"/>
              <a:t>, it simply returns from the run method after it catches that exception</a:t>
            </a:r>
            <a:r>
              <a:rPr lang="en-US" altLang="zh-CN" dirty="0" smtClean="0"/>
              <a:t>.</a:t>
            </a:r>
          </a:p>
          <a:p>
            <a:pPr lvl="1"/>
            <a:r>
              <a:rPr lang="en-US" altLang="zh-CN" dirty="0" smtClean="0"/>
              <a:t>If </a:t>
            </a:r>
            <a:r>
              <a:rPr lang="en-US" altLang="zh-CN" dirty="0"/>
              <a:t>a thread goes a long time without invoking a method that throws </a:t>
            </a:r>
            <a:r>
              <a:rPr lang="en-US" altLang="zh-CN" dirty="0" err="1" smtClean="0"/>
              <a:t>InterruptedException</a:t>
            </a:r>
            <a:r>
              <a:rPr lang="en-US" altLang="zh-CN" dirty="0" smtClean="0"/>
              <a:t>, then </a:t>
            </a:r>
            <a:r>
              <a:rPr lang="en-US" altLang="zh-CN" dirty="0"/>
              <a:t>it must periodically invoke </a:t>
            </a:r>
            <a:r>
              <a:rPr lang="en-US" altLang="zh-CN" dirty="0" err="1"/>
              <a:t>Thread.interrupted</a:t>
            </a:r>
            <a:r>
              <a:rPr lang="en-US" altLang="zh-CN" dirty="0"/>
              <a:t>, which returns true if an interrupt has been received.</a:t>
            </a:r>
            <a:endParaRPr lang="zh-CN" altLang="en-US" dirty="0"/>
          </a:p>
        </p:txBody>
      </p:sp>
    </p:spTree>
    <p:extLst>
      <p:ext uri="{BB962C8B-B14F-4D97-AF65-F5344CB8AC3E}">
        <p14:creationId xmlns:p14="http://schemas.microsoft.com/office/powerpoint/2010/main" val="26116542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By throwing </a:t>
            </a:r>
            <a:r>
              <a:rPr lang="en-US" altLang="zh-CN" dirty="0" err="1"/>
              <a:t>InterruptedException</a:t>
            </a:r>
            <a:r>
              <a:rPr lang="en-US" altLang="zh-CN" dirty="0"/>
              <a:t> </a:t>
            </a:r>
            <a:endParaRPr lang="zh-CN" alt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i</a:t>
            </a:r>
            <a:r>
              <a:rPr lang="en-US" altLang="zh-CN" dirty="0"/>
              <a:t> &lt; </a:t>
            </a:r>
            <a:r>
              <a:rPr lang="en-US" altLang="zh-CN" dirty="0" err="1"/>
              <a:t>importantInfo.length</a:t>
            </a:r>
            <a:r>
              <a:rPr lang="en-US" altLang="zh-CN" dirty="0"/>
              <a:t>; </a:t>
            </a:r>
            <a:r>
              <a:rPr lang="en-US" altLang="zh-CN" dirty="0" err="1"/>
              <a:t>i</a:t>
            </a:r>
            <a:r>
              <a:rPr lang="en-US" altLang="zh-CN" dirty="0"/>
              <a:t>++) {</a:t>
            </a:r>
          </a:p>
          <a:p>
            <a:pPr marL="0" indent="0">
              <a:buNone/>
            </a:pPr>
            <a:r>
              <a:rPr lang="en-US" altLang="zh-CN" dirty="0">
                <a:solidFill>
                  <a:srgbClr val="00B050"/>
                </a:solidFill>
              </a:rPr>
              <a:t>    // Pause for 4 seconds</a:t>
            </a:r>
          </a:p>
          <a:p>
            <a:pPr marL="0" indent="0">
              <a:buNone/>
            </a:pPr>
            <a:r>
              <a:rPr lang="en-US" altLang="zh-CN" dirty="0"/>
              <a:t>    try {</a:t>
            </a:r>
          </a:p>
          <a:p>
            <a:pPr marL="0" indent="0">
              <a:buNone/>
            </a:pPr>
            <a:r>
              <a:rPr lang="en-US" altLang="zh-CN" dirty="0"/>
              <a:t>        </a:t>
            </a:r>
            <a:r>
              <a:rPr lang="en-US" altLang="zh-CN" dirty="0" err="1"/>
              <a:t>Thread.sleep</a:t>
            </a:r>
            <a:r>
              <a:rPr lang="en-US" altLang="zh-CN" dirty="0"/>
              <a:t>(4000);</a:t>
            </a:r>
          </a:p>
          <a:p>
            <a:pPr marL="0" indent="0">
              <a:buNone/>
            </a:pPr>
            <a:r>
              <a:rPr lang="en-US" altLang="zh-CN" dirty="0"/>
              <a:t>    } catch (</a:t>
            </a:r>
            <a:r>
              <a:rPr lang="en-US" altLang="zh-CN" dirty="0" err="1"/>
              <a:t>InterruptedException</a:t>
            </a:r>
            <a:r>
              <a:rPr lang="en-US" altLang="zh-CN" dirty="0"/>
              <a:t> e) {</a:t>
            </a:r>
          </a:p>
          <a:p>
            <a:pPr marL="0" indent="0">
              <a:buNone/>
            </a:pPr>
            <a:r>
              <a:rPr lang="en-US" altLang="zh-CN" dirty="0"/>
              <a:t>        </a:t>
            </a:r>
            <a:r>
              <a:rPr lang="en-US" altLang="zh-CN" dirty="0">
                <a:solidFill>
                  <a:srgbClr val="00B050"/>
                </a:solidFill>
              </a:rPr>
              <a:t>// We've been interrupted: no more messages.</a:t>
            </a:r>
          </a:p>
          <a:p>
            <a:pPr marL="0" indent="0">
              <a:buNone/>
            </a:pPr>
            <a:r>
              <a:rPr lang="en-US" altLang="zh-CN" dirty="0"/>
              <a:t>        return;</a:t>
            </a:r>
          </a:p>
          <a:p>
            <a:pPr marL="0" indent="0">
              <a:buNone/>
            </a:pPr>
            <a:r>
              <a:rPr lang="en-US" altLang="zh-CN" dirty="0"/>
              <a:t>    }</a:t>
            </a:r>
          </a:p>
          <a:p>
            <a:pPr marL="0" indent="0">
              <a:buNone/>
            </a:pPr>
            <a:r>
              <a:rPr lang="en-US" altLang="zh-CN" dirty="0"/>
              <a:t>    </a:t>
            </a:r>
            <a:r>
              <a:rPr lang="en-US" altLang="zh-CN" dirty="0">
                <a:solidFill>
                  <a:srgbClr val="00B050"/>
                </a:solidFill>
              </a:rPr>
              <a:t>// Print a message</a:t>
            </a:r>
          </a:p>
          <a:p>
            <a:pPr marL="0" indent="0">
              <a:buNone/>
            </a:pPr>
            <a:r>
              <a:rPr lang="en-US" altLang="zh-CN" dirty="0"/>
              <a:t>    </a:t>
            </a:r>
            <a:r>
              <a:rPr lang="en-US" altLang="zh-CN" dirty="0" err="1"/>
              <a:t>System.out.println</a:t>
            </a:r>
            <a:r>
              <a:rPr lang="en-US" altLang="zh-CN" dirty="0"/>
              <a:t>(</a:t>
            </a:r>
            <a:r>
              <a:rPr lang="en-US" altLang="zh-CN" dirty="0" err="1"/>
              <a:t>importantInfo</a:t>
            </a:r>
            <a:r>
              <a:rPr lang="en-US" altLang="zh-CN" dirty="0"/>
              <a:t>[</a:t>
            </a:r>
            <a:r>
              <a:rPr lang="en-US" altLang="zh-CN" dirty="0" err="1"/>
              <a:t>i</a:t>
            </a: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30154618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By invoking </a:t>
            </a:r>
            <a:r>
              <a:rPr lang="en-US" altLang="zh-CN" dirty="0" err="1"/>
              <a:t>Thread.interrupted</a:t>
            </a:r>
            <a:endParaRPr lang="zh-CN" altLang="en-US" dirty="0"/>
          </a:p>
        </p:txBody>
      </p:sp>
      <p:sp>
        <p:nvSpPr>
          <p:cNvPr id="3" name="Content Placeholder 2"/>
          <p:cNvSpPr>
            <a:spLocks noGrp="1"/>
          </p:cNvSpPr>
          <p:nvPr>
            <p:ph idx="1"/>
          </p:nvPr>
        </p:nvSpPr>
        <p:spPr/>
        <p:txBody>
          <a:bodyPr/>
          <a:lstStyle/>
          <a:p>
            <a:pPr marL="0" indent="0">
              <a:buNone/>
            </a:pPr>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i</a:t>
            </a:r>
            <a:r>
              <a:rPr lang="en-US" altLang="zh-CN" dirty="0"/>
              <a:t> &lt; </a:t>
            </a:r>
            <a:r>
              <a:rPr lang="en-US" altLang="zh-CN" dirty="0" err="1"/>
              <a:t>inputs.length</a:t>
            </a:r>
            <a:r>
              <a:rPr lang="en-US" altLang="zh-CN" dirty="0"/>
              <a:t>; </a:t>
            </a:r>
            <a:r>
              <a:rPr lang="en-US" altLang="zh-CN" dirty="0" err="1"/>
              <a:t>i</a:t>
            </a:r>
            <a:r>
              <a:rPr lang="en-US" altLang="zh-CN" dirty="0"/>
              <a:t>++) {</a:t>
            </a:r>
          </a:p>
          <a:p>
            <a:pPr marL="0" indent="0">
              <a:buNone/>
            </a:pPr>
            <a:r>
              <a:rPr lang="en-US" altLang="zh-CN" dirty="0"/>
              <a:t>    </a:t>
            </a:r>
            <a:r>
              <a:rPr lang="en-US" altLang="zh-CN" dirty="0" err="1"/>
              <a:t>heavyCrunch</a:t>
            </a:r>
            <a:r>
              <a:rPr lang="en-US" altLang="zh-CN" dirty="0"/>
              <a:t>(inputs[</a:t>
            </a:r>
            <a:r>
              <a:rPr lang="en-US" altLang="zh-CN" dirty="0" err="1"/>
              <a:t>i</a:t>
            </a:r>
            <a:r>
              <a:rPr lang="en-US" altLang="zh-CN" dirty="0" smtClean="0"/>
              <a:t>]);</a:t>
            </a:r>
            <a:r>
              <a:rPr lang="en-US" altLang="zh-CN" dirty="0" smtClean="0">
                <a:solidFill>
                  <a:srgbClr val="00B050"/>
                </a:solidFill>
              </a:rPr>
              <a:t>//</a:t>
            </a:r>
            <a:r>
              <a:rPr lang="en-US" altLang="zh-CN" dirty="0">
                <a:solidFill>
                  <a:srgbClr val="00B050"/>
                </a:solidFill>
              </a:rPr>
              <a:t> a long time </a:t>
            </a:r>
            <a:r>
              <a:rPr lang="en-US" altLang="zh-CN" dirty="0" smtClean="0">
                <a:solidFill>
                  <a:srgbClr val="00B050"/>
                </a:solidFill>
              </a:rPr>
              <a:t>task</a:t>
            </a:r>
            <a:endParaRPr lang="en-US" altLang="zh-CN" dirty="0">
              <a:solidFill>
                <a:srgbClr val="00B050"/>
              </a:solidFill>
            </a:endParaRPr>
          </a:p>
          <a:p>
            <a:pPr marL="0" indent="0">
              <a:buNone/>
            </a:pPr>
            <a:r>
              <a:rPr lang="en-US" altLang="zh-CN" dirty="0"/>
              <a:t>    if (</a:t>
            </a:r>
            <a:r>
              <a:rPr lang="en-US" altLang="zh-CN" dirty="0" err="1"/>
              <a:t>Thread.interrupted</a:t>
            </a:r>
            <a:r>
              <a:rPr lang="en-US" altLang="zh-CN" dirty="0"/>
              <a:t>()) {</a:t>
            </a:r>
          </a:p>
          <a:p>
            <a:pPr marL="0" indent="0">
              <a:buNone/>
            </a:pPr>
            <a:r>
              <a:rPr lang="en-US" altLang="zh-CN" dirty="0"/>
              <a:t>        </a:t>
            </a:r>
            <a:r>
              <a:rPr lang="en-US" altLang="zh-CN" dirty="0">
                <a:solidFill>
                  <a:srgbClr val="00B050"/>
                </a:solidFill>
              </a:rPr>
              <a:t>// We've been interrupted: no more crunching.</a:t>
            </a:r>
          </a:p>
          <a:p>
            <a:pPr marL="0" indent="0">
              <a:buNone/>
            </a:pPr>
            <a:r>
              <a:rPr lang="en-US" altLang="zh-CN" dirty="0"/>
              <a:t>        return</a:t>
            </a:r>
            <a:r>
              <a:rPr lang="en-US" altLang="zh-CN" dirty="0" smtClean="0"/>
              <a:t>;</a:t>
            </a:r>
          </a:p>
          <a:p>
            <a:pPr marL="0" indent="0">
              <a:buNone/>
            </a:pPr>
            <a:r>
              <a:rPr lang="en-US" altLang="zh-CN" dirty="0"/>
              <a:t>	</a:t>
            </a:r>
            <a:r>
              <a:rPr lang="en-US" altLang="zh-CN" dirty="0" smtClean="0">
                <a:solidFill>
                  <a:srgbClr val="00B050"/>
                </a:solidFill>
              </a:rPr>
              <a:t>//throw </a:t>
            </a:r>
            <a:r>
              <a:rPr lang="en-US" altLang="zh-CN" dirty="0">
                <a:solidFill>
                  <a:srgbClr val="00B050"/>
                </a:solidFill>
              </a:rPr>
              <a:t>new </a:t>
            </a:r>
            <a:r>
              <a:rPr lang="en-US" altLang="zh-CN" dirty="0" err="1">
                <a:solidFill>
                  <a:srgbClr val="00B050"/>
                </a:solidFill>
              </a:rPr>
              <a:t>InterruptedException</a:t>
            </a:r>
            <a:r>
              <a:rPr lang="en-US" altLang="zh-CN" dirty="0" smtClean="0">
                <a:solidFill>
                  <a:srgbClr val="00B050"/>
                </a:solidFill>
              </a:rPr>
              <a:t>(); if needed</a:t>
            </a:r>
            <a:endParaRPr lang="en-US" altLang="zh-CN" dirty="0">
              <a:solidFill>
                <a:srgbClr val="00B050"/>
              </a:solidFill>
            </a:endParaRPr>
          </a:p>
          <a:p>
            <a:pPr marL="0" indent="0">
              <a:buNone/>
            </a:pPr>
            <a:r>
              <a:rPr lang="en-US" altLang="zh-CN" dirty="0"/>
              <a:t>    }</a:t>
            </a:r>
          </a:p>
          <a:p>
            <a:pPr marL="0" indent="0">
              <a:buNone/>
            </a:pPr>
            <a:r>
              <a:rPr lang="en-US" altLang="zh-CN" dirty="0"/>
              <a:t>}</a:t>
            </a:r>
            <a:endParaRPr lang="zh-CN" altLang="en-US" dirty="0"/>
          </a:p>
        </p:txBody>
      </p:sp>
    </p:spTree>
    <p:extLst>
      <p:ext uri="{BB962C8B-B14F-4D97-AF65-F5344CB8AC3E}">
        <p14:creationId xmlns:p14="http://schemas.microsoft.com/office/powerpoint/2010/main" val="4041277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Unresponsive UI problem</a:t>
            </a:r>
          </a:p>
          <a:p>
            <a:r>
              <a:rPr lang="en-US" altLang="zh-CN" dirty="0" smtClean="0"/>
              <a:t>Basic concepts</a:t>
            </a:r>
          </a:p>
          <a:p>
            <a:pPr lvl="1"/>
            <a:r>
              <a:rPr lang="en-US" altLang="zh-CN" dirty="0"/>
              <a:t>Concurrency</a:t>
            </a:r>
            <a:endParaRPr lang="en-US" altLang="zh-CN" dirty="0" smtClean="0"/>
          </a:p>
          <a:p>
            <a:pPr lvl="1"/>
            <a:r>
              <a:rPr lang="en-US" altLang="zh-CN" dirty="0" smtClean="0"/>
              <a:t>Processes and threads</a:t>
            </a:r>
            <a:endParaRPr lang="en-US" altLang="zh-CN" dirty="0"/>
          </a:p>
          <a:p>
            <a:r>
              <a:rPr lang="en-US" altLang="zh-CN" dirty="0" smtClean="0"/>
              <a:t>Thread Object</a:t>
            </a:r>
          </a:p>
          <a:p>
            <a:pPr lvl="1"/>
            <a:r>
              <a:rPr lang="en-US" altLang="zh-CN" dirty="0" smtClean="0"/>
              <a:t>Defining </a:t>
            </a:r>
            <a:r>
              <a:rPr lang="en-US" altLang="zh-CN" dirty="0"/>
              <a:t>and Starting a </a:t>
            </a:r>
            <a:r>
              <a:rPr lang="en-US" altLang="zh-CN" dirty="0" smtClean="0"/>
              <a:t>Thread</a:t>
            </a:r>
          </a:p>
          <a:p>
            <a:pPr lvl="1"/>
            <a:r>
              <a:rPr lang="en-US" altLang="zh-CN" dirty="0"/>
              <a:t>The Life Cycle of a Thread</a:t>
            </a:r>
            <a:endParaRPr lang="en-US" altLang="zh-CN" dirty="0" smtClean="0"/>
          </a:p>
          <a:p>
            <a:pPr lvl="1"/>
            <a:r>
              <a:rPr lang="en-US" altLang="zh-CN" dirty="0"/>
              <a:t>Solving Unresponsive UI problem </a:t>
            </a:r>
            <a:endParaRPr lang="en-US" altLang="zh-CN" dirty="0" smtClean="0"/>
          </a:p>
          <a:p>
            <a:r>
              <a:rPr lang="en-US" altLang="zh-CN" dirty="0" smtClean="0"/>
              <a:t>Synchronization</a:t>
            </a:r>
          </a:p>
          <a:p>
            <a:pPr lvl="1"/>
            <a:r>
              <a:rPr lang="en-US" altLang="zh-CN" dirty="0" smtClean="0"/>
              <a:t>Counting game problem</a:t>
            </a:r>
          </a:p>
          <a:p>
            <a:pPr lvl="1"/>
            <a:r>
              <a:rPr lang="en-US" altLang="zh-CN" dirty="0"/>
              <a:t>Thread Scheduling and </a:t>
            </a:r>
            <a:r>
              <a:rPr lang="en-US" altLang="zh-CN" dirty="0" smtClean="0"/>
              <a:t>Priority</a:t>
            </a:r>
          </a:p>
          <a:p>
            <a:pPr lvl="1"/>
            <a:r>
              <a:rPr lang="en-US" altLang="zh-CN" dirty="0" smtClean="0"/>
              <a:t>Solving Counting </a:t>
            </a:r>
            <a:r>
              <a:rPr lang="en-US" altLang="zh-CN" dirty="0"/>
              <a:t>game </a:t>
            </a:r>
            <a:r>
              <a:rPr lang="en-US" altLang="zh-CN" dirty="0" smtClean="0"/>
              <a:t>problem</a:t>
            </a:r>
          </a:p>
          <a:p>
            <a:pPr lvl="1"/>
            <a:r>
              <a:rPr lang="en-US" altLang="zh-CN" dirty="0" smtClean="0"/>
              <a:t>Collaboration </a:t>
            </a:r>
            <a:r>
              <a:rPr lang="en-US" altLang="zh-CN" dirty="0"/>
              <a:t>of Threads</a:t>
            </a:r>
            <a:endParaRPr lang="en-US" altLang="zh-CN" dirty="0" smtClean="0"/>
          </a:p>
          <a:p>
            <a:endParaRPr lang="zh-CN" altLang="en-US" dirty="0"/>
          </a:p>
        </p:txBody>
      </p:sp>
    </p:spTree>
    <p:extLst>
      <p:ext uri="{BB962C8B-B14F-4D97-AF65-F5344CB8AC3E}">
        <p14:creationId xmlns:p14="http://schemas.microsoft.com/office/powerpoint/2010/main" val="32410817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Notice</a:t>
            </a:r>
            <a:endParaRPr lang="zh-CN" altLang="en-US" dirty="0"/>
          </a:p>
        </p:txBody>
      </p:sp>
      <p:sp>
        <p:nvSpPr>
          <p:cNvPr id="3" name="Content Placeholder 2"/>
          <p:cNvSpPr>
            <a:spLocks noGrp="1"/>
          </p:cNvSpPr>
          <p:nvPr>
            <p:ph idx="1"/>
          </p:nvPr>
        </p:nvSpPr>
        <p:spPr/>
        <p:txBody>
          <a:bodyPr/>
          <a:lstStyle/>
          <a:p>
            <a:r>
              <a:rPr lang="en-US" altLang="zh-CN" dirty="0" smtClean="0"/>
              <a:t>In almost </a:t>
            </a:r>
            <a:r>
              <a:rPr lang="en-US" altLang="zh-CN" dirty="0"/>
              <a:t>all cases </a:t>
            </a:r>
            <a:r>
              <a:rPr lang="en-US" altLang="zh-CN" dirty="0" smtClean="0"/>
              <a:t>multi-threading also </a:t>
            </a:r>
            <a:r>
              <a:rPr lang="en-US" altLang="zh-CN" dirty="0"/>
              <a:t>make debugging, testing, and maintenance vastly more difficult and sometimes impossible</a:t>
            </a:r>
            <a:r>
              <a:rPr lang="en-US" altLang="zh-CN" dirty="0" smtClean="0"/>
              <a:t>.</a:t>
            </a:r>
          </a:p>
          <a:p>
            <a:r>
              <a:rPr lang="en-US" altLang="zh-CN" dirty="0"/>
              <a:t>T</a:t>
            </a:r>
            <a:r>
              <a:rPr lang="en-US" altLang="zh-CN" dirty="0" smtClean="0"/>
              <a:t>hink </a:t>
            </a:r>
            <a:r>
              <a:rPr lang="en-US" altLang="zh-CN" dirty="0"/>
              <a:t>twice about using threads in cases where they are not absolutely </a:t>
            </a:r>
            <a:r>
              <a:rPr lang="en-US" altLang="zh-CN" dirty="0" smtClean="0"/>
              <a:t>necessary.</a:t>
            </a:r>
          </a:p>
          <a:p>
            <a:endParaRPr lang="en-US" altLang="zh-CN" dirty="0" smtClean="0"/>
          </a:p>
          <a:p>
            <a:pPr marL="0" indent="0" algn="r">
              <a:buNone/>
            </a:pPr>
            <a:r>
              <a:rPr lang="en-US" altLang="zh-CN" b="0" dirty="0"/>
              <a:t> </a:t>
            </a:r>
            <a:endParaRPr lang="zh-CN" altLang="en-US" dirty="0"/>
          </a:p>
        </p:txBody>
      </p:sp>
    </p:spTree>
    <p:extLst>
      <p:ext uri="{BB962C8B-B14F-4D97-AF65-F5344CB8AC3E}">
        <p14:creationId xmlns:p14="http://schemas.microsoft.com/office/powerpoint/2010/main" val="38675231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Counting lines of code</a:t>
            </a:r>
            <a:endParaRPr lang="zh-CN" altLang="en-US" dirty="0"/>
          </a:p>
        </p:txBody>
      </p:sp>
      <p:sp>
        <p:nvSpPr>
          <p:cNvPr id="3" name="Content Placeholder 2"/>
          <p:cNvSpPr>
            <a:spLocks noGrp="1"/>
          </p:cNvSpPr>
          <p:nvPr>
            <p:ph sz="half" idx="1"/>
          </p:nvPr>
        </p:nvSpPr>
        <p:spPr/>
        <p:txBody>
          <a:bodyPr>
            <a:normAutofit lnSpcReduction="10000"/>
          </a:bodyPr>
          <a:lstStyle/>
          <a:p>
            <a:r>
              <a:rPr lang="en-US" altLang="zh-CN" dirty="0" smtClean="0"/>
              <a:t>We classify lines of code into three types:</a:t>
            </a:r>
          </a:p>
          <a:p>
            <a:pPr lvl="1"/>
            <a:r>
              <a:rPr lang="en-US" altLang="zh-CN" dirty="0" smtClean="0"/>
              <a:t>White </a:t>
            </a:r>
            <a:r>
              <a:rPr lang="en-US" altLang="zh-CN" dirty="0"/>
              <a:t>lines</a:t>
            </a:r>
          </a:p>
          <a:p>
            <a:pPr lvl="1"/>
            <a:r>
              <a:rPr lang="en-US" altLang="zh-CN" dirty="0"/>
              <a:t>Comment lines</a:t>
            </a:r>
          </a:p>
          <a:p>
            <a:pPr lvl="1"/>
            <a:r>
              <a:rPr lang="en-US" altLang="zh-CN" dirty="0"/>
              <a:t>Normal lines</a:t>
            </a:r>
          </a:p>
          <a:p>
            <a:r>
              <a:rPr lang="en-US" altLang="zh-CN" dirty="0" smtClean="0"/>
              <a:t>We </a:t>
            </a:r>
            <a:r>
              <a:rPr lang="en-US" altLang="zh-CN" dirty="0"/>
              <a:t>are going to count </a:t>
            </a:r>
            <a:r>
              <a:rPr lang="en-US" altLang="zh-CN" dirty="0" smtClean="0"/>
              <a:t>the three </a:t>
            </a:r>
            <a:r>
              <a:rPr lang="en-US" altLang="zh-CN" dirty="0"/>
              <a:t>types of the </a:t>
            </a:r>
            <a:r>
              <a:rPr lang="en-US" altLang="zh-CN" dirty="0" smtClean="0"/>
              <a:t>LOCs respectively for all the java source files in the workspace of Eclipse.</a:t>
            </a:r>
            <a:endParaRPr lang="en-US" altLang="zh-CN" dirty="0"/>
          </a:p>
          <a:p>
            <a:endParaRPr lang="zh-CN" altLang="en-US" dirty="0"/>
          </a:p>
        </p:txBody>
      </p:sp>
      <p:pic>
        <p:nvPicPr>
          <p:cNvPr id="4" name="Picture 3"/>
          <p:cNvPicPr>
            <a:picLocks noChangeAspect="1"/>
          </p:cNvPicPr>
          <p:nvPr/>
        </p:nvPicPr>
        <p:blipFill>
          <a:blip r:embed="rId2"/>
          <a:stretch>
            <a:fillRect/>
          </a:stretch>
        </p:blipFill>
        <p:spPr>
          <a:xfrm>
            <a:off x="5153585" y="1563736"/>
            <a:ext cx="2860862" cy="4918004"/>
          </a:xfrm>
          <a:prstGeom prst="rect">
            <a:avLst/>
          </a:prstGeom>
        </p:spPr>
      </p:pic>
    </p:spTree>
    <p:extLst>
      <p:ext uri="{BB962C8B-B14F-4D97-AF65-F5344CB8AC3E}">
        <p14:creationId xmlns:p14="http://schemas.microsoft.com/office/powerpoint/2010/main" val="17776285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Multithreading </a:t>
            </a:r>
            <a:r>
              <a:rPr lang="en-US" altLang="zh-CN" dirty="0" smtClean="0"/>
              <a:t>LOC Counter </a:t>
            </a:r>
            <a:endParaRPr lang="zh-CN" altLang="en-US" dirty="0"/>
          </a:p>
        </p:txBody>
      </p:sp>
      <p:sp>
        <p:nvSpPr>
          <p:cNvPr id="3" name="Content Placeholder 2"/>
          <p:cNvSpPr>
            <a:spLocks noGrp="1"/>
          </p:cNvSpPr>
          <p:nvPr>
            <p:ph idx="1"/>
          </p:nvPr>
        </p:nvSpPr>
        <p:spPr/>
        <p:txBody>
          <a:bodyPr/>
          <a:lstStyle/>
          <a:p>
            <a:r>
              <a:rPr lang="en-US" altLang="zh-CN" dirty="0" smtClean="0"/>
              <a:t>We have had LineCounter.java to process all the java source files in one thread, can we processing </a:t>
            </a:r>
            <a:r>
              <a:rPr lang="en-US" altLang="zh-CN" dirty="0" smtClean="0"/>
              <a:t>these files </a:t>
            </a:r>
            <a:r>
              <a:rPr lang="en-US" altLang="zh-CN" dirty="0" smtClean="0"/>
              <a:t>concurrently? And is </a:t>
            </a:r>
            <a:r>
              <a:rPr lang="en-US" altLang="zh-CN" dirty="0" smtClean="0"/>
              <a:t>it </a:t>
            </a:r>
            <a:r>
              <a:rPr lang="en-US" altLang="zh-CN" dirty="0"/>
              <a:t>more </a:t>
            </a:r>
            <a:r>
              <a:rPr lang="en-US" altLang="zh-CN" dirty="0" smtClean="0"/>
              <a:t>efficient?</a:t>
            </a:r>
            <a:endParaRPr lang="zh-CN" altLang="en-US" dirty="0"/>
          </a:p>
        </p:txBody>
      </p:sp>
    </p:spTree>
    <p:extLst>
      <p:ext uri="{BB962C8B-B14F-4D97-AF65-F5344CB8AC3E}">
        <p14:creationId xmlns:p14="http://schemas.microsoft.com/office/powerpoint/2010/main" val="371481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extLst>
      <p:ext uri="{BB962C8B-B14F-4D97-AF65-F5344CB8AC3E}">
        <p14:creationId xmlns:p14="http://schemas.microsoft.com/office/powerpoint/2010/main" val="908292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Concurrency</a:t>
            </a:r>
            <a:endParaRPr lang="zh-CN" altLang="en-US" dirty="0"/>
          </a:p>
        </p:txBody>
      </p:sp>
      <p:sp>
        <p:nvSpPr>
          <p:cNvPr id="3" name="Content Placeholder 2"/>
          <p:cNvSpPr>
            <a:spLocks noGrp="1"/>
          </p:cNvSpPr>
          <p:nvPr>
            <p:ph idx="1"/>
          </p:nvPr>
        </p:nvSpPr>
        <p:spPr/>
        <p:txBody>
          <a:bodyPr/>
          <a:lstStyle/>
          <a:p>
            <a:r>
              <a:rPr lang="en-US" altLang="zh-CN" dirty="0"/>
              <a:t>Computer users take it for granted that their systems can </a:t>
            </a:r>
            <a:r>
              <a:rPr lang="en-US" altLang="zh-CN" dirty="0">
                <a:solidFill>
                  <a:srgbClr val="0070C0"/>
                </a:solidFill>
              </a:rPr>
              <a:t>do more than one thing at a time. </a:t>
            </a:r>
            <a:endParaRPr lang="en-US" altLang="zh-CN" dirty="0" smtClean="0">
              <a:solidFill>
                <a:srgbClr val="0070C0"/>
              </a:solidFill>
            </a:endParaRPr>
          </a:p>
          <a:p>
            <a:r>
              <a:rPr lang="en-US" altLang="zh-CN" dirty="0" smtClean="0"/>
              <a:t>Even </a:t>
            </a:r>
            <a:r>
              <a:rPr lang="en-US" altLang="zh-CN" dirty="0"/>
              <a:t>a single application is often expected to do more than one thing at a time</a:t>
            </a:r>
            <a:r>
              <a:rPr lang="en-US" altLang="zh-CN" dirty="0" smtClean="0"/>
              <a:t>.</a:t>
            </a:r>
          </a:p>
          <a:p>
            <a:r>
              <a:rPr lang="en-US" altLang="zh-CN" dirty="0"/>
              <a:t>Software that can do such things is known as </a:t>
            </a:r>
            <a:r>
              <a:rPr lang="en-US" altLang="zh-CN" dirty="0">
                <a:solidFill>
                  <a:srgbClr val="0070C0"/>
                </a:solidFill>
              </a:rPr>
              <a:t>concurrent</a:t>
            </a:r>
            <a:r>
              <a:rPr lang="en-US" altLang="zh-CN" dirty="0"/>
              <a:t> software</a:t>
            </a:r>
            <a:r>
              <a:rPr lang="en-US" altLang="zh-CN" dirty="0" smtClean="0"/>
              <a:t>.</a:t>
            </a:r>
          </a:p>
          <a:p>
            <a:r>
              <a:rPr lang="en-US" altLang="zh-CN" dirty="0" smtClean="0"/>
              <a:t>Concurrency </a:t>
            </a:r>
            <a:r>
              <a:rPr lang="en-US" altLang="zh-CN" smtClean="0"/>
              <a:t>is useful to</a:t>
            </a:r>
            <a:endParaRPr lang="en-US" altLang="zh-CN" dirty="0" smtClean="0"/>
          </a:p>
          <a:p>
            <a:pPr lvl="1"/>
            <a:r>
              <a:rPr lang="en-US" altLang="zh-CN" dirty="0" smtClean="0"/>
              <a:t>Support GUI</a:t>
            </a:r>
            <a:endParaRPr lang="en-US" altLang="zh-CN" dirty="0"/>
          </a:p>
          <a:p>
            <a:pPr lvl="1"/>
            <a:r>
              <a:rPr lang="en-US" altLang="zh-CN" dirty="0" smtClean="0"/>
              <a:t>improve performance</a:t>
            </a:r>
          </a:p>
        </p:txBody>
      </p:sp>
    </p:spTree>
    <p:extLst>
      <p:ext uri="{BB962C8B-B14F-4D97-AF65-F5344CB8AC3E}">
        <p14:creationId xmlns:p14="http://schemas.microsoft.com/office/powerpoint/2010/main" val="960186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r>
              <a:rPr lang="en-US" altLang="zh-CN" dirty="0"/>
              <a:t>The Java platform is designed from the ground up to support </a:t>
            </a:r>
            <a:r>
              <a:rPr lang="en-US" altLang="zh-CN" dirty="0">
                <a:solidFill>
                  <a:srgbClr val="0070C0"/>
                </a:solidFill>
              </a:rPr>
              <a:t>concurrent programming</a:t>
            </a:r>
            <a:r>
              <a:rPr lang="en-US" altLang="zh-CN" dirty="0"/>
              <a:t>.</a:t>
            </a:r>
          </a:p>
          <a:p>
            <a:r>
              <a:rPr lang="en-US" altLang="zh-CN" dirty="0"/>
              <a:t>In concurrent programming, there are two basic units of execution: </a:t>
            </a:r>
            <a:r>
              <a:rPr lang="en-US" altLang="zh-CN" i="1" dirty="0">
                <a:solidFill>
                  <a:srgbClr val="0070C0"/>
                </a:solidFill>
              </a:rPr>
              <a:t>processes</a:t>
            </a:r>
            <a:r>
              <a:rPr lang="en-US" altLang="zh-CN" dirty="0"/>
              <a:t> and </a:t>
            </a:r>
            <a:r>
              <a:rPr lang="en-US" altLang="zh-CN" i="1" dirty="0">
                <a:solidFill>
                  <a:srgbClr val="0070C0"/>
                </a:solidFill>
              </a:rPr>
              <a:t>threads</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637444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Processes</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t>A </a:t>
            </a:r>
            <a:r>
              <a:rPr lang="en-US" altLang="zh-CN" dirty="0">
                <a:solidFill>
                  <a:srgbClr val="0070C0"/>
                </a:solidFill>
              </a:rPr>
              <a:t>process</a:t>
            </a:r>
            <a:r>
              <a:rPr lang="en-US" altLang="zh-CN" dirty="0"/>
              <a:t> generally has a complete, private set of basic run-time resources; in particular, each process has its own </a:t>
            </a:r>
            <a:r>
              <a:rPr lang="en-US" altLang="zh-CN" dirty="0" smtClean="0"/>
              <a:t>memory space.</a:t>
            </a:r>
          </a:p>
          <a:p>
            <a:r>
              <a:rPr lang="en-US" altLang="zh-CN" dirty="0"/>
              <a:t>A computer system normally has many active processes and </a:t>
            </a:r>
            <a:r>
              <a:rPr lang="en-US" altLang="zh-CN" dirty="0">
                <a:solidFill>
                  <a:srgbClr val="0070C0"/>
                </a:solidFill>
              </a:rPr>
              <a:t>threads</a:t>
            </a:r>
            <a:r>
              <a:rPr lang="en-US" altLang="zh-CN" dirty="0"/>
              <a:t>. </a:t>
            </a:r>
            <a:endParaRPr lang="en-US" altLang="zh-CN" dirty="0" smtClean="0"/>
          </a:p>
          <a:p>
            <a:pPr lvl="1"/>
            <a:r>
              <a:rPr lang="en-US" altLang="zh-CN" dirty="0" smtClean="0"/>
              <a:t>In </a:t>
            </a:r>
            <a:r>
              <a:rPr lang="en-US" altLang="zh-CN" dirty="0"/>
              <a:t>systems that only have a single execution core, </a:t>
            </a:r>
            <a:r>
              <a:rPr lang="en-US" altLang="zh-CN" dirty="0" smtClean="0"/>
              <a:t>there is only one </a:t>
            </a:r>
            <a:r>
              <a:rPr lang="en-US" altLang="zh-CN" dirty="0"/>
              <a:t>thread actually executing at any given </a:t>
            </a:r>
            <a:r>
              <a:rPr lang="en-US" altLang="zh-CN" dirty="0" smtClean="0"/>
              <a:t>moment. </a:t>
            </a:r>
          </a:p>
          <a:p>
            <a:pPr lvl="2"/>
            <a:r>
              <a:rPr lang="en-US" altLang="zh-CN" dirty="0" smtClean="0"/>
              <a:t>Processing </a:t>
            </a:r>
            <a:r>
              <a:rPr lang="en-US" altLang="zh-CN" dirty="0"/>
              <a:t>time for a single core is shared among processes and threads through an OS feature called time slicing</a:t>
            </a:r>
            <a:r>
              <a:rPr lang="en-US" altLang="zh-CN" dirty="0" smtClean="0"/>
              <a:t>.</a:t>
            </a:r>
          </a:p>
          <a:p>
            <a:pPr lvl="1"/>
            <a:r>
              <a:rPr lang="en-US" altLang="zh-CN" dirty="0" smtClean="0"/>
              <a:t>Obviously, If your system has a multi-core CPU or many CPUs, multithreading is more efficient. </a:t>
            </a:r>
            <a:endParaRPr lang="zh-CN" altLang="en-US" dirty="0"/>
          </a:p>
        </p:txBody>
      </p:sp>
    </p:spTree>
    <p:extLst>
      <p:ext uri="{BB962C8B-B14F-4D97-AF65-F5344CB8AC3E}">
        <p14:creationId xmlns:p14="http://schemas.microsoft.com/office/powerpoint/2010/main" val="3476051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3492</TotalTime>
  <Words>3889</Words>
  <Application>Microsoft Office PowerPoint</Application>
  <PresentationFormat>On-screen Show (4:3)</PresentationFormat>
  <Paragraphs>528</Paragraphs>
  <Slides>63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宋体</vt:lpstr>
      <vt:lpstr>Arial</vt:lpstr>
      <vt:lpstr>Calibri</vt:lpstr>
      <vt:lpstr>Times New Roman</vt:lpstr>
      <vt:lpstr>Office Theme</vt:lpstr>
      <vt:lpstr>Java Programming</vt:lpstr>
      <vt:lpstr>Unresponsive User Interface!</vt:lpstr>
      <vt:lpstr>PowerPoint Presentation</vt:lpstr>
      <vt:lpstr>PowerPoint Presentation</vt:lpstr>
      <vt:lpstr>PowerPoint Presentation</vt:lpstr>
      <vt:lpstr>Outline</vt:lpstr>
      <vt:lpstr>Concurrency</vt:lpstr>
      <vt:lpstr>PowerPoint Presentation</vt:lpstr>
      <vt:lpstr>Processes</vt:lpstr>
      <vt:lpstr>Threads</vt:lpstr>
      <vt:lpstr>Threads</vt:lpstr>
      <vt:lpstr>Threads</vt:lpstr>
      <vt:lpstr>Threads</vt:lpstr>
      <vt:lpstr>Defining a Thread</vt:lpstr>
      <vt:lpstr>Starting a Thread</vt:lpstr>
      <vt:lpstr>Implementing Runnable interface</vt:lpstr>
      <vt:lpstr>Implementing Runnable interface</vt:lpstr>
      <vt:lpstr>What is the output?</vt:lpstr>
      <vt:lpstr>Subclassing Thread</vt:lpstr>
      <vt:lpstr>Subclassing Thread</vt:lpstr>
      <vt:lpstr>What is the output?</vt:lpstr>
      <vt:lpstr>The Life Cycle of a Thread</vt:lpstr>
      <vt:lpstr>The Life Cycle of a Thread</vt:lpstr>
      <vt:lpstr>The Life Cycle of a Thread</vt:lpstr>
      <vt:lpstr>Threads in Swing application</vt:lpstr>
      <vt:lpstr>Explanation for the unresponsive UI</vt:lpstr>
      <vt:lpstr>Solving Unresponsive UI problem </vt:lpstr>
      <vt:lpstr>PowerPoint Presentation</vt:lpstr>
      <vt:lpstr>Explanation for the responsive GUI</vt:lpstr>
      <vt:lpstr>A Counting game in AppStore</vt:lpstr>
      <vt:lpstr>CountingGame</vt:lpstr>
      <vt:lpstr>What is the output?</vt:lpstr>
      <vt:lpstr>Why error?</vt:lpstr>
      <vt:lpstr>Thread Scheduling and Priority</vt:lpstr>
      <vt:lpstr>Thread Scheduling and Priority</vt:lpstr>
      <vt:lpstr>Thread Scheduling and Priority</vt:lpstr>
      <vt:lpstr>Thread Scheduling and Priority</vt:lpstr>
      <vt:lpstr>Thread Scheduling and Priority</vt:lpstr>
      <vt:lpstr>Solving the Counting game problem</vt:lpstr>
      <vt:lpstr>Solving the Counting game problem</vt:lpstr>
      <vt:lpstr>Solving the Counting game problem</vt:lpstr>
      <vt:lpstr>Synchronized methods</vt:lpstr>
      <vt:lpstr>Solving the Counting game problem</vt:lpstr>
      <vt:lpstr>Synchronized blocks</vt:lpstr>
      <vt:lpstr>Solving the Counting game problem</vt:lpstr>
      <vt:lpstr>Solving the Counting game problem</vt:lpstr>
      <vt:lpstr>Synchronized on other object</vt:lpstr>
      <vt:lpstr>Lifecycle of Thread (continued)</vt:lpstr>
      <vt:lpstr>States of a thread</vt:lpstr>
      <vt:lpstr>Methods about thread states</vt:lpstr>
      <vt:lpstr>Lifecycle of Thread (continued)</vt:lpstr>
      <vt:lpstr>Collaboration of Threads</vt:lpstr>
      <vt:lpstr>What is the output?</vt:lpstr>
      <vt:lpstr>What is the output?</vt:lpstr>
      <vt:lpstr>Avoiding Deadlock</vt:lpstr>
      <vt:lpstr>Interrupts</vt:lpstr>
      <vt:lpstr>Interrupts</vt:lpstr>
      <vt:lpstr>By throwing InterruptedException </vt:lpstr>
      <vt:lpstr>By invoking Thread.interrupted</vt:lpstr>
      <vt:lpstr>Notice</vt:lpstr>
      <vt:lpstr>Counting lines of code</vt:lpstr>
      <vt:lpstr>Multithreading LOC Counter </vt:lpstr>
      <vt:lpstr>PowerPoint Presentation</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Xudong</dc:creator>
  <cp:lastModifiedBy>刘旭东</cp:lastModifiedBy>
  <cp:revision>580</cp:revision>
  <dcterms:created xsi:type="dcterms:W3CDTF">2016-09-13T14:28:44Z</dcterms:created>
  <dcterms:modified xsi:type="dcterms:W3CDTF">2017-02-22T16:03:45Z</dcterms:modified>
</cp:coreProperties>
</file>