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42"/>
  </p:notesMasterIdLst>
  <p:sldIdLst>
    <p:sldId id="256" r:id="rId2"/>
    <p:sldId id="331" r:id="rId3"/>
    <p:sldId id="330" r:id="rId4"/>
    <p:sldId id="320" r:id="rId5"/>
    <p:sldId id="323" r:id="rId6"/>
    <p:sldId id="321" r:id="rId7"/>
    <p:sldId id="322" r:id="rId8"/>
    <p:sldId id="332" r:id="rId9"/>
    <p:sldId id="334" r:id="rId10"/>
    <p:sldId id="319" r:id="rId11"/>
    <p:sldId id="263" r:id="rId12"/>
    <p:sldId id="301" r:id="rId13"/>
    <p:sldId id="302" r:id="rId14"/>
    <p:sldId id="307" r:id="rId15"/>
    <p:sldId id="315" r:id="rId16"/>
    <p:sldId id="265" r:id="rId17"/>
    <p:sldId id="303" r:id="rId18"/>
    <p:sldId id="305" r:id="rId19"/>
    <p:sldId id="306" r:id="rId20"/>
    <p:sldId id="311" r:id="rId21"/>
    <p:sldId id="335" r:id="rId22"/>
    <p:sldId id="317" r:id="rId23"/>
    <p:sldId id="324" r:id="rId24"/>
    <p:sldId id="318" r:id="rId25"/>
    <p:sldId id="308" r:id="rId26"/>
    <p:sldId id="325" r:id="rId27"/>
    <p:sldId id="299" r:id="rId28"/>
    <p:sldId id="326" r:id="rId29"/>
    <p:sldId id="327" r:id="rId30"/>
    <p:sldId id="328" r:id="rId31"/>
    <p:sldId id="333" r:id="rId32"/>
    <p:sldId id="295" r:id="rId33"/>
    <p:sldId id="298" r:id="rId34"/>
    <p:sldId id="336" r:id="rId35"/>
    <p:sldId id="273" r:id="rId36"/>
    <p:sldId id="297" r:id="rId37"/>
    <p:sldId id="288" r:id="rId38"/>
    <p:sldId id="310" r:id="rId39"/>
    <p:sldId id="271" r:id="rId40"/>
    <p:sldId id="290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54" d="100"/>
          <a:sy n="54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3440C-2C00-4CBE-A72E-7C781F065E84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E8E99-7100-4499-8219-C7AA40863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E8E99-7100-4499-8219-C7AA40863D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3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E8E99-7100-4499-8219-C7AA40863D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3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E8E99-7100-4499-8219-C7AA40863D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3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E8E99-7100-4499-8219-C7AA40863D5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1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“Javadoc”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can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used to produce documentation for the program.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E8E99-7100-4499-8219-C7AA40863D5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9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E8E99-7100-4499-8219-C7AA40863D5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1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7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1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21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6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  <a:lvl2pPr>
              <a:defRPr sz="2400" b="1">
                <a:solidFill>
                  <a:schemeClr val="tx1"/>
                </a:solidFill>
              </a:defRPr>
            </a:lvl2pPr>
            <a:lvl3pPr>
              <a:defRPr sz="20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5A2FF7FA-16CC-4FA5-9638-AD3B9DC98548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59F2FA6-E877-4043-B119-4AAD7E39A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6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0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3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6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0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2FF7FA-16CC-4FA5-9638-AD3B9DC98548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9F2FA6-E877-4043-B119-4AAD7E39A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22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8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4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Programming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Variables and operators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52" y="503258"/>
            <a:ext cx="2705561" cy="21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Types</a:t>
            </a:r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3" y="1745411"/>
            <a:ext cx="6312468" cy="4734351"/>
          </a:xfrm>
        </p:spPr>
      </p:pic>
    </p:spTree>
    <p:extLst>
      <p:ext uri="{BB962C8B-B14F-4D97-AF65-F5344CB8AC3E}">
        <p14:creationId xmlns:p14="http://schemas.microsoft.com/office/powerpoint/2010/main" val="1027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 </a:t>
            </a:r>
            <a:r>
              <a:rPr lang="en-US" altLang="zh-CN" b="1" dirty="0" smtClean="0"/>
              <a:t>Types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There </a:t>
            </a:r>
            <a:r>
              <a:rPr lang="en-US" altLang="zh-CN" dirty="0"/>
              <a:t>are eight </a:t>
            </a:r>
            <a:r>
              <a:rPr lang="en-US" altLang="zh-CN" dirty="0" smtClean="0">
                <a:solidFill>
                  <a:srgbClr val="FFFF00"/>
                </a:solidFill>
              </a:rPr>
              <a:t>primitive </a:t>
            </a:r>
            <a:r>
              <a:rPr lang="en-US" altLang="zh-CN" dirty="0">
                <a:solidFill>
                  <a:srgbClr val="FFFF00"/>
                </a:solidFill>
              </a:rPr>
              <a:t>types </a:t>
            </a:r>
            <a:r>
              <a:rPr lang="en-US" altLang="zh-CN" dirty="0"/>
              <a:t>built into </a:t>
            </a:r>
            <a:r>
              <a:rPr lang="en-US" altLang="zh-CN" dirty="0" smtClean="0"/>
              <a:t>Java:</a:t>
            </a:r>
          </a:p>
          <a:p>
            <a:pPr marL="4500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byte</a:t>
            </a:r>
            <a:r>
              <a:rPr lang="en-US" altLang="zh-CN" dirty="0">
                <a:solidFill>
                  <a:schemeClr val="tx1"/>
                </a:solidFill>
              </a:rPr>
              <a:t>, short,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, long, float, double, char, and 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2800" b="1" dirty="0" smtClean="0"/>
              <a:t>For example:</a:t>
            </a:r>
          </a:p>
          <a:p>
            <a:pPr lvl="1"/>
            <a:r>
              <a:rPr lang="en-US" altLang="zh-CN" sz="2400" b="1" dirty="0" err="1" smtClean="0">
                <a:solidFill>
                  <a:srgbClr val="FFFF00"/>
                </a:solidFill>
              </a:rPr>
              <a:t>boolean</a:t>
            </a:r>
            <a:r>
              <a:rPr lang="en-US" altLang="zh-CN" sz="2400" b="1" dirty="0"/>
              <a:t>: Truth value (true or false</a:t>
            </a:r>
            <a:r>
              <a:rPr lang="en-US" altLang="zh-CN" sz="2400" b="1" dirty="0" smtClean="0"/>
              <a:t>).</a:t>
            </a:r>
          </a:p>
          <a:p>
            <a:pPr lvl="1"/>
            <a:r>
              <a:rPr lang="en-US" altLang="zh-CN" sz="2400" b="1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400" b="1" dirty="0"/>
              <a:t>: Integer (0, 1, -47</a:t>
            </a:r>
            <a:r>
              <a:rPr lang="en-US" altLang="zh-CN" sz="2400" b="1" dirty="0" smtClean="0"/>
              <a:t>).</a:t>
            </a:r>
          </a:p>
          <a:p>
            <a:pPr lvl="1"/>
            <a:r>
              <a:rPr lang="en-US" altLang="zh-CN" sz="2400" b="1" dirty="0" smtClean="0">
                <a:solidFill>
                  <a:srgbClr val="FFFF00"/>
                </a:solidFill>
              </a:rPr>
              <a:t>double</a:t>
            </a:r>
            <a:r>
              <a:rPr lang="en-US" altLang="zh-CN" sz="2400" b="1" dirty="0"/>
              <a:t>: Real number (3.14, 1.0, -2.1</a:t>
            </a:r>
            <a:r>
              <a:rPr lang="en-US" altLang="zh-CN" sz="2400" b="1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584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 Types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byte </a:t>
            </a:r>
            <a:r>
              <a:rPr lang="en-US" altLang="zh-CN" dirty="0"/>
              <a:t>holds </a:t>
            </a:r>
            <a:r>
              <a:rPr lang="en-US" altLang="zh-CN" dirty="0" smtClean="0"/>
              <a:t>8 bits</a:t>
            </a:r>
          </a:p>
          <a:p>
            <a:pPr lvl="1"/>
            <a:r>
              <a:rPr lang="en-US" altLang="zh-CN" dirty="0" smtClean="0"/>
              <a:t>Value range: -128 </a:t>
            </a:r>
            <a:r>
              <a:rPr lang="en-US" altLang="zh-CN" dirty="0"/>
              <a:t>and 127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short</a:t>
            </a:r>
            <a:r>
              <a:rPr lang="en-US" altLang="zh-CN" dirty="0" smtClean="0"/>
              <a:t>, two </a:t>
            </a:r>
            <a:r>
              <a:rPr lang="en-US" altLang="zh-CN" dirty="0"/>
              <a:t>bytes (16 </a:t>
            </a:r>
            <a:r>
              <a:rPr lang="en-US" altLang="zh-CN" dirty="0" smtClean="0"/>
              <a:t>bits)</a:t>
            </a:r>
          </a:p>
          <a:p>
            <a:pPr lvl="1"/>
            <a:r>
              <a:rPr lang="en-US" altLang="zh-CN" dirty="0" smtClean="0"/>
              <a:t>Value range: </a:t>
            </a:r>
            <a:r>
              <a:rPr lang="en-US" altLang="zh-CN" dirty="0"/>
              <a:t>-32768 to 32767.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/>
              <a:t>, four </a:t>
            </a:r>
            <a:r>
              <a:rPr lang="en-US" altLang="zh-CN" dirty="0"/>
              <a:t>bytes (32 </a:t>
            </a:r>
            <a:r>
              <a:rPr lang="en-US" altLang="zh-CN" dirty="0" smtClean="0"/>
              <a:t>bits)</a:t>
            </a:r>
          </a:p>
          <a:p>
            <a:pPr lvl="1"/>
            <a:r>
              <a:rPr lang="en-US" altLang="zh-CN" dirty="0"/>
              <a:t>Value </a:t>
            </a:r>
            <a:r>
              <a:rPr lang="en-US" altLang="zh-CN" dirty="0" smtClean="0"/>
              <a:t>range: </a:t>
            </a:r>
            <a:r>
              <a:rPr lang="en-US" altLang="zh-CN" dirty="0"/>
              <a:t>-2147483648 to 2147483647.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long</a:t>
            </a:r>
            <a:r>
              <a:rPr lang="en-US" altLang="zh-CN" dirty="0" smtClean="0"/>
              <a:t>, eight </a:t>
            </a:r>
            <a:r>
              <a:rPr lang="en-US" altLang="zh-CN" dirty="0"/>
              <a:t>bytes (64 </a:t>
            </a:r>
            <a:r>
              <a:rPr lang="en-US" altLang="zh-CN" dirty="0" smtClean="0"/>
              <a:t>bits)</a:t>
            </a:r>
          </a:p>
          <a:p>
            <a:pPr lvl="1"/>
            <a:r>
              <a:rPr lang="en-US" altLang="zh-CN" dirty="0" smtClean="0"/>
              <a:t>Value Range: -</a:t>
            </a:r>
            <a:r>
              <a:rPr lang="en-US" altLang="zh-CN" dirty="0"/>
              <a:t>9223372036854775808 to 9223372036854775807.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8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 Types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float</a:t>
            </a:r>
            <a:r>
              <a:rPr lang="en-US" altLang="zh-CN" dirty="0" smtClean="0"/>
              <a:t>, 2 bytes, </a:t>
            </a:r>
            <a:r>
              <a:rPr lang="en-US" altLang="zh-CN" dirty="0">
                <a:effectLst/>
              </a:rPr>
              <a:t>7 significant </a:t>
            </a:r>
            <a:r>
              <a:rPr lang="en-US" altLang="zh-CN" dirty="0" smtClean="0">
                <a:effectLst/>
              </a:rPr>
              <a:t>digits</a:t>
            </a:r>
          </a:p>
          <a:p>
            <a:pPr lvl="1"/>
            <a:r>
              <a:rPr lang="en-US" altLang="zh-CN" dirty="0">
                <a:effectLst/>
              </a:rPr>
              <a:t>Value range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dirty="0">
                <a:effectLst/>
              </a:rPr>
              <a:t>(+/-) </a:t>
            </a:r>
            <a:r>
              <a:rPr lang="en-US" altLang="zh-CN" dirty="0" smtClean="0">
                <a:effectLst/>
              </a:rPr>
              <a:t>1.4E-45 to 3.4028235E38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double</a:t>
            </a:r>
            <a:r>
              <a:rPr lang="en-US" altLang="zh-CN" dirty="0" smtClean="0"/>
              <a:t>, 4 bytes, </a:t>
            </a:r>
            <a:r>
              <a:rPr lang="en-US" altLang="zh-CN" dirty="0" smtClean="0">
                <a:effectLst/>
              </a:rPr>
              <a:t>15 significant digits</a:t>
            </a:r>
          </a:p>
          <a:p>
            <a:pPr lvl="1"/>
            <a:r>
              <a:rPr lang="en-US" altLang="zh-CN" dirty="0">
                <a:effectLst/>
              </a:rPr>
              <a:t>Value range</a:t>
            </a:r>
            <a:r>
              <a:rPr lang="en-US" altLang="zh-CN" dirty="0" smtClean="0">
                <a:effectLst/>
              </a:rPr>
              <a:t>: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(+/-) 4.9E-324 to 1.7976931348623157E308</a:t>
            </a:r>
          </a:p>
          <a:p>
            <a:r>
              <a:rPr lang="en-US" altLang="zh-CN" dirty="0" smtClean="0">
                <a:solidFill>
                  <a:srgbClr val="FFFF00"/>
                </a:solidFill>
                <a:effectLst/>
              </a:rPr>
              <a:t>char</a:t>
            </a:r>
            <a:r>
              <a:rPr lang="en-US" altLang="zh-CN" dirty="0" smtClean="0">
                <a:effectLst/>
              </a:rPr>
              <a:t>, 2 bytes</a:t>
            </a:r>
          </a:p>
          <a:p>
            <a:pPr lvl="1"/>
            <a:r>
              <a:rPr lang="en-US" altLang="zh-CN" dirty="0" smtClean="0">
                <a:effectLst/>
              </a:rPr>
              <a:t>A single character from traditional ASCII character </a:t>
            </a:r>
            <a:r>
              <a:rPr lang="en-US" altLang="zh-CN" dirty="0">
                <a:effectLst/>
              </a:rPr>
              <a:t>or Unicode characters that come from different </a:t>
            </a:r>
            <a:r>
              <a:rPr lang="en-US" altLang="zh-CN" dirty="0" smtClean="0">
                <a:effectLst/>
              </a:rPr>
              <a:t>languages.</a:t>
            </a:r>
          </a:p>
          <a:p>
            <a:r>
              <a:rPr lang="en-US" altLang="zh-CN" dirty="0" smtClean="0">
                <a:solidFill>
                  <a:srgbClr val="FFFF00"/>
                </a:solidFill>
                <a:effectLst/>
              </a:rPr>
              <a:t>Boolean, ? bytes</a:t>
            </a:r>
            <a:endParaRPr lang="en-US" altLang="zh-CN" dirty="0">
              <a:solidFill>
                <a:srgbClr val="FFFF00"/>
              </a:solidFill>
              <a:effectLst/>
            </a:endParaRPr>
          </a:p>
          <a:p>
            <a:pPr lvl="1"/>
            <a:r>
              <a:rPr lang="en-US" altLang="zh-CN" sz="2800" dirty="0" smtClean="0">
                <a:effectLst/>
              </a:rPr>
              <a:t>true </a:t>
            </a:r>
            <a:r>
              <a:rPr lang="en-US" altLang="zh-CN" sz="2800" dirty="0">
                <a:effectLst/>
              </a:rPr>
              <a:t>or false</a:t>
            </a:r>
            <a:endParaRPr lang="zh-CN" alt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7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reference type: 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  <a:effectLst/>
              </a:rPr>
              <a:t>String</a:t>
            </a:r>
            <a:r>
              <a:rPr lang="en-US" altLang="zh-CN" dirty="0">
                <a:effectLst/>
              </a:rPr>
              <a:t> is a type, but not a primitive type; it is in fact the name of a </a:t>
            </a:r>
            <a:r>
              <a:rPr lang="en-US" altLang="zh-CN" dirty="0" smtClean="0">
                <a:effectLst/>
              </a:rPr>
              <a:t>class which we will introduce in future lectures.</a:t>
            </a:r>
          </a:p>
          <a:p>
            <a:r>
              <a:rPr lang="en-US" altLang="zh-CN" dirty="0" smtClean="0">
                <a:effectLst/>
              </a:rPr>
              <a:t>A </a:t>
            </a:r>
            <a:r>
              <a:rPr lang="en-US" altLang="zh-CN" dirty="0">
                <a:effectLst/>
              </a:rPr>
              <a:t>value of type String is a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sequence of characters</a:t>
            </a:r>
            <a:r>
              <a:rPr lang="en-US" altLang="zh-CN" dirty="0">
                <a:effectLst/>
              </a:rPr>
              <a:t>. </a:t>
            </a:r>
            <a:r>
              <a:rPr lang="en-US" altLang="zh-CN" dirty="0" smtClean="0">
                <a:effectLst/>
              </a:rPr>
              <a:t>We’ve </a:t>
            </a:r>
            <a:r>
              <a:rPr lang="en-US" altLang="zh-CN" dirty="0">
                <a:effectLst/>
              </a:rPr>
              <a:t>already seen a string </a:t>
            </a:r>
            <a:r>
              <a:rPr lang="en-US" altLang="zh-CN" dirty="0" smtClean="0">
                <a:effectLst/>
              </a:rPr>
              <a:t>value: </a:t>
            </a:r>
            <a:r>
              <a:rPr lang="en-US" altLang="zh-CN" dirty="0">
                <a:effectLst/>
              </a:rPr>
              <a:t>"Hello World</a:t>
            </a:r>
            <a:r>
              <a:rPr lang="en-US" altLang="zh-CN" dirty="0" smtClean="0">
                <a:effectLst/>
              </a:rPr>
              <a:t>!"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Escape </a:t>
            </a:r>
            <a:r>
              <a:rPr lang="en-US" altLang="zh-CN" dirty="0">
                <a:effectLst/>
              </a:rPr>
              <a:t>sequences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Some characters are hard to type. For these characters Java provides </a:t>
            </a:r>
            <a:r>
              <a:rPr lang="en-US" altLang="zh-CN" dirty="0">
                <a:solidFill>
                  <a:srgbClr val="FFFF00"/>
                </a:solidFill>
              </a:rPr>
              <a:t>escape sequences</a:t>
            </a:r>
            <a:r>
              <a:rPr lang="en-US" altLang="zh-CN" dirty="0"/>
              <a:t>.</a:t>
            </a:r>
          </a:p>
          <a:p>
            <a:pPr marL="414000" lvl="1" indent="0">
              <a:buNone/>
            </a:pPr>
            <a:r>
              <a:rPr lang="en-US" altLang="zh-CN" dirty="0" smtClean="0"/>
              <a:t>\</a:t>
            </a:r>
            <a:r>
              <a:rPr lang="en-US" altLang="zh-CN" dirty="0"/>
              <a:t>b	backspace</a:t>
            </a:r>
          </a:p>
          <a:p>
            <a:pPr marL="414000" lvl="1" indent="0">
              <a:buNone/>
            </a:pPr>
            <a:r>
              <a:rPr lang="en-US" altLang="zh-CN" dirty="0"/>
              <a:t>\t	tab</a:t>
            </a:r>
          </a:p>
          <a:p>
            <a:pPr marL="414000" lvl="1" indent="0">
              <a:buNone/>
            </a:pPr>
            <a:r>
              <a:rPr lang="en-US" altLang="zh-CN" dirty="0"/>
              <a:t>\n	linefeed</a:t>
            </a:r>
          </a:p>
          <a:p>
            <a:pPr marL="414000" lvl="1" indent="0">
              <a:buNone/>
            </a:pPr>
            <a:r>
              <a:rPr lang="en-US" altLang="zh-CN" dirty="0" smtClean="0"/>
              <a:t>\</a:t>
            </a:r>
            <a:r>
              <a:rPr lang="en-US" altLang="zh-CN" dirty="0"/>
              <a:t>r	carriage return</a:t>
            </a:r>
          </a:p>
          <a:p>
            <a:pPr marL="414000" lvl="1" indent="0">
              <a:buNone/>
            </a:pPr>
            <a:r>
              <a:rPr lang="en-US" altLang="zh-CN" dirty="0"/>
              <a:t>\"	double quote, "</a:t>
            </a:r>
          </a:p>
          <a:p>
            <a:pPr marL="414000" lvl="1" indent="0">
              <a:buNone/>
            </a:pPr>
            <a:r>
              <a:rPr lang="en-US" altLang="zh-CN" dirty="0"/>
              <a:t>\'	single quote, '</a:t>
            </a:r>
          </a:p>
          <a:p>
            <a:pPr marL="414000" lvl="1" indent="0">
              <a:buNone/>
            </a:pPr>
            <a:r>
              <a:rPr lang="en-US" altLang="zh-CN" dirty="0"/>
              <a:t>\\	backslash, \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0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Use </a:t>
            </a:r>
            <a:r>
              <a:rPr lang="en-US" altLang="zh-CN" sz="2800" dirty="0">
                <a:solidFill>
                  <a:srgbClr val="FFFF00"/>
                </a:solidFill>
              </a:rPr>
              <a:t>=</a:t>
            </a:r>
            <a:r>
              <a:rPr lang="en-US" altLang="zh-CN" sz="2800" dirty="0"/>
              <a:t> to give variables a </a:t>
            </a:r>
            <a:r>
              <a:rPr lang="en-US" altLang="zh-CN" sz="2800" dirty="0" smtClean="0"/>
              <a:t>value.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String </a:t>
            </a:r>
            <a:r>
              <a:rPr lang="en-US" altLang="zh-CN" sz="2800" dirty="0" smtClean="0"/>
              <a:t>foo, story;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foo </a:t>
            </a:r>
            <a:r>
              <a:rPr lang="en-US" altLang="zh-CN" sz="2800" dirty="0">
                <a:solidFill>
                  <a:srgbClr val="FFFF00"/>
                </a:solidFill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“My name is  Tom, I’m 7 years old.</a:t>
            </a:r>
            <a:r>
              <a:rPr lang="en-US" altLang="zh-CN" dirty="0" smtClean="0"/>
              <a:t>”;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story</a:t>
            </a:r>
            <a:r>
              <a:rPr lang="en-US" altLang="zh-CN" dirty="0" smtClean="0">
                <a:solidFill>
                  <a:srgbClr val="FFFF00"/>
                </a:solidFill>
              </a:rPr>
              <a:t>=</a:t>
            </a:r>
            <a:r>
              <a:rPr lang="en-US" altLang="zh-CN" dirty="0" smtClean="0"/>
              <a:t> “Tom said:\”I like Java!\””;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 </a:t>
            </a:r>
            <a:r>
              <a:rPr lang="en-US" altLang="zh-CN" dirty="0"/>
              <a:t>be combined with a variable declaration.</a:t>
            </a:r>
            <a:br>
              <a:rPr lang="en-US" altLang="zh-CN" dirty="0"/>
            </a:br>
            <a:r>
              <a:rPr lang="en-US" altLang="zh-CN" dirty="0" smtClean="0"/>
              <a:t>double Pi </a:t>
            </a:r>
            <a:r>
              <a:rPr lang="en-US" altLang="zh-CN" dirty="0">
                <a:solidFill>
                  <a:srgbClr val="FFFF00"/>
                </a:solidFill>
              </a:rPr>
              <a:t>= </a:t>
            </a:r>
            <a:r>
              <a:rPr lang="en-US" altLang="zh-CN" dirty="0">
                <a:solidFill>
                  <a:schemeClr val="tx1"/>
                </a:solidFill>
              </a:rPr>
              <a:t>3.14;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boolean </a:t>
            </a:r>
            <a:r>
              <a:rPr lang="en-US" altLang="zh-CN" dirty="0" err="1"/>
              <a:t>isJanuary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= </a:t>
            </a:r>
            <a:r>
              <a:rPr lang="en-US" altLang="zh-CN" dirty="0">
                <a:solidFill>
                  <a:schemeClr val="tx1"/>
                </a:solidFill>
              </a:rPr>
              <a:t>true;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75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A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literal</a:t>
            </a:r>
            <a:r>
              <a:rPr lang="en-US" altLang="zh-CN" dirty="0">
                <a:effectLst/>
              </a:rPr>
              <a:t> is something that you can type in a program to represent a value. It is a kind of </a:t>
            </a:r>
            <a:r>
              <a:rPr lang="en-US" altLang="zh-CN" dirty="0" smtClean="0">
                <a:effectLst/>
              </a:rPr>
              <a:t>name for </a:t>
            </a:r>
            <a:r>
              <a:rPr lang="en-US" altLang="zh-CN" dirty="0">
                <a:effectLst/>
              </a:rPr>
              <a:t>a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constant value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.</a:t>
            </a: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0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Literals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ffectLst/>
              </a:rPr>
              <a:t>a = </a:t>
            </a:r>
            <a:r>
              <a:rPr lang="en-US" altLang="zh-CN" dirty="0" smtClean="0">
                <a:effectLst/>
              </a:rPr>
              <a:t>45, b </a:t>
            </a:r>
            <a:r>
              <a:rPr lang="en-US" altLang="zh-CN" dirty="0">
                <a:effectLst/>
              </a:rPr>
              <a:t>=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0</a:t>
            </a:r>
            <a:r>
              <a:rPr lang="en-US" altLang="zh-CN" dirty="0" smtClean="0">
                <a:effectLst/>
              </a:rPr>
              <a:t>45, c =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0x</a:t>
            </a:r>
            <a:r>
              <a:rPr lang="en-US" altLang="zh-CN" dirty="0" smtClean="0">
                <a:effectLst/>
              </a:rPr>
              <a:t>45, d =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0X</a:t>
            </a:r>
            <a:r>
              <a:rPr lang="en-US" altLang="zh-CN" dirty="0" smtClean="0">
                <a:effectLst/>
              </a:rPr>
              <a:t>FF1A;</a:t>
            </a:r>
          </a:p>
          <a:p>
            <a:pPr marL="36900" indent="0">
              <a:buNone/>
            </a:pPr>
            <a:r>
              <a:rPr lang="en-US" altLang="zh-CN" dirty="0" err="1">
                <a:effectLst/>
              </a:rPr>
              <a:t>i</a:t>
            </a:r>
            <a:r>
              <a:rPr lang="en-US" altLang="zh-CN" dirty="0" err="1" smtClean="0">
                <a:effectLst/>
              </a:rPr>
              <a:t>nt</a:t>
            </a:r>
            <a:r>
              <a:rPr lang="en-US" altLang="zh-CN" dirty="0" smtClean="0">
                <a:effectLst/>
              </a:rPr>
              <a:t> x =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0b</a:t>
            </a:r>
            <a:r>
              <a:rPr lang="en-US" altLang="zh-CN" dirty="0" smtClean="0">
                <a:effectLst/>
              </a:rPr>
              <a:t>110, y=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0B</a:t>
            </a:r>
            <a:r>
              <a:rPr lang="en-US" altLang="zh-CN" dirty="0" smtClean="0">
                <a:effectLst/>
              </a:rPr>
              <a:t>110;</a:t>
            </a:r>
          </a:p>
          <a:p>
            <a:pPr marL="36900" indent="0">
              <a:buNone/>
            </a:pPr>
            <a:r>
              <a:rPr lang="en-US" altLang="zh-CN" dirty="0" smtClean="0">
                <a:effectLst/>
              </a:rPr>
              <a:t>float </a:t>
            </a:r>
            <a:r>
              <a:rPr lang="en-US" altLang="zh-CN" dirty="0">
                <a:effectLst/>
              </a:rPr>
              <a:t>a = </a:t>
            </a:r>
            <a:r>
              <a:rPr lang="en-US" altLang="zh-CN" dirty="0" smtClean="0">
                <a:effectLst/>
              </a:rPr>
              <a:t>1.0, b = 1.0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f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 smtClean="0">
                <a:effectLst/>
              </a:rPr>
              <a:t>c </a:t>
            </a:r>
            <a:r>
              <a:rPr lang="en-US" altLang="zh-CN" dirty="0">
                <a:effectLst/>
              </a:rPr>
              <a:t>= </a:t>
            </a:r>
            <a:r>
              <a:rPr lang="en-US" altLang="zh-CN" dirty="0" smtClean="0">
                <a:effectLst/>
              </a:rPr>
              <a:t>1.3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e</a:t>
            </a:r>
            <a:r>
              <a:rPr lang="en-US" altLang="zh-CN" dirty="0" smtClean="0">
                <a:effectLst/>
              </a:rPr>
              <a:t>12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F</a:t>
            </a:r>
            <a:r>
              <a:rPr lang="en-US" altLang="zh-CN" dirty="0" smtClean="0">
                <a:effectLst/>
              </a:rPr>
              <a:t>, d </a:t>
            </a:r>
            <a:r>
              <a:rPr lang="en-US" altLang="zh-CN" dirty="0">
                <a:effectLst/>
              </a:rPr>
              <a:t>= </a:t>
            </a:r>
            <a:r>
              <a:rPr lang="en-US" altLang="zh-CN" dirty="0" smtClean="0">
                <a:effectLst/>
              </a:rPr>
              <a:t>1.3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E</a:t>
            </a:r>
            <a:r>
              <a:rPr lang="en-US" altLang="zh-CN" dirty="0" smtClean="0">
                <a:effectLst/>
              </a:rPr>
              <a:t>-12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F</a:t>
            </a:r>
            <a:r>
              <a:rPr lang="en-US" altLang="zh-CN" dirty="0" smtClean="0">
                <a:effectLst/>
              </a:rPr>
              <a:t>;</a:t>
            </a: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double a </a:t>
            </a:r>
            <a:r>
              <a:rPr lang="en-US" altLang="zh-CN" dirty="0" smtClean="0">
                <a:effectLst/>
              </a:rPr>
              <a:t>= 1.0, b </a:t>
            </a:r>
            <a:r>
              <a:rPr lang="en-US" altLang="zh-CN" dirty="0">
                <a:effectLst/>
              </a:rPr>
              <a:t>= </a:t>
            </a:r>
            <a:r>
              <a:rPr lang="en-US" altLang="zh-CN" dirty="0" smtClean="0">
                <a:effectLst/>
              </a:rPr>
              <a:t>12.3737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e</a:t>
            </a:r>
            <a:r>
              <a:rPr lang="en-US" altLang="zh-CN" dirty="0" smtClean="0">
                <a:effectLst/>
              </a:rPr>
              <a:t>-108;</a:t>
            </a: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char  a =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’</a:t>
            </a:r>
            <a:r>
              <a:rPr lang="en-US" altLang="zh-CN" dirty="0" smtClean="0">
                <a:effectLst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’</a:t>
            </a:r>
            <a:r>
              <a:rPr lang="en-US" altLang="zh-CN" dirty="0" smtClean="0">
                <a:solidFill>
                  <a:schemeClr val="tx1"/>
                </a:solidFill>
                <a:effectLst/>
              </a:rPr>
              <a:t>,</a:t>
            </a:r>
            <a:r>
              <a:rPr lang="en-US" altLang="zh-CN" dirty="0" smtClean="0">
                <a:effectLst/>
              </a:rPr>
              <a:t> b =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’</a:t>
            </a:r>
            <a:r>
              <a:rPr lang="en-US" altLang="zh-CN" dirty="0" smtClean="0">
                <a:effectLst/>
              </a:rPr>
              <a:t>\n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’</a:t>
            </a:r>
            <a:r>
              <a:rPr lang="en-US" altLang="zh-CN" dirty="0" smtClean="0">
                <a:effectLst/>
              </a:rPr>
              <a:t>, c =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’</a:t>
            </a:r>
            <a:r>
              <a:rPr lang="en-US" altLang="zh-CN" dirty="0" smtClean="0">
                <a:effectLst/>
              </a:rPr>
              <a:t>\u00E9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’</a:t>
            </a:r>
            <a:r>
              <a:rPr lang="en-US" altLang="zh-CN" dirty="0" smtClean="0">
                <a:effectLst/>
              </a:rPr>
              <a:t>;</a:t>
            </a: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 err="1" smtClean="0">
                <a:effectLst/>
              </a:rPr>
              <a:t>boolean</a:t>
            </a:r>
            <a:r>
              <a:rPr lang="en-US" altLang="zh-CN" dirty="0" smtClean="0">
                <a:effectLst/>
              </a:rPr>
              <a:t> a = true, b = false;</a:t>
            </a:r>
          </a:p>
          <a:p>
            <a:pPr marL="36900" indent="0">
              <a:buNone/>
            </a:pPr>
            <a:r>
              <a:rPr lang="en-US" altLang="zh-CN" dirty="0" smtClean="0">
                <a:effectLst/>
              </a:rPr>
              <a:t>String a =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“</a:t>
            </a:r>
            <a:r>
              <a:rPr lang="en-US" altLang="zh-CN" dirty="0" smtClean="0">
                <a:effectLst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”</a:t>
            </a:r>
            <a:r>
              <a:rPr lang="en-US" altLang="zh-CN" dirty="0" smtClean="0">
                <a:effectLst/>
              </a:rPr>
              <a:t>, b =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“</a:t>
            </a:r>
            <a:r>
              <a:rPr lang="en-US" altLang="zh-CN" dirty="0" smtClean="0">
                <a:effectLst/>
              </a:rPr>
              <a:t>Hello world!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”</a:t>
            </a:r>
            <a:r>
              <a:rPr lang="en-US" altLang="zh-CN" dirty="0" smtClean="0">
                <a:effectLst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numeric literal that contains a decimal point or exponential is a literal of type double. To make a literal of type float, you have to append an “F” or “f” to the end of the number.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zh-CN" altLang="en-US" dirty="0"/>
              <a:t>single quotation marks </a:t>
            </a:r>
            <a:r>
              <a:rPr lang="en-US" altLang="zh-CN" dirty="0"/>
              <a:t>and </a:t>
            </a:r>
            <a:r>
              <a:rPr lang="zh-CN" altLang="en-US" dirty="0"/>
              <a:t>double quotation marks </a:t>
            </a:r>
            <a:r>
              <a:rPr lang="en-US" altLang="zh-CN" dirty="0"/>
              <a:t>are not part of the actual value!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Variables and Types</a:t>
            </a:r>
          </a:p>
          <a:p>
            <a:r>
              <a:rPr lang="en-US" altLang="zh-CN" dirty="0" smtClean="0"/>
              <a:t>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7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of program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</a:t>
            </a:r>
            <a:r>
              <a:rPr lang="en-US" altLang="zh-CN" dirty="0"/>
              <a:t>one </a:t>
            </a:r>
            <a:r>
              <a:rPr lang="en-US" altLang="zh-CN" dirty="0" smtClean="0"/>
              <a:t>moment, the </a:t>
            </a:r>
            <a:r>
              <a:rPr lang="en-US" altLang="zh-CN" dirty="0"/>
              <a:t>variables in a program and their current values make up the </a:t>
            </a:r>
            <a:r>
              <a:rPr lang="en-US" altLang="zh-CN" dirty="0">
                <a:solidFill>
                  <a:srgbClr val="FFFF00"/>
                </a:solidFill>
              </a:rPr>
              <a:t>state </a:t>
            </a:r>
            <a:r>
              <a:rPr lang="en-US" altLang="zh-CN" dirty="0" smtClean="0">
                <a:solidFill>
                  <a:srgbClr val="FFFF00"/>
                </a:solidFill>
              </a:rPr>
              <a:t>of program</a:t>
            </a:r>
          </a:p>
          <a:p>
            <a:r>
              <a:rPr lang="en-US" altLang="zh-CN" dirty="0" smtClean="0"/>
              <a:t>We can check the state of program to debug the program.</a:t>
            </a:r>
          </a:p>
          <a:p>
            <a:r>
              <a:rPr lang="en-US" altLang="zh-CN" dirty="0" smtClean="0"/>
              <a:t>Debugging is to check whether the state of program meet our expectation.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6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Conversion by </a:t>
            </a:r>
            <a:r>
              <a:rPr lang="en-US" altLang="zh-CN" dirty="0" smtClean="0">
                <a:effectLst/>
              </a:rPr>
              <a:t>casting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 a = 18; </a:t>
            </a:r>
            <a:r>
              <a:rPr lang="en-US" altLang="zh-CN" dirty="0" smtClean="0">
                <a:solidFill>
                  <a:srgbClr val="92D050"/>
                </a:solidFill>
                <a:effectLst/>
              </a:rPr>
              <a:t>// correct</a:t>
            </a:r>
          </a:p>
          <a:p>
            <a:pPr marL="36900" indent="0">
              <a:buNone/>
            </a:pPr>
            <a:r>
              <a:rPr lang="en-US" altLang="zh-CN" dirty="0" smtClean="0">
                <a:effectLst/>
              </a:rPr>
              <a:t>double = 18.7; </a:t>
            </a:r>
            <a:r>
              <a:rPr lang="en-US" altLang="zh-CN" dirty="0" smtClean="0">
                <a:solidFill>
                  <a:srgbClr val="92D050"/>
                </a:solidFill>
                <a:effectLst/>
              </a:rPr>
              <a:t>//</a:t>
            </a:r>
            <a:r>
              <a:rPr lang="en-US" altLang="zh-CN" dirty="0">
                <a:solidFill>
                  <a:srgbClr val="92D050"/>
                </a:solidFill>
                <a:effectLst/>
              </a:rPr>
              <a:t> correct</a:t>
            </a:r>
          </a:p>
          <a:p>
            <a:pPr marL="36900" indent="0">
              <a:buNone/>
            </a:pP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 a = 18.7; </a:t>
            </a:r>
            <a:r>
              <a:rPr lang="en-US" altLang="zh-CN" dirty="0" smtClean="0">
                <a:solidFill>
                  <a:srgbClr val="92D050"/>
                </a:solidFill>
                <a:effectLst/>
              </a:rPr>
              <a:t>// </a:t>
            </a:r>
            <a:r>
              <a:rPr lang="en-US" altLang="zh-CN" dirty="0" smtClean="0">
                <a:solidFill>
                  <a:srgbClr val="FF0000"/>
                </a:solidFill>
              </a:rPr>
              <a:t>compile-error</a:t>
            </a:r>
            <a:endParaRPr lang="en-US" altLang="zh-CN" dirty="0" smtClean="0">
              <a:solidFill>
                <a:srgbClr val="FF0000"/>
              </a:solidFill>
              <a:effectLst/>
            </a:endParaRPr>
          </a:p>
          <a:p>
            <a:pPr marL="36900" indent="0">
              <a:buNone/>
            </a:pP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ffectLst/>
              </a:rPr>
              <a:t>a = </a:t>
            </a:r>
            <a:r>
              <a:rPr lang="en-US" altLang="zh-CN" dirty="0">
                <a:solidFill>
                  <a:srgbClr val="00B0F0"/>
                </a:solidFill>
                <a:effectLst/>
              </a:rPr>
              <a:t>(</a:t>
            </a:r>
            <a:r>
              <a:rPr lang="en-US" altLang="zh-CN" dirty="0" err="1">
                <a:solidFill>
                  <a:srgbClr val="00B0F0"/>
                </a:solidFill>
                <a:effectLst/>
              </a:rPr>
              <a:t>int</a:t>
            </a:r>
            <a:r>
              <a:rPr lang="en-US" altLang="zh-CN" dirty="0">
                <a:solidFill>
                  <a:srgbClr val="00B0F0"/>
                </a:solidFill>
                <a:effectLst/>
              </a:rPr>
              <a:t>)</a:t>
            </a:r>
            <a:r>
              <a:rPr lang="en-US" altLang="zh-CN" dirty="0">
                <a:effectLst/>
              </a:rPr>
              <a:t>18.7;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// a = 18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 (Explicit casting)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double a = 2;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// a = 2.0 (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Implicit, </a:t>
            </a:r>
            <a:r>
              <a:rPr lang="en-US" altLang="zh-CN" dirty="0" smtClean="0">
                <a:solidFill>
                  <a:srgbClr val="FFFF00"/>
                </a:solidFill>
              </a:rPr>
              <a:t>legal </a:t>
            </a:r>
            <a:r>
              <a:rPr lang="en-US" altLang="zh-CN" dirty="0">
                <a:solidFill>
                  <a:srgbClr val="FFFF00"/>
                </a:solidFill>
              </a:rPr>
              <a:t>but bad style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) </a:t>
            </a:r>
            <a:endParaRPr lang="en-US" altLang="zh-CN" dirty="0">
              <a:solidFill>
                <a:srgbClr val="FFFF00"/>
              </a:solidFill>
              <a:effectLst/>
            </a:endParaRPr>
          </a:p>
          <a:p>
            <a:pPr marL="36900" indent="0">
              <a:buNone/>
            </a:pPr>
            <a:r>
              <a:rPr lang="en-US" altLang="zh-CN" dirty="0" smtClean="0">
                <a:effectLst/>
              </a:rPr>
              <a:t>double </a:t>
            </a:r>
            <a:r>
              <a:rPr lang="en-US" altLang="zh-CN" dirty="0">
                <a:effectLst/>
              </a:rPr>
              <a:t>a = 2/3;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// a = 0.0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may cause runtime-error)</a:t>
            </a:r>
            <a:endParaRPr lang="en-US" altLang="zh-CN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zh-CN" dirty="0" smtClean="0">
                <a:effectLst/>
              </a:rPr>
              <a:t>double </a:t>
            </a:r>
            <a:r>
              <a:rPr lang="en-US" altLang="zh-CN" dirty="0">
                <a:effectLst/>
              </a:rPr>
              <a:t>a = </a:t>
            </a:r>
            <a:r>
              <a:rPr lang="en-US" altLang="zh-CN" dirty="0">
                <a:solidFill>
                  <a:srgbClr val="00B0F0"/>
                </a:solidFill>
                <a:effectLst/>
              </a:rPr>
              <a:t>(double)</a:t>
            </a:r>
            <a:r>
              <a:rPr lang="en-US" altLang="zh-CN" dirty="0">
                <a:effectLst/>
              </a:rPr>
              <a:t>2/3;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// a = 0.6666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…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4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Conversion by casting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Implicit </a:t>
            </a:r>
            <a:r>
              <a:rPr lang="en-US" altLang="zh-CN" dirty="0" smtClean="0">
                <a:solidFill>
                  <a:srgbClr val="FFFF00"/>
                </a:solidFill>
              </a:rPr>
              <a:t>casting </a:t>
            </a:r>
            <a:r>
              <a:rPr lang="en-US" altLang="zh-CN" dirty="0" smtClean="0"/>
              <a:t>(</a:t>
            </a:r>
            <a:r>
              <a:rPr lang="en-US" altLang="zh-CN" dirty="0"/>
              <a:t>widening conversion)</a:t>
            </a:r>
            <a:endParaRPr lang="en-US" altLang="zh-CN" dirty="0" smtClean="0"/>
          </a:p>
          <a:p>
            <a:pPr lvl="1"/>
            <a:r>
              <a:rPr lang="en-US" altLang="zh-CN" dirty="0"/>
              <a:t> A data type of lower size </a:t>
            </a:r>
            <a:r>
              <a:rPr lang="en-US" altLang="zh-CN" dirty="0" smtClean="0"/>
              <a:t>is </a:t>
            </a:r>
            <a:r>
              <a:rPr lang="en-US" altLang="zh-CN" dirty="0"/>
              <a:t>assigned to a data type of higher size. </a:t>
            </a:r>
            <a:endParaRPr lang="en-US" altLang="zh-CN" dirty="0" smtClean="0"/>
          </a:p>
          <a:p>
            <a:pPr lvl="1"/>
            <a:r>
              <a:rPr lang="en-US" altLang="zh-CN" dirty="0"/>
              <a:t>This is done implicitly by the JVM. The lower size is widened to higher size.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is also named as </a:t>
            </a:r>
            <a:r>
              <a:rPr lang="en-US" altLang="zh-CN" dirty="0">
                <a:solidFill>
                  <a:srgbClr val="FFFF00"/>
                </a:solidFill>
              </a:rPr>
              <a:t>automatic type conversion</a:t>
            </a:r>
            <a:r>
              <a:rPr lang="en-US" altLang="zh-CN" dirty="0"/>
              <a:t>.</a:t>
            </a:r>
          </a:p>
          <a:p>
            <a:pPr marL="4500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8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Conversion by casting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Explicit casting </a:t>
            </a:r>
            <a:r>
              <a:rPr lang="en-US" altLang="zh-CN" dirty="0"/>
              <a:t>(narrowing conversion)</a:t>
            </a:r>
          </a:p>
          <a:p>
            <a:pPr lvl="1"/>
            <a:r>
              <a:rPr lang="en-US" altLang="zh-CN" dirty="0"/>
              <a:t>A data type of higher size </a:t>
            </a:r>
            <a:r>
              <a:rPr lang="en-US" altLang="zh-CN" dirty="0" smtClean="0"/>
              <a:t>cannot </a:t>
            </a:r>
            <a:r>
              <a:rPr lang="en-US" altLang="zh-CN" dirty="0"/>
              <a:t>be assigned to a data type of lower size.  Otherwise , it will </a:t>
            </a:r>
            <a:r>
              <a:rPr lang="en-US" altLang="zh-CN" dirty="0">
                <a:effectLst/>
              </a:rPr>
              <a:t>raise a compilation error </a:t>
            </a:r>
            <a:r>
              <a:rPr lang="en-US" altLang="zh-CN" b="0" dirty="0">
                <a:effectLst/>
              </a:rPr>
              <a:t>"</a:t>
            </a:r>
            <a:r>
              <a:rPr lang="en-US" altLang="zh-CN" dirty="0">
                <a:effectLst/>
              </a:rPr>
              <a:t>possible loss of precision</a:t>
            </a:r>
            <a:r>
              <a:rPr lang="en-US" altLang="zh-CN" b="0" dirty="0">
                <a:effectLst/>
              </a:rPr>
              <a:t>".</a:t>
            </a:r>
            <a:endParaRPr lang="en-US" altLang="zh-CN" dirty="0"/>
          </a:p>
          <a:p>
            <a:pPr lvl="1"/>
            <a:r>
              <a:rPr lang="en-US" altLang="zh-CN" dirty="0"/>
              <a:t>This is not done implicitly by the JVM and requires explicit casting; a casting operation to be performed by the programmer.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1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Conversion by casting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ffectLst/>
              </a:rPr>
              <a:t>“</a:t>
            </a:r>
            <a:r>
              <a:rPr lang="en-US" altLang="zh-CN" dirty="0">
                <a:effectLst/>
              </a:rPr>
              <a:t>size” </a:t>
            </a:r>
            <a:r>
              <a:rPr lang="en-US" altLang="zh-CN" dirty="0" smtClean="0">
                <a:effectLst/>
              </a:rPr>
              <a:t>of  primitive types</a:t>
            </a: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</a:t>
            </a:r>
            <a:r>
              <a:rPr lang="en-US" altLang="zh-CN" dirty="0" smtClean="0">
                <a:effectLst/>
              </a:rPr>
              <a:t>byte </a:t>
            </a:r>
            <a:r>
              <a:rPr lang="en-US" altLang="zh-CN" dirty="0" smtClean="0">
                <a:effectLst/>
                <a:sym typeface="Wingdings" panose="05000000000000000000" pitchFamily="2" charset="2"/>
              </a:rPr>
              <a:t>&lt;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ffectLst/>
              </a:rPr>
              <a:t>short </a:t>
            </a:r>
            <a:r>
              <a:rPr lang="en-US" altLang="zh-CN" dirty="0" smtClean="0">
                <a:effectLst/>
                <a:sym typeface="Wingdings" panose="05000000000000000000" pitchFamily="2" charset="2"/>
              </a:rPr>
              <a:t>&lt;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>
                <a:effectLst/>
              </a:rPr>
              <a:t>int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  <a:sym typeface="Wingdings" panose="05000000000000000000" pitchFamily="2" charset="2"/>
              </a:rPr>
              <a:t>&lt;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ffectLst/>
              </a:rPr>
              <a:t>long </a:t>
            </a:r>
            <a:r>
              <a:rPr lang="en-US" altLang="zh-CN" dirty="0" smtClean="0">
                <a:effectLst/>
                <a:sym typeface="Wingdings" panose="05000000000000000000" pitchFamily="2" charset="2"/>
              </a:rPr>
              <a:t>&lt;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ffectLst/>
              </a:rPr>
              <a:t>float </a:t>
            </a:r>
            <a:r>
              <a:rPr lang="en-US" altLang="zh-CN" dirty="0" smtClean="0">
                <a:effectLst/>
                <a:sym typeface="Wingdings" panose="05000000000000000000" pitchFamily="2" charset="2"/>
              </a:rPr>
              <a:t>&lt;</a:t>
            </a:r>
            <a:r>
              <a:rPr lang="en-US" altLang="zh-CN" dirty="0" smtClean="0">
                <a:effectLst/>
              </a:rPr>
              <a:t> double</a:t>
            </a: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effectLst/>
              </a:rPr>
              <a:t>Note:</a:t>
            </a:r>
          </a:p>
          <a:p>
            <a:pPr lvl="1"/>
            <a:r>
              <a:rPr lang="en-US" altLang="zh-CN" dirty="0" smtClean="0">
                <a:effectLst/>
              </a:rPr>
              <a:t>Casting between char and short</a:t>
            </a:r>
          </a:p>
          <a:p>
            <a:pPr lvl="2"/>
            <a:r>
              <a:rPr lang="en-US" altLang="zh-CN" dirty="0">
                <a:effectLst/>
              </a:rPr>
              <a:t>The char and short, each takes 2 byte of memory. </a:t>
            </a:r>
          </a:p>
          <a:p>
            <a:pPr lvl="2"/>
            <a:r>
              <a:rPr lang="en-US" altLang="zh-CN" dirty="0" smtClean="0">
                <a:effectLst/>
              </a:rPr>
              <a:t>Either </a:t>
            </a:r>
            <a:r>
              <a:rPr lang="en-US" altLang="zh-CN" dirty="0">
                <a:effectLst/>
              </a:rPr>
              <a:t>char to short or short to char requires explicit casting</a:t>
            </a:r>
            <a:r>
              <a:rPr lang="en-US" altLang="zh-CN" dirty="0" smtClean="0">
                <a:effectLst/>
              </a:rPr>
              <a:t>.</a:t>
            </a:r>
          </a:p>
          <a:p>
            <a:pPr lvl="1"/>
            <a:r>
              <a:rPr lang="en-US" altLang="zh-CN" b="0" dirty="0">
                <a:effectLst/>
              </a:rPr>
              <a:t>A boolean value cannot be assigned to any other data type. 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2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MyFloatPrecesion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3690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369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/>
              <a:t>((float)</a:t>
            </a:r>
            <a:r>
              <a:rPr lang="en-US" altLang="zh-CN" i="1" dirty="0">
                <a:solidFill>
                  <a:srgbClr val="FFFF00"/>
                </a:solidFill>
              </a:rPr>
              <a:t>32.3989211134</a:t>
            </a:r>
            <a:r>
              <a:rPr lang="en-US" altLang="zh-CN" i="1" dirty="0"/>
              <a:t>);</a:t>
            </a:r>
          </a:p>
          <a:p>
            <a:pPr marL="3690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((float)</a:t>
            </a:r>
            <a:r>
              <a:rPr lang="en-US" altLang="zh-CN" i="1" dirty="0">
                <a:solidFill>
                  <a:srgbClr val="FFFF00"/>
                </a:solidFill>
              </a:rPr>
              <a:t>32.3989214399</a:t>
            </a:r>
            <a:r>
              <a:rPr lang="en-US" altLang="zh-CN" i="1" dirty="0"/>
              <a:t>);</a:t>
            </a:r>
          </a:p>
          <a:p>
            <a:pPr marL="3690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36900" indent="0">
              <a:buNone/>
            </a:pPr>
            <a:r>
              <a:rPr lang="en-US" altLang="zh-CN" dirty="0" smtClean="0"/>
              <a:t>}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Rounding </a:t>
            </a:r>
            <a:r>
              <a:rPr lang="en-US" altLang="zh-CN" dirty="0" smtClean="0">
                <a:effectLst/>
              </a:rPr>
              <a:t>errors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The difference between the number we want and the floating-point </a:t>
            </a:r>
            <a:r>
              <a:rPr lang="en-US" altLang="zh-CN" dirty="0" smtClean="0">
                <a:effectLst/>
              </a:rPr>
              <a:t>number we </a:t>
            </a:r>
            <a:r>
              <a:rPr lang="en-US" altLang="zh-CN" dirty="0">
                <a:effectLst/>
              </a:rPr>
              <a:t>get is called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rounding error</a:t>
            </a:r>
            <a:r>
              <a:rPr lang="en-US" altLang="zh-CN" dirty="0">
                <a:effectLst/>
              </a:rPr>
              <a:t>. </a:t>
            </a:r>
            <a:endParaRPr lang="en-US" altLang="zh-CN" dirty="0" smtClean="0">
              <a:effectLst/>
            </a:endParaRPr>
          </a:p>
          <a:p>
            <a:pPr marL="45000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effectLst/>
              </a:rPr>
              <a:t>System.out.println</a:t>
            </a:r>
            <a:r>
              <a:rPr lang="en-US" altLang="zh-CN" dirty="0" smtClean="0">
                <a:solidFill>
                  <a:schemeClr val="tx1"/>
                </a:solidFill>
                <a:effectLst/>
              </a:rPr>
              <a:t>(0.1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+ 0.1 + 0.1 + 0.1 + 0.1</a:t>
            </a:r>
            <a:br>
              <a:rPr lang="en-US" altLang="zh-CN" dirty="0">
                <a:solidFill>
                  <a:schemeClr val="tx1"/>
                </a:solidFill>
                <a:effectLst/>
              </a:rPr>
            </a:br>
            <a:r>
              <a:rPr lang="en-US" altLang="zh-CN" dirty="0">
                <a:solidFill>
                  <a:schemeClr val="tx1"/>
                </a:solidFill>
                <a:effectLst/>
              </a:rPr>
              <a:t>+ 0.1 + 0.1 + 0.1 + 0.1 + 0.1</a:t>
            </a:r>
            <a:r>
              <a:rPr lang="en-US" altLang="zh-CN" dirty="0" smtClean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altLang="zh-CN" dirty="0" smtClean="0">
                <a:effectLst/>
              </a:rPr>
              <a:t>On </a:t>
            </a:r>
            <a:r>
              <a:rPr lang="en-US" altLang="zh-CN" dirty="0">
                <a:effectLst/>
              </a:rPr>
              <a:t>many machines, </a:t>
            </a:r>
            <a:r>
              <a:rPr lang="en-US" altLang="zh-CN" dirty="0" smtClean="0">
                <a:effectLst/>
              </a:rPr>
              <a:t>the output is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0.9999999999999999</a:t>
            </a: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7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FF00"/>
                </a:solidFill>
                <a:effectLst/>
              </a:rPr>
              <a:t>Comments</a:t>
            </a:r>
            <a:r>
              <a:rPr lang="en-US" altLang="zh-CN" dirty="0">
                <a:effectLst/>
              </a:rPr>
              <a:t> in a program are entirely ignored by the computer; they are there </a:t>
            </a:r>
            <a:r>
              <a:rPr lang="en-US" altLang="zh-CN" dirty="0" smtClean="0">
                <a:effectLst/>
              </a:rPr>
              <a:t>for human </a:t>
            </a:r>
            <a:r>
              <a:rPr lang="en-US" altLang="zh-CN" dirty="0">
                <a:effectLst/>
              </a:rPr>
              <a:t>readers only</a:t>
            </a:r>
            <a:r>
              <a:rPr lang="en-US" altLang="zh-CN" dirty="0" smtClean="0">
                <a:effectLst/>
              </a:rPr>
              <a:t>. There are two types of comments.</a:t>
            </a:r>
          </a:p>
          <a:p>
            <a:r>
              <a:rPr lang="en-US" altLang="zh-CN" dirty="0" smtClean="0"/>
              <a:t>Single line comment 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ffectLst/>
              </a:rPr>
              <a:t>begins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with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//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and extends to the end of a line.</a:t>
            </a:r>
            <a:endParaRPr lang="en-US" altLang="zh-CN" dirty="0" smtClean="0"/>
          </a:p>
          <a:p>
            <a:r>
              <a:rPr lang="en-US" altLang="zh-CN" dirty="0" smtClean="0"/>
              <a:t>Multiple </a:t>
            </a:r>
            <a:r>
              <a:rPr lang="en-US" altLang="zh-CN" dirty="0"/>
              <a:t>lines </a:t>
            </a:r>
            <a:r>
              <a:rPr lang="en-US" altLang="zh-CN" dirty="0" smtClean="0"/>
              <a:t>comment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</a:rPr>
              <a:t>starts with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/*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and ends with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*/</a:t>
            </a:r>
          </a:p>
          <a:p>
            <a:r>
              <a:rPr lang="en-US" altLang="zh-CN" dirty="0"/>
              <a:t>Javadoc </a:t>
            </a:r>
            <a:r>
              <a:rPr lang="en-US" altLang="zh-CN" dirty="0" smtClean="0"/>
              <a:t>comment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</a:rPr>
              <a:t>begins with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/**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(two stars) and end with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*/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(one star).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32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23844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/>
              <a:t>Symbols that perform simple </a:t>
            </a:r>
            <a:r>
              <a:rPr lang="en-US" altLang="zh-CN" sz="2800" b="1" dirty="0" smtClean="0"/>
              <a:t>computations.</a:t>
            </a:r>
          </a:p>
          <a:p>
            <a:endParaRPr lang="en-US" altLang="zh-CN" sz="2800" b="1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FFFF00"/>
              </a:solidFill>
              <a:effectLst/>
            </a:endParaRPr>
          </a:p>
          <a:p>
            <a:endParaRPr lang="en-US" altLang="zh-CN" dirty="0">
              <a:solidFill>
                <a:srgbClr val="FFFF00"/>
              </a:solidFill>
              <a:effectLst/>
            </a:endParaRPr>
          </a:p>
          <a:p>
            <a:endParaRPr lang="en-US" altLang="zh-CN" dirty="0" smtClean="0">
              <a:solidFill>
                <a:srgbClr val="FFFF00"/>
              </a:solidFill>
              <a:effectLst/>
            </a:endParaRPr>
          </a:p>
          <a:p>
            <a:endParaRPr lang="en-US" altLang="zh-CN" dirty="0">
              <a:solidFill>
                <a:srgbClr val="FFFF00"/>
              </a:solidFill>
              <a:effectLst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effectLst/>
              </a:rPr>
              <a:t>Note: </a:t>
            </a:r>
            <a:r>
              <a:rPr lang="en-US" altLang="zh-CN" dirty="0" smtClean="0">
                <a:effectLst/>
              </a:rPr>
              <a:t>Division </a:t>
            </a:r>
            <a:r>
              <a:rPr lang="en-US" altLang="zh-CN" dirty="0">
                <a:effectLst/>
              </a:rPr>
              <a:t>(“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/</a:t>
            </a:r>
            <a:r>
              <a:rPr lang="en-US" altLang="zh-CN" dirty="0">
                <a:effectLst/>
              </a:rPr>
              <a:t>”) operates differently on 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integers and on doubles</a:t>
            </a:r>
            <a:r>
              <a:rPr lang="en-US" altLang="zh-CN" dirty="0" smtClean="0">
                <a:effectLst/>
              </a:rPr>
              <a:t>!</a:t>
            </a:r>
            <a:endParaRPr lang="zh-CN" alt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98" y="2371355"/>
            <a:ext cx="8145232" cy="30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Addition, subtraction, multiplication, division and remainder are </a:t>
            </a:r>
            <a:r>
              <a:rPr lang="en-US" altLang="zh-CN" dirty="0">
                <a:solidFill>
                  <a:srgbClr val="FFFF00"/>
                </a:solidFill>
              </a:rPr>
              <a:t>binary operators </a:t>
            </a:r>
            <a:r>
              <a:rPr lang="en-US" altLang="zh-CN" dirty="0"/>
              <a:t>that take two operands (e.g., x + y); </a:t>
            </a: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en-US" altLang="zh-CN" dirty="0"/>
              <a:t>negation (e.g., -x), increment and decrement (e.g., ++x, --x) are </a:t>
            </a:r>
            <a:r>
              <a:rPr lang="en-US" altLang="zh-CN" dirty="0">
                <a:solidFill>
                  <a:srgbClr val="FFFF00"/>
                </a:solidFill>
              </a:rPr>
              <a:t>unary operators </a:t>
            </a:r>
            <a:r>
              <a:rPr lang="en-US" altLang="zh-CN" dirty="0"/>
              <a:t>that take only one operand.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two basic aspects of programming: </a:t>
            </a:r>
            <a:r>
              <a:rPr lang="en-US" altLang="zh-CN" dirty="0">
                <a:solidFill>
                  <a:srgbClr val="FFFF00"/>
                </a:solidFill>
              </a:rPr>
              <a:t>data and instructions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work </a:t>
            </a:r>
            <a:r>
              <a:rPr lang="en-US" altLang="zh-CN" dirty="0" smtClean="0"/>
              <a:t>with data</a:t>
            </a:r>
            <a:r>
              <a:rPr lang="en-US" altLang="zh-CN" dirty="0"/>
              <a:t>, you need to understand </a:t>
            </a:r>
            <a:r>
              <a:rPr lang="en-US" altLang="zh-CN" dirty="0">
                <a:solidFill>
                  <a:srgbClr val="FFFF00"/>
                </a:solidFill>
              </a:rPr>
              <a:t>variables and types</a:t>
            </a:r>
            <a:r>
              <a:rPr lang="en-US" altLang="zh-CN" dirty="0"/>
              <a:t>; to work with instructions, you need </a:t>
            </a:r>
            <a:r>
              <a:rPr lang="en-US" altLang="zh-CN" dirty="0" smtClean="0"/>
              <a:t>to understand </a:t>
            </a:r>
            <a:r>
              <a:rPr lang="en-US" altLang="zh-CN" dirty="0">
                <a:solidFill>
                  <a:srgbClr val="FFFF00"/>
                </a:solidFill>
              </a:rPr>
              <a:t>control structures and subroutines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3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Expressions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27838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FF00"/>
                </a:solidFill>
                <a:effectLst/>
              </a:rPr>
              <a:t>Expressions </a:t>
            </a:r>
            <a:r>
              <a:rPr lang="en-US" altLang="zh-CN" dirty="0">
                <a:effectLst/>
              </a:rPr>
              <a:t>are generally a combination of </a:t>
            </a:r>
            <a:r>
              <a:rPr lang="en-US" altLang="zh-CN" dirty="0" smtClean="0">
                <a:effectLst/>
              </a:rPr>
              <a:t>values, </a:t>
            </a:r>
            <a:r>
              <a:rPr lang="en-US" altLang="zh-CN" dirty="0">
                <a:effectLst/>
              </a:rPr>
              <a:t>variables, and </a:t>
            </a:r>
            <a:r>
              <a:rPr lang="en-US" altLang="zh-CN" dirty="0" smtClean="0">
                <a:effectLst/>
              </a:rPr>
              <a:t>operators.</a:t>
            </a:r>
          </a:p>
          <a:p>
            <a:r>
              <a:rPr lang="en-US" altLang="zh-CN" dirty="0" smtClean="0">
                <a:effectLst/>
              </a:rPr>
              <a:t>Expressions </a:t>
            </a:r>
            <a:r>
              <a:rPr lang="en-US" altLang="zh-CN" dirty="0">
                <a:effectLst/>
              </a:rPr>
              <a:t>also have types, as determined by their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operators and operands</a:t>
            </a:r>
            <a:r>
              <a:rPr lang="en-US" altLang="zh-CN" dirty="0" smtClean="0">
                <a:effectLst/>
              </a:rPr>
              <a:t>.</a:t>
            </a:r>
          </a:p>
          <a:p>
            <a:r>
              <a:rPr lang="en-US" altLang="zh-CN" dirty="0" smtClean="0">
                <a:effectLst/>
              </a:rPr>
              <a:t>When </a:t>
            </a:r>
            <a:r>
              <a:rPr lang="en-US" altLang="zh-CN" dirty="0">
                <a:effectLst/>
              </a:rPr>
              <a:t>complied and executed, they </a:t>
            </a:r>
            <a:r>
              <a:rPr lang="en-US" altLang="zh-CN" dirty="0" smtClean="0">
                <a:effectLst/>
              </a:rPr>
              <a:t>will be evaluated as a </a:t>
            </a:r>
            <a:r>
              <a:rPr lang="en-US" altLang="zh-CN" dirty="0">
                <a:effectLst/>
              </a:rPr>
              <a:t>single value</a:t>
            </a:r>
            <a:r>
              <a:rPr lang="en-US" altLang="zh-CN" dirty="0" smtClean="0">
                <a:effectLst/>
              </a:rPr>
              <a:t>.</a:t>
            </a:r>
          </a:p>
          <a:p>
            <a:r>
              <a:rPr lang="en-US" altLang="zh-CN" dirty="0" smtClean="0">
                <a:effectLst/>
              </a:rPr>
              <a:t>Some expressions:</a:t>
            </a:r>
          </a:p>
          <a:p>
            <a:pPr marL="450000" lvl="1" indent="0">
              <a:buNone/>
            </a:pPr>
            <a:r>
              <a:rPr lang="en-US" altLang="zh-CN" dirty="0">
                <a:effectLst/>
              </a:rPr>
              <a:t>hour * 60 + </a:t>
            </a:r>
            <a:r>
              <a:rPr lang="en-US" altLang="zh-CN" dirty="0" smtClean="0">
                <a:effectLst/>
              </a:rPr>
              <a:t>minute</a:t>
            </a:r>
          </a:p>
          <a:p>
            <a:pPr marL="450000" lvl="1" indent="0">
              <a:buNone/>
            </a:pPr>
            <a:r>
              <a:rPr lang="en-US" altLang="zh-CN" dirty="0" smtClean="0">
                <a:effectLst/>
              </a:rPr>
              <a:t>1/3</a:t>
            </a:r>
          </a:p>
          <a:p>
            <a:pPr marL="450000" lvl="1" indent="0">
              <a:buNone/>
            </a:pPr>
            <a:r>
              <a:rPr lang="en-US" altLang="zh-CN" dirty="0" smtClean="0">
                <a:effectLst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71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about Assignment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LHS (Left-Hand Side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of '='</a:t>
            </a:r>
            <a:r>
              <a:rPr lang="en-US" altLang="zh-CN" dirty="0" smtClean="0"/>
              <a:t> </a:t>
            </a:r>
            <a:r>
              <a:rPr lang="en-US" altLang="zh-CN" dirty="0"/>
              <a:t>shall be a </a:t>
            </a:r>
            <a:r>
              <a:rPr lang="en-US" altLang="zh-CN" dirty="0" smtClean="0"/>
              <a:t>variable, while the </a:t>
            </a:r>
            <a:r>
              <a:rPr lang="en-US" altLang="zh-CN" dirty="0"/>
              <a:t>RHS (Right-Hand </a:t>
            </a:r>
            <a:r>
              <a:rPr lang="en-US" altLang="zh-CN" dirty="0" smtClean="0"/>
              <a:t>Side) should be an expression; </a:t>
            </a:r>
          </a:p>
          <a:p>
            <a:r>
              <a:rPr lang="en-US" altLang="zh-CN" dirty="0" smtClean="0"/>
              <a:t>That </a:t>
            </a:r>
            <a:r>
              <a:rPr lang="en-US" altLang="zh-CN" dirty="0"/>
              <a:t>is, evaluate the RHS first, then assign the result to LHS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x+1=y; </a:t>
            </a:r>
            <a:r>
              <a:rPr lang="en-US" altLang="zh-CN" dirty="0">
                <a:solidFill>
                  <a:srgbClr val="FF0000"/>
                </a:solidFill>
              </a:rPr>
              <a:t>//this is wrong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1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A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statement</a:t>
            </a:r>
            <a:r>
              <a:rPr lang="en-US" altLang="zh-CN" dirty="0">
                <a:effectLst/>
              </a:rPr>
              <a:t> is a line of code that performs a </a:t>
            </a:r>
            <a:r>
              <a:rPr lang="en-US" altLang="zh-CN" dirty="0" smtClean="0">
                <a:effectLst/>
              </a:rPr>
              <a:t>basic operation</a:t>
            </a:r>
            <a:r>
              <a:rPr lang="en-US" altLang="zh-CN" dirty="0">
                <a:effectLst/>
              </a:rPr>
              <a:t>. </a:t>
            </a:r>
            <a:r>
              <a:rPr lang="en-US" altLang="zh-CN" dirty="0" smtClean="0">
                <a:effectLst/>
              </a:rPr>
              <a:t>Statement always ends </a:t>
            </a:r>
            <a:r>
              <a:rPr lang="en-US" altLang="zh-CN" dirty="0">
                <a:effectLst/>
              </a:rPr>
              <a:t>with </a:t>
            </a:r>
            <a:r>
              <a:rPr lang="en-US" altLang="zh-CN" dirty="0" smtClean="0">
                <a:effectLst/>
              </a:rPr>
              <a:t>a semicolon (;).</a:t>
            </a:r>
          </a:p>
          <a:p>
            <a:pPr lvl="1"/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  a; 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//variable declaration</a:t>
            </a:r>
          </a:p>
          <a:p>
            <a:pPr lvl="1"/>
            <a:r>
              <a:rPr lang="en-US" altLang="zh-CN" dirty="0" smtClean="0">
                <a:effectLst/>
              </a:rPr>
              <a:t>double b=18.8</a:t>
            </a:r>
            <a:r>
              <a:rPr lang="en-US" altLang="zh-CN" dirty="0">
                <a:effectLst/>
              </a:rPr>
              <a:t>;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//variable declaration</a:t>
            </a:r>
          </a:p>
          <a:p>
            <a:pPr lvl="1"/>
            <a:r>
              <a:rPr lang="en-US" altLang="zh-CN" dirty="0" smtClean="0">
                <a:effectLst/>
              </a:rPr>
              <a:t>b = b + 10.0</a:t>
            </a:r>
            <a:r>
              <a:rPr lang="en-US" altLang="zh-CN" dirty="0">
                <a:effectLst/>
              </a:rPr>
              <a:t>;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//assignment</a:t>
            </a:r>
          </a:p>
          <a:p>
            <a:pPr lvl="1"/>
            <a:r>
              <a:rPr lang="en-US" altLang="zh-CN" dirty="0" err="1" smtClean="0">
                <a:effectLst/>
              </a:rPr>
              <a:t>System.out.println</a:t>
            </a:r>
            <a:r>
              <a:rPr lang="en-US" altLang="zh-CN" dirty="0" smtClean="0">
                <a:effectLst/>
              </a:rPr>
              <a:t>(“Hello world!”); </a:t>
            </a:r>
            <a:r>
              <a:rPr lang="en-US" altLang="zh-CN" dirty="0" smtClean="0">
                <a:solidFill>
                  <a:srgbClr val="FFFF00"/>
                </a:solidFill>
                <a:effectLst/>
              </a:rPr>
              <a:t>//</a:t>
            </a:r>
            <a:r>
              <a:rPr lang="en-US" altLang="zh-CN" dirty="0" err="1" smtClean="0">
                <a:solidFill>
                  <a:srgbClr val="FFFF00"/>
                </a:solidFill>
                <a:effectLst/>
              </a:rPr>
              <a:t>invokation</a:t>
            </a: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4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The ability to combine simple expressions and statements </a:t>
            </a:r>
            <a:r>
              <a:rPr lang="en-US" altLang="zh-CN" dirty="0" smtClean="0">
                <a:effectLst/>
              </a:rPr>
              <a:t>into compound </a:t>
            </a:r>
            <a:r>
              <a:rPr lang="en-US" altLang="zh-CN" dirty="0">
                <a:effectLst/>
              </a:rPr>
              <a:t>expressions and statements</a:t>
            </a:r>
            <a:r>
              <a:rPr lang="en-US" altLang="zh-CN" dirty="0" smtClean="0">
                <a:effectLst/>
              </a:rPr>
              <a:t>.</a:t>
            </a:r>
          </a:p>
          <a:p>
            <a:r>
              <a:rPr lang="en-US" altLang="zh-CN" dirty="0" smtClean="0">
                <a:effectLst/>
              </a:rPr>
              <a:t>Example:</a:t>
            </a:r>
          </a:p>
          <a:p>
            <a:pPr lvl="1"/>
            <a:r>
              <a:rPr lang="en-US" altLang="zh-CN" dirty="0" err="1" smtClean="0">
                <a:effectLst/>
              </a:rPr>
              <a:t>System.out.println</a:t>
            </a:r>
            <a:r>
              <a:rPr lang="en-US" altLang="zh-CN" dirty="0" smtClean="0">
                <a:effectLst/>
              </a:rPr>
              <a:t>(10.5+(3-1)/(1+1));</a:t>
            </a: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9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Order of </a:t>
            </a:r>
            <a:r>
              <a:rPr lang="en-US" altLang="zh-CN" dirty="0" smtClean="0">
                <a:effectLst/>
              </a:rPr>
              <a:t>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altLang="zh-CN" dirty="0" smtClean="0">
                <a:effectLst/>
              </a:rPr>
              <a:t>double </a:t>
            </a:r>
            <a:r>
              <a:rPr lang="fr-FR" altLang="zh-CN" dirty="0">
                <a:effectLst/>
              </a:rPr>
              <a:t>x = 3 / 2 + 1; </a:t>
            </a:r>
            <a:r>
              <a:rPr lang="fr-FR" altLang="zh-CN" dirty="0">
                <a:solidFill>
                  <a:srgbClr val="92D050"/>
                </a:solidFill>
                <a:effectLst/>
              </a:rPr>
              <a:t>// x = 2.0</a:t>
            </a:r>
          </a:p>
          <a:p>
            <a:r>
              <a:rPr lang="fr-FR" altLang="zh-CN" dirty="0">
                <a:effectLst/>
              </a:rPr>
              <a:t>double y = 3 / (2 + 1); </a:t>
            </a:r>
            <a:r>
              <a:rPr lang="fr-FR" altLang="zh-CN" dirty="0">
                <a:solidFill>
                  <a:srgbClr val="92D050"/>
                </a:solidFill>
                <a:effectLst/>
              </a:rPr>
              <a:t>// y = </a:t>
            </a:r>
            <a:r>
              <a:rPr lang="fr-FR" altLang="zh-CN" dirty="0" smtClean="0">
                <a:solidFill>
                  <a:srgbClr val="92D050"/>
                </a:solidFill>
                <a:effectLst/>
              </a:rPr>
              <a:t>1.0</a:t>
            </a:r>
          </a:p>
          <a:p>
            <a:endParaRPr lang="fr-FR" altLang="zh-CN" dirty="0">
              <a:effectLst/>
            </a:endParaRPr>
          </a:p>
          <a:p>
            <a:r>
              <a:rPr lang="en-US" altLang="zh-CN" dirty="0">
                <a:effectLst/>
              </a:rPr>
              <a:t>Precedence like math, left to right </a:t>
            </a:r>
          </a:p>
          <a:p>
            <a:r>
              <a:rPr lang="en-US" altLang="zh-CN" dirty="0">
                <a:effectLst/>
              </a:rPr>
              <a:t>Right hand side of = evaluated first </a:t>
            </a:r>
          </a:p>
          <a:p>
            <a:r>
              <a:rPr lang="en-US" altLang="zh-CN" dirty="0" smtClean="0"/>
              <a:t>Multiplication </a:t>
            </a:r>
            <a:r>
              <a:rPr lang="en-US" altLang="zh-CN" dirty="0"/>
              <a:t>and </a:t>
            </a:r>
            <a:r>
              <a:rPr lang="en-US" altLang="zh-CN" dirty="0" smtClean="0"/>
              <a:t>division precede over </a:t>
            </a:r>
            <a:r>
              <a:rPr lang="en-US" altLang="zh-CN" dirty="0"/>
              <a:t>Addition and </a:t>
            </a:r>
            <a:r>
              <a:rPr lang="en-US" altLang="zh-CN" dirty="0" smtClean="0"/>
              <a:t>subtraction</a:t>
            </a:r>
          </a:p>
          <a:p>
            <a:r>
              <a:rPr lang="en-US" altLang="zh-CN" dirty="0">
                <a:solidFill>
                  <a:srgbClr val="FFFF00"/>
                </a:solidFill>
                <a:effectLst/>
              </a:rPr>
              <a:t>Parenthesis increase precedence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concatenation operator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float r = 12.0F;</a:t>
            </a:r>
          </a:p>
          <a:p>
            <a:pPr marL="0" indent="0">
              <a:buNone/>
            </a:pPr>
            <a:r>
              <a:rPr lang="en-US" altLang="zh-CN" dirty="0" smtClean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“The circular area with radius ”;</a:t>
            </a:r>
          </a:p>
          <a:p>
            <a:pPr marL="0" indent="0">
              <a:buNone/>
            </a:pPr>
            <a:r>
              <a:rPr lang="en-US" altLang="zh-CN" dirty="0" err="1" smtClean="0"/>
              <a:t>str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r 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“ is: ”;</a:t>
            </a:r>
          </a:p>
          <a:p>
            <a:pPr marL="0" indent="0">
              <a:buNone/>
            </a:pPr>
            <a:r>
              <a:rPr lang="en-US" altLang="zh-CN" dirty="0" err="1" smtClean="0"/>
              <a:t>str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3.1415926*r*r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96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CalcArea.java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6011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hit.edu.java.intro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CalcArea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public static void main(String[] arguments) {</a:t>
            </a:r>
          </a:p>
          <a:p>
            <a:pPr marL="0" indent="0">
              <a:buNone/>
            </a:pPr>
            <a:r>
              <a:rPr lang="en-US" altLang="zh-CN" dirty="0"/>
              <a:t>		float r = 12.0F;</a:t>
            </a:r>
          </a:p>
          <a:p>
            <a:pPr marL="0" indent="0">
              <a:buNone/>
            </a:pP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 = “The circular area with radius ”;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r + “ is: ”;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+ 3.1415926*r*r;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2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Relational </a:t>
            </a:r>
            <a:r>
              <a:rPr lang="en-US" altLang="zh-CN" b="1" dirty="0" smtClean="0"/>
              <a:t>operators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Relational operators </a:t>
            </a:r>
            <a:r>
              <a:rPr lang="en-US" altLang="zh-CN" sz="2800" b="1" dirty="0"/>
              <a:t>are used to check conditions like whether two </a:t>
            </a:r>
            <a:r>
              <a:rPr lang="en-US" altLang="zh-CN" sz="2800" b="1" dirty="0" smtClean="0"/>
              <a:t>values are </a:t>
            </a:r>
            <a:r>
              <a:rPr lang="en-US" altLang="zh-CN" sz="2800" b="1" dirty="0"/>
              <a:t>equal, or whether one is greater than the other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6" y="3425649"/>
            <a:ext cx="8077470" cy="26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operators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84316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FFFF00"/>
                </a:solidFill>
              </a:rPr>
              <a:t>Note:  </a:t>
            </a:r>
            <a:r>
              <a:rPr lang="en-US" altLang="zh-CN" dirty="0"/>
              <a:t>1&lt;= x &lt;=</a:t>
            </a:r>
            <a:r>
              <a:rPr lang="en-US" altLang="zh-CN" dirty="0" smtClean="0"/>
              <a:t>100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en-US" altLang="zh-CN" dirty="0">
                <a:solidFill>
                  <a:srgbClr val="FF0000"/>
                </a:solidFill>
              </a:rPr>
              <a:t>this is wrong!</a:t>
            </a:r>
          </a:p>
          <a:p>
            <a:r>
              <a:rPr lang="en-US" altLang="zh-CN" dirty="0" smtClean="0"/>
              <a:t>Example:</a:t>
            </a:r>
          </a:p>
          <a:p>
            <a:pPr marL="450000" lvl="1" indent="0">
              <a:buNone/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A=true, B=false, C=true;</a:t>
            </a:r>
          </a:p>
          <a:p>
            <a:pPr marL="450000" lvl="1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&amp;&amp; (B || C));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6" y="2321139"/>
            <a:ext cx="8005445" cy="15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Quiz 1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Convert square feet to square </a:t>
            </a:r>
            <a:r>
              <a:rPr lang="en-US" altLang="zh-CN" dirty="0" smtClean="0"/>
              <a:t>meters: </a:t>
            </a:r>
          </a:p>
          <a:p>
            <a:pPr lvl="1"/>
            <a:r>
              <a:rPr lang="en-US" altLang="zh-CN" dirty="0"/>
              <a:t>we have known that 1 feet = 0.3048 meters.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is a house with 3000 square feet, how much square meters it is? </a:t>
            </a:r>
          </a:p>
          <a:p>
            <a:pPr lvl="1"/>
            <a:r>
              <a:rPr lang="en-US" altLang="zh-CN" sz="2400" b="1" dirty="0" smtClean="0"/>
              <a:t>Write some code to solve this problem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23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Computer programs manipulate (or process) data.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>
                <a:solidFill>
                  <a:srgbClr val="FFFF00"/>
                </a:solidFill>
              </a:rPr>
              <a:t>variable</a:t>
            </a:r>
            <a:r>
              <a:rPr lang="en-US" altLang="zh-CN" dirty="0"/>
              <a:t> is a </a:t>
            </a:r>
            <a:r>
              <a:rPr lang="en-US" altLang="zh-CN" dirty="0" smtClean="0"/>
              <a:t>storage </a:t>
            </a:r>
            <a:r>
              <a:rPr lang="en-US" altLang="zh-CN" dirty="0"/>
              <a:t>location </a:t>
            </a:r>
            <a:r>
              <a:rPr lang="en-US" altLang="zh-CN" dirty="0" smtClean="0"/>
              <a:t>(in the main memory) that </a:t>
            </a:r>
            <a:r>
              <a:rPr lang="en-US" altLang="zh-CN" dirty="0"/>
              <a:t>stores a piece of data for processing. </a:t>
            </a:r>
            <a:endParaRPr lang="en-US" altLang="zh-CN" dirty="0" smtClean="0"/>
          </a:p>
          <a:p>
            <a:r>
              <a:rPr lang="en-US" altLang="zh-CN" dirty="0" smtClean="0"/>
              <a:t>Each </a:t>
            </a:r>
            <a:r>
              <a:rPr lang="en-US" altLang="zh-CN" dirty="0"/>
              <a:t>variable </a:t>
            </a:r>
            <a:r>
              <a:rPr lang="en-US" altLang="zh-CN" dirty="0" smtClean="0"/>
              <a:t>has a </a:t>
            </a:r>
            <a:r>
              <a:rPr lang="en-US" altLang="zh-CN" dirty="0"/>
              <a:t>name so that it can be easily referred to and used in a program.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called variable because you can change the value stored inside.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9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55838"/>
            <a:ext cx="2095500" cy="2095500"/>
          </a:xfrm>
        </p:spPr>
      </p:pic>
    </p:spTree>
    <p:extLst>
      <p:ext uri="{BB962C8B-B14F-4D97-AF65-F5344CB8AC3E}">
        <p14:creationId xmlns:p14="http://schemas.microsoft.com/office/powerpoint/2010/main" val="24447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More precisely, a </a:t>
            </a:r>
            <a:r>
              <a:rPr lang="en-US" altLang="zh-CN" dirty="0">
                <a:solidFill>
                  <a:srgbClr val="FFFF00"/>
                </a:solidFill>
              </a:rPr>
              <a:t>variable</a:t>
            </a:r>
            <a:r>
              <a:rPr lang="en-US" altLang="zh-CN" dirty="0"/>
              <a:t> is a named storage location, that stores a value of a particular data </a:t>
            </a:r>
            <a:r>
              <a:rPr lang="en-US" altLang="zh-CN" dirty="0">
                <a:solidFill>
                  <a:srgbClr val="FFFF00"/>
                </a:solidFill>
              </a:rPr>
              <a:t>type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other words, a variable has a name, a type and stores a value of that type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Note: The </a:t>
            </a:r>
            <a:r>
              <a:rPr lang="en-US" altLang="zh-CN" dirty="0"/>
              <a:t>programmer </a:t>
            </a:r>
            <a:r>
              <a:rPr lang="en-US" altLang="zh-CN" dirty="0" smtClean="0"/>
              <a:t>don’t need </a:t>
            </a:r>
            <a:r>
              <a:rPr lang="en-US" altLang="zh-CN" dirty="0"/>
              <a:t>to worry about where in memory </a:t>
            </a:r>
            <a:r>
              <a:rPr lang="en-US" altLang="zh-CN" dirty="0" smtClean="0"/>
              <a:t>the variable is located, </a:t>
            </a:r>
            <a:r>
              <a:rPr lang="en-US" altLang="zh-CN" dirty="0"/>
              <a:t>it is the compiler’s responsibility to keep track of the memory location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1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 declaration </a:t>
            </a:r>
            <a:r>
              <a:rPr lang="en-US" altLang="zh-CN" dirty="0"/>
              <a:t>statement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We must declare the variables before use </a:t>
            </a:r>
            <a:r>
              <a:rPr lang="en-US" altLang="zh-CN" dirty="0" smtClean="0"/>
              <a:t>them.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Syntax 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varName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F0"/>
                </a:solidFill>
              </a:rPr>
              <a:t>varName1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00B0F0"/>
                </a:solidFill>
              </a:rPr>
              <a:t>varName2</a:t>
            </a:r>
            <a:r>
              <a:rPr lang="en-US" altLang="zh-CN" dirty="0" smtClean="0"/>
              <a:t>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Note: </a:t>
            </a:r>
            <a:r>
              <a:rPr lang="en-US" altLang="zh-CN" dirty="0"/>
              <a:t>i</a:t>
            </a:r>
            <a:r>
              <a:rPr lang="en-US" altLang="zh-CN" dirty="0" smtClean="0"/>
              <a:t>n </a:t>
            </a:r>
            <a:r>
              <a:rPr lang="en-US" altLang="zh-CN" dirty="0"/>
              <a:t>multiple-variable declaration, the names are separated by commas (,).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9822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Identifiers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/>
              </a:rPr>
              <a:t>Identifiers</a:t>
            </a:r>
            <a:r>
              <a:rPr lang="en-US" altLang="zh-CN" dirty="0" smtClean="0">
                <a:effectLst/>
              </a:rPr>
              <a:t> can </a:t>
            </a:r>
            <a:r>
              <a:rPr lang="en-US" altLang="zh-CN" dirty="0">
                <a:effectLst/>
              </a:rPr>
              <a:t>be used to name classes, variables, and subroutines</a:t>
            </a:r>
            <a:r>
              <a:rPr lang="en-US" altLang="zh-CN" dirty="0" smtClean="0">
                <a:effectLst/>
              </a:rPr>
              <a:t>.</a:t>
            </a:r>
          </a:p>
          <a:p>
            <a:r>
              <a:rPr lang="en-US" altLang="zh-CN" dirty="0">
                <a:effectLst/>
              </a:rPr>
              <a:t>It must begin with a letter or underscore and must consist entirely of letters, digits, and underscores. (“Underscore” refers to the character </a:t>
            </a:r>
            <a:r>
              <a:rPr lang="en-US" altLang="zh-CN" dirty="0" smtClean="0">
                <a:effectLst/>
              </a:rPr>
              <a:t>’_’)</a:t>
            </a:r>
          </a:p>
          <a:p>
            <a:r>
              <a:rPr lang="en-US" altLang="zh-CN" dirty="0" smtClean="0">
                <a:effectLst/>
              </a:rPr>
              <a:t>Some legal identifiers:</a:t>
            </a:r>
            <a:endParaRPr lang="en-US" altLang="zh-CN" dirty="0">
              <a:effectLst/>
            </a:endParaRPr>
          </a:p>
          <a:p>
            <a:pPr marL="450000" lvl="1" indent="0">
              <a:buNone/>
            </a:pPr>
            <a:r>
              <a:rPr lang="en-US" altLang="zh-CN" dirty="0" smtClean="0">
                <a:effectLst/>
              </a:rPr>
              <a:t>N	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	</a:t>
            </a:r>
            <a:r>
              <a:rPr lang="en-US" altLang="zh-CN" dirty="0" smtClean="0">
                <a:effectLst/>
              </a:rPr>
              <a:t>j	</a:t>
            </a:r>
            <a:r>
              <a:rPr lang="en-US" altLang="zh-CN" dirty="0" err="1" smtClean="0">
                <a:effectLst/>
              </a:rPr>
              <a:t>student_name</a:t>
            </a:r>
            <a:r>
              <a:rPr lang="en-US" altLang="zh-CN" dirty="0" smtClean="0">
                <a:effectLst/>
              </a:rPr>
              <a:t>		</a:t>
            </a:r>
            <a:r>
              <a:rPr lang="en-US" altLang="zh-CN" dirty="0" err="1" smtClean="0">
                <a:effectLst/>
              </a:rPr>
              <a:t>studentID</a:t>
            </a: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8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Keywords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Keywords</a:t>
            </a:r>
            <a:r>
              <a:rPr lang="en-US" altLang="zh-CN" dirty="0"/>
              <a:t> are the words preserved by Java, which </a:t>
            </a:r>
            <a:r>
              <a:rPr lang="en-US" altLang="zh-CN" dirty="0" smtClean="0"/>
              <a:t>are </a:t>
            </a:r>
            <a:r>
              <a:rPr lang="en-US" altLang="zh-CN" dirty="0"/>
              <a:t>used by the compiler to analyze the structure of the </a:t>
            </a:r>
            <a:r>
              <a:rPr lang="en-US" altLang="zh-CN" dirty="0" smtClean="0"/>
              <a:t>program. </a:t>
            </a:r>
          </a:p>
          <a:p>
            <a:r>
              <a:rPr lang="en-US" altLang="zh-CN" dirty="0"/>
              <a:t>Keywords</a:t>
            </a:r>
            <a:r>
              <a:rPr lang="en-US" altLang="zh-CN" dirty="0" smtClean="0"/>
              <a:t> are </a:t>
            </a:r>
            <a:r>
              <a:rPr lang="en-US" altLang="zh-CN" dirty="0"/>
              <a:t>not allowed to use as </a:t>
            </a:r>
            <a:r>
              <a:rPr lang="en-US" altLang="zh-CN" dirty="0">
                <a:effectLst/>
              </a:rPr>
              <a:t>identifiers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In the Hello.java, the keywords </a:t>
            </a:r>
            <a:r>
              <a:rPr lang="en-US" altLang="zh-CN" dirty="0"/>
              <a:t>include </a:t>
            </a:r>
            <a:r>
              <a:rPr lang="en-US" altLang="zh-CN" dirty="0" smtClean="0">
                <a:solidFill>
                  <a:srgbClr val="FFFF00"/>
                </a:solidFill>
              </a:rPr>
              <a:t>package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FF00"/>
                </a:solidFill>
              </a:rPr>
              <a:t>public</a:t>
            </a:r>
            <a:r>
              <a:rPr lang="en-US" altLang="zh-CN" dirty="0">
                <a:solidFill>
                  <a:srgbClr val="FFFF00"/>
                </a:solidFill>
              </a:rPr>
              <a:t>, class, static, void</a:t>
            </a:r>
            <a:r>
              <a:rPr lang="en-US" altLang="zh-CN" dirty="0"/>
              <a:t>, and </a:t>
            </a:r>
            <a:r>
              <a:rPr lang="en-US" altLang="zh-CN" dirty="0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24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Keywords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find the complete list of keywords at</a:t>
            </a:r>
            <a:r>
              <a:rPr lang="zh-CN" altLang="en-US" dirty="0"/>
              <a:t> </a:t>
            </a:r>
            <a:r>
              <a:rPr lang="en-US" altLang="zh-CN" u="sng" dirty="0"/>
              <a:t>http://docs.oracle.com/javase/tutorial/java/nutsandbolts/_keywords.html</a:t>
            </a:r>
            <a:endParaRPr lang="zh-CN" altLang="en-US" u="sng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85" y="3049683"/>
            <a:ext cx="7042243" cy="35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1899</TotalTime>
  <Words>1586</Words>
  <Application>Microsoft Office PowerPoint</Application>
  <PresentationFormat>On-screen Show (4:3)</PresentationFormat>
  <Paragraphs>222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Calisto MT</vt:lpstr>
      <vt:lpstr>方正舒体</vt:lpstr>
      <vt:lpstr>宋体</vt:lpstr>
      <vt:lpstr>Calibri</vt:lpstr>
      <vt:lpstr>Trebuchet MS</vt:lpstr>
      <vt:lpstr>Wingdings</vt:lpstr>
      <vt:lpstr>Wingdings 2</vt:lpstr>
      <vt:lpstr>Slate</vt:lpstr>
      <vt:lpstr>Java Programming</vt:lpstr>
      <vt:lpstr>Outline </vt:lpstr>
      <vt:lpstr>Basics</vt:lpstr>
      <vt:lpstr>Variables</vt:lpstr>
      <vt:lpstr>Variables</vt:lpstr>
      <vt:lpstr>Variable declaration statement</vt:lpstr>
      <vt:lpstr>Identifiers</vt:lpstr>
      <vt:lpstr>Keywords</vt:lpstr>
      <vt:lpstr>Keywords</vt:lpstr>
      <vt:lpstr>Types</vt:lpstr>
      <vt:lpstr>Primitive Types</vt:lpstr>
      <vt:lpstr>Primitive Types</vt:lpstr>
      <vt:lpstr>Primitive Types</vt:lpstr>
      <vt:lpstr>A reference type: String</vt:lpstr>
      <vt:lpstr>Escape sequences</vt:lpstr>
      <vt:lpstr>Assignment</vt:lpstr>
      <vt:lpstr>Literals</vt:lpstr>
      <vt:lpstr>Literals</vt:lpstr>
      <vt:lpstr>Notice</vt:lpstr>
      <vt:lpstr>State of program</vt:lpstr>
      <vt:lpstr>Conversion by casting</vt:lpstr>
      <vt:lpstr>Conversion by casting</vt:lpstr>
      <vt:lpstr>Conversion by casting</vt:lpstr>
      <vt:lpstr>Conversion by casting</vt:lpstr>
      <vt:lpstr>Try it</vt:lpstr>
      <vt:lpstr>Rounding errors</vt:lpstr>
      <vt:lpstr>Comments</vt:lpstr>
      <vt:lpstr>Arithmetic Operators</vt:lpstr>
      <vt:lpstr>Arithmetic Operators</vt:lpstr>
      <vt:lpstr>Expressions</vt:lpstr>
      <vt:lpstr>More about Assignment</vt:lpstr>
      <vt:lpstr>Statements</vt:lpstr>
      <vt:lpstr>Composition</vt:lpstr>
      <vt:lpstr>Order of Operations</vt:lpstr>
      <vt:lpstr>String concatenation operator</vt:lpstr>
      <vt:lpstr>CalcArea.java</vt:lpstr>
      <vt:lpstr>Relational operators</vt:lpstr>
      <vt:lpstr>Logical operators</vt:lpstr>
      <vt:lpstr>Quiz 1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Xudong</dc:creator>
  <cp:lastModifiedBy>刘旭东</cp:lastModifiedBy>
  <cp:revision>401</cp:revision>
  <dcterms:created xsi:type="dcterms:W3CDTF">2016-09-02T14:09:24Z</dcterms:created>
  <dcterms:modified xsi:type="dcterms:W3CDTF">2017-04-26T07:54:17Z</dcterms:modified>
</cp:coreProperties>
</file>