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2"/>
  </p:notesMasterIdLst>
  <p:sldIdLst>
    <p:sldId id="256" r:id="rId2"/>
    <p:sldId id="259" r:id="rId3"/>
    <p:sldId id="301" r:id="rId4"/>
    <p:sldId id="257" r:id="rId5"/>
    <p:sldId id="262" r:id="rId6"/>
    <p:sldId id="261" r:id="rId7"/>
    <p:sldId id="282" r:id="rId8"/>
    <p:sldId id="264" r:id="rId9"/>
    <p:sldId id="293" r:id="rId10"/>
    <p:sldId id="284" r:id="rId11"/>
    <p:sldId id="285" r:id="rId12"/>
    <p:sldId id="288" r:id="rId13"/>
    <p:sldId id="307" r:id="rId14"/>
    <p:sldId id="308" r:id="rId15"/>
    <p:sldId id="309" r:id="rId16"/>
    <p:sldId id="263" r:id="rId17"/>
    <p:sldId id="265" r:id="rId18"/>
    <p:sldId id="306" r:id="rId19"/>
    <p:sldId id="302" r:id="rId20"/>
    <p:sldId id="303" r:id="rId21"/>
    <p:sldId id="304" r:id="rId22"/>
    <p:sldId id="305" r:id="rId23"/>
    <p:sldId id="268" r:id="rId24"/>
    <p:sldId id="300" r:id="rId25"/>
    <p:sldId id="299" r:id="rId26"/>
    <p:sldId id="260" r:id="rId27"/>
    <p:sldId id="258" r:id="rId28"/>
    <p:sldId id="270" r:id="rId29"/>
    <p:sldId id="271" r:id="rId30"/>
    <p:sldId id="279" r:id="rId31"/>
    <p:sldId id="274" r:id="rId32"/>
    <p:sldId id="280" r:id="rId33"/>
    <p:sldId id="272" r:id="rId34"/>
    <p:sldId id="273" r:id="rId35"/>
    <p:sldId id="289" r:id="rId36"/>
    <p:sldId id="290" r:id="rId37"/>
    <p:sldId id="291" r:id="rId38"/>
    <p:sldId id="292" r:id="rId39"/>
    <p:sldId id="283" r:id="rId40"/>
    <p:sldId id="281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1D99-B8CD-469B-8017-CF31CA460116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871A-F646-483C-A3E2-FC1F402E3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2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Standard Input &amp; output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Formatting 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output a double using print or </a:t>
            </a:r>
            <a:r>
              <a:rPr lang="en-US" altLang="zh-CN" dirty="0" err="1"/>
              <a:t>println</a:t>
            </a:r>
            <a:r>
              <a:rPr lang="en-US" altLang="zh-CN" dirty="0"/>
              <a:t>, it displays up to 16 decimal places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(4.0 / 3.0);</a:t>
            </a:r>
          </a:p>
          <a:p>
            <a:r>
              <a:rPr lang="en-US" altLang="zh-CN" dirty="0"/>
              <a:t>The result is: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1.3333333333333333</a:t>
            </a:r>
          </a:p>
          <a:p>
            <a:r>
              <a:rPr lang="en-US" altLang="zh-CN" dirty="0"/>
              <a:t>That might be more than you want.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Formatting 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System.out</a:t>
            </a:r>
            <a:r>
              <a:rPr lang="en-US" altLang="zh-CN" dirty="0"/>
              <a:t> provides another method</a:t>
            </a:r>
            <a:r>
              <a:rPr lang="en-US" altLang="zh-CN" dirty="0" smtClean="0"/>
              <a:t>, called </a:t>
            </a:r>
            <a:r>
              <a:rPr lang="en-US" altLang="zh-CN" dirty="0" err="1">
                <a:solidFill>
                  <a:srgbClr val="FFFF00"/>
                </a:solidFill>
              </a:rPr>
              <a:t>printf</a:t>
            </a:r>
            <a:r>
              <a:rPr lang="en-US" altLang="zh-CN" dirty="0"/>
              <a:t>, that gives you more control of the format. The “f” in </a:t>
            </a:r>
            <a:r>
              <a:rPr lang="en-US" altLang="zh-CN" dirty="0" err="1"/>
              <a:t>printf</a:t>
            </a:r>
            <a:r>
              <a:rPr lang="en-US" altLang="zh-CN" dirty="0"/>
              <a:t> stands for “formatted”. Here’s an example: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("Four thirds = %.3f", 4.0 / 3.0);</a:t>
            </a:r>
          </a:p>
          <a:p>
            <a:r>
              <a:rPr lang="en-US" altLang="zh-CN" dirty="0"/>
              <a:t>This format string contains ordinary text followed by a </a:t>
            </a:r>
            <a:r>
              <a:rPr lang="en-US" altLang="zh-CN" dirty="0">
                <a:solidFill>
                  <a:srgbClr val="FFFF00"/>
                </a:solidFill>
              </a:rPr>
              <a:t>format specifier</a:t>
            </a:r>
            <a:r>
              <a:rPr lang="en-US" altLang="zh-CN" dirty="0"/>
              <a:t>, which is a special sequence that starts with a percent sign</a:t>
            </a:r>
            <a:r>
              <a:rPr lang="en-US" altLang="zh-CN" dirty="0" smtClean="0"/>
              <a:t>. The result is: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Four thirds = 1.333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(modified)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package </a:t>
            </a:r>
            <a:r>
              <a:rPr lang="en-US" altLang="zh-CN" sz="2400" dirty="0" err="1" smtClean="0"/>
              <a:t>hit.edu.java.intro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pubic </a:t>
            </a:r>
            <a:r>
              <a:rPr lang="en-US" altLang="zh-CN" sz="2400" dirty="0"/>
              <a:t>class </a:t>
            </a:r>
            <a:r>
              <a:rPr lang="en-US" altLang="zh-CN" sz="2400" dirty="0" err="1"/>
              <a:t>CalcArea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main(String[] arguments)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float </a:t>
            </a:r>
            <a:r>
              <a:rPr lang="en-US" altLang="zh-CN" sz="2400" dirty="0"/>
              <a:t>r = 12.0F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“The circular area with radius </a:t>
            </a:r>
            <a:r>
              <a:rPr lang="en-US" altLang="zh-CN" sz="2400" dirty="0" smtClean="0"/>
              <a:t>”;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FFFF00"/>
                </a:solidFill>
              </a:rPr>
              <a:t>str</a:t>
            </a:r>
            <a:r>
              <a:rPr lang="en-US" altLang="zh-CN" sz="2400" dirty="0">
                <a:solidFill>
                  <a:srgbClr val="FFFF00"/>
                </a:solidFill>
              </a:rPr>
              <a:t> = </a:t>
            </a:r>
            <a:r>
              <a:rPr lang="en-US" altLang="zh-CN" sz="2400" dirty="0" err="1">
                <a:solidFill>
                  <a:srgbClr val="FFFF00"/>
                </a:solidFill>
              </a:rPr>
              <a:t>str</a:t>
            </a:r>
            <a:r>
              <a:rPr lang="en-US" altLang="zh-CN" sz="2400" dirty="0">
                <a:solidFill>
                  <a:srgbClr val="FFFF00"/>
                </a:solidFill>
              </a:rPr>
              <a:t> + r + “ </a:t>
            </a:r>
            <a:r>
              <a:rPr lang="en-US" altLang="zh-CN" sz="2400" dirty="0" smtClean="0">
                <a:solidFill>
                  <a:srgbClr val="FFFF00"/>
                </a:solidFill>
              </a:rPr>
              <a:t>is %.3f\n”;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System.out.printf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str</a:t>
            </a:r>
            <a:r>
              <a:rPr lang="en-US" altLang="zh-CN" sz="2400" dirty="0" smtClean="0">
                <a:solidFill>
                  <a:srgbClr val="FFFF00"/>
                </a:solidFill>
              </a:rPr>
              <a:t>, 3.1415926*r*r);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 specifiers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Complete Form</a:t>
            </a:r>
            <a:r>
              <a:rPr lang="en-US" altLang="zh-CN" b="0" dirty="0" smtClean="0"/>
              <a:t>: 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B0F0"/>
                </a:solidFill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</a:rPr>
              <a:t>%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FF00"/>
                </a:solidFill>
              </a:rPr>
              <a:t>flags]</a:t>
            </a:r>
            <a:r>
              <a:rPr lang="en-US" altLang="zh-CN" dirty="0">
                <a:solidFill>
                  <a:srgbClr val="FFC0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width]</a:t>
            </a:r>
            <a:r>
              <a:rPr lang="en-US" altLang="zh-CN" dirty="0" smtClean="0">
                <a:solidFill>
                  <a:srgbClr val="00B0F0"/>
                </a:solidFill>
              </a:rPr>
              <a:t>conversion-code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Conversion </a:t>
            </a:r>
            <a:r>
              <a:rPr lang="en-US" altLang="zh-CN" dirty="0"/>
              <a:t>code, e.g., </a:t>
            </a:r>
            <a:r>
              <a:rPr lang="en-US" altLang="zh-CN" dirty="0">
                <a:solidFill>
                  <a:srgbClr val="FFFF00"/>
                </a:solidFill>
              </a:rPr>
              <a:t>%d </a:t>
            </a:r>
            <a:r>
              <a:rPr lang="en-US" altLang="zh-CN" dirty="0"/>
              <a:t>for integer, </a:t>
            </a:r>
            <a:r>
              <a:rPr lang="en-US" altLang="zh-CN" dirty="0">
                <a:solidFill>
                  <a:srgbClr val="FFFF00"/>
                </a:solidFill>
              </a:rPr>
              <a:t>%f </a:t>
            </a:r>
            <a:r>
              <a:rPr lang="en-US" altLang="zh-CN" dirty="0"/>
              <a:t>for floating-point number, </a:t>
            </a:r>
            <a:r>
              <a:rPr lang="en-US" altLang="zh-CN" dirty="0">
                <a:solidFill>
                  <a:srgbClr val="FFFF00"/>
                </a:solidFill>
              </a:rPr>
              <a:t>%c </a:t>
            </a:r>
            <a:r>
              <a:rPr lang="en-US" altLang="zh-CN" dirty="0"/>
              <a:t>for character and </a:t>
            </a:r>
            <a:r>
              <a:rPr lang="en-US" altLang="zh-CN" dirty="0">
                <a:solidFill>
                  <a:srgbClr val="FFFF00"/>
                </a:solidFill>
              </a:rPr>
              <a:t>%s </a:t>
            </a:r>
            <a:r>
              <a:rPr lang="en-US" altLang="zh-CN" dirty="0"/>
              <a:t>for string.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Optional width can be inserted in between to specify the field-width. </a:t>
            </a:r>
          </a:p>
          <a:p>
            <a:pPr lvl="1"/>
            <a:r>
              <a:rPr lang="en-US" altLang="zh-CN" dirty="0" smtClean="0"/>
              <a:t>Optional flag(-) can be used to control the alignment (default to the right, - means to the left).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 </a:t>
            </a:r>
            <a:r>
              <a:rPr lang="en-US" altLang="zh-CN" dirty="0"/>
              <a:t>specifiers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Note: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%α.βf</a:t>
            </a:r>
            <a:r>
              <a:rPr lang="en-US" altLang="zh-CN" dirty="0"/>
              <a:t> </a:t>
            </a:r>
            <a:r>
              <a:rPr lang="en-US" altLang="zh-CN" dirty="0" smtClean="0"/>
              <a:t>is used to format the floating </a:t>
            </a:r>
            <a:r>
              <a:rPr lang="en-US" altLang="zh-CN" dirty="0"/>
              <a:t>point number (float </a:t>
            </a:r>
            <a:r>
              <a:rPr lang="en-US" altLang="zh-CN" dirty="0" smtClean="0"/>
              <a:t>or double</a:t>
            </a:r>
            <a:r>
              <a:rPr lang="en-US" altLang="zh-CN" dirty="0"/>
              <a:t>) printed in α spaces with β decimal digits (α and β are optional).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%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means a </a:t>
            </a:r>
            <a:r>
              <a:rPr lang="en-US" altLang="zh-CN" dirty="0"/>
              <a:t>system-specific new line (Windows uses "\r\n", Unix and Mac "\n</a:t>
            </a:r>
            <a:r>
              <a:rPr lang="en-US" altLang="zh-CN" dirty="0" smtClean="0"/>
              <a:t>").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Observe the results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 smtClean="0"/>
              <a:t>(“1234%3d6789%n", 5);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(“1234</a:t>
            </a:r>
            <a:r>
              <a:rPr lang="en-US" altLang="zh-CN" dirty="0" smtClean="0"/>
              <a:t>%-3d6789%n</a:t>
            </a:r>
            <a:r>
              <a:rPr lang="en-US" altLang="zh-CN" dirty="0"/>
              <a:t>", 5);</a:t>
            </a:r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/>
              <a:t>("Hi,%</a:t>
            </a:r>
            <a:r>
              <a:rPr lang="en-US" altLang="zh-CN" dirty="0" err="1" smtClean="0"/>
              <a:t>s%n</a:t>
            </a:r>
            <a:r>
              <a:rPr lang="en-US" altLang="zh-CN" dirty="0"/>
              <a:t>", </a:t>
            </a:r>
            <a:r>
              <a:rPr lang="en-US" altLang="zh-CN" dirty="0" smtClean="0"/>
              <a:t>“Trump!");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("Hi</a:t>
            </a:r>
            <a:r>
              <a:rPr lang="en-US" altLang="zh-CN" dirty="0" smtClean="0"/>
              <a:t>,%5s%n</a:t>
            </a:r>
            <a:r>
              <a:rPr lang="en-US" altLang="zh-CN" dirty="0"/>
              <a:t>", “</a:t>
            </a:r>
            <a:r>
              <a:rPr lang="en-US" altLang="zh-CN" dirty="0" smtClean="0"/>
              <a:t>Trump!");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 smtClean="0"/>
              <a:t>(“It’s %</a:t>
            </a:r>
            <a:r>
              <a:rPr lang="en-US" altLang="zh-CN" dirty="0"/>
              <a:t>4.2f%n", </a:t>
            </a:r>
            <a:r>
              <a:rPr lang="en-US" altLang="zh-CN" dirty="0" smtClean="0"/>
              <a:t>66.6666);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 smtClean="0"/>
              <a:t>("It’s %.3f%n</a:t>
            </a:r>
            <a:r>
              <a:rPr lang="en-US" altLang="zh-CN" dirty="0"/>
              <a:t>", </a:t>
            </a:r>
            <a:r>
              <a:rPr lang="en-US" altLang="zh-CN" dirty="0" smtClean="0"/>
              <a:t>66.6666);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Input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System class also provides the special value </a:t>
            </a:r>
            <a:r>
              <a:rPr lang="en-US" altLang="zh-CN" dirty="0" smtClean="0">
                <a:solidFill>
                  <a:srgbClr val="FFFF00"/>
                </a:solidFill>
              </a:rPr>
              <a:t>System.in</a:t>
            </a:r>
            <a:r>
              <a:rPr lang="en-US" altLang="zh-CN" dirty="0" smtClean="0"/>
              <a:t>, which is an </a:t>
            </a:r>
            <a:r>
              <a:rPr lang="en-US" altLang="zh-CN" dirty="0" err="1" smtClean="0">
                <a:solidFill>
                  <a:srgbClr val="FFFF00"/>
                </a:solidFill>
              </a:rPr>
              <a:t>InputStream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that provides methods for reading input from the keyboard.</a:t>
            </a:r>
          </a:p>
          <a:p>
            <a:r>
              <a:rPr lang="en-US" altLang="zh-CN" dirty="0"/>
              <a:t>These methods are not easy to use; fortunately, Java provides class </a:t>
            </a:r>
            <a:r>
              <a:rPr lang="en-US" altLang="zh-CN" dirty="0" smtClean="0">
                <a:solidFill>
                  <a:srgbClr val="FFFF00"/>
                </a:solidFill>
              </a:rPr>
              <a:t>Scanner</a:t>
            </a:r>
            <a:r>
              <a:rPr lang="en-US" altLang="zh-CN" dirty="0" smtClean="0"/>
              <a:t> make </a:t>
            </a:r>
            <a:r>
              <a:rPr lang="en-US" altLang="zh-CN" dirty="0"/>
              <a:t>it easier to handle common input </a:t>
            </a:r>
            <a:r>
              <a:rPr lang="en-US" altLang="zh-CN" dirty="0" smtClean="0"/>
              <a:t>tasks: </a:t>
            </a:r>
            <a:r>
              <a:rPr lang="en-US" altLang="zh-CN" dirty="0"/>
              <a:t>inputting </a:t>
            </a:r>
            <a:r>
              <a:rPr lang="en-US" altLang="zh-CN" dirty="0" smtClean="0"/>
              <a:t>strings</a:t>
            </a:r>
            <a:r>
              <a:rPr lang="en-US" altLang="zh-CN" dirty="0"/>
              <a:t>, </a:t>
            </a:r>
            <a:r>
              <a:rPr lang="en-US" altLang="zh-CN" dirty="0" smtClean="0"/>
              <a:t>integers</a:t>
            </a:r>
            <a:r>
              <a:rPr lang="en-US" altLang="zh-CN" dirty="0"/>
              <a:t>, and other data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2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statement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</a:t>
            </a:r>
            <a:r>
              <a:rPr lang="en-US" altLang="zh-CN" dirty="0"/>
              <a:t>we can use Scanner, you have to import it like this: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import </a:t>
            </a:r>
            <a:r>
              <a:rPr lang="en-US" altLang="zh-CN" dirty="0" err="1">
                <a:solidFill>
                  <a:srgbClr val="FFFF00"/>
                </a:solidFill>
              </a:rPr>
              <a:t>java.util.Scanner</a:t>
            </a:r>
            <a:r>
              <a:rPr lang="en-US" altLang="zh-CN" dirty="0">
                <a:solidFill>
                  <a:srgbClr val="FFFF00"/>
                </a:solidFill>
              </a:rPr>
              <a:t>;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FF00"/>
                </a:solidFill>
              </a:rPr>
              <a:t>import</a:t>
            </a:r>
            <a:r>
              <a:rPr lang="en-US" altLang="zh-CN" dirty="0"/>
              <a:t> statement tells the compiler what classes will be used.</a:t>
            </a:r>
          </a:p>
          <a:p>
            <a:r>
              <a:rPr lang="en-US" altLang="zh-CN" dirty="0"/>
              <a:t>The import statements can’t be inside a class definition. They are at the beginning of the java file.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Note: </a:t>
            </a:r>
            <a:r>
              <a:rPr lang="en-US" altLang="zh-CN" dirty="0"/>
              <a:t>If you omit the import statement and later refer to Scanner, you will get a </a:t>
            </a:r>
            <a:r>
              <a:rPr lang="en-US" altLang="zh-CN" dirty="0">
                <a:solidFill>
                  <a:srgbClr val="FF0000"/>
                </a:solidFill>
              </a:rPr>
              <a:t>compiler error </a:t>
            </a:r>
            <a:r>
              <a:rPr lang="en-US" altLang="zh-CN" dirty="0"/>
              <a:t>like “cannot find symbol”. 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 &amp; </a:t>
            </a:r>
            <a:r>
              <a:rPr lang="en-US" altLang="zh-CN" dirty="0"/>
              <a:t>fully qualified name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 </a:t>
            </a:r>
            <a:r>
              <a:rPr lang="en-US" altLang="zh-CN" dirty="0" err="1">
                <a:solidFill>
                  <a:srgbClr val="FFFF00"/>
                </a:solidFill>
              </a:rPr>
              <a:t>java.util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not a variable in class, it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FF00"/>
                </a:solidFill>
              </a:rPr>
              <a:t>package </a:t>
            </a:r>
            <a:r>
              <a:rPr lang="en-US" altLang="zh-CN" dirty="0"/>
              <a:t>that contains many classes so useful they are called “utility classes”.</a:t>
            </a:r>
          </a:p>
          <a:p>
            <a:r>
              <a:rPr lang="en-US" altLang="zh-CN" dirty="0"/>
              <a:t>Java use </a:t>
            </a:r>
            <a:r>
              <a:rPr lang="en-US" altLang="zh-CN" dirty="0">
                <a:solidFill>
                  <a:srgbClr val="FFFF00"/>
                </a:solidFill>
              </a:rPr>
              <a:t>fully qualified name </a:t>
            </a:r>
            <a:r>
              <a:rPr lang="en-US" altLang="zh-CN" dirty="0"/>
              <a:t>(which is also a dot notation) to access the class in different packages.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 Java, </a:t>
            </a:r>
            <a:r>
              <a:rPr lang="en-US" altLang="zh-CN" dirty="0" smtClean="0">
                <a:solidFill>
                  <a:srgbClr val="FFFF00"/>
                </a:solidFill>
              </a:rPr>
              <a:t>Package</a:t>
            </a:r>
            <a:r>
              <a:rPr lang="en-US" altLang="zh-CN" dirty="0" smtClean="0"/>
              <a:t> serves </a:t>
            </a:r>
            <a:r>
              <a:rPr lang="en-US" altLang="zh-CN" dirty="0"/>
              <a:t>to group related classes hierarchically </a:t>
            </a:r>
            <a:r>
              <a:rPr lang="en-US" altLang="zh-CN" dirty="0" smtClean="0"/>
              <a:t>and </a:t>
            </a:r>
            <a:r>
              <a:rPr lang="en-US" altLang="zh-CN" dirty="0"/>
              <a:t>define a namespace for the classes they contain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specify the package a class is to be part of, you use a </a:t>
            </a:r>
            <a:r>
              <a:rPr lang="en-US" altLang="zh-CN" dirty="0">
                <a:solidFill>
                  <a:srgbClr val="FFFF00"/>
                </a:solidFill>
              </a:rPr>
              <a:t>package directive</a:t>
            </a:r>
            <a:r>
              <a:rPr lang="en-US" altLang="zh-CN" dirty="0"/>
              <a:t>. The package keyword, if it appears, must be the first token of Java code.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Note:</a:t>
            </a:r>
            <a:r>
              <a:rPr lang="en-US" altLang="zh-CN" dirty="0" smtClean="0"/>
              <a:t> the </a:t>
            </a:r>
            <a:r>
              <a:rPr lang="en-US" altLang="zh-CN" dirty="0" err="1">
                <a:solidFill>
                  <a:srgbClr val="FFFF00"/>
                </a:solidFill>
              </a:rPr>
              <a:t>java.lang</a:t>
            </a:r>
            <a:r>
              <a:rPr lang="en-US" altLang="zh-CN" dirty="0"/>
              <a:t> </a:t>
            </a:r>
            <a:r>
              <a:rPr lang="en-US" altLang="zh-CN" dirty="0" smtClean="0"/>
              <a:t>package is </a:t>
            </a:r>
            <a:r>
              <a:rPr lang="en-US" altLang="zh-CN" dirty="0"/>
              <a:t>imported </a:t>
            </a:r>
            <a:r>
              <a:rPr lang="en-US" altLang="zh-CN" dirty="0" smtClean="0"/>
              <a:t>automatically, so we can use the classes </a:t>
            </a:r>
            <a:r>
              <a:rPr lang="en-US" altLang="zh-CN" dirty="0"/>
              <a:t>without importing </a:t>
            </a:r>
            <a:r>
              <a:rPr lang="en-US" altLang="zh-CN" dirty="0" smtClean="0"/>
              <a:t>them.</a:t>
            </a:r>
          </a:p>
          <a:p>
            <a:pPr lvl="1"/>
            <a:r>
              <a:rPr lang="en-US" altLang="zh-CN" dirty="0" smtClean="0"/>
              <a:t>System, String  and some other classes are in this package!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6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 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Standard input &amp; output</a:t>
            </a:r>
          </a:p>
          <a:p>
            <a:r>
              <a:rPr lang="en-US" altLang="zh-CN" b="1" dirty="0" smtClean="0"/>
              <a:t>Standard Output</a:t>
            </a:r>
          </a:p>
          <a:p>
            <a:pPr lvl="1"/>
            <a:r>
              <a:rPr lang="en-US" altLang="zh-CN" dirty="0" smtClean="0"/>
              <a:t>Class</a:t>
            </a:r>
          </a:p>
          <a:p>
            <a:pPr lvl="1"/>
            <a:r>
              <a:rPr lang="en-US" altLang="zh-CN" b="1" dirty="0" smtClean="0"/>
              <a:t>Static attributes and functions</a:t>
            </a:r>
          </a:p>
          <a:p>
            <a:pPr lvl="1"/>
            <a:r>
              <a:rPr lang="en-US" altLang="zh-CN" dirty="0" smtClean="0"/>
              <a:t>Dot notation</a:t>
            </a:r>
          </a:p>
          <a:p>
            <a:pPr lvl="1"/>
            <a:r>
              <a:rPr lang="en-US" altLang="zh-CN" b="1" dirty="0" smtClean="0"/>
              <a:t>Formatting output</a:t>
            </a:r>
          </a:p>
          <a:p>
            <a:r>
              <a:rPr lang="en-US" altLang="zh-CN" b="1" dirty="0" smtClean="0"/>
              <a:t>Standard Input</a:t>
            </a:r>
          </a:p>
          <a:p>
            <a:pPr lvl="1"/>
            <a:r>
              <a:rPr lang="en-US" altLang="zh-CN" dirty="0"/>
              <a:t>Package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Fully qualitied name</a:t>
            </a:r>
          </a:p>
          <a:p>
            <a:pPr lvl="1"/>
            <a:r>
              <a:rPr lang="en-US" altLang="zh-CN" dirty="0" smtClean="0"/>
              <a:t>Object</a:t>
            </a:r>
            <a:r>
              <a:rPr lang="en-US" altLang="zh-CN" b="1" dirty="0" smtClean="0"/>
              <a:t> </a:t>
            </a:r>
          </a:p>
          <a:p>
            <a:pPr lvl="1"/>
            <a:r>
              <a:rPr lang="en-US" altLang="zh-CN" b="1" dirty="0" smtClean="0"/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1140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Fully qualified 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class has both a simple name, which is the name given to it in its definition, and a </a:t>
            </a:r>
            <a:r>
              <a:rPr lang="en-US" altLang="zh-CN" dirty="0">
                <a:solidFill>
                  <a:srgbClr val="FFFF00"/>
                </a:solidFill>
              </a:rPr>
              <a:t>fully qualified name</a:t>
            </a:r>
            <a:r>
              <a:rPr lang="en-US" altLang="zh-CN" dirty="0"/>
              <a:t>, which includes the name of the package of which it is a part. 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String class, for example, is part of the </a:t>
            </a:r>
            <a:r>
              <a:rPr lang="en-US" altLang="zh-CN" dirty="0" err="1">
                <a:solidFill>
                  <a:srgbClr val="FFFF00"/>
                </a:solidFill>
              </a:rPr>
              <a:t>java.lang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package, so its fully qualified name is </a:t>
            </a:r>
            <a:r>
              <a:rPr lang="en-US" altLang="zh-CN" dirty="0" err="1">
                <a:solidFill>
                  <a:srgbClr val="FFFF00"/>
                </a:solidFill>
              </a:rPr>
              <a:t>java.lang.String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6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Fully </a:t>
            </a:r>
            <a:r>
              <a:rPr lang="en-US" altLang="zh-CN" dirty="0"/>
              <a:t>qualified name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only way to use classes that belong to other packages without importing them is to use the fully qualified names of the classes in your code.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following code declares the </a:t>
            </a:r>
            <a:r>
              <a:rPr lang="en-US" altLang="zh-CN" dirty="0" err="1" smtClean="0"/>
              <a:t>java.io.File</a:t>
            </a:r>
            <a:r>
              <a:rPr lang="en-US" altLang="zh-CN" dirty="0" smtClean="0"/>
              <a:t> </a:t>
            </a:r>
            <a:r>
              <a:rPr lang="en-US" altLang="zh-CN" dirty="0"/>
              <a:t>class using its fully qualified name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java.io.File</a:t>
            </a:r>
            <a:r>
              <a:rPr lang="en-US" altLang="zh-CN" dirty="0">
                <a:solidFill>
                  <a:srgbClr val="FFFF00"/>
                </a:solidFill>
              </a:rPr>
              <a:t> file = new </a:t>
            </a:r>
            <a:r>
              <a:rPr lang="en-US" altLang="zh-CN" dirty="0" err="1">
                <a:solidFill>
                  <a:srgbClr val="FFFF00"/>
                </a:solidFill>
              </a:rPr>
              <a:t>java.io.File</a:t>
            </a:r>
            <a:r>
              <a:rPr lang="en-US" altLang="zh-CN" dirty="0">
                <a:solidFill>
                  <a:srgbClr val="FFFF00"/>
                </a:solidFill>
              </a:rPr>
              <a:t>(filename);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qualified name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your </a:t>
            </a:r>
            <a:r>
              <a:rPr lang="en-US" altLang="zh-CN" dirty="0"/>
              <a:t>class import identically-named classes from different packages, you must use the fully qualified names when declaring the classes.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Java core libraries contain the classes </a:t>
            </a:r>
            <a:r>
              <a:rPr lang="en-US" altLang="zh-CN" dirty="0" err="1">
                <a:solidFill>
                  <a:srgbClr val="FFFF00"/>
                </a:solidFill>
              </a:rPr>
              <a:t>java.sql.Date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java.util.Date</a:t>
            </a:r>
            <a:r>
              <a:rPr lang="en-US" altLang="zh-CN" dirty="0"/>
              <a:t>. In this case, you must write the fully qualified names of </a:t>
            </a:r>
            <a:r>
              <a:rPr lang="en-US" altLang="zh-CN" dirty="0" err="1">
                <a:solidFill>
                  <a:srgbClr val="FFFF00"/>
                </a:solidFill>
              </a:rPr>
              <a:t>java.sql.Date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java.util.Date</a:t>
            </a:r>
            <a:r>
              <a:rPr lang="en-US" altLang="zh-CN" dirty="0"/>
              <a:t> to use them.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8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HelloSomeone.java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package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edu.hit.java.intro</a:t>
            </a:r>
            <a:r>
              <a:rPr lang="en-US" altLang="zh-CN" sz="2400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import </a:t>
            </a:r>
            <a:r>
              <a:rPr lang="en-US" altLang="zh-CN" sz="2400" dirty="0" err="1">
                <a:solidFill>
                  <a:srgbClr val="FFFF00"/>
                </a:solidFill>
              </a:rPr>
              <a:t>java.util.Scanner</a:t>
            </a:r>
            <a:r>
              <a:rPr lang="en-US" altLang="zh-CN" sz="2400" dirty="0">
                <a:solidFill>
                  <a:srgbClr val="FFFF00"/>
                </a:solidFill>
              </a:rPr>
              <a:t>;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HelloSomeone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public static void main(String[] arguments) {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Scanner </a:t>
            </a:r>
            <a:r>
              <a:rPr lang="en-US" altLang="zh-CN" sz="2400" dirty="0">
                <a:solidFill>
                  <a:srgbClr val="FFFF00"/>
                </a:solidFill>
              </a:rPr>
              <a:t>in = new Scanner(System.in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smtClean="0"/>
              <a:t>String  </a:t>
            </a:r>
            <a:r>
              <a:rPr lang="en-US" altLang="zh-CN" sz="2400" dirty="0" err="1"/>
              <a:t>yourName</a:t>
            </a:r>
            <a:r>
              <a:rPr lang="en-US" altLang="zh-CN" sz="2400" dirty="0"/>
              <a:t>= </a:t>
            </a:r>
            <a:r>
              <a:rPr lang="en-US" altLang="zh-CN" sz="2400" dirty="0" err="1">
                <a:solidFill>
                  <a:srgbClr val="FFFF00"/>
                </a:solidFill>
              </a:rPr>
              <a:t>in.nextLine</a:t>
            </a:r>
            <a:r>
              <a:rPr lang="en-US" altLang="zh-CN" sz="2400" dirty="0" smtClean="0"/>
              <a:t>();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(“Hello, ” + </a:t>
            </a:r>
            <a:r>
              <a:rPr lang="en-US" altLang="zh-CN" sz="2400" dirty="0" err="1"/>
              <a:t>yourName</a:t>
            </a:r>
            <a:r>
              <a:rPr lang="en-US" altLang="zh-CN" sz="2400" dirty="0" smtClean="0"/>
              <a:t>);</a:t>
            </a:r>
            <a:r>
              <a:rPr lang="en-US" altLang="zh-CN" sz="2400" dirty="0"/>
              <a:t>	</a:t>
            </a:r>
            <a:br>
              <a:rPr lang="en-US" altLang="zh-CN" sz="2400" dirty="0"/>
            </a:br>
            <a:r>
              <a:rPr lang="en-US" altLang="zh-CN" sz="2400" dirty="0"/>
              <a:t>	}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71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java.util.Scanner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Here we </a:t>
            </a:r>
            <a:r>
              <a:rPr lang="en-US" altLang="zh-CN" dirty="0"/>
              <a:t>declare a Scanner variable named </a:t>
            </a:r>
            <a:r>
              <a:rPr lang="en-US" altLang="zh-CN" dirty="0">
                <a:solidFill>
                  <a:srgbClr val="FFFF00"/>
                </a:solidFill>
              </a:rPr>
              <a:t>in</a:t>
            </a:r>
            <a:r>
              <a:rPr lang="en-US" altLang="zh-CN" dirty="0"/>
              <a:t> and creates a new Scanner that takes input from </a:t>
            </a:r>
            <a:r>
              <a:rPr lang="en-US" altLang="zh-CN" dirty="0" smtClean="0">
                <a:solidFill>
                  <a:srgbClr val="FFFF00"/>
                </a:solidFill>
              </a:rPr>
              <a:t>System.in</a:t>
            </a:r>
            <a:r>
              <a:rPr lang="en-US" altLang="zh-CN" dirty="0"/>
              <a:t> </a:t>
            </a:r>
            <a:r>
              <a:rPr lang="en-US" altLang="zh-CN" dirty="0" smtClean="0"/>
              <a:t>which presents the keyboard.</a:t>
            </a:r>
            <a:endParaRPr lang="en-US" altLang="zh-CN" dirty="0"/>
          </a:p>
          <a:p>
            <a:r>
              <a:rPr lang="en-US" altLang="zh-CN" dirty="0"/>
              <a:t>Scanner provides a method called </a:t>
            </a:r>
            <a:r>
              <a:rPr lang="en-US" altLang="zh-CN" dirty="0" err="1">
                <a:solidFill>
                  <a:srgbClr val="FFFF00"/>
                </a:solidFill>
              </a:rPr>
              <a:t>nextLine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that reads a line of input (a string that ends with \n) from the keyboard and </a:t>
            </a:r>
            <a:r>
              <a:rPr lang="en-US" altLang="zh-CN" dirty="0">
                <a:solidFill>
                  <a:srgbClr val="FFFF00"/>
                </a:solidFill>
              </a:rPr>
              <a:t>returns a String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NOTE:</a:t>
            </a:r>
          </a:p>
          <a:p>
            <a:pPr lvl="1"/>
            <a:r>
              <a:rPr lang="en-US" altLang="zh-CN" dirty="0"/>
              <a:t>If we want to access the non-static attributes and methods, we must use the keyword </a:t>
            </a:r>
            <a:r>
              <a:rPr lang="en-US" altLang="zh-CN" dirty="0">
                <a:solidFill>
                  <a:srgbClr val="FFFF00"/>
                </a:solidFill>
              </a:rPr>
              <a:t>new </a:t>
            </a:r>
            <a:r>
              <a:rPr lang="en-US" altLang="zh-CN" dirty="0"/>
              <a:t>followed by a call to the class's constructor to instantiate an </a:t>
            </a:r>
            <a:r>
              <a:rPr lang="en-US" altLang="zh-CN" dirty="0">
                <a:solidFill>
                  <a:srgbClr val="FFFF00"/>
                </a:solidFill>
              </a:rPr>
              <a:t>object</a:t>
            </a:r>
            <a:r>
              <a:rPr lang="en-US" altLang="zh-CN" dirty="0"/>
              <a:t>, then use the dot notation to invoke them.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Object</a:t>
            </a:r>
            <a:r>
              <a:rPr lang="en-US" altLang="zh-CN" dirty="0"/>
              <a:t> is an variable whose type is a class.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java.util.Scanner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Other methods in Scanner</a:t>
            </a:r>
          </a:p>
          <a:p>
            <a:pPr lvl="1"/>
            <a:r>
              <a:rPr lang="en-US" altLang="zh-CN" dirty="0" err="1" smtClean="0"/>
              <a:t>nextLine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nextInt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nextshort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nextLong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nextDouble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nextFloat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nextBlooean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nextByte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program </a:t>
            </a:r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this point, we have seen all of the elements that make up Java programs.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809296"/>
            <a:ext cx="4248149" cy="37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Tokens</a:t>
            </a:r>
            <a:r>
              <a:rPr lang="en-US" altLang="zh-CN" dirty="0" smtClean="0"/>
              <a:t> are </a:t>
            </a:r>
            <a:r>
              <a:rPr lang="en-US" altLang="zh-CN" dirty="0"/>
              <a:t>the basic elements of a program, including keywords, literals</a:t>
            </a:r>
            <a:r>
              <a:rPr lang="en-US" altLang="zh-CN" dirty="0" smtClean="0"/>
              <a:t>, identifiers, </a:t>
            </a:r>
            <a:r>
              <a:rPr lang="en-US" altLang="zh-CN" dirty="0"/>
              <a:t>operators, </a:t>
            </a:r>
            <a:r>
              <a:rPr lang="en-US" altLang="zh-CN" dirty="0" smtClean="0"/>
              <a:t>and </a:t>
            </a:r>
            <a:r>
              <a:rPr lang="en-US" altLang="zh-CN" dirty="0"/>
              <a:t>punctuation </a:t>
            </a:r>
            <a:r>
              <a:rPr lang="en-US" altLang="zh-CN" dirty="0" smtClean="0"/>
              <a:t>marks.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 err="1" smtClean="0"/>
              <a:t>modifed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Scanner in = new Scanner(System.in); 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err="1">
                <a:solidFill>
                  <a:srgbClr val="FFFF00"/>
                </a:solidFill>
              </a:rPr>
              <a:t>System.out.println</a:t>
            </a:r>
            <a:r>
              <a:rPr lang="en-US" altLang="zh-CN" dirty="0" smtClean="0">
                <a:solidFill>
                  <a:srgbClr val="FFFF00"/>
                </a:solidFill>
              </a:rPr>
              <a:t>(“what is </a:t>
            </a:r>
            <a:r>
              <a:rPr lang="en-US" altLang="zh-CN" dirty="0">
                <a:solidFill>
                  <a:srgbClr val="FFFF00"/>
                </a:solidFill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</a:rPr>
              <a:t>radius?”);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		float r =  </a:t>
            </a:r>
            <a:r>
              <a:rPr lang="en-US" altLang="zh-CN" dirty="0" err="1" smtClean="0">
                <a:solidFill>
                  <a:srgbClr val="FFFF00"/>
                </a:solidFill>
              </a:rPr>
              <a:t>in.nextFloat</a:t>
            </a:r>
            <a:r>
              <a:rPr lang="en-US" altLang="zh-CN" dirty="0" smtClean="0">
                <a:solidFill>
                  <a:srgbClr val="FFFF00"/>
                </a:solidFill>
              </a:rPr>
              <a:t>(); 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is: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/>
              <a:t>3.1415926*r*r</a:t>
            </a:r>
            <a:r>
              <a:rPr lang="en-US" altLang="zh-CN" dirty="0" smtClean="0"/>
              <a:t>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Magic </a:t>
            </a:r>
            <a:r>
              <a:rPr lang="en-US" altLang="zh-CN" dirty="0"/>
              <a:t>numbers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numbers like 3.1415926 appear in expression is called </a:t>
            </a:r>
            <a:r>
              <a:rPr lang="en-US" altLang="zh-CN" dirty="0" smtClean="0">
                <a:solidFill>
                  <a:srgbClr val="FFFF00"/>
                </a:solidFill>
              </a:rPr>
              <a:t>magic number.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the same value appears many times, and might have to change in the future, it</a:t>
            </a:r>
            <a:r>
              <a:rPr lang="en-US" altLang="zh-CN" dirty="0">
                <a:solidFill>
                  <a:srgbClr val="FFFF00"/>
                </a:solidFill>
              </a:rPr>
              <a:t> makes code hard to maintain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92D050"/>
                </a:solidFill>
              </a:rPr>
              <a:t>good practice </a:t>
            </a:r>
            <a:r>
              <a:rPr lang="en-US" altLang="zh-CN" dirty="0"/>
              <a:t>is to assign magic numbers to </a:t>
            </a:r>
            <a:r>
              <a:rPr lang="en-US" altLang="zh-CN" dirty="0" smtClean="0">
                <a:solidFill>
                  <a:srgbClr val="FFFF00"/>
                </a:solidFill>
              </a:rPr>
              <a:t>constants</a:t>
            </a:r>
            <a:r>
              <a:rPr lang="en-US" altLang="zh-CN" dirty="0" smtClean="0"/>
              <a:t> with </a:t>
            </a:r>
            <a:r>
              <a:rPr lang="en-US" altLang="zh-CN" dirty="0"/>
              <a:t>meaningful </a:t>
            </a:r>
            <a:r>
              <a:rPr lang="en-US" altLang="zh-CN" dirty="0" smtClean="0"/>
              <a:t>names.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6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input &amp; 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Generally </a:t>
            </a:r>
            <a:r>
              <a:rPr lang="en-US" altLang="zh-CN" dirty="0"/>
              <a:t>input is being given with the keyboard, and output is displayed on your screen. </a:t>
            </a: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keyboard is your "standard input" </a:t>
            </a:r>
            <a:r>
              <a:rPr lang="en-US" altLang="zh-CN" dirty="0" smtClean="0"/>
              <a:t>device</a:t>
            </a:r>
            <a:r>
              <a:rPr lang="en-US" altLang="zh-CN" dirty="0"/>
              <a:t>, and the screen is the "standard output" </a:t>
            </a:r>
            <a:r>
              <a:rPr lang="en-US" altLang="zh-CN" dirty="0" smtClean="0"/>
              <a:t>device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/>
              <a:t>modified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edu.hit.java.intro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rgbClr val="FFC000"/>
                </a:solidFill>
              </a:rPr>
              <a:t>final</a:t>
            </a:r>
            <a:r>
              <a:rPr lang="en-US" altLang="zh-CN" dirty="0">
                <a:solidFill>
                  <a:srgbClr val="FFFF00"/>
                </a:solidFill>
              </a:rPr>
              <a:t> double PI = 3.1415926;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Scanner in = new Scanner(System.in); 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(“how many inches?”);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float r =  </a:t>
            </a:r>
            <a:r>
              <a:rPr lang="en-US" altLang="zh-CN" dirty="0" err="1" smtClean="0"/>
              <a:t>in.nextFloat</a:t>
            </a:r>
            <a:r>
              <a:rPr lang="en-US" altLang="zh-CN" dirty="0" smtClean="0"/>
              <a:t>();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PI</a:t>
            </a:r>
            <a:r>
              <a:rPr lang="en-US" altLang="zh-CN" dirty="0" smtClean="0"/>
              <a:t>*r*r);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as </a:t>
            </a:r>
            <a:r>
              <a:rPr lang="en-US" altLang="zh-CN" dirty="0">
                <a:solidFill>
                  <a:srgbClr val="FFFF00"/>
                </a:solidFill>
              </a:rPr>
              <a:t>final</a:t>
            </a:r>
            <a:r>
              <a:rPr lang="en-US" altLang="zh-CN" dirty="0"/>
              <a:t> are called </a:t>
            </a:r>
            <a:r>
              <a:rPr lang="en-US" altLang="zh-CN" dirty="0">
                <a:solidFill>
                  <a:srgbClr val="FFFF00"/>
                </a:solidFill>
              </a:rPr>
              <a:t>constants</a:t>
            </a:r>
            <a:r>
              <a:rPr lang="en-US" altLang="zh-CN" dirty="0"/>
              <a:t>. </a:t>
            </a:r>
            <a:r>
              <a:rPr lang="en-US" altLang="zh-CN" dirty="0" smtClean="0"/>
              <a:t>Constants</a:t>
            </a:r>
            <a:r>
              <a:rPr lang="en-US" altLang="zh-CN" dirty="0" smtClean="0">
                <a:solidFill>
                  <a:srgbClr val="FFFF00"/>
                </a:solidFill>
              </a:rPr>
              <a:t> cannot </a:t>
            </a:r>
            <a:r>
              <a:rPr lang="en-US" altLang="zh-CN" dirty="0">
                <a:solidFill>
                  <a:srgbClr val="FFFF00"/>
                </a:solidFill>
              </a:rPr>
              <a:t>be reassigned </a:t>
            </a:r>
            <a:r>
              <a:rPr lang="en-US" altLang="zh-CN" dirty="0" smtClean="0"/>
              <a:t>once it </a:t>
            </a:r>
            <a:r>
              <a:rPr lang="en-US" altLang="zh-CN" dirty="0"/>
              <a:t>has been initialized.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/>
              <a:t>final </a:t>
            </a:r>
            <a:r>
              <a:rPr lang="en-US" altLang="zh-CN" dirty="0" smtClean="0"/>
              <a:t>version)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{</a:t>
            </a:r>
            <a:br>
              <a:rPr lang="en-US" altLang="zh-CN" dirty="0"/>
            </a:br>
            <a:r>
              <a:rPr lang="en-US" altLang="zh-CN" dirty="0"/>
              <a:t>		Scanner in = new Scanner(System.in); 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(“how many inches?”);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float r =  </a:t>
            </a:r>
            <a:r>
              <a:rPr lang="en-US" altLang="zh-CN" dirty="0" err="1" smtClean="0"/>
              <a:t>in.nextFloat</a:t>
            </a:r>
            <a:r>
              <a:rPr lang="en-US" altLang="zh-CN" dirty="0" smtClean="0"/>
              <a:t>();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Math.PI</a:t>
            </a:r>
            <a:r>
              <a:rPr lang="en-US" altLang="zh-CN" dirty="0" smtClean="0"/>
              <a:t>*r*r);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Math.PI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 is a class of package </a:t>
            </a:r>
            <a:r>
              <a:rPr lang="en-US" altLang="zh-CN" dirty="0" err="1" smtClean="0">
                <a:solidFill>
                  <a:srgbClr val="FFFF00"/>
                </a:solidFill>
              </a:rPr>
              <a:t>java.lang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It provide some frequent used variables and methods. Most of them are static, so we can use them without declaration.</a:t>
            </a:r>
          </a:p>
          <a:p>
            <a:r>
              <a:rPr lang="en-US" altLang="zh-CN" dirty="0" err="1" smtClean="0"/>
              <a:t>Math.PI</a:t>
            </a:r>
            <a:r>
              <a:rPr lang="en-US" altLang="zh-CN" dirty="0" smtClean="0"/>
              <a:t> is a static variable of double type, whose value is the circumference ratio </a:t>
            </a:r>
            <a:r>
              <a:rPr lang="el-GR" altLang="zh-CN" dirty="0" smtClean="0"/>
              <a:t>π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 </a:t>
            </a:r>
            <a:r>
              <a:rPr lang="en-US" altLang="zh-CN" dirty="0"/>
              <a:t>and </a:t>
            </a:r>
            <a:r>
              <a:rPr lang="en-US" altLang="zh-CN" dirty="0" smtClean="0"/>
              <a:t>Constants in Math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methods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/>
              <a:t>Math.abs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Math.cos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Math.sin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Math.tan</a:t>
            </a:r>
            <a:endParaRPr lang="zh-CN" altLang="en-US" dirty="0"/>
          </a:p>
          <a:p>
            <a:pPr lvl="1"/>
            <a:r>
              <a:rPr lang="en-US" altLang="zh-CN" dirty="0" err="1" smtClean="0"/>
              <a:t>Math.ceil</a:t>
            </a:r>
            <a:endParaRPr lang="zh-CN" altLang="en-US" dirty="0"/>
          </a:p>
          <a:p>
            <a:pPr lvl="1"/>
            <a:r>
              <a:rPr lang="en-US" altLang="zh-CN" dirty="0" err="1" smtClean="0"/>
              <a:t>Math.floor</a:t>
            </a:r>
            <a:endParaRPr lang="zh-CN" altLang="en-US" dirty="0"/>
          </a:p>
          <a:p>
            <a:pPr lvl="1"/>
            <a:r>
              <a:rPr lang="en-US" altLang="zh-CN" dirty="0" smtClean="0"/>
              <a:t>Math.log</a:t>
            </a:r>
          </a:p>
          <a:p>
            <a:pPr lvl="1"/>
            <a:r>
              <a:rPr lang="en-US" altLang="zh-CN" dirty="0" err="1"/>
              <a:t>Math.sqrt</a:t>
            </a:r>
            <a:endParaRPr lang="en-US" altLang="zh-CN" dirty="0"/>
          </a:p>
          <a:p>
            <a:pPr lvl="1"/>
            <a:r>
              <a:rPr lang="en-US" altLang="zh-CN" dirty="0" err="1"/>
              <a:t>Math.round</a:t>
            </a:r>
            <a:endParaRPr lang="en-US" altLang="zh-CN" dirty="0"/>
          </a:p>
          <a:p>
            <a:pPr lvl="1"/>
            <a:r>
              <a:rPr lang="en-US" altLang="zh-CN" dirty="0" err="1" smtClean="0"/>
              <a:t>Math.random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 err="1" smtClean="0"/>
              <a:t>Math.min</a:t>
            </a:r>
            <a:endParaRPr lang="en-US" altLang="zh-CN" dirty="0"/>
          </a:p>
          <a:p>
            <a:pPr lvl="1"/>
            <a:r>
              <a:rPr lang="en-US" altLang="zh-CN" dirty="0" err="1" smtClean="0"/>
              <a:t>Math.max</a:t>
            </a:r>
            <a:endParaRPr lang="en-US" altLang="zh-CN" dirty="0"/>
          </a:p>
          <a:p>
            <a:pPr lvl="1"/>
            <a:r>
              <a:rPr lang="en-US" altLang="zh-CN" dirty="0" err="1"/>
              <a:t>Math.pow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Constants</a:t>
            </a:r>
          </a:p>
          <a:p>
            <a:pPr lvl="1"/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/>
              <a:t>name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age? ");</a:t>
            </a:r>
          </a:p>
          <a:p>
            <a:pPr marL="0" indent="0">
              <a:buNone/>
            </a:pPr>
            <a:r>
              <a:rPr lang="en-US" altLang="zh-CN" dirty="0"/>
              <a:t>age 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("Hello %s, age %d\n", name, age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Hello Grace Hopper, age 45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7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age? ");</a:t>
            </a:r>
          </a:p>
          <a:p>
            <a:pPr marL="0" indent="0">
              <a:buNone/>
            </a:pPr>
            <a:r>
              <a:rPr lang="en-US" altLang="zh-CN" dirty="0"/>
              <a:t>age 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/>
              <a:t>name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("Hello %s, age %d\n", name, age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What is your name? Hello , age 45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you call </a:t>
            </a:r>
            <a:r>
              <a:rPr lang="en-US" altLang="zh-CN" dirty="0" err="1"/>
              <a:t>nextInt</a:t>
            </a:r>
            <a:r>
              <a:rPr lang="en-US" altLang="zh-CN" dirty="0"/>
              <a:t>, it reads characters until it gets to a non-digit.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544907"/>
            <a:ext cx="7410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 the </a:t>
            </a:r>
            <a:r>
              <a:rPr lang="en-US" altLang="zh-CN" dirty="0"/>
              <a:t>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 smtClean="0"/>
              <a:t>("What is your age? 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age 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in.nextLine</a:t>
            </a:r>
            <a:r>
              <a:rPr lang="en-US" altLang="zh-CN" dirty="0">
                <a:solidFill>
                  <a:srgbClr val="FFFF00"/>
                </a:solidFill>
              </a:rPr>
              <a:t>(); </a:t>
            </a:r>
            <a:r>
              <a:rPr lang="en-US" altLang="zh-CN" dirty="0">
                <a:solidFill>
                  <a:srgbClr val="92D050"/>
                </a:solidFill>
              </a:rPr>
              <a:t>// read the newline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/>
              <a:t>name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("Hello %s, age %d\n", name, age);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2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 square feet to square meters: 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have known that 1 feet = 0.3048 meters. </a:t>
            </a:r>
          </a:p>
          <a:p>
            <a:pPr lvl="1"/>
            <a:r>
              <a:rPr lang="en-US" altLang="zh-CN" dirty="0"/>
              <a:t>input the square feet value and display the square meters </a:t>
            </a:r>
            <a:r>
              <a:rPr lang="en-US" altLang="zh-CN" dirty="0" smtClean="0"/>
              <a:t>value</a:t>
            </a:r>
            <a:endParaRPr lang="en-US" altLang="zh-CN" dirty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java class </a:t>
            </a:r>
            <a:r>
              <a:rPr lang="en-US" altLang="zh-CN" dirty="0"/>
              <a:t>to solve this problem</a:t>
            </a:r>
            <a:br>
              <a:rPr lang="en-US" altLang="zh-CN" dirty="0"/>
            </a:b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1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System.out.println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We saw these statements in previous chapter:</a:t>
            </a:r>
          </a:p>
          <a:p>
            <a:endParaRPr lang="en-US" altLang="zh-CN" sz="2800" b="1" dirty="0" smtClean="0"/>
          </a:p>
          <a:p>
            <a:pPr marL="457200" lvl="1" indent="0">
              <a:buNone/>
            </a:pPr>
            <a:r>
              <a:rPr lang="en-US" altLang="zh-CN" sz="2400" b="1" dirty="0" err="1" smtClean="0"/>
              <a:t>System.out.println</a:t>
            </a:r>
            <a:r>
              <a:rPr lang="en-US" altLang="zh-CN" sz="2400" b="1" dirty="0" smtClean="0"/>
              <a:t>(“Hello World!”)</a:t>
            </a:r>
          </a:p>
          <a:p>
            <a:pPr marL="457200" lvl="1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(10.5+(3-1)/(1+1</a:t>
            </a:r>
            <a:r>
              <a:rPr lang="en-US" altLang="zh-CN" dirty="0" smtClean="0"/>
              <a:t>));</a:t>
            </a:r>
          </a:p>
          <a:p>
            <a:pPr marL="457200" lvl="1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  <a:endParaRPr lang="en-US" altLang="zh-CN" sz="24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What is System ?</a:t>
            </a:r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What is 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System.out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?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What is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?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System.out.println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2249487"/>
            <a:ext cx="7439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Class is a type</a:t>
            </a:r>
            <a:r>
              <a:rPr lang="en-US" altLang="zh-CN" dirty="0"/>
              <a:t>, but not a primitive type.</a:t>
            </a:r>
          </a:p>
          <a:p>
            <a:r>
              <a:rPr lang="en-US" altLang="zh-CN" b="1" dirty="0" smtClean="0">
                <a:effectLst/>
              </a:rPr>
              <a:t>Class is a collection of attributes and methods (or </a:t>
            </a:r>
            <a:r>
              <a:rPr lang="en-US" altLang="zh-CN" b="1" dirty="0" smtClean="0"/>
              <a:t>subroutines</a:t>
            </a:r>
            <a:r>
              <a:rPr lang="en-US" altLang="zh-CN" b="1" dirty="0" smtClean="0">
                <a:effectLst/>
              </a:rPr>
              <a:t>)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Attributes </a:t>
            </a:r>
            <a:r>
              <a:rPr lang="en-US" altLang="zh-CN" dirty="0" smtClean="0"/>
              <a:t>are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variables that can be accessed by the methods in the same class directly.</a:t>
            </a:r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a class contains </a:t>
            </a:r>
            <a:r>
              <a:rPr lang="en-US" altLang="zh-CN" dirty="0">
                <a:solidFill>
                  <a:srgbClr val="FFFF00"/>
                </a:solidFill>
              </a:rPr>
              <a:t> static attributes or subroutines</a:t>
            </a:r>
            <a:r>
              <a:rPr lang="en-US" altLang="zh-CN" dirty="0"/>
              <a:t>, we can access the static attributes or subroutines without declaration</a:t>
            </a:r>
            <a:r>
              <a:rPr lang="en-US" altLang="zh-CN" dirty="0" smtClean="0"/>
              <a:t>! </a:t>
            </a:r>
          </a:p>
          <a:p>
            <a:r>
              <a:rPr lang="en-US" altLang="zh-CN" dirty="0"/>
              <a:t>Java use </a:t>
            </a:r>
            <a:r>
              <a:rPr lang="en-US" altLang="zh-CN" dirty="0">
                <a:solidFill>
                  <a:srgbClr val="FFFF00"/>
                </a:solidFill>
              </a:rPr>
              <a:t>dot notation </a:t>
            </a:r>
            <a:r>
              <a:rPr lang="en-US" altLang="zh-CN" dirty="0"/>
              <a:t>to access the </a:t>
            </a:r>
            <a:r>
              <a:rPr lang="en-US" altLang="zh-CN" dirty="0" smtClean="0"/>
              <a:t>static attributes </a:t>
            </a:r>
            <a:r>
              <a:rPr lang="en-US" altLang="zh-CN" dirty="0"/>
              <a:t>and methods</a:t>
            </a:r>
            <a:r>
              <a:rPr lang="en-US" altLang="zh-CN" dirty="0" smtClean="0"/>
              <a:t>.</a:t>
            </a:r>
            <a:endParaRPr lang="en-US" altLang="zh-CN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System.out.println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Explanation: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>
                <a:solidFill>
                  <a:srgbClr val="FFFF00"/>
                </a:solidFill>
              </a:rPr>
              <a:t>System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PrintStream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are provided by Java Library.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out</a:t>
            </a:r>
            <a:r>
              <a:rPr lang="en-US" altLang="zh-CN" dirty="0" smtClean="0"/>
              <a:t> </a:t>
            </a:r>
            <a:r>
              <a:rPr lang="en-US" altLang="zh-CN" dirty="0"/>
              <a:t>is a static </a:t>
            </a:r>
            <a:r>
              <a:rPr lang="en-US" altLang="zh-CN" dirty="0" smtClean="0"/>
              <a:t>attribute of </a:t>
            </a:r>
            <a:r>
              <a:rPr lang="en-US" altLang="zh-CN" dirty="0"/>
              <a:t>class </a:t>
            </a:r>
            <a:r>
              <a:rPr lang="en-US" altLang="zh-CN" dirty="0">
                <a:solidFill>
                  <a:srgbClr val="FFFF00"/>
                </a:solidFill>
              </a:rPr>
              <a:t>System</a:t>
            </a:r>
            <a:r>
              <a:rPr lang="en-US" altLang="zh-CN" dirty="0"/>
              <a:t>, and has the type </a:t>
            </a:r>
            <a:r>
              <a:rPr lang="en-US" altLang="zh-CN" dirty="0" err="1" smtClean="0">
                <a:solidFill>
                  <a:srgbClr val="FFFF00"/>
                </a:solidFill>
              </a:rPr>
              <a:t>PrintStream</a:t>
            </a:r>
            <a:r>
              <a:rPr lang="en-US" altLang="zh-CN" dirty="0" smtClean="0"/>
              <a:t>, we </a:t>
            </a:r>
            <a:r>
              <a:rPr lang="en-US" altLang="zh-CN" dirty="0"/>
              <a:t>can use dot notation </a:t>
            </a:r>
            <a:r>
              <a:rPr lang="en-US" altLang="zh-CN" dirty="0" err="1" smtClean="0">
                <a:solidFill>
                  <a:srgbClr val="FFFF00"/>
                </a:solidFill>
              </a:rPr>
              <a:t>System.out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acess</a:t>
            </a:r>
            <a:r>
              <a:rPr lang="en-US" altLang="zh-CN" dirty="0" smtClean="0"/>
              <a:t> it.</a:t>
            </a: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println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a </a:t>
            </a:r>
            <a:r>
              <a:rPr lang="en-US" altLang="zh-CN" dirty="0" smtClean="0"/>
              <a:t>static method </a:t>
            </a:r>
            <a:r>
              <a:rPr lang="en-US" altLang="zh-CN" dirty="0"/>
              <a:t>of class </a:t>
            </a:r>
            <a:r>
              <a:rPr lang="en-US" altLang="zh-CN" dirty="0" err="1">
                <a:solidFill>
                  <a:srgbClr val="FFFF00"/>
                </a:solidFill>
              </a:rPr>
              <a:t>PrintStream</a:t>
            </a:r>
            <a:r>
              <a:rPr lang="en-US" altLang="zh-CN" dirty="0" smtClean="0"/>
              <a:t>. Similarly, we cam </a:t>
            </a:r>
            <a:r>
              <a:rPr lang="en-US" altLang="zh-CN" dirty="0"/>
              <a:t>use dot notation </a:t>
            </a:r>
            <a:r>
              <a:rPr lang="en-US" altLang="zh-CN" dirty="0" err="1">
                <a:solidFill>
                  <a:srgbClr val="FFFF00"/>
                </a:solidFill>
              </a:rPr>
              <a:t>S</a:t>
            </a:r>
            <a:r>
              <a:rPr lang="en-US" altLang="zh-CN" dirty="0" err="1" smtClean="0">
                <a:solidFill>
                  <a:srgbClr val="FFFF00"/>
                </a:solidFill>
              </a:rPr>
              <a:t>ystem.out.println</a:t>
            </a:r>
            <a:r>
              <a:rPr lang="en-US" altLang="zh-CN" dirty="0" smtClean="0"/>
              <a:t> to invoke it.</a:t>
            </a:r>
          </a:p>
        </p:txBody>
      </p:sp>
    </p:spTree>
    <p:extLst>
      <p:ext uri="{BB962C8B-B14F-4D97-AF65-F5344CB8AC3E}">
        <p14:creationId xmlns:p14="http://schemas.microsoft.com/office/powerpoint/2010/main" val="18762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Java Library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Java </a:t>
            </a:r>
            <a:r>
              <a:rPr lang="en-US" altLang="zh-CN" b="1" dirty="0">
                <a:solidFill>
                  <a:srgbClr val="FFFF00"/>
                </a:solidFill>
              </a:rPr>
              <a:t>library </a:t>
            </a:r>
            <a:r>
              <a:rPr lang="en-US" altLang="zh-CN" b="1" dirty="0"/>
              <a:t>has several thousand </a:t>
            </a:r>
            <a:r>
              <a:rPr lang="en-US" altLang="zh-CN" b="1" dirty="0" smtClean="0"/>
              <a:t>standard classes which </a:t>
            </a:r>
            <a:r>
              <a:rPr lang="en-US" altLang="zh-CN" b="1" dirty="0"/>
              <a:t>provide frequently used </a:t>
            </a:r>
            <a:r>
              <a:rPr lang="en-US" altLang="zh-CN" b="1" dirty="0" smtClean="0"/>
              <a:t>functions, such as input, output, string operations, and math operations, etc.</a:t>
            </a:r>
          </a:p>
          <a:p>
            <a:r>
              <a:rPr lang="en-US" altLang="zh-CN" dirty="0" smtClean="0"/>
              <a:t>When we need use the java library, we should </a:t>
            </a:r>
            <a:r>
              <a:rPr lang="en-US" altLang="zh-CN" dirty="0" smtClean="0">
                <a:solidFill>
                  <a:srgbClr val="FFFF00"/>
                </a:solidFill>
              </a:rPr>
              <a:t>import </a:t>
            </a:r>
            <a:r>
              <a:rPr lang="en-US" altLang="zh-CN" dirty="0" smtClean="0"/>
              <a:t>them in first, except for some </a:t>
            </a:r>
            <a:r>
              <a:rPr lang="en-US" altLang="zh-CN" dirty="0"/>
              <a:t>frequently used </a:t>
            </a:r>
            <a:r>
              <a:rPr lang="en-US" altLang="zh-CN" dirty="0" smtClean="0"/>
              <a:t>classes, such as </a:t>
            </a:r>
            <a:r>
              <a:rPr lang="en-US" altLang="zh-CN" dirty="0" smtClean="0">
                <a:solidFill>
                  <a:srgbClr val="FFFF00"/>
                </a:solidFill>
              </a:rPr>
              <a:t>System, Math, Integer, Float, Double, Boolean</a:t>
            </a:r>
            <a:r>
              <a:rPr lang="en-US" altLang="zh-CN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52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by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to String:</a:t>
            </a:r>
          </a:p>
          <a:p>
            <a:pPr lvl="1"/>
            <a:r>
              <a:rPr lang="en-US" altLang="zh-CN" dirty="0"/>
              <a:t>String five = 5; </a:t>
            </a:r>
            <a:r>
              <a:rPr lang="en-US" altLang="zh-CN" dirty="0">
                <a:solidFill>
                  <a:srgbClr val="FF0000"/>
                </a:solidFill>
              </a:rPr>
              <a:t>// ERROR!</a:t>
            </a:r>
          </a:p>
          <a:p>
            <a:pPr lvl="1"/>
            <a:r>
              <a:rPr lang="en-US" altLang="zh-CN" dirty="0"/>
              <a:t>String five = </a:t>
            </a:r>
            <a:r>
              <a:rPr lang="en-US" altLang="zh-CN" dirty="0" err="1"/>
              <a:t>Integer.toString</a:t>
            </a:r>
            <a:r>
              <a:rPr lang="en-US" altLang="zh-CN" dirty="0"/>
              <a:t> (5);</a:t>
            </a:r>
          </a:p>
          <a:p>
            <a:pPr lvl="1"/>
            <a:r>
              <a:rPr lang="en-US" altLang="zh-CN" dirty="0"/>
              <a:t>String five = “” + 5; </a:t>
            </a:r>
            <a:r>
              <a:rPr lang="en-US" altLang="zh-CN" dirty="0">
                <a:solidFill>
                  <a:srgbClr val="92D050"/>
                </a:solidFill>
              </a:rPr>
              <a:t>// five = “</a:t>
            </a:r>
            <a:r>
              <a:rPr lang="en-US" altLang="zh-CN" dirty="0" smtClean="0">
                <a:solidFill>
                  <a:srgbClr val="92D050"/>
                </a:solidFill>
              </a:rPr>
              <a:t>55”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String to 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foo = “18”; </a:t>
            </a:r>
            <a:r>
              <a:rPr lang="en-US" altLang="zh-CN" dirty="0">
                <a:solidFill>
                  <a:srgbClr val="FF0000"/>
                </a:solidFill>
              </a:rPr>
              <a:t>// ERROR!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foo = </a:t>
            </a:r>
            <a:r>
              <a:rPr lang="en-US" altLang="zh-CN" dirty="0" err="1"/>
              <a:t>Integer.parseInt</a:t>
            </a:r>
            <a:r>
              <a:rPr lang="en-US" altLang="zh-CN" dirty="0"/>
              <a:t> (“18”);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1590</Words>
  <Application>Microsoft Office PowerPoint</Application>
  <PresentationFormat>On-screen Show (4:3)</PresentationFormat>
  <Paragraphs>220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宋体</vt:lpstr>
      <vt:lpstr>Arial</vt:lpstr>
      <vt:lpstr>Calibri</vt:lpstr>
      <vt:lpstr>Office Theme</vt:lpstr>
      <vt:lpstr>Java Programming</vt:lpstr>
      <vt:lpstr>Outline </vt:lpstr>
      <vt:lpstr>Standard input &amp; output</vt:lpstr>
      <vt:lpstr>System.out.println</vt:lpstr>
      <vt:lpstr>System.out.println</vt:lpstr>
      <vt:lpstr>Class</vt:lpstr>
      <vt:lpstr>System.out.println</vt:lpstr>
      <vt:lpstr>Java Library</vt:lpstr>
      <vt:lpstr>Conversion by method</vt:lpstr>
      <vt:lpstr>Formatting output</vt:lpstr>
      <vt:lpstr>Formatting output</vt:lpstr>
      <vt:lpstr>CalcArea.java (modified)</vt:lpstr>
      <vt:lpstr>Format specifiers</vt:lpstr>
      <vt:lpstr>Format specifiers</vt:lpstr>
      <vt:lpstr>Observe the results </vt:lpstr>
      <vt:lpstr>Input</vt:lpstr>
      <vt:lpstr>Import statement</vt:lpstr>
      <vt:lpstr>Package &amp; fully qualified name </vt:lpstr>
      <vt:lpstr>Package </vt:lpstr>
      <vt:lpstr>Fully qualified name</vt:lpstr>
      <vt:lpstr>Fully qualified name</vt:lpstr>
      <vt:lpstr>Fully qualified name</vt:lpstr>
      <vt:lpstr>HelloSomeone.java</vt:lpstr>
      <vt:lpstr>java.util.Scanner</vt:lpstr>
      <vt:lpstr>java.util.Scanner</vt:lpstr>
      <vt:lpstr>Java program structure</vt:lpstr>
      <vt:lpstr>tokens</vt:lpstr>
      <vt:lpstr>CalcArea.java (modifed)</vt:lpstr>
      <vt:lpstr>Magic numbers</vt:lpstr>
      <vt:lpstr>CalcArea.java (modified)</vt:lpstr>
      <vt:lpstr>Constants</vt:lpstr>
      <vt:lpstr>CalcArea.java (final version)</vt:lpstr>
      <vt:lpstr>Math.PI </vt:lpstr>
      <vt:lpstr>Methods and Constants in Math</vt:lpstr>
      <vt:lpstr>The Scanner bug</vt:lpstr>
      <vt:lpstr>The Scanner bug</vt:lpstr>
      <vt:lpstr>The Scanner bug</vt:lpstr>
      <vt:lpstr>Solve the Scanner bug</vt:lpstr>
      <vt:lpstr>Quiz 2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330</cp:revision>
  <dcterms:created xsi:type="dcterms:W3CDTF">2016-09-13T14:28:44Z</dcterms:created>
  <dcterms:modified xsi:type="dcterms:W3CDTF">2017-04-25T17:51:08Z</dcterms:modified>
</cp:coreProperties>
</file>