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gif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37"/>
  </p:notesMasterIdLst>
  <p:sldIdLst>
    <p:sldId id="256" r:id="rId2"/>
    <p:sldId id="259" r:id="rId3"/>
    <p:sldId id="282" r:id="rId4"/>
    <p:sldId id="288" r:id="rId5"/>
    <p:sldId id="289" r:id="rId6"/>
    <p:sldId id="287" r:id="rId7"/>
    <p:sldId id="290" r:id="rId8"/>
    <p:sldId id="303" r:id="rId9"/>
    <p:sldId id="291" r:id="rId10"/>
    <p:sldId id="304" r:id="rId11"/>
    <p:sldId id="293" r:id="rId12"/>
    <p:sldId id="297" r:id="rId13"/>
    <p:sldId id="296" r:id="rId14"/>
    <p:sldId id="283" r:id="rId15"/>
    <p:sldId id="292" r:id="rId16"/>
    <p:sldId id="307" r:id="rId17"/>
    <p:sldId id="306" r:id="rId18"/>
    <p:sldId id="318" r:id="rId19"/>
    <p:sldId id="315" r:id="rId20"/>
    <p:sldId id="316" r:id="rId21"/>
    <p:sldId id="317" r:id="rId22"/>
    <p:sldId id="299" r:id="rId23"/>
    <p:sldId id="313" r:id="rId24"/>
    <p:sldId id="310" r:id="rId25"/>
    <p:sldId id="319" r:id="rId26"/>
    <p:sldId id="321" r:id="rId27"/>
    <p:sldId id="322" r:id="rId28"/>
    <p:sldId id="323" r:id="rId29"/>
    <p:sldId id="312" r:id="rId30"/>
    <p:sldId id="320" r:id="rId31"/>
    <p:sldId id="311" r:id="rId32"/>
    <p:sldId id="314" r:id="rId33"/>
    <p:sldId id="325" r:id="rId34"/>
    <p:sldId id="324" r:id="rId35"/>
    <p:sldId id="28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15BFB-DB55-46B1-81D2-FE6B801D5A4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A7A82-F5F1-4CDB-AA33-17BEAEB19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8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A7A82-F5F1-4CDB-AA33-17BEAEB197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5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7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9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3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8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3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0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8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5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3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date-time/index.html" TargetMode="External"/><Relationship Id="rId2" Type="http://schemas.openxmlformats.org/officeDocument/2006/relationships/hyperlink" Target="http://www.oracle.com/technetwork/articles/java/jf14-date-time-212536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eo.com/article/java-8-date-time-api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Java Programming</a:t>
            </a:r>
            <a:endParaRPr lang="zh-CN" alt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Static Methods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Void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method without return value is called </a:t>
            </a:r>
            <a:r>
              <a:rPr lang="en-US" altLang="zh-CN" dirty="0">
                <a:solidFill>
                  <a:srgbClr val="00B0F0"/>
                </a:solidFill>
              </a:rPr>
              <a:t>void method. 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he return type of a void method in the definition must be </a:t>
            </a:r>
            <a:r>
              <a:rPr lang="en-US" altLang="zh-CN" dirty="0" smtClean="0">
                <a:solidFill>
                  <a:srgbClr val="00B0F0"/>
                </a:solidFill>
              </a:rPr>
              <a:t>void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example, the main method is a void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57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Arguments &amp; parameter passing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Arguments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The values that are passed to a method when it is invoked are called arguments (or actual parameters).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Parameter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passing</a:t>
            </a:r>
          </a:p>
          <a:p>
            <a:pPr lvl="1"/>
            <a:r>
              <a:rPr lang="en-US" altLang="zh-CN" dirty="0"/>
              <a:t>The process </a:t>
            </a:r>
            <a:r>
              <a:rPr lang="en-US" altLang="zh-CN" dirty="0" smtClean="0"/>
              <a:t>that the argument </a:t>
            </a:r>
            <a:r>
              <a:rPr lang="en-US" altLang="zh-CN" dirty="0"/>
              <a:t>gets passed from outside the method to the inside is called parameter passing.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1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</a:t>
            </a:r>
            <a:r>
              <a:rPr lang="en-US" altLang="zh-CN" dirty="0"/>
              <a:t>statement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B0F0"/>
                </a:solidFill>
              </a:rPr>
              <a:t>value methods must have a return statement </a:t>
            </a:r>
            <a:r>
              <a:rPr lang="en-US" altLang="zh-CN" dirty="0" smtClean="0"/>
              <a:t>at least.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B0F0"/>
                </a:solidFill>
              </a:rPr>
              <a:t>return statement </a:t>
            </a:r>
            <a:r>
              <a:rPr lang="en-US" altLang="zh-CN" dirty="0" smtClean="0"/>
              <a:t>terminates </a:t>
            </a:r>
            <a:r>
              <a:rPr lang="en-US" altLang="zh-CN" dirty="0"/>
              <a:t>execution of the </a:t>
            </a:r>
            <a:r>
              <a:rPr lang="en-US" altLang="zh-CN" dirty="0" smtClean="0"/>
              <a:t>function and return a value to the caller.</a:t>
            </a: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B0F0"/>
                </a:solidFill>
              </a:rPr>
              <a:t>return value must </a:t>
            </a:r>
            <a:r>
              <a:rPr lang="en-US" altLang="zh-CN" dirty="0">
                <a:solidFill>
                  <a:srgbClr val="00B0F0"/>
                </a:solidFill>
              </a:rPr>
              <a:t>match the return type </a:t>
            </a:r>
            <a:r>
              <a:rPr lang="en-US" altLang="zh-CN" dirty="0"/>
              <a:t>that </a:t>
            </a:r>
            <a:r>
              <a:rPr lang="en-US" altLang="zh-CN" dirty="0" smtClean="0"/>
              <a:t>is specified </a:t>
            </a:r>
            <a:r>
              <a:rPr lang="en-US" altLang="zh-CN" dirty="0"/>
              <a:t>for the </a:t>
            </a:r>
            <a:r>
              <a:rPr lang="en-US" altLang="zh-CN" dirty="0" smtClean="0"/>
              <a:t>function.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return statement </a:t>
            </a:r>
            <a:r>
              <a:rPr lang="en-US" altLang="zh-CN" dirty="0" smtClean="0"/>
              <a:t>also allows </a:t>
            </a:r>
            <a:r>
              <a:rPr lang="en-US" altLang="zh-CN" dirty="0"/>
              <a:t>you to terminate a method before you reach </a:t>
            </a:r>
            <a:r>
              <a:rPr lang="en-US" altLang="zh-CN" dirty="0" smtClean="0"/>
              <a:t>the end </a:t>
            </a:r>
            <a:r>
              <a:rPr lang="en-US" altLang="zh-CN" dirty="0"/>
              <a:t>of it</a:t>
            </a:r>
            <a:r>
              <a:rPr lang="en-US" altLang="zh-CN" dirty="0" smtClean="0"/>
              <a:t>. I will show you in the next lecture (Conditionals).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50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variable declared inside a </a:t>
            </a:r>
            <a:r>
              <a:rPr lang="en-US" altLang="zh-CN" dirty="0" smtClean="0"/>
              <a:t>method is called </a:t>
            </a:r>
            <a:r>
              <a:rPr lang="en-US" altLang="zh-CN" dirty="0" smtClean="0">
                <a:solidFill>
                  <a:srgbClr val="00B0F0"/>
                </a:solidFill>
              </a:rPr>
              <a:t>local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variable</a:t>
            </a:r>
            <a:r>
              <a:rPr lang="en-US" altLang="zh-CN" dirty="0" smtClean="0"/>
              <a:t>. </a:t>
            </a:r>
            <a:r>
              <a:rPr lang="en-US" altLang="zh-CN" dirty="0"/>
              <a:t>The parameters are also local variables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Note :</a:t>
            </a:r>
          </a:p>
          <a:p>
            <a:pPr lvl="1"/>
            <a:r>
              <a:rPr lang="en-US" altLang="zh-CN" dirty="0" smtClean="0"/>
              <a:t>Local </a:t>
            </a:r>
            <a:r>
              <a:rPr lang="en-US" altLang="zh-CN" dirty="0"/>
              <a:t>variables cannot be accessed from outside their method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local variable </a:t>
            </a:r>
            <a:r>
              <a:rPr lang="en-US" altLang="zh-CN" dirty="0" smtClean="0"/>
              <a:t>declared </a:t>
            </a:r>
            <a:r>
              <a:rPr lang="en-US" altLang="zh-CN" dirty="0"/>
              <a:t>inside a </a:t>
            </a:r>
            <a:r>
              <a:rPr lang="en-US" altLang="zh-CN" dirty="0" smtClean="0"/>
              <a:t>block cannot </a:t>
            </a:r>
            <a:r>
              <a:rPr lang="en-US" altLang="zh-CN" dirty="0"/>
              <a:t>be accessed from outside the block.</a:t>
            </a:r>
          </a:p>
          <a:p>
            <a:endParaRPr lang="en-US" altLang="zh-CN" dirty="0"/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8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 &amp; </a:t>
            </a:r>
            <a:r>
              <a:rPr lang="en-US" altLang="zh-CN" dirty="0" smtClean="0"/>
              <a:t>Return values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42" y="2689100"/>
            <a:ext cx="6725516" cy="3816769"/>
          </a:xfrm>
          <a:prstGeom prst="rect">
            <a:avLst/>
          </a:prstGeom>
        </p:spPr>
      </p:pic>
      <p:sp>
        <p:nvSpPr>
          <p:cNvPr id="5" name="Line Callout 2 (Accent Bar) 4"/>
          <p:cNvSpPr/>
          <p:nvPr/>
        </p:nvSpPr>
        <p:spPr>
          <a:xfrm>
            <a:off x="7557655" y="1630882"/>
            <a:ext cx="1464685" cy="67887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0662"/>
              <a:gd name="adj6" fmla="val -34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Parameter</a:t>
            </a:r>
            <a:endParaRPr lang="zh-CN" alt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4572000" y="1630882"/>
            <a:ext cx="1464685" cy="67887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4744"/>
              <a:gd name="adj6" fmla="val -4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type</a:t>
            </a:r>
            <a:endParaRPr lang="zh-CN" altLang="en-US" dirty="0"/>
          </a:p>
        </p:txBody>
      </p:sp>
      <p:sp>
        <p:nvSpPr>
          <p:cNvPr id="8" name="Line Callout 2 (Accent Bar) 7"/>
          <p:cNvSpPr/>
          <p:nvPr/>
        </p:nvSpPr>
        <p:spPr>
          <a:xfrm>
            <a:off x="7558088" y="3709063"/>
            <a:ext cx="1464685" cy="67887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295"/>
              <a:gd name="adj6" fmla="val -42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Parameter</a:t>
            </a:r>
            <a:endParaRPr lang="zh-CN" altLang="en-US" dirty="0"/>
          </a:p>
        </p:txBody>
      </p:sp>
      <p:sp>
        <p:nvSpPr>
          <p:cNvPr id="9" name="Line Callout 2 (Accent Bar) 8"/>
          <p:cNvSpPr/>
          <p:nvPr/>
        </p:nvSpPr>
        <p:spPr>
          <a:xfrm>
            <a:off x="4572000" y="3709063"/>
            <a:ext cx="1464685" cy="67887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417"/>
              <a:gd name="adj6" fmla="val -28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type</a:t>
            </a:r>
            <a:endParaRPr lang="zh-CN" altLang="en-US" dirty="0"/>
          </a:p>
        </p:txBody>
      </p:sp>
      <p:sp>
        <p:nvSpPr>
          <p:cNvPr id="10" name="Line Callout 2 (Accent Bar) 9"/>
          <p:cNvSpPr/>
          <p:nvPr/>
        </p:nvSpPr>
        <p:spPr>
          <a:xfrm>
            <a:off x="263237" y="4258047"/>
            <a:ext cx="1464685" cy="678873"/>
          </a:xfrm>
          <a:prstGeom prst="accentCallout2">
            <a:avLst>
              <a:gd name="adj1" fmla="val 18750"/>
              <a:gd name="adj2" fmla="val 104229"/>
              <a:gd name="adj3" fmla="val 18750"/>
              <a:gd name="adj4" fmla="val 113868"/>
              <a:gd name="adj5" fmla="val -40562"/>
              <a:gd name="adj6" fmla="val 23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value</a:t>
            </a:r>
            <a:endParaRPr lang="zh-CN" altLang="en-US" dirty="0"/>
          </a:p>
        </p:txBody>
      </p:sp>
      <p:sp>
        <p:nvSpPr>
          <p:cNvPr id="11" name="Line Callout 2 (Accent Bar) 10"/>
          <p:cNvSpPr/>
          <p:nvPr/>
        </p:nvSpPr>
        <p:spPr>
          <a:xfrm>
            <a:off x="263236" y="5595894"/>
            <a:ext cx="1464685" cy="678873"/>
          </a:xfrm>
          <a:prstGeom prst="accentCallout2">
            <a:avLst>
              <a:gd name="adj1" fmla="val 18750"/>
              <a:gd name="adj2" fmla="val 104229"/>
              <a:gd name="adj3" fmla="val 18750"/>
              <a:gd name="adj4" fmla="val 113868"/>
              <a:gd name="adj5" fmla="val -40562"/>
              <a:gd name="adj6" fmla="val 23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Method invoking &amp; Arguments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 invoking can be part of a expression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9" y="2656823"/>
            <a:ext cx="6457950" cy="2867025"/>
          </a:xfrm>
          <a:prstGeom prst="rect">
            <a:avLst/>
          </a:prstGeom>
        </p:spPr>
      </p:pic>
      <p:sp>
        <p:nvSpPr>
          <p:cNvPr id="6" name="Line Callout 2 (Accent Bar) 5"/>
          <p:cNvSpPr/>
          <p:nvPr/>
        </p:nvSpPr>
        <p:spPr>
          <a:xfrm>
            <a:off x="7322235" y="4690485"/>
            <a:ext cx="1464685" cy="67887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766"/>
              <a:gd name="adj6" fmla="val -88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Argument</a:t>
            </a:r>
            <a:endParaRPr lang="zh-CN" altLang="en-US" dirty="0"/>
          </a:p>
        </p:txBody>
      </p:sp>
      <p:sp>
        <p:nvSpPr>
          <p:cNvPr id="8" name="Line Callout 2 (Accent Bar) 7"/>
          <p:cNvSpPr/>
          <p:nvPr/>
        </p:nvSpPr>
        <p:spPr>
          <a:xfrm>
            <a:off x="7326240" y="3682639"/>
            <a:ext cx="1464685" cy="67887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277"/>
              <a:gd name="adj6" fmla="val -9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Argument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9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Celsius and Fahrenheit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 two methods:</a:t>
            </a:r>
          </a:p>
          <a:p>
            <a:pPr lvl="1"/>
            <a:r>
              <a:rPr lang="en-US" altLang="zh-CN" dirty="0" smtClean="0"/>
              <a:t>Converting </a:t>
            </a:r>
            <a:r>
              <a:rPr lang="en-US" altLang="zh-CN" dirty="0">
                <a:solidFill>
                  <a:srgbClr val="92D050"/>
                </a:solidFill>
              </a:rPr>
              <a:t>C</a:t>
            </a:r>
            <a:r>
              <a:rPr lang="en-US" altLang="zh-CN" dirty="0"/>
              <a:t>elsius to </a:t>
            </a:r>
            <a:r>
              <a:rPr lang="en-US" altLang="zh-CN" dirty="0">
                <a:solidFill>
                  <a:srgbClr val="00B0F0"/>
                </a:solidFill>
              </a:rPr>
              <a:t>F</a:t>
            </a:r>
            <a:r>
              <a:rPr lang="en-US" altLang="zh-CN" dirty="0"/>
              <a:t>ahrenheit</a:t>
            </a:r>
            <a:endParaRPr lang="zh-CN" altLang="en-US" dirty="0"/>
          </a:p>
          <a:p>
            <a:pPr lvl="1"/>
            <a:r>
              <a:rPr lang="en-US" altLang="zh-CN" dirty="0"/>
              <a:t>Converting </a:t>
            </a:r>
            <a:r>
              <a:rPr lang="en-US" altLang="zh-CN" dirty="0">
                <a:solidFill>
                  <a:srgbClr val="00B0F0"/>
                </a:solidFill>
              </a:rPr>
              <a:t>F</a:t>
            </a:r>
            <a:r>
              <a:rPr lang="en-US" altLang="zh-CN" dirty="0"/>
              <a:t>ahrenheit </a:t>
            </a:r>
            <a:r>
              <a:rPr lang="en-US" altLang="zh-CN" dirty="0" smtClean="0"/>
              <a:t>to </a:t>
            </a:r>
            <a:r>
              <a:rPr lang="en-US" altLang="zh-CN" dirty="0" smtClean="0">
                <a:solidFill>
                  <a:srgbClr val="92D050"/>
                </a:solidFill>
              </a:rPr>
              <a:t>C</a:t>
            </a:r>
            <a:r>
              <a:rPr lang="en-US" altLang="zh-CN" dirty="0" smtClean="0"/>
              <a:t>elsius</a:t>
            </a:r>
          </a:p>
          <a:p>
            <a:r>
              <a:rPr lang="en-US" altLang="zh-CN" dirty="0" smtClean="0"/>
              <a:t>We have known: 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92D050"/>
                </a:solidFill>
              </a:rPr>
              <a:t>C</a:t>
            </a:r>
            <a:r>
              <a:rPr lang="en-US" altLang="zh-CN" sz="2800" dirty="0"/>
              <a:t>=(5/9</a:t>
            </a:r>
            <a:r>
              <a:rPr lang="en-US" altLang="zh-CN" sz="2800" dirty="0" smtClean="0"/>
              <a:t>)*(</a:t>
            </a:r>
            <a:r>
              <a:rPr lang="en-US" altLang="zh-CN" sz="2800" dirty="0">
                <a:solidFill>
                  <a:srgbClr val="00B0F0"/>
                </a:solidFill>
              </a:rPr>
              <a:t>F</a:t>
            </a:r>
            <a:r>
              <a:rPr lang="en-US" altLang="zh-CN" sz="2800" dirty="0"/>
              <a:t>-32</a:t>
            </a:r>
            <a:r>
              <a:rPr lang="en-US" altLang="zh-CN" sz="2800" dirty="0" smtClean="0"/>
              <a:t>)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B0F0"/>
                </a:solidFill>
              </a:rPr>
              <a:t>F</a:t>
            </a:r>
            <a:r>
              <a:rPr lang="en-US" altLang="zh-CN" sz="2800" dirty="0" smtClean="0"/>
              <a:t>=(9/5)*</a:t>
            </a:r>
            <a:r>
              <a:rPr lang="en-US" altLang="zh-CN" sz="2800" dirty="0" smtClean="0">
                <a:solidFill>
                  <a:srgbClr val="92D050"/>
                </a:solidFill>
              </a:rPr>
              <a:t>C</a:t>
            </a:r>
            <a:r>
              <a:rPr lang="en-US" altLang="zh-CN" sz="2800" dirty="0" smtClean="0"/>
              <a:t>+32</a:t>
            </a:r>
            <a:endParaRPr lang="en-US" altLang="zh-CN" sz="2800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36" y="1690689"/>
            <a:ext cx="2085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Celsius and Fahrenheit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edu.hit.java.intro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 smtClean="0"/>
              <a:t>CelsiusAndFahrenheit</a:t>
            </a:r>
            <a:r>
              <a:rPr lang="en-US" altLang="zh-CN" dirty="0" smtClean="0"/>
              <a:t>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>
                <a:solidFill>
                  <a:srgbClr val="00B05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toFahrenheit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/>
                </a:solidFill>
              </a:rPr>
              <a:t>double </a:t>
            </a:r>
            <a:r>
              <a:rPr lang="en-US" altLang="zh-CN" dirty="0" err="1" smtClean="0">
                <a:solidFill>
                  <a:srgbClr val="00B050"/>
                </a:solidFill>
              </a:rPr>
              <a:t>c</a:t>
            </a:r>
            <a:r>
              <a:rPr lang="en-US" altLang="zh-CN" dirty="0" err="1">
                <a:solidFill>
                  <a:srgbClr val="00B050"/>
                </a:solidFill>
              </a:rPr>
              <a:t>elsius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	double </a:t>
            </a:r>
            <a:r>
              <a:rPr lang="en-US" altLang="zh-CN" dirty="0" err="1"/>
              <a:t>fahrenheit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celsius</a:t>
            </a:r>
            <a:r>
              <a:rPr lang="en-US" altLang="zh-CN" dirty="0" smtClean="0"/>
              <a:t>*</a:t>
            </a:r>
            <a:r>
              <a:rPr lang="en-US" altLang="zh-CN" b="0" dirty="0" smtClean="0"/>
              <a:t>(9/5)+32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B0F0"/>
                </a:solidFill>
              </a:rPr>
              <a:t>return </a:t>
            </a:r>
            <a:r>
              <a:rPr lang="en-US" altLang="zh-CN" dirty="0" err="1"/>
              <a:t>fahrenheit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;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>
                <a:solidFill>
                  <a:srgbClr val="00B05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toCelsius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/>
                </a:solidFill>
              </a:rPr>
              <a:t>double </a:t>
            </a:r>
            <a:r>
              <a:rPr lang="en-US" altLang="zh-CN" dirty="0" err="1" smtClean="0">
                <a:solidFill>
                  <a:srgbClr val="00B050"/>
                </a:solidFill>
              </a:rPr>
              <a:t>fahrenheit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		double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elsius</a:t>
            </a:r>
            <a:r>
              <a:rPr lang="en-US" altLang="zh-CN" dirty="0" smtClean="0"/>
              <a:t>= </a:t>
            </a:r>
            <a:r>
              <a:rPr lang="en-US" altLang="zh-CN" b="0" dirty="0"/>
              <a:t>(5/9</a:t>
            </a:r>
            <a:r>
              <a:rPr lang="en-US" altLang="zh-CN" b="0" dirty="0" smtClean="0"/>
              <a:t>)*(</a:t>
            </a:r>
            <a:r>
              <a:rPr lang="en-US" altLang="zh-CN" dirty="0" err="1" smtClean="0"/>
              <a:t>fahrenheit</a:t>
            </a:r>
            <a:r>
              <a:rPr lang="en-US" altLang="zh-CN" dirty="0" smtClean="0"/>
              <a:t> </a:t>
            </a:r>
            <a:r>
              <a:rPr lang="en-US" altLang="zh-CN" b="0" dirty="0" smtClean="0"/>
              <a:t>-32)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B0F0"/>
                </a:solidFill>
              </a:rPr>
              <a:t>return </a:t>
            </a:r>
            <a:r>
              <a:rPr lang="en-US" altLang="zh-CN" dirty="0" err="1"/>
              <a:t>celsius</a:t>
            </a:r>
            <a:r>
              <a:rPr lang="en-US" altLang="zh-CN" dirty="0" smtClean="0">
                <a:solidFill>
                  <a:srgbClr val="00B0F0"/>
                </a:solidFill>
              </a:rPr>
              <a:t>;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{…}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71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Celsius and Fahrenheit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public </a:t>
            </a:r>
            <a:r>
              <a:rPr lang="en-US" altLang="zh-CN" sz="2400" dirty="0">
                <a:solidFill>
                  <a:srgbClr val="00B050"/>
                </a:solidFill>
              </a:rPr>
              <a:t>static</a:t>
            </a:r>
            <a:r>
              <a:rPr lang="en-US" altLang="zh-CN" sz="2400" dirty="0"/>
              <a:t>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	double </a:t>
            </a:r>
            <a:r>
              <a:rPr lang="en-US" altLang="zh-CN" sz="2400" dirty="0"/>
              <a:t>d =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toFahrenheit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-26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(d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double </a:t>
            </a:r>
            <a:r>
              <a:rPr lang="en-US" altLang="zh-CN" sz="2400" dirty="0"/>
              <a:t>r =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toCelsius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60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(r);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007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Non-static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method can be defined without the static keyword.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we want to access the non-static </a:t>
            </a:r>
            <a:r>
              <a:rPr lang="en-US" altLang="zh-CN" dirty="0" smtClean="0"/>
              <a:t>methods</a:t>
            </a:r>
            <a:r>
              <a:rPr lang="en-US" altLang="zh-CN" dirty="0"/>
              <a:t>, we must use the keyword </a:t>
            </a:r>
            <a:r>
              <a:rPr lang="en-US" altLang="zh-CN" dirty="0">
                <a:solidFill>
                  <a:srgbClr val="00B0F0"/>
                </a:solidFill>
              </a:rPr>
              <a:t>new </a:t>
            </a:r>
            <a:r>
              <a:rPr lang="en-US" altLang="zh-CN" dirty="0"/>
              <a:t>followed by a call to the class's </a:t>
            </a:r>
            <a:r>
              <a:rPr lang="en-US" altLang="zh-CN" dirty="0">
                <a:solidFill>
                  <a:srgbClr val="00B0F0"/>
                </a:solidFill>
              </a:rPr>
              <a:t>constructor</a:t>
            </a:r>
            <a:r>
              <a:rPr lang="en-US" altLang="zh-CN" dirty="0"/>
              <a:t> to instantiate an </a:t>
            </a:r>
            <a:r>
              <a:rPr lang="en-US" altLang="zh-CN" dirty="0" smtClean="0">
                <a:solidFill>
                  <a:srgbClr val="00B0F0"/>
                </a:solidFill>
              </a:rPr>
              <a:t>object</a:t>
            </a:r>
            <a:r>
              <a:rPr lang="en-US" altLang="zh-CN" dirty="0" smtClean="0"/>
              <a:t>, and then use the dot notation to invoke them.</a:t>
            </a:r>
          </a:p>
          <a:p>
            <a:r>
              <a:rPr lang="en-US" altLang="zh-CN" dirty="0" smtClean="0"/>
              <a:t>Note: constructor is a special method whose name is same with the name of the class. If you didn’t define the </a:t>
            </a:r>
            <a:r>
              <a:rPr lang="en-US" altLang="zh-CN" dirty="0"/>
              <a:t>constructor </a:t>
            </a:r>
            <a:r>
              <a:rPr lang="en-US" altLang="zh-CN" dirty="0" smtClean="0"/>
              <a:t>method, the compiler will help you define it.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Radians/Degrees</a:t>
            </a:r>
            <a:endParaRPr lang="zh-CN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4" y="2764695"/>
            <a:ext cx="2905125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70" y="2764695"/>
            <a:ext cx="2195080" cy="2399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3099015"/>
            <a:ext cx="2232314" cy="12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Celsius and Fahrenheit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edu.hit.java.intro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 smtClean="0"/>
              <a:t>CelsiusAndFahrenheit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smtClean="0">
                <a:solidFill>
                  <a:srgbClr val="00B0F0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toFahrenheit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/>
                </a:solidFill>
              </a:rPr>
              <a:t>double </a:t>
            </a:r>
            <a:r>
              <a:rPr lang="en-US" altLang="zh-CN" dirty="0" err="1" smtClean="0">
                <a:solidFill>
                  <a:srgbClr val="00B050"/>
                </a:solidFill>
              </a:rPr>
              <a:t>c</a:t>
            </a:r>
            <a:r>
              <a:rPr lang="en-US" altLang="zh-CN" dirty="0" err="1">
                <a:solidFill>
                  <a:srgbClr val="00B050"/>
                </a:solidFill>
              </a:rPr>
              <a:t>elsius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double </a:t>
            </a:r>
            <a:r>
              <a:rPr lang="en-US" altLang="zh-CN" dirty="0" err="1"/>
              <a:t>fahrenheit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celsius</a:t>
            </a:r>
            <a:r>
              <a:rPr lang="en-US" altLang="zh-CN" dirty="0" smtClean="0"/>
              <a:t>*</a:t>
            </a:r>
            <a:r>
              <a:rPr lang="en-US" altLang="zh-CN" b="0" dirty="0" smtClean="0"/>
              <a:t>(9/5)+32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B0F0"/>
                </a:solidFill>
              </a:rPr>
              <a:t>return </a:t>
            </a:r>
            <a:r>
              <a:rPr lang="en-US" altLang="zh-CN" dirty="0" err="1"/>
              <a:t>fahrenheit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;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smtClean="0">
                <a:solidFill>
                  <a:srgbClr val="00B0F0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toCelsius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/>
                </a:solidFill>
              </a:rPr>
              <a:t>double </a:t>
            </a:r>
            <a:r>
              <a:rPr lang="en-US" altLang="zh-CN" dirty="0" err="1" smtClean="0">
                <a:solidFill>
                  <a:srgbClr val="00B050"/>
                </a:solidFill>
              </a:rPr>
              <a:t>fahrenheit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		double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elsius</a:t>
            </a:r>
            <a:r>
              <a:rPr lang="en-US" altLang="zh-CN" dirty="0" smtClean="0"/>
              <a:t>= </a:t>
            </a:r>
            <a:r>
              <a:rPr lang="en-US" altLang="zh-CN" b="0" dirty="0"/>
              <a:t>(5/9</a:t>
            </a:r>
            <a:r>
              <a:rPr lang="en-US" altLang="zh-CN" b="0" dirty="0" smtClean="0"/>
              <a:t>)*(</a:t>
            </a:r>
            <a:r>
              <a:rPr lang="en-US" altLang="zh-CN" dirty="0" err="1" smtClean="0"/>
              <a:t>fahrenheit</a:t>
            </a:r>
            <a:r>
              <a:rPr lang="en-US" altLang="zh-CN" dirty="0" smtClean="0"/>
              <a:t> </a:t>
            </a:r>
            <a:r>
              <a:rPr lang="en-US" altLang="zh-CN" b="0" dirty="0" smtClean="0"/>
              <a:t>-32)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B0F0"/>
                </a:solidFill>
              </a:rPr>
              <a:t>return </a:t>
            </a:r>
            <a:r>
              <a:rPr lang="en-US" altLang="zh-CN" dirty="0" err="1"/>
              <a:t>celsius</a:t>
            </a:r>
            <a:r>
              <a:rPr lang="en-US" altLang="zh-CN" dirty="0" smtClean="0">
                <a:solidFill>
                  <a:srgbClr val="00B0F0"/>
                </a:solidFill>
              </a:rPr>
              <a:t>;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{…}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2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Celsius and Fahrenheit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public </a:t>
            </a:r>
            <a:r>
              <a:rPr lang="en-US" altLang="zh-CN" sz="2400" dirty="0">
                <a:solidFill>
                  <a:srgbClr val="00B050"/>
                </a:solidFill>
              </a:rPr>
              <a:t>static</a:t>
            </a:r>
            <a:r>
              <a:rPr lang="en-US" altLang="zh-CN" sz="2400" dirty="0"/>
              <a:t>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CelsiusAndFahrenheit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cf</a:t>
            </a:r>
            <a:r>
              <a:rPr lang="en-US" altLang="zh-CN" sz="2400" dirty="0" smtClean="0">
                <a:solidFill>
                  <a:srgbClr val="00B0F0"/>
                </a:solidFill>
              </a:rPr>
              <a:t> = new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CelsiusAndFahrenheit</a:t>
            </a:r>
            <a:r>
              <a:rPr lang="en-US" altLang="zh-CN" sz="2400" dirty="0" smtClean="0">
                <a:solidFill>
                  <a:srgbClr val="00B0F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/>
              <a:t>double </a:t>
            </a:r>
            <a:r>
              <a:rPr lang="en-US" altLang="zh-CN" sz="2400" dirty="0"/>
              <a:t>d =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cf.toFahrenheit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-26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(d);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double </a:t>
            </a:r>
            <a:r>
              <a:rPr lang="en-US" altLang="zh-CN" sz="2400" dirty="0"/>
              <a:t>r =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cf.toCelsius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60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(r);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49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636771"/>
            <a:ext cx="2089150" cy="2106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 of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 is also called subroutine, or </a:t>
            </a:r>
            <a:r>
              <a:rPr lang="en-US" altLang="zh-CN" dirty="0" smtClean="0"/>
              <a:t>function.</a:t>
            </a:r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en-US" altLang="zh-CN" dirty="0"/>
              <a:t>method should do one thing and only one </a:t>
            </a:r>
            <a:r>
              <a:rPr lang="en-US" altLang="zh-CN" dirty="0" smtClean="0"/>
              <a:t>thing.</a:t>
            </a:r>
            <a:endParaRPr lang="en-US" altLang="zh-CN" dirty="0"/>
          </a:p>
          <a:p>
            <a:r>
              <a:rPr lang="en-US" altLang="zh-CN" dirty="0"/>
              <a:t>Big programs are built out of small methods.</a:t>
            </a:r>
          </a:p>
          <a:p>
            <a:r>
              <a:rPr lang="en-US" altLang="zh-CN" dirty="0" smtClean="0"/>
              <a:t>Methods </a:t>
            </a:r>
            <a:r>
              <a:rPr lang="en-US" altLang="zh-CN" dirty="0"/>
              <a:t>can be individually developed, tested </a:t>
            </a:r>
            <a:r>
              <a:rPr lang="en-US" altLang="zh-CN" dirty="0" smtClean="0"/>
              <a:t>and reused.</a:t>
            </a:r>
            <a:endParaRPr lang="en-US" altLang="zh-CN" dirty="0"/>
          </a:p>
          <a:p>
            <a:r>
              <a:rPr lang="en-US" altLang="zh-CN" dirty="0" smtClean="0"/>
              <a:t>User </a:t>
            </a:r>
            <a:r>
              <a:rPr lang="en-US" altLang="zh-CN" dirty="0"/>
              <a:t>of method does not need to know how it </a:t>
            </a:r>
            <a:r>
              <a:rPr lang="en-US" altLang="zh-CN" dirty="0" smtClean="0"/>
              <a:t>works (a method seems to be a black box</a:t>
            </a:r>
            <a:r>
              <a:rPr lang="en-US" altLang="zh-CN" dirty="0" smtClean="0"/>
              <a:t>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9621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useful functions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Getting </a:t>
            </a:r>
            <a:r>
              <a:rPr lang="en-US" altLang="zh-CN" dirty="0" smtClean="0"/>
              <a:t>the running time of your program</a:t>
            </a:r>
          </a:p>
          <a:p>
            <a:r>
              <a:rPr lang="en-US" altLang="zh-CN" dirty="0" smtClean="0"/>
              <a:t>Getting the current time with specified format</a:t>
            </a:r>
          </a:p>
          <a:p>
            <a:r>
              <a:rPr lang="en-US" altLang="zh-CN" dirty="0"/>
              <a:t>Generating random </a:t>
            </a:r>
            <a:r>
              <a:rPr lang="en-US" altLang="zh-CN" dirty="0" smtClean="0"/>
              <a:t>numbers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8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Getting the running time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long start=</a:t>
            </a:r>
            <a:r>
              <a:rPr lang="en-US" altLang="zh-CN" sz="2400" dirty="0" err="1" smtClean="0"/>
              <a:t>System.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currentTimeMillis</a:t>
            </a:r>
            <a:r>
              <a:rPr lang="en-US" altLang="zh-CN" sz="2400" dirty="0" smtClean="0">
                <a:solidFill>
                  <a:srgbClr val="00B0F0"/>
                </a:solidFill>
              </a:rPr>
              <a:t>()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B050"/>
                </a:solidFill>
              </a:rPr>
              <a:t>//write your code here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…</a:t>
            </a:r>
          </a:p>
          <a:p>
            <a:pPr marL="0" indent="0">
              <a:buNone/>
            </a:pPr>
            <a:r>
              <a:rPr lang="en-US" altLang="zh-CN" sz="2400" smtClean="0"/>
              <a:t>end=</a:t>
            </a:r>
            <a:r>
              <a:rPr lang="en-US" altLang="zh-CN" sz="2400" dirty="0" err="1" smtClean="0"/>
              <a:t>System.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currentTimeMillis</a:t>
            </a:r>
            <a:r>
              <a:rPr lang="en-US" altLang="zh-CN" sz="2400" dirty="0">
                <a:solidFill>
                  <a:srgbClr val="00B0F0"/>
                </a:solidFill>
              </a:rPr>
              <a:t>(); 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 smtClean="0"/>
              <a:t>(“your program spent "+(</a:t>
            </a:r>
            <a:r>
              <a:rPr lang="en-US" altLang="zh-CN" sz="2400" dirty="0"/>
              <a:t>end-start)+"</a:t>
            </a:r>
            <a:r>
              <a:rPr lang="en-US" altLang="zh-CN" sz="2400" dirty="0" err="1" smtClean="0"/>
              <a:t>ms</a:t>
            </a:r>
            <a:r>
              <a:rPr lang="en-US" altLang="zh-CN" sz="2400" dirty="0" smtClean="0"/>
              <a:t>");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5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Getting current time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edu.hit.java.method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import </a:t>
            </a:r>
            <a:r>
              <a:rPr lang="en-US" altLang="zh-CN" sz="2000" dirty="0" err="1">
                <a:solidFill>
                  <a:srgbClr val="0070C0"/>
                </a:solidFill>
              </a:rPr>
              <a:t>java.util.Date</a:t>
            </a:r>
            <a:r>
              <a:rPr lang="en-US" altLang="zh-CN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import </a:t>
            </a:r>
            <a:r>
              <a:rPr lang="en-US" altLang="zh-CN" sz="2000" dirty="0" err="1">
                <a:solidFill>
                  <a:srgbClr val="0070C0"/>
                </a:solidFill>
              </a:rPr>
              <a:t>java.text.SimpleDateFormat</a:t>
            </a:r>
            <a:r>
              <a:rPr lang="en-US" altLang="zh-CN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class </a:t>
            </a:r>
            <a:r>
              <a:rPr lang="en-US" altLang="zh-CN" sz="2000" dirty="0" err="1" smtClean="0"/>
              <a:t>CurrentDate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	public </a:t>
            </a:r>
            <a:r>
              <a:rPr lang="en-US" altLang="zh-CN" sz="2000" dirty="0"/>
              <a:t>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 </a:t>
            </a:r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SimpleDateFormat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df</a:t>
            </a:r>
            <a:r>
              <a:rPr lang="en-US" altLang="zh-CN" sz="2000" dirty="0">
                <a:solidFill>
                  <a:srgbClr val="0070C0"/>
                </a:solidFill>
              </a:rPr>
              <a:t> = new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SimpleDateFormat</a:t>
            </a:r>
            <a:r>
              <a:rPr lang="en-US" altLang="zh-CN" sz="2000" dirty="0">
                <a:solidFill>
                  <a:srgbClr val="0070C0"/>
                </a:solidFill>
              </a:rPr>
              <a:t>("</a:t>
            </a:r>
            <a:r>
              <a:rPr lang="en-US" altLang="zh-CN" sz="2000" dirty="0" err="1">
                <a:solidFill>
                  <a:srgbClr val="0070C0"/>
                </a:solidFill>
              </a:rPr>
              <a:t>yyyy</a:t>
            </a:r>
            <a:r>
              <a:rPr lang="en-US" altLang="zh-CN" sz="2000" dirty="0">
                <a:solidFill>
                  <a:srgbClr val="0070C0"/>
                </a:solidFill>
              </a:rPr>
              <a:t>-MM-</a:t>
            </a:r>
            <a:r>
              <a:rPr lang="en-US" altLang="zh-CN" sz="2000" dirty="0" err="1">
                <a:solidFill>
                  <a:srgbClr val="0070C0"/>
                </a:solidFill>
              </a:rPr>
              <a:t>dd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HH:mm:ss</a:t>
            </a:r>
            <a:r>
              <a:rPr lang="en-US" altLang="zh-CN" sz="2000" dirty="0" smtClean="0">
                <a:solidFill>
                  <a:srgbClr val="0070C0"/>
                </a:solidFill>
              </a:rPr>
              <a:t>");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System.out.println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df.format</a:t>
            </a:r>
            <a:r>
              <a:rPr lang="en-US" altLang="zh-CN" sz="2000" dirty="0" smtClean="0">
                <a:solidFill>
                  <a:srgbClr val="0070C0"/>
                </a:solidFill>
              </a:rPr>
              <a:t>(new </a:t>
            </a:r>
            <a:r>
              <a:rPr lang="en-US" altLang="zh-CN" sz="2000" dirty="0">
                <a:solidFill>
                  <a:srgbClr val="0070C0"/>
                </a:solidFill>
              </a:rPr>
              <a:t>Date</a:t>
            </a:r>
            <a:r>
              <a:rPr lang="en-US" altLang="zh-CN" sz="2000" dirty="0" smtClean="0">
                <a:solidFill>
                  <a:srgbClr val="0070C0"/>
                </a:solidFill>
              </a:rPr>
              <a:t>()));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8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 and time pattern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53" y="2274094"/>
            <a:ext cx="7405893" cy="34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Date and time API of Java 8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some disadvantages in the old version of date-time related classes, so Java 8 introduces some new classes (</a:t>
            </a:r>
            <a:r>
              <a:rPr lang="en-US" altLang="zh-CN" dirty="0"/>
              <a:t>in the package </a:t>
            </a:r>
            <a:r>
              <a:rPr lang="en-US" altLang="zh-CN" dirty="0" err="1"/>
              <a:t>java.time</a:t>
            </a:r>
            <a:r>
              <a:rPr lang="en-US" altLang="zh-CN" dirty="0" smtClean="0"/>
              <a:t>) to process date and time.</a:t>
            </a:r>
          </a:p>
          <a:p>
            <a:r>
              <a:rPr lang="en-US" altLang="zh-CN" dirty="0" smtClean="0"/>
              <a:t>Reading materials: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www.oracle.com/technetwork/articles/java/jf14-date-time-2125367.html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tutorials.jenkov.com/java-date-time/index.html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www.codeceo.com/article/java-8-date-time-api.html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8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current time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edu.hit.java.method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import </a:t>
            </a:r>
            <a:r>
              <a:rPr lang="en-US" altLang="zh-CN" sz="2000" dirty="0" err="1">
                <a:solidFill>
                  <a:schemeClr val="accent1"/>
                </a:solidFill>
              </a:rPr>
              <a:t>java.time.LocalDateTime</a:t>
            </a:r>
            <a:r>
              <a:rPr lang="en-US" altLang="zh-CN" sz="20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import </a:t>
            </a:r>
            <a:r>
              <a:rPr lang="en-US" altLang="zh-CN" sz="2000" dirty="0" err="1">
                <a:solidFill>
                  <a:schemeClr val="accent1"/>
                </a:solidFill>
              </a:rPr>
              <a:t>java.time.format.DateTimeFormatter</a:t>
            </a:r>
            <a:r>
              <a:rPr lang="en-US" altLang="zh-CN" sz="2000" dirty="0">
                <a:solidFill>
                  <a:schemeClr val="accent1"/>
                </a:solidFill>
              </a:rPr>
              <a:t>; 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class </a:t>
            </a:r>
            <a:r>
              <a:rPr lang="en-US" altLang="zh-CN" sz="2000" dirty="0" err="1" smtClean="0"/>
              <a:t>NewCurrentDate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/>
              <a:t>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//getting current Date and Time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LocalDateTime</a:t>
            </a:r>
            <a:r>
              <a:rPr lang="en-US" altLang="zh-CN" sz="2000" dirty="0" smtClean="0">
                <a:solidFill>
                  <a:schemeClr val="accent1"/>
                </a:solidFill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</a:rPr>
              <a:t>dateTime</a:t>
            </a:r>
            <a:r>
              <a:rPr lang="en-US" altLang="zh-CN" sz="2000" dirty="0">
                <a:solidFill>
                  <a:schemeClr val="accent1"/>
                </a:solidFill>
              </a:rPr>
              <a:t> = </a:t>
            </a:r>
            <a:r>
              <a:rPr lang="en-US" altLang="zh-CN" sz="2000" dirty="0" err="1">
                <a:solidFill>
                  <a:schemeClr val="accent1"/>
                </a:solidFill>
              </a:rPr>
              <a:t>LocalDateTime.now</a:t>
            </a:r>
            <a:r>
              <a:rPr lang="en-US" altLang="zh-CN" sz="2000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//specific </a:t>
            </a:r>
            <a:r>
              <a:rPr lang="en-US" altLang="zh-CN" sz="2000" dirty="0" smtClean="0">
                <a:solidFill>
                  <a:srgbClr val="00B050"/>
                </a:solidFill>
              </a:rPr>
              <a:t>format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       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System.out.println</a:t>
            </a:r>
            <a:r>
              <a:rPr lang="en-US" altLang="zh-CN" sz="2000" dirty="0" smtClean="0">
                <a:solidFill>
                  <a:schemeClr val="accent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dateTime.format</a:t>
            </a:r>
            <a:r>
              <a:rPr lang="en-US" altLang="zh-CN" sz="2000" dirty="0" smtClean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             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DateTimeFormatter.ofPattern</a:t>
            </a:r>
            <a:r>
              <a:rPr lang="en-US" altLang="zh-CN" sz="2000" dirty="0" smtClean="0">
                <a:solidFill>
                  <a:schemeClr val="accent1"/>
                </a:solidFill>
              </a:rPr>
              <a:t>("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yyyy</a:t>
            </a:r>
            <a:r>
              <a:rPr lang="en-US" altLang="zh-CN" sz="2000" dirty="0" smtClean="0">
                <a:solidFill>
                  <a:schemeClr val="accent1"/>
                </a:solidFill>
              </a:rPr>
              <a:t>-MM-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dd</a:t>
            </a:r>
            <a:r>
              <a:rPr lang="en-US" altLang="zh-CN" sz="2000" dirty="0" smtClean="0">
                <a:solidFill>
                  <a:schemeClr val="accent1"/>
                </a:solidFill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</a:rPr>
              <a:t>HH:mm:ss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")));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 }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71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Generating </a:t>
            </a:r>
            <a:r>
              <a:rPr lang="en-US" altLang="zh-CN" dirty="0"/>
              <a:t>random numbers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two principal means of generating random (really pseudo-random) numbers:</a:t>
            </a:r>
          </a:p>
          <a:p>
            <a:pPr lvl="1"/>
            <a:r>
              <a:rPr lang="en-US" altLang="zh-CN" dirty="0"/>
              <a:t>the static method </a:t>
            </a:r>
            <a:r>
              <a:rPr lang="en-US" altLang="zh-CN" dirty="0" err="1" smtClean="0">
                <a:solidFill>
                  <a:srgbClr val="00B0F0"/>
                </a:solidFill>
              </a:rPr>
              <a:t>Math.random</a:t>
            </a:r>
            <a:r>
              <a:rPr lang="en-US" altLang="zh-CN" dirty="0" smtClean="0">
                <a:solidFill>
                  <a:srgbClr val="00B0F0"/>
                </a:solidFill>
              </a:rPr>
              <a:t>()</a:t>
            </a:r>
            <a:r>
              <a:rPr lang="en-US" altLang="zh-CN" dirty="0" smtClean="0"/>
              <a:t> </a:t>
            </a:r>
            <a:r>
              <a:rPr lang="en-US" altLang="zh-CN" dirty="0"/>
              <a:t>generates doubles between 0 (inclusive) and 1 (exclusive).</a:t>
            </a:r>
            <a:endParaRPr lang="zh-CN" altLang="en-US" dirty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rgbClr val="00B0F0"/>
                </a:solidFill>
              </a:rPr>
              <a:t>java.util.Random</a:t>
            </a:r>
            <a:r>
              <a:rPr lang="en-US" altLang="zh-CN" dirty="0" smtClean="0"/>
              <a:t> </a:t>
            </a:r>
            <a:r>
              <a:rPr lang="en-US" altLang="zh-CN" dirty="0"/>
              <a:t>class generates random integers, doubles, longs and so on, in various ranges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By invoke its </a:t>
            </a:r>
            <a:r>
              <a:rPr lang="en-US" altLang="zh-CN" dirty="0" err="1" smtClean="0"/>
              <a:t>nextXXX</a:t>
            </a:r>
            <a:r>
              <a:rPr lang="en-US" altLang="zh-CN" dirty="0" smtClean="0"/>
              <a:t>() methods, such as, </a:t>
            </a:r>
            <a:r>
              <a:rPr lang="en-US" altLang="zh-CN" dirty="0" err="1" smtClean="0"/>
              <a:t>nextFloat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nextInt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nextInt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n), etc.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78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Calculate radians/degrees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degree to radian</a:t>
            </a:r>
          </a:p>
          <a:p>
            <a:pPr lvl="1"/>
            <a:r>
              <a:rPr lang="en-US" altLang="zh-CN" dirty="0" smtClean="0"/>
              <a:t>Math.</a:t>
            </a:r>
            <a:r>
              <a:rPr lang="en-US" altLang="zh-CN" dirty="0"/>
              <a:t> </a:t>
            </a:r>
            <a:r>
              <a:rPr lang="en-US" altLang="zh-CN" dirty="0" err="1"/>
              <a:t>toRadians</a:t>
            </a:r>
            <a:r>
              <a:rPr lang="en-US" altLang="zh-CN" dirty="0"/>
              <a:t>(180.0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From radian to degree</a:t>
            </a:r>
          </a:p>
          <a:p>
            <a:pPr lvl="1"/>
            <a:r>
              <a:rPr lang="en-US" altLang="zh-CN" dirty="0" smtClean="0"/>
              <a:t>Math.</a:t>
            </a:r>
            <a:r>
              <a:rPr lang="en-US" altLang="zh-CN" dirty="0"/>
              <a:t> </a:t>
            </a:r>
            <a:r>
              <a:rPr lang="en-US" altLang="zh-CN" dirty="0" err="1" smtClean="0"/>
              <a:t>toDegrees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);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87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Math.random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Returns a double value with a positive sign, greater than or equal to 0.0 and less than 1.0. </a:t>
            </a:r>
            <a:endParaRPr lang="en-US" altLang="zh-CN" dirty="0" smtClean="0"/>
          </a:p>
          <a:p>
            <a:r>
              <a:rPr lang="en-US" altLang="zh-CN" dirty="0" smtClean="0"/>
              <a:t>Returned </a:t>
            </a:r>
            <a:r>
              <a:rPr lang="en-US" altLang="zh-CN" dirty="0"/>
              <a:t>values are chosen </a:t>
            </a:r>
            <a:r>
              <a:rPr lang="en-US" altLang="zh-CN" dirty="0" err="1"/>
              <a:t>pseudorandomly</a:t>
            </a:r>
            <a:r>
              <a:rPr lang="en-US" altLang="zh-CN" dirty="0"/>
              <a:t> with (approximately) uniform distribution from that range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When this method is first called, it creates a single new pseudorandom-number generator, exactly as if by the expression</a:t>
            </a:r>
          </a:p>
          <a:p>
            <a:pPr marL="0" indent="0">
              <a:buNone/>
            </a:pPr>
            <a:r>
              <a:rPr lang="en-US" altLang="zh-CN" b="0" dirty="0" smtClean="0"/>
              <a:t>	</a:t>
            </a:r>
            <a:r>
              <a:rPr lang="en-US" altLang="zh-CN" dirty="0" smtClean="0"/>
              <a:t>new </a:t>
            </a:r>
            <a:r>
              <a:rPr lang="en-US" altLang="zh-CN" dirty="0" err="1"/>
              <a:t>java.util.Random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3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ava.util.Random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dirty="0"/>
              <a:t>instance of this class is used to generate a stream of pseudorandom numbers. 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0" y="2664150"/>
            <a:ext cx="7418350" cy="40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API 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http://docs.oracle.com/javase/7/docs/api/index.html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65" y="1404610"/>
            <a:ext cx="5410669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 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Refactor the CalcArea.java </a:t>
            </a:r>
          </a:p>
          <a:p>
            <a:pPr lvl="1"/>
            <a:r>
              <a:rPr lang="en-US" altLang="zh-CN" dirty="0" smtClean="0"/>
              <a:t>Add a </a:t>
            </a:r>
            <a:r>
              <a:rPr lang="en-US" altLang="zh-CN" dirty="0" smtClean="0">
                <a:solidFill>
                  <a:srgbClr val="00B0F0"/>
                </a:solidFill>
              </a:rPr>
              <a:t>static</a:t>
            </a:r>
            <a:r>
              <a:rPr lang="en-US" altLang="zh-CN" dirty="0" smtClean="0"/>
              <a:t> value method </a:t>
            </a:r>
            <a:r>
              <a:rPr lang="en-US" altLang="zh-CN" dirty="0" err="1" smtClean="0">
                <a:solidFill>
                  <a:srgbClr val="00B0F0"/>
                </a:solidFill>
              </a:rPr>
              <a:t>calcCircleArea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to calculate the area of a circle.</a:t>
            </a:r>
          </a:p>
          <a:p>
            <a:pPr lvl="1"/>
            <a:r>
              <a:rPr lang="en-US" altLang="zh-CN" dirty="0" smtClean="0"/>
              <a:t>Add a </a:t>
            </a:r>
            <a:r>
              <a:rPr lang="en-US" altLang="zh-CN" dirty="0" smtClean="0">
                <a:solidFill>
                  <a:srgbClr val="00B0F0"/>
                </a:solidFill>
              </a:rPr>
              <a:t>non-static</a:t>
            </a:r>
            <a:r>
              <a:rPr lang="en-US" altLang="zh-CN" dirty="0" smtClean="0"/>
              <a:t> value </a:t>
            </a:r>
            <a:r>
              <a:rPr lang="en-US" altLang="zh-CN" dirty="0"/>
              <a:t>method </a:t>
            </a:r>
            <a:r>
              <a:rPr lang="en-US" altLang="zh-CN" dirty="0" err="1" smtClean="0">
                <a:solidFill>
                  <a:srgbClr val="00B0F0"/>
                </a:solidFill>
              </a:rPr>
              <a:t>calcRectangleArea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calculate the area of a </a:t>
            </a:r>
            <a:r>
              <a:rPr lang="en-US" altLang="zh-CN" dirty="0" smtClean="0"/>
              <a:t>rectangle.</a:t>
            </a:r>
          </a:p>
          <a:p>
            <a:pPr lvl="1"/>
            <a:r>
              <a:rPr lang="en-US" altLang="zh-CN" dirty="0" smtClean="0"/>
              <a:t>Modify the main method, invoke </a:t>
            </a:r>
            <a:r>
              <a:rPr lang="en-US" altLang="zh-CN" dirty="0" err="1">
                <a:solidFill>
                  <a:srgbClr val="00B0F0"/>
                </a:solidFill>
              </a:rPr>
              <a:t>calcCircleArea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to find the area of a circle with radius 10, invoke </a:t>
            </a:r>
            <a:r>
              <a:rPr lang="en-US" altLang="zh-CN" dirty="0" err="1">
                <a:solidFill>
                  <a:srgbClr val="00B0F0"/>
                </a:solidFill>
              </a:rPr>
              <a:t>calcRectangleArea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find the area of </a:t>
            </a:r>
            <a:r>
              <a:rPr lang="en-US" altLang="zh-CN" dirty="0" smtClean="0"/>
              <a:t>a rectangle with length10 and width 20, and print the results.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6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 smtClean="0">
                <a:solidFill>
                  <a:srgbClr val="00B0F0"/>
                </a:solidFill>
              </a:rPr>
              <a:t>Can a method call itself? </a:t>
            </a:r>
            <a:endParaRPr lang="zh-CN" altLang="en-US" sz="54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254375"/>
            <a:ext cx="1419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RadianAndDegree.java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edu.hit.java.intro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 smtClean="0"/>
              <a:t>RadianAndDegree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	public </a:t>
            </a:r>
            <a:r>
              <a:rPr lang="en-US" altLang="zh-CN" dirty="0"/>
              <a:t>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smtClean="0"/>
              <a:t>		double d = </a:t>
            </a:r>
            <a:r>
              <a:rPr lang="en-US" altLang="zh-CN" dirty="0" smtClean="0">
                <a:solidFill>
                  <a:srgbClr val="00B0F0"/>
                </a:solidFill>
              </a:rPr>
              <a:t>Math</a:t>
            </a:r>
            <a:r>
              <a:rPr lang="en-US" altLang="zh-CN" dirty="0">
                <a:solidFill>
                  <a:srgbClr val="00B0F0"/>
                </a:solidFill>
              </a:rPr>
              <a:t>. </a:t>
            </a:r>
            <a:r>
              <a:rPr lang="en-US" altLang="zh-CN" dirty="0" err="1">
                <a:solidFill>
                  <a:srgbClr val="00B0F0"/>
                </a:solidFill>
              </a:rPr>
              <a:t>toRadians</a:t>
            </a:r>
            <a:r>
              <a:rPr lang="en-US" altLang="zh-CN" dirty="0">
                <a:solidFill>
                  <a:srgbClr val="00B0F0"/>
                </a:solidFill>
              </a:rPr>
              <a:t>(180.0)</a:t>
            </a:r>
            <a:r>
              <a:rPr lang="en-US" altLang="zh-CN" dirty="0" smtClean="0">
                <a:solidFill>
                  <a:srgbClr val="00B0F0"/>
                </a:solidFill>
              </a:rPr>
              <a:t>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(d);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smtClean="0"/>
              <a:t>double r = </a:t>
            </a:r>
            <a:r>
              <a:rPr lang="en-US" altLang="zh-CN" dirty="0" err="1" smtClean="0">
                <a:solidFill>
                  <a:srgbClr val="00B0F0"/>
                </a:solidFill>
              </a:rPr>
              <a:t>Math.toDegrees</a:t>
            </a:r>
            <a:r>
              <a:rPr lang="en-US" altLang="zh-CN" dirty="0" smtClean="0">
                <a:solidFill>
                  <a:srgbClr val="00B0F0"/>
                </a:solidFill>
              </a:rPr>
              <a:t>(</a:t>
            </a:r>
            <a:r>
              <a:rPr lang="en-US" altLang="zh-CN" dirty="0" err="1" smtClean="0">
                <a:solidFill>
                  <a:srgbClr val="00B0F0"/>
                </a:solidFill>
              </a:rPr>
              <a:t>Math.PI</a:t>
            </a:r>
            <a:r>
              <a:rPr lang="en-US" altLang="zh-CN" dirty="0" smtClean="0">
                <a:solidFill>
                  <a:srgbClr val="00B0F0"/>
                </a:solidFill>
              </a:rPr>
              <a:t>);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new Method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far we’ve only written short programs that have a single class and a single method (main).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Can we calculate the radians or degrees </a:t>
            </a:r>
            <a:r>
              <a:rPr lang="en-US" altLang="zh-CN" dirty="0" smtClean="0">
                <a:solidFill>
                  <a:srgbClr val="0070C0"/>
                </a:solidFill>
              </a:rPr>
              <a:t>by calling the methods that are defined by </a:t>
            </a:r>
            <a:r>
              <a:rPr lang="en-US" altLang="zh-CN" dirty="0">
                <a:solidFill>
                  <a:srgbClr val="0070C0"/>
                </a:solidFill>
              </a:rPr>
              <a:t>ourselves without using the Math methods?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4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RadianAndDegree.java (modified)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edu.hit.java.intro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 smtClean="0"/>
              <a:t>RadianAndDegree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public </a:t>
            </a:r>
            <a:r>
              <a:rPr lang="en-US" altLang="zh-CN" dirty="0">
                <a:solidFill>
                  <a:srgbClr val="00B05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toRadians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/>
                </a:solidFill>
              </a:rPr>
              <a:t>double degree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	double radian = </a:t>
            </a:r>
            <a:r>
              <a:rPr lang="en-US" altLang="zh-CN" dirty="0" smtClean="0">
                <a:solidFill>
                  <a:schemeClr val="accent6"/>
                </a:solidFill>
              </a:rPr>
              <a:t>degree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/180.0;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>
                <a:solidFill>
                  <a:srgbClr val="00B0F0"/>
                </a:solidFill>
              </a:rPr>
              <a:t>return </a:t>
            </a:r>
            <a:r>
              <a:rPr lang="en-US" altLang="zh-CN" dirty="0">
                <a:solidFill>
                  <a:srgbClr val="00B0F0"/>
                </a:solidFill>
              </a:rPr>
              <a:t>radian;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>
                <a:solidFill>
                  <a:srgbClr val="00B05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toDegrees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/>
                </a:solidFill>
              </a:rPr>
              <a:t>double radian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		double degree= </a:t>
            </a:r>
            <a:r>
              <a:rPr lang="en-US" altLang="zh-CN" dirty="0" smtClean="0">
                <a:solidFill>
                  <a:schemeClr val="accent6"/>
                </a:solidFill>
              </a:rPr>
              <a:t>radian</a:t>
            </a:r>
            <a:r>
              <a:rPr lang="en-US" altLang="zh-CN" dirty="0" smtClean="0"/>
              <a:t>*180.0/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>
                <a:solidFill>
                  <a:srgbClr val="00B0F0"/>
                </a:solidFill>
              </a:rPr>
              <a:t>return </a:t>
            </a:r>
            <a:r>
              <a:rPr lang="en-US" altLang="zh-CN" dirty="0">
                <a:solidFill>
                  <a:srgbClr val="00B0F0"/>
                </a:solidFill>
              </a:rPr>
              <a:t>degree</a:t>
            </a:r>
            <a:r>
              <a:rPr lang="en-US" altLang="zh-CN" dirty="0" smtClean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public </a:t>
            </a:r>
            <a:r>
              <a:rPr lang="en-US" altLang="zh-CN" dirty="0">
                <a:solidFill>
                  <a:srgbClr val="00B050"/>
                </a:solidFill>
              </a:rPr>
              <a:t>static</a:t>
            </a:r>
            <a:r>
              <a:rPr lang="en-US" altLang="zh-CN" dirty="0"/>
              <a:t>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 smtClean="0"/>
              <a:t>{…}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8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RadianAndDegree.java </a:t>
            </a:r>
            <a:r>
              <a:rPr lang="en-US" altLang="zh-CN" dirty="0"/>
              <a:t>(modified)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>
                <a:solidFill>
                  <a:srgbClr val="00B050"/>
                </a:solidFill>
              </a:rPr>
              <a:t>static</a:t>
            </a:r>
            <a:r>
              <a:rPr lang="en-US" altLang="zh-CN" dirty="0"/>
              <a:t>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double </a:t>
            </a:r>
            <a:r>
              <a:rPr lang="en-US" altLang="zh-CN" dirty="0"/>
              <a:t>d = </a:t>
            </a:r>
            <a:r>
              <a:rPr lang="en-US" altLang="zh-CN" dirty="0" err="1" smtClean="0">
                <a:solidFill>
                  <a:srgbClr val="00B0F0"/>
                </a:solidFill>
              </a:rPr>
              <a:t>toRadians</a:t>
            </a:r>
            <a:r>
              <a:rPr lang="en-US" altLang="zh-CN" dirty="0" smtClean="0">
                <a:solidFill>
                  <a:srgbClr val="00B0F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180.0</a:t>
            </a:r>
            <a:r>
              <a:rPr lang="en-US" altLang="zh-CN" dirty="0"/>
              <a:t>);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(d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double </a:t>
            </a:r>
            <a:r>
              <a:rPr lang="en-US" altLang="zh-CN" dirty="0"/>
              <a:t>r = </a:t>
            </a:r>
            <a:r>
              <a:rPr lang="en-US" altLang="zh-CN" dirty="0" err="1" smtClean="0">
                <a:solidFill>
                  <a:srgbClr val="00B0F0"/>
                </a:solidFill>
              </a:rPr>
              <a:t>toDegrees</a:t>
            </a:r>
            <a:r>
              <a:rPr lang="en-US" altLang="zh-CN" dirty="0" smtClean="0">
                <a:solidFill>
                  <a:srgbClr val="00B0F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Math.PI</a:t>
            </a:r>
            <a:r>
              <a:rPr lang="en-US" altLang="zh-CN" dirty="0"/>
              <a:t>);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9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method definition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>
                <a:solidFill>
                  <a:srgbClr val="00B05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TYPE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NAME</a:t>
            </a:r>
            <a:r>
              <a:rPr lang="en-US" altLang="zh-CN" dirty="0" smtClean="0"/>
              <a:t> (</a:t>
            </a:r>
            <a:r>
              <a:rPr lang="en-US" altLang="zh-CN" dirty="0">
                <a:solidFill>
                  <a:srgbClr val="00B0F0"/>
                </a:solidFill>
              </a:rPr>
              <a:t>TYPE </a:t>
            </a:r>
            <a:r>
              <a:rPr lang="en-US" altLang="zh-CN" dirty="0" smtClean="0">
                <a:solidFill>
                  <a:srgbClr val="00B0F0"/>
                </a:solidFill>
              </a:rPr>
              <a:t>NAME,…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F0"/>
                </a:solidFill>
              </a:rPr>
              <a:t>STATEMENTS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F0"/>
                </a:solidFill>
              </a:rPr>
              <a:t>return </a:t>
            </a:r>
            <a:r>
              <a:rPr lang="en-US" altLang="zh-CN" dirty="0">
                <a:solidFill>
                  <a:srgbClr val="00B0F0"/>
                </a:solidFill>
              </a:rPr>
              <a:t>EXPRESSION;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67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Parameters &amp; Return Value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Parameters </a:t>
            </a:r>
          </a:p>
          <a:p>
            <a:pPr lvl="1"/>
            <a:r>
              <a:rPr lang="en-US" altLang="zh-CN" dirty="0" smtClean="0"/>
              <a:t>The variables defined in the parentheses after the method name in the method definition are </a:t>
            </a:r>
            <a:r>
              <a:rPr lang="en-US" altLang="zh-CN" dirty="0"/>
              <a:t>called </a:t>
            </a:r>
            <a:r>
              <a:rPr lang="en-US" altLang="zh-CN" dirty="0" smtClean="0"/>
              <a:t>parameters (or </a:t>
            </a:r>
            <a:r>
              <a:rPr lang="en-US" altLang="zh-CN" dirty="0"/>
              <a:t>formal </a:t>
            </a:r>
            <a:r>
              <a:rPr lang="en-US" altLang="zh-CN" dirty="0" smtClean="0"/>
              <a:t>parameters). </a:t>
            </a:r>
          </a:p>
          <a:p>
            <a:pPr lvl="1"/>
            <a:r>
              <a:rPr lang="en-US" altLang="zh-CN" dirty="0" smtClean="0"/>
              <a:t>The number of the parameters may be more than one.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Return Value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method that returns a value is </a:t>
            </a:r>
            <a:r>
              <a:rPr lang="en-US" altLang="zh-CN" dirty="0" smtClean="0"/>
              <a:t>called </a:t>
            </a:r>
            <a:r>
              <a:rPr lang="en-US" altLang="zh-CN" dirty="0" smtClean="0">
                <a:solidFill>
                  <a:srgbClr val="00B0F0"/>
                </a:solidFill>
              </a:rPr>
              <a:t>value method</a:t>
            </a:r>
            <a:r>
              <a:rPr lang="en-US" altLang="zh-CN" dirty="0" smtClean="0"/>
              <a:t>, also </a:t>
            </a:r>
            <a:r>
              <a:rPr lang="en-US" altLang="zh-CN" dirty="0"/>
              <a:t>called </a:t>
            </a:r>
            <a:r>
              <a:rPr lang="en-US" altLang="zh-CN" dirty="0" smtClean="0">
                <a:solidFill>
                  <a:schemeClr val="accent1"/>
                </a:solidFill>
              </a:rPr>
              <a:t>function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value that a method returns is called </a:t>
            </a:r>
            <a:r>
              <a:rPr lang="en-US" altLang="zh-CN" dirty="0">
                <a:solidFill>
                  <a:schemeClr val="accent1"/>
                </a:solidFill>
              </a:rPr>
              <a:t>return value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/>
              <a:t>The function return </a:t>
            </a:r>
            <a:r>
              <a:rPr lang="en-US" altLang="zh-CN" dirty="0"/>
              <a:t>a value of a specified type, called the </a:t>
            </a:r>
            <a:r>
              <a:rPr lang="en-US" altLang="zh-CN" dirty="0">
                <a:solidFill>
                  <a:schemeClr val="accent1"/>
                </a:solidFill>
              </a:rPr>
              <a:t>return type </a:t>
            </a:r>
            <a:r>
              <a:rPr lang="en-US" altLang="zh-CN" dirty="0"/>
              <a:t>of the </a:t>
            </a:r>
            <a:r>
              <a:rPr lang="en-US" altLang="zh-CN" dirty="0" smtClean="0"/>
              <a:t>function.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8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1038</Words>
  <Application>Microsoft Office PowerPoint</Application>
  <PresentationFormat>On-screen Show (4:3)</PresentationFormat>
  <Paragraphs>200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宋体</vt:lpstr>
      <vt:lpstr>Arial</vt:lpstr>
      <vt:lpstr>Calibri</vt:lpstr>
      <vt:lpstr>Office Theme</vt:lpstr>
      <vt:lpstr>Java Programming</vt:lpstr>
      <vt:lpstr>Radians/Degrees</vt:lpstr>
      <vt:lpstr>Calculate radians/degrees</vt:lpstr>
      <vt:lpstr>RadianAndDegree.java</vt:lpstr>
      <vt:lpstr>Adding new Method </vt:lpstr>
      <vt:lpstr>RadianAndDegree.java (modified)</vt:lpstr>
      <vt:lpstr>RadianAndDegree.java (modified)</vt:lpstr>
      <vt:lpstr>Static method definition </vt:lpstr>
      <vt:lpstr>Parameters &amp; Return Value</vt:lpstr>
      <vt:lpstr>Void method</vt:lpstr>
      <vt:lpstr>Arguments &amp; parameter passing</vt:lpstr>
      <vt:lpstr>Return statement</vt:lpstr>
      <vt:lpstr>Local variable</vt:lpstr>
      <vt:lpstr>Parameters &amp; Return values</vt:lpstr>
      <vt:lpstr>Method invoking &amp; Arguments</vt:lpstr>
      <vt:lpstr>Celsius and Fahrenheit</vt:lpstr>
      <vt:lpstr>Celsius and Fahrenheit</vt:lpstr>
      <vt:lpstr>Celsius and Fahrenheit</vt:lpstr>
      <vt:lpstr>Non-static methods</vt:lpstr>
      <vt:lpstr>Celsius and Fahrenheit</vt:lpstr>
      <vt:lpstr>Celsius and Fahrenheit</vt:lpstr>
      <vt:lpstr>Advantages of methods</vt:lpstr>
      <vt:lpstr>Some useful functions</vt:lpstr>
      <vt:lpstr>Getting the running time</vt:lpstr>
      <vt:lpstr>Getting current time </vt:lpstr>
      <vt:lpstr>Date and time pattern</vt:lpstr>
      <vt:lpstr>New Date and time API of Java 8</vt:lpstr>
      <vt:lpstr>Getting current time </vt:lpstr>
      <vt:lpstr>Generating random numbers</vt:lpstr>
      <vt:lpstr>Math.random()</vt:lpstr>
      <vt:lpstr>java.util.Random</vt:lpstr>
      <vt:lpstr>Java API reference</vt:lpstr>
      <vt:lpstr>Quiz 3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刘旭东</cp:lastModifiedBy>
  <cp:revision>480</cp:revision>
  <dcterms:created xsi:type="dcterms:W3CDTF">2016-09-13T14:28:44Z</dcterms:created>
  <dcterms:modified xsi:type="dcterms:W3CDTF">2017-05-02T15:48:32Z</dcterms:modified>
</cp:coreProperties>
</file>