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gif"/>
  <Override PartName="/ppt/media/image8.jpg" ContentType="image/png"/>
  <Override PartName="/ppt/notesSlides/notesSlide2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8"/>
  </p:notesMasterIdLst>
  <p:sldIdLst>
    <p:sldId id="256" r:id="rId2"/>
    <p:sldId id="309" r:id="rId3"/>
    <p:sldId id="285" r:id="rId4"/>
    <p:sldId id="320" r:id="rId5"/>
    <p:sldId id="288" r:id="rId6"/>
    <p:sldId id="321" r:id="rId7"/>
    <p:sldId id="323" r:id="rId8"/>
    <p:sldId id="325" r:id="rId9"/>
    <p:sldId id="322" r:id="rId10"/>
    <p:sldId id="324" r:id="rId11"/>
    <p:sldId id="295" r:id="rId12"/>
    <p:sldId id="291" r:id="rId13"/>
    <p:sldId id="292" r:id="rId14"/>
    <p:sldId id="293" r:id="rId15"/>
    <p:sldId id="296" r:id="rId16"/>
    <p:sldId id="297" r:id="rId17"/>
    <p:sldId id="294" r:id="rId18"/>
    <p:sldId id="298" r:id="rId19"/>
    <p:sldId id="301" r:id="rId20"/>
    <p:sldId id="335" r:id="rId21"/>
    <p:sldId id="329" r:id="rId22"/>
    <p:sldId id="340" r:id="rId23"/>
    <p:sldId id="326" r:id="rId24"/>
    <p:sldId id="330" r:id="rId25"/>
    <p:sldId id="332" r:id="rId26"/>
    <p:sldId id="334" r:id="rId27"/>
    <p:sldId id="337" r:id="rId28"/>
    <p:sldId id="338" r:id="rId29"/>
    <p:sldId id="339" r:id="rId30"/>
    <p:sldId id="300" r:id="rId31"/>
    <p:sldId id="302" r:id="rId32"/>
    <p:sldId id="303" r:id="rId33"/>
    <p:sldId id="304" r:id="rId34"/>
    <p:sldId id="305" r:id="rId35"/>
    <p:sldId id="307" r:id="rId36"/>
    <p:sldId id="310" r:id="rId37"/>
    <p:sldId id="306" r:id="rId38"/>
    <p:sldId id="308" r:id="rId39"/>
    <p:sldId id="313" r:id="rId40"/>
    <p:sldId id="286" r:id="rId41"/>
    <p:sldId id="317" r:id="rId42"/>
    <p:sldId id="318" r:id="rId43"/>
    <p:sldId id="319" r:id="rId44"/>
    <p:sldId id="316" r:id="rId45"/>
    <p:sldId id="312" r:id="rId46"/>
    <p:sldId id="28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FADF0-E399-4375-B526-1667494A88E2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EE4D-1BC1-4030-9B25-CD4B6076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0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https://en.wikipedia.org/wiki/ISO_3166-1_numeric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EE4D-1BC1-4030-9B25-CD4B607693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0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https://en.wikipedia.org/wiki/ISO_3166-1_numeric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EE4D-1BC1-4030-9B25-CD4B6076938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2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2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Conditionals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x=9;</a:t>
            </a:r>
          </a:p>
          <a:p>
            <a:pPr marL="0" indent="0">
              <a:buNone/>
            </a:pPr>
            <a:r>
              <a:rPr lang="en-US" altLang="zh-CN" sz="1800" dirty="0"/>
              <a:t>if (x &gt; 0) {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("x is positive");</a:t>
            </a:r>
          </a:p>
          <a:p>
            <a:pPr marL="0" indent="0">
              <a:buNone/>
            </a:pPr>
            <a:r>
              <a:rPr lang="en-US" altLang="zh-CN" sz="1800" dirty="0"/>
              <a:t>} else if (x &lt; 0) {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("x is negative");</a:t>
            </a:r>
          </a:p>
          <a:p>
            <a:pPr marL="0" indent="0">
              <a:buNone/>
            </a:pPr>
            <a:r>
              <a:rPr lang="en-US" altLang="zh-CN" sz="1800" dirty="0"/>
              <a:t>} else {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("x is zero");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x=9;</a:t>
            </a:r>
          </a:p>
          <a:p>
            <a:pPr marL="0" indent="0">
              <a:buNone/>
            </a:pPr>
            <a:r>
              <a:rPr lang="en-US" altLang="zh-CN" sz="1800" dirty="0"/>
              <a:t>if (x &gt; 0) 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("x is positive");</a:t>
            </a:r>
          </a:p>
          <a:p>
            <a:pPr marL="0" indent="0">
              <a:buNone/>
            </a:pPr>
            <a:r>
              <a:rPr lang="en-US" altLang="zh-CN" sz="1800" dirty="0"/>
              <a:t>} else </a:t>
            </a:r>
            <a:r>
              <a:rPr lang="en-US" altLang="zh-CN" sz="1800" dirty="0" smtClean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if </a:t>
            </a:r>
            <a:r>
              <a:rPr lang="en-US" altLang="zh-CN" sz="1800" dirty="0"/>
              <a:t>(x &lt; 0) 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("x is negative");</a:t>
            </a:r>
          </a:p>
          <a:p>
            <a:pPr marL="0" indent="0">
              <a:buNone/>
            </a:pPr>
            <a:r>
              <a:rPr lang="en-US" altLang="zh-CN" sz="1800" dirty="0" smtClean="0"/>
              <a:t>    } </a:t>
            </a:r>
            <a:r>
              <a:rPr lang="en-US" altLang="zh-CN" sz="1800" dirty="0"/>
              <a:t>else 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("x is zero");</a:t>
            </a: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28650" y="5753397"/>
            <a:ext cx="824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Note: </a:t>
            </a:r>
            <a:r>
              <a:rPr lang="en-US" altLang="zh-CN" sz="2400" b="1" dirty="0" smtClean="0"/>
              <a:t>It’s better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 use chaining if possible, because it is more readable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 Mass Index (BMI)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BMI is defined as the body mass divided by the square of the body height. The Hospital Authority of Hong Kong recommends the use of the following BMI </a:t>
            </a:r>
            <a:r>
              <a:rPr lang="en-US" altLang="zh-CN" dirty="0" smtClean="0"/>
              <a:t>ranges.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63" y="3899694"/>
            <a:ext cx="4107873" cy="27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>
                <a:solidFill>
                  <a:srgbClr val="FFFF00"/>
                </a:solidFill>
              </a:rPr>
              <a:t>BodyMassIndex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public static void </a:t>
            </a:r>
            <a:r>
              <a:rPr lang="en-US" altLang="zh-CN" dirty="0">
                <a:solidFill>
                  <a:srgbClr val="FFFF00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	Scanner </a:t>
            </a:r>
            <a:r>
              <a:rPr lang="en-US" altLang="zh-CN" dirty="0"/>
              <a:t>in = new Scanner(System.in);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(“height is ? meters”);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smtClean="0"/>
              <a:t>double height= </a:t>
            </a:r>
            <a:r>
              <a:rPr lang="en-US" altLang="zh-CN" dirty="0" err="1" smtClean="0"/>
              <a:t>in.nextDouble</a:t>
            </a:r>
            <a:r>
              <a:rPr lang="en-US" altLang="zh-CN" dirty="0" smtClean="0"/>
              <a:t>();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(“weight is ? kg”);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double </a:t>
            </a:r>
            <a:r>
              <a:rPr lang="en-US" altLang="zh-CN" dirty="0" smtClean="0"/>
              <a:t>weight</a:t>
            </a:r>
            <a:r>
              <a:rPr lang="en-US" altLang="zh-CN" dirty="0"/>
              <a:t>= </a:t>
            </a:r>
            <a:r>
              <a:rPr lang="en-US" altLang="zh-CN" dirty="0" err="1"/>
              <a:t>in.nextDouble</a:t>
            </a:r>
            <a:r>
              <a:rPr lang="en-US" altLang="zh-CN" dirty="0"/>
              <a:t>(); 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err="1" smtClean="0">
                <a:solidFill>
                  <a:srgbClr val="FFFF00"/>
                </a:solidFill>
              </a:rPr>
              <a:t>showCategory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calcBMI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height,weight</a:t>
            </a:r>
            <a:r>
              <a:rPr lang="en-US" altLang="zh-CN" dirty="0" smtClean="0">
                <a:solidFill>
                  <a:srgbClr val="FFFF00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static </a:t>
            </a:r>
            <a:r>
              <a:rPr lang="en-US" altLang="zh-CN" dirty="0" smtClean="0"/>
              <a:t>double </a:t>
            </a:r>
            <a:r>
              <a:rPr lang="en-US" altLang="zh-CN" dirty="0" err="1" smtClean="0">
                <a:solidFill>
                  <a:srgbClr val="FFFF00"/>
                </a:solidFill>
              </a:rPr>
              <a:t>calcBMI</a:t>
            </a:r>
            <a:r>
              <a:rPr lang="en-US" altLang="zh-CN" dirty="0" smtClean="0"/>
              <a:t>(double m, double kg) {…}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public </a:t>
            </a:r>
            <a:r>
              <a:rPr lang="en-US" altLang="zh-CN" dirty="0"/>
              <a:t>static void </a:t>
            </a:r>
            <a:r>
              <a:rPr lang="en-US" altLang="zh-CN" dirty="0" err="1">
                <a:solidFill>
                  <a:srgbClr val="FFFF00"/>
                </a:solidFill>
              </a:rPr>
              <a:t>showCategory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doube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bmi</a:t>
            </a:r>
            <a:r>
              <a:rPr lang="en-US" altLang="zh-CN" dirty="0" smtClean="0"/>
              <a:t>) {…}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public static double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calcBMI</a:t>
            </a:r>
            <a:r>
              <a:rPr lang="en-US" altLang="zh-CN" sz="2400" dirty="0" smtClean="0"/>
              <a:t>(double </a:t>
            </a:r>
            <a:r>
              <a:rPr lang="en-US" altLang="zh-CN" sz="2400" dirty="0"/>
              <a:t>m, double kg)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return kg/(m*m);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public static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showCategory</a:t>
            </a:r>
            <a:r>
              <a:rPr lang="en-US" altLang="zh-CN" sz="2400" dirty="0" smtClean="0"/>
              <a:t>(double </a:t>
            </a:r>
            <a:r>
              <a:rPr lang="en-US" altLang="zh-CN" sz="2400" dirty="0" err="1" smtClean="0"/>
              <a:t>bmi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String s=“Underweight”;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if 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&gt;18.5 &amp;&amp;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&lt;=23) </a:t>
            </a:r>
            <a:r>
              <a:rPr lang="en-US" altLang="zh-CN" sz="2400" dirty="0" smtClean="0"/>
              <a:t>s=“Normal Range”;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else if(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&gt;23 </a:t>
            </a:r>
            <a:r>
              <a:rPr lang="en-US" altLang="zh-CN" sz="2400" dirty="0">
                <a:solidFill>
                  <a:srgbClr val="FFFF00"/>
                </a:solidFill>
              </a:rPr>
              <a:t>&amp;&amp; </a:t>
            </a:r>
            <a:r>
              <a:rPr lang="en-US" altLang="zh-CN" sz="2400" dirty="0" err="1">
                <a:solidFill>
                  <a:srgbClr val="FFFF00"/>
                </a:solidFill>
              </a:rPr>
              <a:t>bmi</a:t>
            </a:r>
            <a:r>
              <a:rPr lang="en-US" altLang="zh-CN" sz="2400" dirty="0">
                <a:solidFill>
                  <a:srgbClr val="FFFF00"/>
                </a:solidFill>
              </a:rPr>
              <a:t>&lt;=</a:t>
            </a:r>
            <a:r>
              <a:rPr lang="en-US" altLang="zh-CN" sz="2400" dirty="0" smtClean="0">
                <a:solidFill>
                  <a:srgbClr val="FFFF00"/>
                </a:solidFill>
              </a:rPr>
              <a:t>25) </a:t>
            </a:r>
            <a:r>
              <a:rPr lang="en-US" altLang="zh-CN" sz="2400" dirty="0" smtClean="0"/>
              <a:t>s=“</a:t>
            </a:r>
            <a:r>
              <a:rPr lang="en-US" altLang="zh-CN" sz="2400" dirty="0" err="1" smtClean="0"/>
              <a:t>OverWeight</a:t>
            </a:r>
            <a:r>
              <a:rPr lang="en-US" altLang="zh-CN" sz="2400" dirty="0" smtClean="0"/>
              <a:t>-At risk”;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else </a:t>
            </a:r>
            <a:r>
              <a:rPr lang="en-US" altLang="zh-CN" sz="2400" dirty="0" smtClean="0">
                <a:solidFill>
                  <a:srgbClr val="FFFF00"/>
                </a:solidFill>
              </a:rPr>
              <a:t>if(</a:t>
            </a:r>
            <a:r>
              <a:rPr lang="en-US" altLang="zh-CN" sz="2400" dirty="0" err="1">
                <a:solidFill>
                  <a:srgbClr val="FFFF00"/>
                </a:solidFill>
              </a:rPr>
              <a:t>bmi</a:t>
            </a:r>
            <a:r>
              <a:rPr lang="en-US" altLang="zh-CN" sz="2400" dirty="0">
                <a:solidFill>
                  <a:srgbClr val="FFFF00"/>
                </a:solidFill>
              </a:rPr>
              <a:t>&gt;18.5 &amp;&amp; </a:t>
            </a:r>
            <a:r>
              <a:rPr lang="en-US" altLang="zh-CN" sz="2400" dirty="0" err="1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&lt;=30</a:t>
            </a:r>
            <a:r>
              <a:rPr lang="en-US" altLang="zh-CN" sz="2400" dirty="0" smtClean="0">
                <a:solidFill>
                  <a:srgbClr val="92D050"/>
                </a:solidFill>
              </a:rPr>
              <a:t>) </a:t>
            </a:r>
            <a:r>
              <a:rPr lang="en-US" altLang="zh-CN" sz="2400" dirty="0" smtClean="0"/>
              <a:t>s=“</a:t>
            </a:r>
            <a:r>
              <a:rPr lang="en-US" altLang="zh-CN" sz="2400" dirty="0" err="1" smtClean="0"/>
              <a:t>OverWeight</a:t>
            </a:r>
            <a:r>
              <a:rPr lang="en-US" altLang="zh-CN" sz="2400" dirty="0" smtClean="0"/>
              <a:t>-Moderately Obese”;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else </a:t>
            </a:r>
            <a:r>
              <a:rPr lang="en-US" altLang="zh-CN" sz="2400" dirty="0" smtClean="0">
                <a:solidFill>
                  <a:srgbClr val="FFFF00"/>
                </a:solidFill>
              </a:rPr>
              <a:t>if(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&gt;30) </a:t>
            </a:r>
            <a:r>
              <a:rPr lang="en-US" altLang="zh-CN" sz="2400" dirty="0" smtClean="0"/>
              <a:t>s=“</a:t>
            </a:r>
            <a:r>
              <a:rPr lang="en-US" altLang="zh-CN" sz="2400" dirty="0" err="1" smtClean="0"/>
              <a:t>OverWeight-Severly</a:t>
            </a:r>
            <a:r>
              <a:rPr lang="en-US" altLang="zh-CN" sz="2400" dirty="0" smtClean="0"/>
              <a:t> Obese”;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System.out.print</a:t>
            </a:r>
            <a:r>
              <a:rPr lang="en-US" altLang="zh-CN" sz="2400" dirty="0" smtClean="0"/>
              <a:t>(“your BMI is %.2f, %s!”,</a:t>
            </a:r>
            <a:r>
              <a:rPr lang="en-US" altLang="zh-CN" sz="2400" dirty="0" err="1" smtClean="0"/>
              <a:t>bmi</a:t>
            </a:r>
            <a:r>
              <a:rPr lang="en-US" altLang="zh-CN" sz="2400" dirty="0" smtClean="0"/>
              <a:t>, s);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3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95850" cy="4351338"/>
          </a:xfrm>
        </p:spPr>
        <p:txBody>
          <a:bodyPr/>
          <a:lstStyle/>
          <a:p>
            <a:r>
              <a:rPr lang="en-US" altLang="zh-CN" dirty="0" smtClean="0"/>
              <a:t>Assume this program will be released as an </a:t>
            </a:r>
            <a:r>
              <a:rPr lang="en-US" altLang="zh-CN" dirty="0" smtClean="0">
                <a:solidFill>
                  <a:srgbClr val="FFFF00"/>
                </a:solidFill>
              </a:rPr>
              <a:t>Android App</a:t>
            </a:r>
            <a:r>
              <a:rPr lang="en-US" altLang="zh-CN" dirty="0" smtClean="0"/>
              <a:t>, the users are from all over the world.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And in different country, the BMI ranges are different.</a:t>
            </a:r>
          </a:p>
          <a:p>
            <a:r>
              <a:rPr lang="en-US" altLang="zh-CN" dirty="0" smtClean="0"/>
              <a:t>For example, </a:t>
            </a:r>
            <a:r>
              <a:rPr lang="en-US" altLang="zh-CN" dirty="0" smtClean="0">
                <a:solidFill>
                  <a:srgbClr val="FFFF00"/>
                </a:solidFill>
              </a:rPr>
              <a:t>Japan </a:t>
            </a:r>
            <a:r>
              <a:rPr lang="en-US" altLang="zh-CN" dirty="0">
                <a:solidFill>
                  <a:srgbClr val="FFFF00"/>
                </a:solidFill>
              </a:rPr>
              <a:t>Society for the Study of Obesity </a:t>
            </a:r>
            <a:r>
              <a:rPr lang="en-US" altLang="zh-CN" dirty="0"/>
              <a:t>recommends the following BMI </a:t>
            </a:r>
            <a:r>
              <a:rPr lang="en-US" altLang="zh-CN" dirty="0" smtClean="0"/>
              <a:t>ranges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320131"/>
            <a:ext cx="2990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; </a:t>
            </a:r>
          </a:p>
          <a:p>
            <a:pPr marL="0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BodyMassIndex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Scanner </a:t>
            </a:r>
            <a:r>
              <a:rPr lang="en-US" altLang="zh-CN" sz="2000" dirty="0"/>
              <a:t>in = new Scanner(System.in); 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(“height is ? (meters)”);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smtClean="0"/>
              <a:t>double height= </a:t>
            </a:r>
            <a:r>
              <a:rPr lang="en-US" altLang="zh-CN" sz="2000" dirty="0" err="1" smtClean="0"/>
              <a:t>in.nextDouble</a:t>
            </a:r>
            <a:r>
              <a:rPr lang="en-US" altLang="zh-CN" sz="2000" dirty="0" smtClean="0"/>
              <a:t>();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(“weight is ? (kg)”);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	double </a:t>
            </a:r>
            <a:r>
              <a:rPr lang="en-US" altLang="zh-CN" sz="2000" dirty="0" smtClean="0"/>
              <a:t>weight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in.nextDouble</a:t>
            </a:r>
            <a:r>
              <a:rPr lang="en-US" altLang="zh-CN" sz="2000" dirty="0"/>
              <a:t>(); 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 smtClean="0"/>
              <a:t>showCategory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calcBMI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height,weight</a:t>
            </a:r>
            <a:r>
              <a:rPr lang="en-US" altLang="zh-CN" sz="2000" dirty="0" smtClean="0"/>
              <a:t>));</a:t>
            </a:r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static </a:t>
            </a:r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calcBMI</a:t>
            </a:r>
            <a:r>
              <a:rPr lang="en-US" altLang="zh-CN" sz="2000" dirty="0" smtClean="0"/>
              <a:t>(double m, double kg) {…}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/>
              <a:t>static void </a:t>
            </a:r>
            <a:r>
              <a:rPr lang="en-US" altLang="zh-CN" sz="2000" dirty="0" err="1"/>
              <a:t>showCategory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doube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bmi</a:t>
            </a:r>
            <a:r>
              <a:rPr lang="en-US" altLang="zh-CN" sz="2000" dirty="0" smtClean="0"/>
              <a:t>) {…}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3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public static double </a:t>
            </a:r>
            <a:r>
              <a:rPr lang="en-US" altLang="zh-CN" sz="2400" dirty="0" err="1" smtClean="0"/>
              <a:t>calcBMI</a:t>
            </a:r>
            <a:r>
              <a:rPr lang="en-US" altLang="zh-CN" sz="2400" dirty="0" smtClean="0"/>
              <a:t>(double </a:t>
            </a:r>
            <a:r>
              <a:rPr lang="en-US" altLang="zh-CN" sz="2400" dirty="0"/>
              <a:t>m, double kg)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return kg/(m*m);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public static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showCategory</a:t>
            </a:r>
            <a:r>
              <a:rPr lang="en-US" altLang="zh-CN" sz="2400" dirty="0" smtClean="0"/>
              <a:t>(double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</a:rPr>
              <a:t> region =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getRegionID</a:t>
            </a:r>
            <a:r>
              <a:rPr lang="en-US" altLang="zh-CN" sz="2400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if(region==344)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showHongKongCategory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else if(region</a:t>
            </a:r>
            <a:r>
              <a:rPr lang="en-US" altLang="zh-CN" sz="2400" dirty="0">
                <a:solidFill>
                  <a:srgbClr val="FFFF00"/>
                </a:solidFill>
              </a:rPr>
              <a:t>==</a:t>
            </a:r>
            <a:r>
              <a:rPr lang="en-US" altLang="zh-CN" sz="2400" dirty="0" smtClean="0">
                <a:solidFill>
                  <a:srgbClr val="FFFF00"/>
                </a:solidFill>
              </a:rPr>
              <a:t>392)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showJapanCategory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bmi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//else if …;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// assume this function can return the region ID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getRegionID</a:t>
            </a:r>
            <a:r>
              <a:rPr lang="en-US" altLang="zh-CN" sz="2400" dirty="0" smtClean="0"/>
              <a:t>() {…}</a:t>
            </a: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1876424"/>
            <a:ext cx="58674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public static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showHongKongCategory</a:t>
            </a:r>
            <a:r>
              <a:rPr lang="en-US" altLang="zh-CN" sz="2400" dirty="0" smtClean="0"/>
              <a:t>(double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String s=“Underweight”;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&gt;18.5 &amp;&amp;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&lt;=23</a:t>
            </a:r>
            <a:r>
              <a:rPr lang="en-US" altLang="zh-CN" sz="2400" dirty="0" smtClean="0"/>
              <a:t>) s</a:t>
            </a:r>
            <a:r>
              <a:rPr lang="en-US" altLang="zh-CN" sz="2400" dirty="0"/>
              <a:t>=“Normal Range”;</a:t>
            </a:r>
          </a:p>
          <a:p>
            <a:pPr marL="0" indent="0">
              <a:buNone/>
            </a:pPr>
            <a:r>
              <a:rPr lang="en-US" altLang="zh-CN" sz="2400" dirty="0"/>
              <a:t>	else if(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&gt;23 &amp;&amp;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&lt;=25</a:t>
            </a:r>
            <a:r>
              <a:rPr lang="en-US" altLang="zh-CN" sz="2400" dirty="0" smtClean="0"/>
              <a:t>) s</a:t>
            </a:r>
            <a:r>
              <a:rPr lang="en-US" altLang="zh-CN" sz="2400" dirty="0"/>
              <a:t>=“</a:t>
            </a:r>
            <a:r>
              <a:rPr lang="en-US" altLang="zh-CN" sz="2400" dirty="0" err="1"/>
              <a:t>OverWeight</a:t>
            </a:r>
            <a:r>
              <a:rPr lang="en-US" altLang="zh-CN" sz="2400" dirty="0"/>
              <a:t>-At risk”;</a:t>
            </a:r>
          </a:p>
          <a:p>
            <a:pPr marL="0" indent="0">
              <a:buNone/>
            </a:pPr>
            <a:r>
              <a:rPr lang="en-US" altLang="zh-CN" sz="2400" dirty="0"/>
              <a:t>	else if(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&gt;18.5 &amp;&amp;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&lt;=30</a:t>
            </a:r>
            <a:r>
              <a:rPr lang="en-US" altLang="zh-CN" sz="2400" dirty="0" smtClean="0"/>
              <a:t>) s</a:t>
            </a:r>
            <a:r>
              <a:rPr lang="en-US" altLang="zh-CN" sz="2400" dirty="0"/>
              <a:t>=“</a:t>
            </a:r>
            <a:r>
              <a:rPr lang="en-US" altLang="zh-CN" sz="2400" dirty="0" err="1"/>
              <a:t>OverWeight</a:t>
            </a:r>
            <a:r>
              <a:rPr lang="en-US" altLang="zh-CN" sz="2400" dirty="0"/>
              <a:t>-Moderately Obese”;</a:t>
            </a:r>
          </a:p>
          <a:p>
            <a:pPr marL="0" indent="0">
              <a:buNone/>
            </a:pPr>
            <a:r>
              <a:rPr lang="en-US" altLang="zh-CN" sz="2400" dirty="0"/>
              <a:t>	else if(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&gt;30</a:t>
            </a:r>
            <a:r>
              <a:rPr lang="en-US" altLang="zh-CN" sz="2400" dirty="0" smtClean="0"/>
              <a:t>) s</a:t>
            </a:r>
            <a:r>
              <a:rPr lang="en-US" altLang="zh-CN" sz="2400" dirty="0"/>
              <a:t>=“</a:t>
            </a:r>
            <a:r>
              <a:rPr lang="en-US" altLang="zh-CN" sz="2400" dirty="0" err="1"/>
              <a:t>OverWeight-Severly</a:t>
            </a:r>
            <a:r>
              <a:rPr lang="en-US" altLang="zh-CN" sz="2400" dirty="0"/>
              <a:t> Obese”;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(“your BMI is %.2f, %s!”,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, s);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public static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showJapanCategory</a:t>
            </a:r>
            <a:r>
              <a:rPr lang="en-US" altLang="zh-CN" sz="2400" dirty="0" smtClean="0"/>
              <a:t>(double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{…}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91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 done?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there is an input error that make the value of height equals zero, what will happen?</a:t>
            </a:r>
          </a:p>
          <a:p>
            <a:endParaRPr lang="en-US" altLang="zh-CN" dirty="0"/>
          </a:p>
          <a:p>
            <a:r>
              <a:rPr lang="en-US" altLang="zh-CN" dirty="0" smtClean="0"/>
              <a:t>How to solve this problem?</a:t>
            </a:r>
          </a:p>
          <a:p>
            <a:pPr lvl="1"/>
            <a:r>
              <a:rPr lang="en-US" altLang="zh-CN" dirty="0" smtClean="0"/>
              <a:t>Modify the main method?</a:t>
            </a:r>
          </a:p>
          <a:p>
            <a:pPr lvl="1"/>
            <a:r>
              <a:rPr lang="en-US" altLang="zh-CN" dirty="0" smtClean="0"/>
              <a:t>Or modify the BMI method?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32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BodyMassIndex.java (modified)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BodyMassIndex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Scanner </a:t>
            </a:r>
            <a:r>
              <a:rPr lang="en-US" altLang="zh-CN" dirty="0"/>
              <a:t>in = new Scanner(System.in);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(“height is ? (meters)”);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double height= </a:t>
            </a:r>
            <a:r>
              <a:rPr lang="en-US" altLang="zh-CN" dirty="0" err="1" smtClean="0"/>
              <a:t>in.nextDouble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(“weight is ? (kg)”);</a:t>
            </a:r>
          </a:p>
          <a:p>
            <a:pPr marL="0" indent="0">
              <a:buNone/>
            </a:pPr>
            <a:r>
              <a:rPr lang="en-US" altLang="zh-CN" dirty="0"/>
              <a:t>		double </a:t>
            </a:r>
            <a:r>
              <a:rPr lang="en-US" altLang="zh-CN" dirty="0" smtClean="0"/>
              <a:t>weight</a:t>
            </a:r>
            <a:r>
              <a:rPr lang="en-US" altLang="zh-CN" dirty="0"/>
              <a:t>= </a:t>
            </a:r>
            <a:r>
              <a:rPr lang="en-US" altLang="zh-CN" dirty="0" err="1"/>
              <a:t>in.nextDouble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FFFF00"/>
                </a:solidFill>
              </a:rPr>
              <a:t>if(weight &gt;0 &amp;&amp; height &gt;0)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</a:rPr>
              <a:t> 	</a:t>
            </a:r>
            <a:r>
              <a:rPr lang="en-US" altLang="zh-CN" dirty="0" err="1" smtClean="0">
                <a:solidFill>
                  <a:srgbClr val="FFFF00"/>
                </a:solidFill>
              </a:rPr>
              <a:t>showCategory</a:t>
            </a:r>
            <a:r>
              <a:rPr lang="en-US" altLang="zh-CN" dirty="0" smtClean="0">
                <a:solidFill>
                  <a:srgbClr val="FFFF00"/>
                </a:solidFill>
              </a:rPr>
              <a:t>(BMI(</a:t>
            </a:r>
            <a:r>
              <a:rPr lang="en-US" altLang="zh-CN" dirty="0" err="1" smtClean="0">
                <a:solidFill>
                  <a:srgbClr val="FFFF00"/>
                </a:solidFill>
              </a:rPr>
              <a:t>height,weight</a:t>
            </a:r>
            <a:r>
              <a:rPr lang="en-US" altLang="zh-CN" dirty="0">
                <a:solidFill>
                  <a:srgbClr val="FFFF00"/>
                </a:solidFill>
              </a:rPr>
              <a:t>));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</a:rPr>
              <a:t>	</a:t>
            </a:r>
            <a:r>
              <a:rPr lang="en-US" altLang="zh-CN" dirty="0" err="1" smtClean="0">
                <a:solidFill>
                  <a:srgbClr val="FFFF00"/>
                </a:solidFill>
              </a:rPr>
              <a:t>System.out.println</a:t>
            </a:r>
            <a:r>
              <a:rPr lang="en-US" altLang="zh-CN" dirty="0" smtClean="0">
                <a:solidFill>
                  <a:srgbClr val="FFFF00"/>
                </a:solidFill>
              </a:rPr>
              <a:t>(“input error!”)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BMI problem</a:t>
            </a:r>
          </a:p>
          <a:p>
            <a:r>
              <a:rPr lang="en-US" altLang="zh-CN" dirty="0"/>
              <a:t>Control structures</a:t>
            </a:r>
            <a:endParaRPr lang="en-US" altLang="zh-CN" dirty="0" smtClean="0"/>
          </a:p>
          <a:p>
            <a:r>
              <a:rPr lang="en-US" altLang="zh-CN" dirty="0" smtClean="0"/>
              <a:t>Conditional statements</a:t>
            </a:r>
          </a:p>
          <a:p>
            <a:pPr lvl="1"/>
            <a:r>
              <a:rPr lang="en-US" altLang="zh-CN" dirty="0"/>
              <a:t>Block</a:t>
            </a:r>
          </a:p>
          <a:p>
            <a:pPr lvl="1"/>
            <a:r>
              <a:rPr lang="en-US" altLang="zh-CN" dirty="0" smtClean="0"/>
              <a:t>If statement</a:t>
            </a:r>
          </a:p>
          <a:p>
            <a:r>
              <a:rPr lang="en-US" altLang="zh-CN" dirty="0" smtClean="0"/>
              <a:t>Recursion</a:t>
            </a:r>
          </a:p>
          <a:p>
            <a:r>
              <a:rPr lang="en-US" altLang="zh-CN" dirty="0" smtClean="0"/>
              <a:t>BodyMassIndex.java</a:t>
            </a:r>
          </a:p>
          <a:p>
            <a:pPr lvl="1"/>
            <a:r>
              <a:rPr lang="en-US" altLang="zh-CN" dirty="0" err="1" smtClean="0"/>
              <a:t>Blackbox</a:t>
            </a:r>
            <a:r>
              <a:rPr lang="en-US" altLang="zh-CN" dirty="0" smtClean="0"/>
              <a:t> and Contract</a:t>
            </a:r>
          </a:p>
          <a:p>
            <a:pPr lvl="1"/>
            <a:r>
              <a:rPr lang="en-US" altLang="zh-CN" dirty="0" smtClean="0"/>
              <a:t>Javadoc comments </a:t>
            </a:r>
          </a:p>
          <a:p>
            <a:r>
              <a:rPr lang="en-US" altLang="zh-CN" dirty="0" smtClean="0"/>
              <a:t>Switch statement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0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 done?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an </a:t>
            </a:r>
            <a:r>
              <a:rPr lang="en-US" altLang="zh-CN" dirty="0">
                <a:solidFill>
                  <a:srgbClr val="FFFF00"/>
                </a:solidFill>
              </a:rPr>
              <a:t>Android </a:t>
            </a:r>
            <a:r>
              <a:rPr lang="en-US" altLang="zh-CN" dirty="0" smtClean="0">
                <a:solidFill>
                  <a:srgbClr val="FFFF00"/>
                </a:solidFill>
              </a:rPr>
              <a:t>App</a:t>
            </a:r>
            <a:r>
              <a:rPr lang="en-US" altLang="zh-CN" dirty="0"/>
              <a:t>, </a:t>
            </a:r>
            <a:r>
              <a:rPr lang="en-US" altLang="zh-CN" dirty="0" smtClean="0"/>
              <a:t> the user may be from all over the world, and there are different standards for the BMI ranges.</a:t>
            </a:r>
          </a:p>
          <a:p>
            <a:r>
              <a:rPr lang="en-US" altLang="zh-CN" dirty="0" smtClean="0"/>
              <a:t>Should we define different </a:t>
            </a:r>
            <a:r>
              <a:rPr lang="en-US" altLang="zh-CN" dirty="0" err="1" smtClean="0">
                <a:solidFill>
                  <a:srgbClr val="FFFF00"/>
                </a:solidFill>
              </a:rPr>
              <a:t>showXXXXCategory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methods for all the </a:t>
            </a:r>
            <a:r>
              <a:rPr lang="en-US" altLang="zh-CN" dirty="0"/>
              <a:t>different </a:t>
            </a:r>
            <a:r>
              <a:rPr lang="en-US" altLang="zh-CN" dirty="0" smtClean="0"/>
              <a:t>standards?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We will talk about this question in the future.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solidFill>
                  <a:srgbClr val="FFFF00"/>
                </a:solidFill>
              </a:rPr>
              <a:t>Can a method call itself? 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302000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 in computer science is a method where </a:t>
            </a:r>
            <a:r>
              <a:rPr lang="en-US" altLang="zh-CN" dirty="0">
                <a:solidFill>
                  <a:srgbClr val="FFFF00"/>
                </a:solidFill>
              </a:rPr>
              <a:t>the solution to a problem depends on solutions to smaller instances of the same </a:t>
            </a:r>
            <a:r>
              <a:rPr lang="en-US" altLang="zh-CN" dirty="0" smtClean="0">
                <a:solidFill>
                  <a:srgbClr val="FFFF00"/>
                </a:solidFill>
              </a:rPr>
              <a:t>problem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Recursion occurs when a thing is defined in terms of itself or of its type.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</a:t>
            </a:r>
            <a:r>
              <a:rPr lang="en-US" altLang="zh-CN" dirty="0" smtClean="0"/>
              <a:t>not only </a:t>
            </a:r>
            <a:r>
              <a:rPr lang="en-US" altLang="zh-CN" dirty="0" smtClean="0">
                <a:solidFill>
                  <a:srgbClr val="FFFF00"/>
                </a:solidFill>
              </a:rPr>
              <a:t>recursive </a:t>
            </a:r>
            <a:r>
              <a:rPr lang="en-US" altLang="zh-CN" dirty="0">
                <a:solidFill>
                  <a:srgbClr val="FFFF00"/>
                </a:solidFill>
              </a:rPr>
              <a:t>methods </a:t>
            </a:r>
            <a:r>
              <a:rPr lang="en-US" altLang="zh-CN" dirty="0" smtClean="0"/>
              <a:t>but also recursive </a:t>
            </a:r>
            <a:r>
              <a:rPr lang="en-US" altLang="zh-CN" dirty="0"/>
              <a:t>classes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20" y="4640578"/>
            <a:ext cx="2837180" cy="19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Recursive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method which can call itself directly (or indirectly) is called </a:t>
            </a:r>
            <a:r>
              <a:rPr lang="en-US" altLang="zh-CN" dirty="0" smtClean="0">
                <a:solidFill>
                  <a:srgbClr val="FFFF00"/>
                </a:solidFill>
              </a:rPr>
              <a:t>recursive method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recursive </a:t>
            </a:r>
            <a:r>
              <a:rPr lang="en-US" altLang="zh-CN" dirty="0"/>
              <a:t>method </a:t>
            </a:r>
            <a:r>
              <a:rPr lang="en-US" altLang="zh-CN" dirty="0">
                <a:solidFill>
                  <a:srgbClr val="FFFF00"/>
                </a:solidFill>
              </a:rPr>
              <a:t>can be defined by two properties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 simple </a:t>
            </a:r>
            <a:r>
              <a:rPr lang="en-US" altLang="zh-CN" dirty="0">
                <a:solidFill>
                  <a:srgbClr val="FFFF00"/>
                </a:solidFill>
              </a:rPr>
              <a:t>base case</a:t>
            </a:r>
            <a:r>
              <a:rPr lang="en-US" altLang="zh-CN" dirty="0"/>
              <a:t> (or cases)—a </a:t>
            </a:r>
            <a:r>
              <a:rPr lang="en-US" altLang="zh-CN" dirty="0">
                <a:solidFill>
                  <a:srgbClr val="FFFF00"/>
                </a:solidFill>
              </a:rPr>
              <a:t>terminating scenario</a:t>
            </a:r>
            <a:r>
              <a:rPr lang="en-US" altLang="zh-CN" dirty="0"/>
              <a:t> that does not use recursion to produce an answer</a:t>
            </a:r>
          </a:p>
          <a:p>
            <a:pPr lvl="1"/>
            <a:r>
              <a:rPr lang="en-US" altLang="zh-CN" dirty="0"/>
              <a:t>A set of rules that reduce all </a:t>
            </a:r>
            <a:r>
              <a:rPr lang="en-US" altLang="zh-CN" dirty="0">
                <a:solidFill>
                  <a:srgbClr val="FFFF00"/>
                </a:solidFill>
              </a:rPr>
              <a:t>other cases </a:t>
            </a:r>
            <a:r>
              <a:rPr lang="en-US" altLang="zh-CN" dirty="0"/>
              <a:t>toward the base </a:t>
            </a:r>
            <a:r>
              <a:rPr lang="en-US" altLang="zh-CN" dirty="0" smtClean="0"/>
              <a:t>case</a:t>
            </a:r>
          </a:p>
          <a:p>
            <a:r>
              <a:rPr lang="en-US" altLang="zh-CN" dirty="0"/>
              <a:t>The recursive method </a:t>
            </a:r>
            <a:r>
              <a:rPr lang="en-US" altLang="zh-CN" dirty="0" smtClean="0"/>
              <a:t>use conditional statements to check whether the cases are satisfied or not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sequence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 Fibonacci sequence is a classic example of </a:t>
            </a:r>
            <a:r>
              <a:rPr lang="en-US" altLang="zh-CN" dirty="0" smtClean="0"/>
              <a:t>recursion.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Basic cases</a:t>
            </a:r>
          </a:p>
          <a:p>
            <a:pPr marL="457200" lvl="1" indent="0">
              <a:buNone/>
            </a:pPr>
            <a:r>
              <a:rPr lang="en-US" altLang="zh-CN" dirty="0" smtClean="0"/>
              <a:t>Fib(0)=0;</a:t>
            </a:r>
          </a:p>
          <a:p>
            <a:pPr marL="457200" lvl="1" indent="0">
              <a:buNone/>
            </a:pPr>
            <a:r>
              <a:rPr lang="en-US" altLang="zh-CN" dirty="0" smtClean="0"/>
              <a:t>Fib(1)=1;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Recursion rules for other cases</a:t>
            </a:r>
          </a:p>
          <a:p>
            <a:pPr marL="457200" lvl="1" indent="0">
              <a:buNone/>
            </a:pPr>
            <a:r>
              <a:rPr lang="en-US" altLang="zh-CN" dirty="0" smtClean="0"/>
              <a:t>For all integers n&gt;1, Fib(n) = Fib(n-1)+Fib(n-2)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4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 sequence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if (n == </a:t>
            </a:r>
            <a:r>
              <a:rPr lang="en-US" altLang="zh-CN" dirty="0" smtClean="0"/>
              <a:t>0 || n==1)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smtClean="0"/>
              <a:t>return n;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 else {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smtClean="0"/>
              <a:t>return fib(n-1)+fib(n-2);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Factorial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Factorial is another classic example of recursion.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Basic cases</a:t>
            </a:r>
          </a:p>
          <a:p>
            <a:pPr marL="457200" lvl="1" indent="0">
              <a:buNone/>
            </a:pPr>
            <a:r>
              <a:rPr lang="en-US" altLang="zh-CN" dirty="0" smtClean="0"/>
              <a:t>fact(1</a:t>
            </a:r>
            <a:r>
              <a:rPr lang="en-US" altLang="zh-CN" dirty="0"/>
              <a:t>)</a:t>
            </a:r>
            <a:r>
              <a:rPr lang="en-US" altLang="zh-CN" dirty="0" smtClean="0"/>
              <a:t>=1;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Recursion </a:t>
            </a:r>
            <a:r>
              <a:rPr lang="en-US" altLang="zh-CN" dirty="0">
                <a:solidFill>
                  <a:srgbClr val="FFFF00"/>
                </a:solidFill>
              </a:rPr>
              <a:t>rules for other cases</a:t>
            </a:r>
          </a:p>
          <a:p>
            <a:pPr marL="457200" lvl="1" indent="0">
              <a:buNone/>
            </a:pPr>
            <a:r>
              <a:rPr lang="en-US" altLang="zh-CN" dirty="0"/>
              <a:t>For all integers n&gt;1, </a:t>
            </a:r>
            <a:r>
              <a:rPr lang="en-US" altLang="zh-CN" dirty="0" smtClean="0"/>
              <a:t>fact(n</a:t>
            </a:r>
            <a:r>
              <a:rPr lang="en-US" altLang="zh-CN" dirty="0"/>
              <a:t>)</a:t>
            </a:r>
            <a:r>
              <a:rPr lang="en-US" altLang="zh-CN" dirty="0" smtClean="0"/>
              <a:t>=n*fact(n-1);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4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fact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if </a:t>
            </a:r>
            <a:r>
              <a:rPr lang="en-US" altLang="zh-CN" dirty="0" smtClean="0"/>
              <a:t>(n==1)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smtClean="0"/>
              <a:t>return n;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 else {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smtClean="0"/>
              <a:t>return n*fact(n-1);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 done?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 it!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(fact(20));</a:t>
            </a:r>
          </a:p>
          <a:p>
            <a:r>
              <a:rPr lang="en-US" altLang="zh-CN" dirty="0" smtClean="0"/>
              <a:t>The result is </a:t>
            </a:r>
            <a:r>
              <a:rPr lang="en-US" altLang="zh-CN" dirty="0" smtClean="0">
                <a:solidFill>
                  <a:srgbClr val="FFFF00"/>
                </a:solidFill>
              </a:rPr>
              <a:t>-2102132736</a:t>
            </a:r>
          </a:p>
          <a:p>
            <a:r>
              <a:rPr lang="en-US" altLang="zh-CN" dirty="0" smtClean="0"/>
              <a:t>The result should be </a:t>
            </a:r>
            <a:r>
              <a:rPr lang="en-US" altLang="zh-CN" dirty="0">
                <a:solidFill>
                  <a:srgbClr val="FFFF00"/>
                </a:solidFill>
              </a:rPr>
              <a:t>2432902008176640000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435292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better version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static </a:t>
            </a:r>
            <a:r>
              <a:rPr lang="en-US" altLang="zh-CN" dirty="0" smtClean="0"/>
              <a:t>long </a:t>
            </a:r>
            <a:r>
              <a:rPr lang="en-US" altLang="zh-CN" dirty="0"/>
              <a:t>fact </a:t>
            </a:r>
            <a:r>
              <a:rPr lang="en-US" altLang="zh-CN" dirty="0" smtClean="0"/>
              <a:t>(long </a:t>
            </a:r>
            <a:r>
              <a:rPr lang="en-US" altLang="zh-CN" dirty="0"/>
              <a:t>n)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if (n&gt;21) return -1;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/>
              <a:t>    if (n==1) {</a:t>
            </a:r>
            <a:br>
              <a:rPr lang="en-US" altLang="zh-CN" dirty="0"/>
            </a:br>
            <a:r>
              <a:rPr lang="en-US" altLang="zh-CN" dirty="0"/>
              <a:t>         return n;</a:t>
            </a:r>
            <a:br>
              <a:rPr lang="en-US" altLang="zh-CN" dirty="0"/>
            </a:br>
            <a:r>
              <a:rPr lang="en-US" altLang="zh-CN" dirty="0"/>
              <a:t>    } else {</a:t>
            </a:r>
            <a:br>
              <a:rPr lang="en-US" altLang="zh-CN" dirty="0"/>
            </a:br>
            <a:r>
              <a:rPr lang="en-US" altLang="zh-CN" dirty="0"/>
              <a:t>         return n*fact(n-1);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Body Mass Index (BMI)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BMI is defined as the body mass divided by the square of the body height. The Hospital Authority of Hong Kong recommends the use of the following BMI </a:t>
            </a:r>
            <a:r>
              <a:rPr lang="en-US" altLang="zh-CN" dirty="0" smtClean="0"/>
              <a:t>ranges.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check yourself </a:t>
            </a:r>
            <a:r>
              <a:rPr lang="en-US" altLang="zh-CN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63" y="4001294"/>
            <a:ext cx="4107873" cy="27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“black box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 smtClean="0">
                <a:solidFill>
                  <a:srgbClr val="FFFF00"/>
                </a:solidFill>
              </a:rPr>
              <a:t>method</a:t>
            </a:r>
            <a:r>
              <a:rPr lang="en-US" altLang="zh-CN" dirty="0" smtClean="0"/>
              <a:t> </a:t>
            </a:r>
            <a:r>
              <a:rPr lang="en-US" altLang="zh-CN" dirty="0"/>
              <a:t>is sometimes said to be </a:t>
            </a:r>
            <a:r>
              <a:rPr lang="en-US" altLang="zh-CN" dirty="0">
                <a:solidFill>
                  <a:srgbClr val="FFFF00"/>
                </a:solidFill>
              </a:rPr>
              <a:t>a “black box”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A </a:t>
            </a:r>
            <a:r>
              <a:rPr lang="en-US" altLang="zh-CN" dirty="0">
                <a:solidFill>
                  <a:srgbClr val="FFFF00"/>
                </a:solidFill>
              </a:rPr>
              <a:t>black </a:t>
            </a:r>
            <a:r>
              <a:rPr lang="en-US" altLang="zh-CN" dirty="0"/>
              <a:t>box </a:t>
            </a:r>
            <a:r>
              <a:rPr lang="en-US" altLang="zh-CN" dirty="0">
                <a:solidFill>
                  <a:srgbClr val="FFFF00"/>
                </a:solidFill>
              </a:rPr>
              <a:t>needs</a:t>
            </a:r>
            <a:r>
              <a:rPr lang="en-US" altLang="zh-CN" dirty="0"/>
              <a:t> some kind of </a:t>
            </a:r>
            <a:r>
              <a:rPr lang="en-US" altLang="zh-CN" dirty="0">
                <a:solidFill>
                  <a:srgbClr val="FFFF00"/>
                </a:solidFill>
              </a:rPr>
              <a:t>interface</a:t>
            </a:r>
            <a:r>
              <a:rPr lang="en-US" altLang="zh-CN" dirty="0"/>
              <a:t> with the rest of the world, which allows some interaction between what’s inside the box and what’s outside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interface of a black box should be fairly straightforward, well-defined, and easy to understand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use a black box, you shouldn’t need to know anything about its implementation; all you need to know </a:t>
            </a:r>
            <a:r>
              <a:rPr lang="en-US" altLang="zh-CN" dirty="0" smtClean="0"/>
              <a:t>is its </a:t>
            </a:r>
            <a:r>
              <a:rPr lang="en-US" altLang="zh-CN" dirty="0"/>
              <a:t>interface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6"/>
          <a:stretch/>
        </p:blipFill>
        <p:spPr>
          <a:xfrm>
            <a:off x="5124450" y="365126"/>
            <a:ext cx="2453986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“contract”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interface also includes a </a:t>
            </a:r>
            <a:r>
              <a:rPr lang="en-US" altLang="zh-CN" dirty="0">
                <a:solidFill>
                  <a:srgbClr val="FFFF00"/>
                </a:solidFill>
              </a:rPr>
              <a:t>specification</a:t>
            </a:r>
            <a:r>
              <a:rPr lang="en-US" altLang="zh-CN" dirty="0"/>
              <a:t> of what </a:t>
            </a:r>
            <a:r>
              <a:rPr lang="en-US" altLang="zh-CN" dirty="0" smtClean="0"/>
              <a:t>the box </a:t>
            </a:r>
            <a:r>
              <a:rPr lang="en-US" altLang="zh-CN" dirty="0"/>
              <a:t>does and how it can be controlled by using the elements of the </a:t>
            </a:r>
            <a:r>
              <a:rPr lang="en-US" altLang="zh-CN" dirty="0" smtClean="0"/>
              <a:t>interface.</a:t>
            </a:r>
          </a:p>
          <a:p>
            <a:r>
              <a:rPr lang="en-US" altLang="zh-CN" dirty="0"/>
              <a:t>we can refer to both parts of the </a:t>
            </a:r>
            <a:r>
              <a:rPr lang="en-US" altLang="zh-CN" dirty="0">
                <a:solidFill>
                  <a:srgbClr val="FFFF00"/>
                </a:solidFill>
              </a:rPr>
              <a:t>interface—syntactic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semantic </a:t>
            </a:r>
            <a:r>
              <a:rPr lang="en-US" altLang="zh-CN" dirty="0" smtClean="0"/>
              <a:t>—</a:t>
            </a:r>
            <a:r>
              <a:rPr lang="en-US" altLang="zh-CN" dirty="0"/>
              <a:t>collectively as the </a:t>
            </a:r>
            <a:r>
              <a:rPr lang="en-US" altLang="zh-CN" dirty="0">
                <a:solidFill>
                  <a:srgbClr val="FFFF00"/>
                </a:solidFill>
              </a:rPr>
              <a:t>contract</a:t>
            </a:r>
            <a:r>
              <a:rPr lang="en-US" altLang="zh-CN" dirty="0"/>
              <a:t> of the method.</a:t>
            </a:r>
            <a:endParaRPr lang="en-US" altLang="zh-CN" dirty="0" smtClean="0"/>
          </a:p>
          <a:p>
            <a:r>
              <a:rPr lang="en-US" altLang="zh-CN" dirty="0"/>
              <a:t>When you write a </a:t>
            </a:r>
            <a:r>
              <a:rPr lang="en-US" altLang="zh-CN" dirty="0" smtClean="0"/>
              <a:t>method, </a:t>
            </a:r>
            <a:r>
              <a:rPr lang="en-US" altLang="zh-CN" dirty="0"/>
              <a:t>the comments that you write for the method </a:t>
            </a:r>
            <a:r>
              <a:rPr lang="en-US" altLang="zh-CN" dirty="0" smtClean="0"/>
              <a:t>should </a:t>
            </a:r>
            <a:r>
              <a:rPr lang="en-US" altLang="zh-CN" dirty="0"/>
              <a:t>make the </a:t>
            </a:r>
            <a:r>
              <a:rPr lang="en-US" altLang="zh-CN" dirty="0">
                <a:solidFill>
                  <a:srgbClr val="FFFF00"/>
                </a:solidFill>
              </a:rPr>
              <a:t>contract</a:t>
            </a:r>
            <a:r>
              <a:rPr lang="en-US" altLang="zh-CN" dirty="0"/>
              <a:t> very clear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41830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Preconditions &amp; </a:t>
            </a:r>
            <a:r>
              <a:rPr lang="en-US" altLang="zh-CN" dirty="0" err="1" smtClean="0"/>
              <a:t>postconditions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convenient way to express the contract of a subroutine is in terms of preconditions and </a:t>
            </a:r>
            <a:r>
              <a:rPr lang="en-US" altLang="zh-CN" dirty="0" err="1"/>
              <a:t>postconditions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FF00"/>
                </a:solidFill>
              </a:rPr>
              <a:t>precondition</a:t>
            </a:r>
            <a:r>
              <a:rPr lang="en-US" altLang="zh-CN" dirty="0"/>
              <a:t> of a subroutine </a:t>
            </a:r>
            <a:r>
              <a:rPr lang="en-US" altLang="zh-CN" dirty="0">
                <a:solidFill>
                  <a:srgbClr val="FFFF00"/>
                </a:solidFill>
              </a:rPr>
              <a:t>is something that must be true when the subroutine is called</a:t>
            </a:r>
            <a:r>
              <a:rPr lang="en-US" altLang="zh-CN" dirty="0" smtClean="0">
                <a:solidFill>
                  <a:srgbClr val="FFFF00"/>
                </a:solidFill>
              </a:rPr>
              <a:t>, if </a:t>
            </a:r>
            <a:r>
              <a:rPr lang="en-US" altLang="zh-CN" dirty="0">
                <a:solidFill>
                  <a:srgbClr val="FFFF00"/>
                </a:solidFill>
              </a:rPr>
              <a:t>the subroutine is to work correctly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/>
              <a:t>For example, for the built-in function </a:t>
            </a:r>
            <a:r>
              <a:rPr lang="en-US" altLang="zh-CN" dirty="0" err="1"/>
              <a:t>Math.sqrt</a:t>
            </a:r>
            <a:r>
              <a:rPr lang="en-US" altLang="zh-CN" dirty="0"/>
              <a:t>(x), a precondition is that the parameter, x, is greater than or equal to zero, since it is not possible to take the square root of a negative number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1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Preconditions &amp; </a:t>
            </a:r>
            <a:r>
              <a:rPr lang="en-US" altLang="zh-CN" dirty="0" err="1"/>
              <a:t>postconditions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>
                <a:solidFill>
                  <a:srgbClr val="FFFF00"/>
                </a:solidFill>
              </a:rPr>
              <a:t>postcondition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of a subroutine represents the other side of the contract. </a:t>
            </a:r>
            <a:r>
              <a:rPr lang="en-US" altLang="zh-CN" dirty="0">
                <a:solidFill>
                  <a:srgbClr val="FFFF00"/>
                </a:solidFill>
              </a:rPr>
              <a:t>It is something that will be true after the subroutine has run  (assuming that its preconditions were met—and that there are no bugs in the subroutine</a:t>
            </a:r>
            <a:r>
              <a:rPr lang="en-US" altLang="zh-CN" dirty="0" smtClean="0">
                <a:solidFill>
                  <a:srgbClr val="FFFF00"/>
                </a:solidFill>
              </a:rPr>
              <a:t>).</a:t>
            </a:r>
          </a:p>
          <a:p>
            <a:r>
              <a:rPr lang="en-US" altLang="zh-CN" dirty="0" smtClean="0"/>
              <a:t>For example, the </a:t>
            </a:r>
            <a:r>
              <a:rPr lang="en-US" altLang="zh-CN" dirty="0" err="1"/>
              <a:t>postcondition</a:t>
            </a:r>
            <a:r>
              <a:rPr lang="en-US" altLang="zh-CN" dirty="0"/>
              <a:t> of the function </a:t>
            </a:r>
            <a:r>
              <a:rPr lang="en-US" altLang="zh-CN" dirty="0" err="1"/>
              <a:t>Math.sqrt</a:t>
            </a:r>
            <a:r>
              <a:rPr lang="en-US" altLang="zh-CN" dirty="0"/>
              <a:t>() is that the square of the value that is returned by this function is equal to the parameter that is provided when the subroutine is called.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Preconditions &amp; </a:t>
            </a:r>
            <a:r>
              <a:rPr lang="en-US" altLang="zh-CN" dirty="0" err="1"/>
              <a:t>postconditions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Methods are </a:t>
            </a:r>
            <a:r>
              <a:rPr lang="en-US" altLang="zh-CN" dirty="0"/>
              <a:t>sometimes described by </a:t>
            </a:r>
            <a:r>
              <a:rPr lang="en-US" altLang="zh-CN" dirty="0">
                <a:solidFill>
                  <a:srgbClr val="FFFF00"/>
                </a:solidFill>
              </a:rPr>
              <a:t>comments</a:t>
            </a:r>
            <a:r>
              <a:rPr lang="en-US" altLang="zh-CN" dirty="0"/>
              <a:t> that </a:t>
            </a:r>
            <a:r>
              <a:rPr lang="en-US" altLang="zh-CN" dirty="0">
                <a:solidFill>
                  <a:srgbClr val="FFFF00"/>
                </a:solidFill>
              </a:rPr>
              <a:t>explicitly specify their preconditions and </a:t>
            </a:r>
            <a:r>
              <a:rPr lang="en-US" altLang="zh-CN" dirty="0" err="1">
                <a:solidFill>
                  <a:srgbClr val="FFFF00"/>
                </a:solidFill>
              </a:rPr>
              <a:t>postconditions</a:t>
            </a:r>
            <a:r>
              <a:rPr lang="en-US" altLang="zh-CN" dirty="0">
                <a:solidFill>
                  <a:srgbClr val="FFFF00"/>
                </a:solidFill>
              </a:rPr>
              <a:t>.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/>
              <a:t>The comments are given in the form of </a:t>
            </a:r>
            <a:r>
              <a:rPr lang="en-US" altLang="zh-CN" dirty="0">
                <a:solidFill>
                  <a:srgbClr val="FFFF00"/>
                </a:solidFill>
              </a:rPr>
              <a:t>Javadoc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comments</a:t>
            </a:r>
            <a:r>
              <a:rPr lang="en-US" altLang="zh-CN" dirty="0"/>
              <a:t>, but </a:t>
            </a:r>
            <a:r>
              <a:rPr lang="en-US" altLang="zh-CN" dirty="0" smtClean="0"/>
              <a:t>we can explicitly </a:t>
            </a:r>
            <a:r>
              <a:rPr lang="en-US" altLang="zh-CN" dirty="0"/>
              <a:t>label the preconditions and </a:t>
            </a:r>
            <a:r>
              <a:rPr lang="en-US" altLang="zh-CN" dirty="0" err="1"/>
              <a:t>postconditions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Javadoc 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begins </a:t>
            </a:r>
            <a:r>
              <a:rPr lang="en-US" altLang="zh-CN" dirty="0"/>
              <a:t>with /** </a:t>
            </a:r>
            <a:r>
              <a:rPr lang="en-US" altLang="zh-CN" dirty="0" smtClean="0"/>
              <a:t>and ends with */</a:t>
            </a:r>
          </a:p>
          <a:p>
            <a:r>
              <a:rPr lang="en-US" altLang="zh-CN" dirty="0" smtClean="0"/>
              <a:t>Javadoc </a:t>
            </a:r>
            <a:r>
              <a:rPr lang="en-US" altLang="zh-CN" dirty="0"/>
              <a:t>comments </a:t>
            </a:r>
            <a:r>
              <a:rPr lang="en-US" altLang="zh-CN" dirty="0" smtClean="0"/>
              <a:t>can be used to describe methods, member </a:t>
            </a:r>
            <a:r>
              <a:rPr lang="en-US" altLang="zh-CN" dirty="0"/>
              <a:t>variables, and </a:t>
            </a:r>
            <a:r>
              <a:rPr lang="en-US" altLang="zh-CN" dirty="0" smtClean="0"/>
              <a:t>classes</a:t>
            </a:r>
            <a:r>
              <a:rPr lang="en-US" altLang="zh-CN" dirty="0"/>
              <a:t>. </a:t>
            </a:r>
            <a:r>
              <a:rPr lang="en-US" altLang="zh-CN" dirty="0" smtClean="0"/>
              <a:t>And they </a:t>
            </a:r>
            <a:r>
              <a:rPr lang="en-US" altLang="zh-CN" dirty="0"/>
              <a:t>always immediately </a:t>
            </a:r>
            <a:r>
              <a:rPr lang="en-US" altLang="zh-CN" dirty="0" smtClean="0"/>
              <a:t>precede </a:t>
            </a:r>
            <a:r>
              <a:rPr lang="en-US" altLang="zh-CN" dirty="0"/>
              <a:t>the thing it is commenting </a:t>
            </a:r>
            <a:r>
              <a:rPr lang="en-US" altLang="zh-CN" dirty="0" smtClean="0"/>
              <a:t>on.</a:t>
            </a:r>
            <a:endParaRPr lang="en-US" altLang="zh-CN" dirty="0"/>
          </a:p>
          <a:p>
            <a:r>
              <a:rPr lang="en-US" altLang="zh-CN" dirty="0"/>
              <a:t>Like any comment, a Javadoc comment is ignored by the computer when the file is compiled.</a:t>
            </a:r>
          </a:p>
          <a:p>
            <a:r>
              <a:rPr lang="en-US" altLang="zh-CN" dirty="0"/>
              <a:t>But there is a tool called </a:t>
            </a:r>
            <a:r>
              <a:rPr lang="en-US" altLang="zh-CN" dirty="0" err="1">
                <a:solidFill>
                  <a:srgbClr val="FFFF00"/>
                </a:solidFill>
              </a:rPr>
              <a:t>javadoc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that reads Java source code files, extracts any Javadoc comments that it finds, and creates a set of Web pages </a:t>
            </a:r>
            <a:r>
              <a:rPr lang="en-US" altLang="zh-CN" dirty="0" smtClean="0"/>
              <a:t>which can help us to understand how to use the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8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Javadoc 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many </a:t>
            </a:r>
            <a:r>
              <a:rPr lang="en-US" altLang="zh-CN" dirty="0" smtClean="0">
                <a:solidFill>
                  <a:srgbClr val="FFFF00"/>
                </a:solidFill>
              </a:rPr>
              <a:t>tags</a:t>
            </a:r>
            <a:r>
              <a:rPr lang="en-US" altLang="zh-CN" dirty="0" smtClean="0"/>
              <a:t> which can help the </a:t>
            </a:r>
            <a:r>
              <a:rPr lang="en-US" altLang="zh-CN" dirty="0" err="1" smtClean="0"/>
              <a:t>javadoc</a:t>
            </a:r>
            <a:r>
              <a:rPr lang="en-US" altLang="zh-CN" dirty="0" smtClean="0"/>
              <a:t> tool to create nicely </a:t>
            </a:r>
            <a:r>
              <a:rPr lang="en-US" altLang="zh-CN" dirty="0"/>
              <a:t>formatted, interlinked </a:t>
            </a:r>
            <a:r>
              <a:rPr lang="en-US" altLang="zh-CN" dirty="0" smtClean="0"/>
              <a:t>web pages from the Javadoc comments.</a:t>
            </a:r>
          </a:p>
          <a:p>
            <a:r>
              <a:rPr lang="en-US" altLang="zh-CN" dirty="0" smtClean="0"/>
              <a:t>Some frequently used tags are as follows:</a:t>
            </a:r>
          </a:p>
          <a:p>
            <a:pPr lvl="1"/>
            <a:r>
              <a:rPr lang="en-US" altLang="zh-CN" dirty="0" smtClean="0"/>
              <a:t>@author</a:t>
            </a:r>
          </a:p>
          <a:p>
            <a:pPr lvl="1"/>
            <a:r>
              <a:rPr lang="en-US" altLang="zh-CN" dirty="0" smtClean="0"/>
              <a:t>@version</a:t>
            </a:r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@return</a:t>
            </a:r>
          </a:p>
          <a:p>
            <a:pPr lvl="1"/>
            <a:r>
              <a:rPr lang="en-US" altLang="zh-CN" dirty="0" smtClean="0"/>
              <a:t>@see</a:t>
            </a:r>
          </a:p>
          <a:p>
            <a:pPr lvl="1"/>
            <a:r>
              <a:rPr lang="en-US" altLang="zh-CN" dirty="0" smtClean="0"/>
              <a:t>@deprecated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Javadoc 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This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calculates the Body Mass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Index(BMI).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Precondition: the height and weight are positive double values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postcondition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parameters are valid the result is kg/(m*m),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                           else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result will be lower than zero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@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 the value of height (&gt;0)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kg the value of weight (&gt;0)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@return result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kg/(m*m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*/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double BMI(double m, double kg) {</a:t>
            </a:r>
          </a:p>
          <a:p>
            <a:pPr marL="0" indent="0">
              <a:buNone/>
            </a:pPr>
            <a:r>
              <a:rPr lang="en-US" altLang="zh-CN" dirty="0"/>
              <a:t>	return kg/(m*m);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7" y="3086100"/>
            <a:ext cx="4762863" cy="36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Javadoc demo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switch </a:t>
            </a:r>
            <a:r>
              <a:rPr lang="en-US" altLang="zh-CN" dirty="0" smtClean="0">
                <a:solidFill>
                  <a:srgbClr val="FFFF00"/>
                </a:solidFill>
              </a:rPr>
              <a:t>EXPRESSION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case </a:t>
            </a:r>
            <a:r>
              <a:rPr lang="en-US" altLang="zh-CN" dirty="0" smtClean="0">
                <a:solidFill>
                  <a:srgbClr val="FFFF00"/>
                </a:solidFill>
              </a:rPr>
              <a:t>CONSTANT1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FF00"/>
                </a:solidFill>
              </a:rPr>
              <a:t>STATEMENTS1;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FF00"/>
                </a:solidFill>
              </a:rPr>
              <a:t>break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case </a:t>
            </a:r>
            <a:r>
              <a:rPr lang="en-US" altLang="zh-CN" dirty="0" smtClean="0">
                <a:solidFill>
                  <a:srgbClr val="FFFF00"/>
                </a:solidFill>
              </a:rPr>
              <a:t>CONSTANT2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>
                <a:solidFill>
                  <a:srgbClr val="FFFF00"/>
                </a:solidFill>
              </a:rPr>
              <a:t>STATEMENTS2;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FF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zh-CN" dirty="0" smtClean="0"/>
              <a:t>default: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FF00"/>
                </a:solidFill>
              </a:rPr>
              <a:t>STATEMENTS-Default;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Control structures </a:t>
            </a:r>
            <a:r>
              <a:rPr lang="en-US" altLang="zh-CN" dirty="0"/>
              <a:t>are special instructions that can change the flow of control.</a:t>
            </a:r>
          </a:p>
          <a:p>
            <a:r>
              <a:rPr lang="en-US" altLang="zh-CN" dirty="0"/>
              <a:t>There are two basic types of control structure: </a:t>
            </a:r>
            <a:r>
              <a:rPr lang="en-US" altLang="zh-CN" dirty="0" smtClean="0"/>
              <a:t>loops and branches.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branches</a:t>
            </a:r>
            <a:r>
              <a:rPr lang="en-US" altLang="zh-CN" dirty="0"/>
              <a:t> allow the computer to decide between two or more different courses of action by testing conditions that occur as the program is running.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Loops</a:t>
            </a:r>
            <a:r>
              <a:rPr lang="en-US" altLang="zh-CN" dirty="0" smtClean="0"/>
              <a:t> allow </a:t>
            </a:r>
            <a:r>
              <a:rPr lang="en-US" altLang="zh-CN" dirty="0"/>
              <a:t>a sequence of </a:t>
            </a:r>
            <a:r>
              <a:rPr lang="en-US" altLang="zh-CN" dirty="0" smtClean="0"/>
              <a:t>instructions to </a:t>
            </a:r>
            <a:r>
              <a:rPr lang="en-US" altLang="zh-CN" dirty="0"/>
              <a:t>be repeated over and </a:t>
            </a:r>
            <a:r>
              <a:rPr lang="en-US" altLang="zh-CN" dirty="0" smtClean="0"/>
              <a:t>over.</a:t>
            </a:r>
          </a:p>
        </p:txBody>
      </p:sp>
    </p:spTree>
    <p:extLst>
      <p:ext uri="{BB962C8B-B14F-4D97-AF65-F5344CB8AC3E}">
        <p14:creationId xmlns:p14="http://schemas.microsoft.com/office/powerpoint/2010/main" val="13446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statement 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FF00"/>
                </a:solidFill>
              </a:rPr>
              <a:t>switch statement </a:t>
            </a:r>
            <a:r>
              <a:rPr lang="en-US" altLang="zh-CN" dirty="0"/>
              <a:t>allows </a:t>
            </a:r>
            <a:r>
              <a:rPr lang="en-US" altLang="zh-CN" dirty="0" smtClean="0"/>
              <a:t>us to </a:t>
            </a:r>
            <a:r>
              <a:rPr lang="en-US" altLang="zh-CN" dirty="0"/>
              <a:t>test the value of an expression and, depending on that value</a:t>
            </a:r>
            <a:r>
              <a:rPr lang="en-US" altLang="zh-CN" dirty="0" smtClean="0"/>
              <a:t>, to </a:t>
            </a:r>
            <a:r>
              <a:rPr lang="en-US" altLang="zh-CN" dirty="0"/>
              <a:t>jump directly to some location within the switch statement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value of the expression can be </a:t>
            </a:r>
            <a:r>
              <a:rPr lang="en-US" altLang="zh-CN" dirty="0" smtClean="0"/>
              <a:t>one of below types: 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/>
              <a:t>, short, </a:t>
            </a:r>
            <a:r>
              <a:rPr lang="en-US" altLang="zh-CN" dirty="0" smtClean="0"/>
              <a:t>byte, char, String, or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 particular, note that the expression cannot be a double or float value.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positions within a switch statement to which it can jump are marked with case </a:t>
            </a:r>
            <a:r>
              <a:rPr lang="en-US" altLang="zh-CN" dirty="0" smtClean="0"/>
              <a:t>labels that take the form: “case CONSTANT:”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CONSTANT</a:t>
            </a:r>
            <a:r>
              <a:rPr lang="en-US" altLang="zh-CN" dirty="0"/>
              <a:t> is a literal of the same type as the expression in the switch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As the final case in a switch statement you can, optionally, use the label “default</a:t>
            </a:r>
            <a:r>
              <a:rPr lang="en-US" altLang="zh-CN" dirty="0" smtClean="0"/>
              <a:t>:”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9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FF00"/>
                </a:solidFill>
              </a:rPr>
              <a:t>break</a:t>
            </a:r>
            <a:r>
              <a:rPr lang="en-US" altLang="zh-CN" dirty="0"/>
              <a:t> statements in the switch are technically optional. The effect of a break is to make the computer jump past the end of the switch statement, skipping over all the remaining cases. </a:t>
            </a:r>
            <a:endParaRPr lang="en-US" altLang="zh-CN" dirty="0" smtClean="0"/>
          </a:p>
          <a:p>
            <a:r>
              <a:rPr lang="en-US" altLang="zh-CN" dirty="0"/>
              <a:t>If you leave out the break statement, the computer will just forge ahead after completing one case and will execute the statements associated with the next case label.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byte </a:t>
            </a:r>
            <a:r>
              <a:rPr lang="en-US" altLang="zh-CN" dirty="0"/>
              <a:t>a = 2;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switch(a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case </a:t>
            </a:r>
            <a:r>
              <a:rPr lang="en-US" altLang="zh-CN" dirty="0"/>
              <a:t>1 :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A ");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case </a:t>
            </a:r>
            <a:r>
              <a:rPr lang="en-US" altLang="zh-CN" dirty="0"/>
              <a:t>2 :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B ");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case </a:t>
            </a:r>
            <a:r>
              <a:rPr lang="en-US" altLang="zh-CN" dirty="0"/>
              <a:t>3 :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C ");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case </a:t>
            </a:r>
            <a:r>
              <a:rPr lang="en-US" altLang="zh-CN" dirty="0"/>
              <a:t>4 :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D ");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default </a:t>
            </a:r>
            <a:r>
              <a:rPr lang="en-US" altLang="zh-CN" dirty="0"/>
              <a:t>: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default ");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8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BodyMassIndex.java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showCategory</a:t>
            </a:r>
            <a:r>
              <a:rPr lang="en-US" altLang="zh-CN" sz="2400" dirty="0" smtClean="0"/>
              <a:t>(double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// assume this function can return the region ID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region =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getRegionID</a:t>
            </a:r>
            <a:r>
              <a:rPr lang="en-US" altLang="zh-CN" sz="2400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switch region{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case 344: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showHongKongCategory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bmi</a:t>
            </a:r>
            <a:r>
              <a:rPr lang="en-US" altLang="zh-CN" sz="2400" dirty="0" smtClean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	case 392: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showJapanCategory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bmi</a:t>
            </a:r>
            <a:r>
              <a:rPr lang="en-US" altLang="zh-CN" sz="2400" dirty="0" smtClean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}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getRegionID</a:t>
            </a:r>
            <a:r>
              <a:rPr lang="en-US" altLang="zh-CN" sz="2400" dirty="0" smtClean="0"/>
              <a:t>() {…}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59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Define </a:t>
            </a:r>
            <a:r>
              <a:rPr lang="en-US" altLang="zh-CN" dirty="0" smtClean="0"/>
              <a:t>a </a:t>
            </a:r>
            <a:r>
              <a:rPr lang="en-US" altLang="zh-CN" dirty="0"/>
              <a:t>method </a:t>
            </a:r>
            <a:r>
              <a:rPr lang="en-US" altLang="zh-CN" dirty="0" smtClean="0"/>
              <a:t>to determine </a:t>
            </a:r>
            <a:r>
              <a:rPr lang="en-US" altLang="zh-CN" dirty="0"/>
              <a:t>whether a year is a leap year or a common year in the Gregorian </a:t>
            </a:r>
            <a:r>
              <a:rPr lang="en-US" altLang="zh-CN" dirty="0" smtClean="0"/>
              <a:t>calendar, </a:t>
            </a:r>
            <a:r>
              <a:rPr lang="en-US" altLang="zh-CN" dirty="0"/>
              <a:t>the </a:t>
            </a:r>
            <a:r>
              <a:rPr lang="en-US" altLang="zh-CN" dirty="0" smtClean="0"/>
              <a:t>algorithm (pseudocode) is described below: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if </a:t>
            </a:r>
            <a:r>
              <a:rPr lang="en-US" altLang="zh-CN" dirty="0">
                <a:solidFill>
                  <a:srgbClr val="FFFF00"/>
                </a:solidFill>
              </a:rPr>
              <a:t>(year is not divisible by 4) then (it is a common year)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else if (year is not divisible by 100) then (it is a leap year)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else if (year is not divisible by 400) then (it is a common year)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else (it is a leap year)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FF00"/>
                </a:solidFill>
              </a:rPr>
              <a:t>block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is the simplest type of structured statement. Its purpose is simply to group a sequence of statements into a single statement. The format of a block is: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STATEMENTS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statements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Only one branch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With two branches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else 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69950" y="5345966"/>
            <a:ext cx="740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FFFF00"/>
                </a:solidFill>
              </a:rPr>
              <a:t>CONDITION </a:t>
            </a:r>
            <a:r>
              <a:rPr lang="en-US" altLang="zh-CN" sz="2400" b="1" dirty="0"/>
              <a:t>in parentheses is a condition expression whose type must be boolean.</a:t>
            </a:r>
          </a:p>
        </p:txBody>
      </p:sp>
    </p:spTree>
    <p:extLst>
      <p:ext uri="{BB962C8B-B14F-4D97-AF65-F5344CB8AC3E}">
        <p14:creationId xmlns:p14="http://schemas.microsoft.com/office/powerpoint/2010/main" val="19044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x=8;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(x % 2 == 0)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(x+" </a:t>
            </a:r>
            <a:r>
              <a:rPr lang="en-US" altLang="zh-CN" dirty="0"/>
              <a:t>is even");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(x+" </a:t>
            </a:r>
            <a:r>
              <a:rPr lang="en-US" altLang="zh-CN" dirty="0"/>
              <a:t>is odd");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Note: </a:t>
            </a:r>
            <a:r>
              <a:rPr lang="en-US" altLang="zh-CN" sz="2400" dirty="0"/>
              <a:t>The braces are optional for branches that have only one statement. So we </a:t>
            </a:r>
            <a:r>
              <a:rPr lang="en-US" altLang="zh-CN" sz="2400" dirty="0" smtClean="0"/>
              <a:t>can rewrite </a:t>
            </a:r>
            <a:r>
              <a:rPr lang="en-US" altLang="zh-CN" sz="2400" dirty="0"/>
              <a:t>the previous example this </a:t>
            </a:r>
            <a:r>
              <a:rPr lang="en-US" altLang="zh-CN" sz="2400" dirty="0" smtClean="0"/>
              <a:t>way: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x=8;</a:t>
            </a:r>
          </a:p>
          <a:p>
            <a:pPr marL="0" indent="0">
              <a:buNone/>
            </a:pPr>
            <a:r>
              <a:rPr lang="en-US" altLang="zh-CN" sz="2400" dirty="0"/>
              <a:t>if (x % 2 == 0)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(x+" </a:t>
            </a:r>
            <a:r>
              <a:rPr lang="en-US" altLang="zh-CN" sz="2400" dirty="0"/>
              <a:t>is even");</a:t>
            </a:r>
          </a:p>
          <a:p>
            <a:pPr marL="0" indent="0">
              <a:buNone/>
            </a:pPr>
            <a:r>
              <a:rPr lang="en-US" altLang="zh-CN" sz="2400" dirty="0" smtClean="0"/>
              <a:t>else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(x+" </a:t>
            </a:r>
            <a:r>
              <a:rPr lang="en-US" altLang="zh-CN" sz="2400" dirty="0"/>
              <a:t>is odd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8650" y="6081066"/>
            <a:ext cx="7778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Note: </a:t>
            </a:r>
            <a:r>
              <a:rPr lang="en-US" altLang="zh-CN" sz="2400" b="1" dirty="0" smtClean="0"/>
              <a:t>It’s better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 </a:t>
            </a:r>
            <a:r>
              <a:rPr lang="en-US" altLang="zh-CN" sz="2400" b="1" dirty="0"/>
              <a:t>use braces to avoid making </a:t>
            </a:r>
            <a:r>
              <a:rPr lang="en-US" altLang="zh-CN" sz="2400" b="1" dirty="0" smtClean="0"/>
              <a:t>mistakes.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89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Chaining and nesting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Chaining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else if 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dirty="0" smtClean="0"/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Nesting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else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FF00"/>
                </a:solidFill>
              </a:rPr>
              <a:t>CONDITION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} </a:t>
            </a:r>
            <a:r>
              <a:rPr lang="en-US" altLang="zh-CN" dirty="0"/>
              <a:t>else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STATEMENTS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1767</Words>
  <Application>Microsoft Office PowerPoint</Application>
  <PresentationFormat>On-screen Show (4:3)</PresentationFormat>
  <Paragraphs>310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宋体</vt:lpstr>
      <vt:lpstr>Arial</vt:lpstr>
      <vt:lpstr>Calibri</vt:lpstr>
      <vt:lpstr>Wingdings</vt:lpstr>
      <vt:lpstr>Office Theme</vt:lpstr>
      <vt:lpstr>Java Programming</vt:lpstr>
      <vt:lpstr>Outline </vt:lpstr>
      <vt:lpstr>Body Mass Index (BMI)</vt:lpstr>
      <vt:lpstr>Control structures</vt:lpstr>
      <vt:lpstr>Blocks</vt:lpstr>
      <vt:lpstr>Conditional statements</vt:lpstr>
      <vt:lpstr>Example</vt:lpstr>
      <vt:lpstr>Example</vt:lpstr>
      <vt:lpstr>Chaining and nesting</vt:lpstr>
      <vt:lpstr>Example</vt:lpstr>
      <vt:lpstr>Body Mass Index (BMI)</vt:lpstr>
      <vt:lpstr>BodyMassIndex.java</vt:lpstr>
      <vt:lpstr>BodyMassIndex.java</vt:lpstr>
      <vt:lpstr>BodyMassIndex.java</vt:lpstr>
      <vt:lpstr>BodyMassIndex.java</vt:lpstr>
      <vt:lpstr>BodyMassIndex.java</vt:lpstr>
      <vt:lpstr>BodyMassIndex.java</vt:lpstr>
      <vt:lpstr>Well done?</vt:lpstr>
      <vt:lpstr>BodyMassIndex.java (modified)</vt:lpstr>
      <vt:lpstr>Well done?</vt:lpstr>
      <vt:lpstr>PowerPoint Presentation</vt:lpstr>
      <vt:lpstr>Recursion</vt:lpstr>
      <vt:lpstr>Recursive method</vt:lpstr>
      <vt:lpstr>Fibonacci sequence</vt:lpstr>
      <vt:lpstr>Fibonacci sequence</vt:lpstr>
      <vt:lpstr>Factorial</vt:lpstr>
      <vt:lpstr>Factorial</vt:lpstr>
      <vt:lpstr>Well done?</vt:lpstr>
      <vt:lpstr>A better version</vt:lpstr>
      <vt:lpstr>“black box”</vt:lpstr>
      <vt:lpstr>“contract”</vt:lpstr>
      <vt:lpstr>Preconditions &amp; postconditions</vt:lpstr>
      <vt:lpstr>Preconditions &amp; postconditions</vt:lpstr>
      <vt:lpstr>Preconditions &amp; postconditions</vt:lpstr>
      <vt:lpstr>Javadoc comments</vt:lpstr>
      <vt:lpstr>Javadoc comments</vt:lpstr>
      <vt:lpstr>Javadoc comments</vt:lpstr>
      <vt:lpstr>Javadoc demo</vt:lpstr>
      <vt:lpstr>Switch statement </vt:lpstr>
      <vt:lpstr>Switch statement  </vt:lpstr>
      <vt:lpstr>Switch statement </vt:lpstr>
      <vt:lpstr>Switch statement </vt:lpstr>
      <vt:lpstr>What is the output?</vt:lpstr>
      <vt:lpstr>BodyMassIndex.java</vt:lpstr>
      <vt:lpstr>Quiz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440</cp:revision>
  <dcterms:created xsi:type="dcterms:W3CDTF">2016-09-13T14:28:44Z</dcterms:created>
  <dcterms:modified xsi:type="dcterms:W3CDTF">2017-05-03T13:32:41Z</dcterms:modified>
</cp:coreProperties>
</file>