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39"/>
  </p:notesMasterIdLst>
  <p:sldIdLst>
    <p:sldId id="256" r:id="rId2"/>
    <p:sldId id="313" r:id="rId3"/>
    <p:sldId id="289" r:id="rId4"/>
    <p:sldId id="285" r:id="rId5"/>
    <p:sldId id="309" r:id="rId6"/>
    <p:sldId id="295" r:id="rId7"/>
    <p:sldId id="296" r:id="rId8"/>
    <p:sldId id="286" r:id="rId9"/>
    <p:sldId id="291" r:id="rId10"/>
    <p:sldId id="290" r:id="rId11"/>
    <p:sldId id="292" r:id="rId12"/>
    <p:sldId id="310" r:id="rId13"/>
    <p:sldId id="294" r:id="rId14"/>
    <p:sldId id="301" r:id="rId15"/>
    <p:sldId id="314" r:id="rId16"/>
    <p:sldId id="303" r:id="rId17"/>
    <p:sldId id="304" r:id="rId18"/>
    <p:sldId id="300" r:id="rId19"/>
    <p:sldId id="312" r:id="rId20"/>
    <p:sldId id="327" r:id="rId21"/>
    <p:sldId id="326" r:id="rId22"/>
    <p:sldId id="287" r:id="rId23"/>
    <p:sldId id="335" r:id="rId24"/>
    <p:sldId id="337" r:id="rId25"/>
    <p:sldId id="338" r:id="rId26"/>
    <p:sldId id="318" r:id="rId27"/>
    <p:sldId id="315" r:id="rId28"/>
    <p:sldId id="306" r:id="rId29"/>
    <p:sldId id="307" r:id="rId30"/>
    <p:sldId id="328" r:id="rId31"/>
    <p:sldId id="329" r:id="rId32"/>
    <p:sldId id="330" r:id="rId33"/>
    <p:sldId id="331" r:id="rId34"/>
    <p:sldId id="332" r:id="rId35"/>
    <p:sldId id="333" r:id="rId36"/>
    <p:sldId id="334" r:id="rId37"/>
    <p:sldId id="281"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6" autoAdjust="0"/>
    <p:restoredTop sz="93066" autoAdjust="0"/>
  </p:normalViewPr>
  <p:slideViewPr>
    <p:cSldViewPr snapToGrid="0">
      <p:cViewPr varScale="1">
        <p:scale>
          <a:sx n="59" d="100"/>
          <a:sy n="59" d="100"/>
        </p:scale>
        <p:origin x="85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25A45-2E34-40D7-B079-338E077F1991}" type="datetimeFigureOut">
              <a:rPr lang="zh-CN" altLang="en-US" smtClean="0"/>
              <a:t>2017/5/10</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68C66-0F58-4111-B814-0BA43B329458}" type="slidenum">
              <a:rPr lang="zh-CN" altLang="en-US" smtClean="0"/>
              <a:t>‹#›</a:t>
            </a:fld>
            <a:endParaRPr lang="zh-CN" altLang="en-US"/>
          </a:p>
        </p:txBody>
      </p:sp>
    </p:spTree>
    <p:extLst>
      <p:ext uri="{BB962C8B-B14F-4D97-AF65-F5344CB8AC3E}">
        <p14:creationId xmlns:p14="http://schemas.microsoft.com/office/powerpoint/2010/main" val="3805531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http://docs.oracle.com/javase/7/docs/api/java/math/BigDecimal.html</a:t>
            </a:r>
            <a:endParaRPr lang="zh-CN" altLang="en-US" dirty="0"/>
          </a:p>
        </p:txBody>
      </p:sp>
      <p:sp>
        <p:nvSpPr>
          <p:cNvPr id="4" name="Slide Number Placeholder 3"/>
          <p:cNvSpPr>
            <a:spLocks noGrp="1"/>
          </p:cNvSpPr>
          <p:nvPr>
            <p:ph type="sldNum" sz="quarter" idx="10"/>
          </p:nvPr>
        </p:nvSpPr>
        <p:spPr/>
        <p:txBody>
          <a:bodyPr/>
          <a:lstStyle/>
          <a:p>
            <a:fld id="{D0168C66-0F58-4111-B814-0BA43B329458}" type="slidenum">
              <a:rPr lang="zh-CN" altLang="en-US" smtClean="0"/>
              <a:t>14</a:t>
            </a:fld>
            <a:endParaRPr lang="zh-CN" altLang="en-US"/>
          </a:p>
        </p:txBody>
      </p:sp>
    </p:spTree>
    <p:extLst>
      <p:ext uri="{BB962C8B-B14F-4D97-AF65-F5344CB8AC3E}">
        <p14:creationId xmlns:p14="http://schemas.microsoft.com/office/powerpoint/2010/main" val="1013170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6000" b="1">
                <a:latin typeface="+mn-lt"/>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32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75554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06327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543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421193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atin typeface="+mn-lt"/>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32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smtClean="0"/>
              <a:t>Click to edit Master text styles</a:t>
            </a:r>
          </a:p>
        </p:txBody>
      </p:sp>
      <p:sp>
        <p:nvSpPr>
          <p:cNvPr id="4" name="Date Placeholder 3"/>
          <p:cNvSpPr>
            <a:spLocks noGrp="1"/>
          </p:cNvSpPr>
          <p:nvPr>
            <p:ph type="dt" sz="half" idx="10"/>
          </p:nvPr>
        </p:nvSpPr>
        <p:spPr/>
        <p:txBody>
          <a:bodyPr/>
          <a:lstStyle/>
          <a:p>
            <a:fld id="{FD4D0F35-082B-44F0-BB91-68C18FBCC343}" type="datetimeFigureOut">
              <a:rPr lang="zh-CN" altLang="en-US" smtClean="0"/>
              <a:t>2017/5/10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87185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D4D0F35-082B-44F0-BB91-68C18FBCC343}" type="datetimeFigureOut">
              <a:rPr lang="zh-CN" altLang="en-US" smtClean="0"/>
              <a:t>2017/5/10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4665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D4D0F35-082B-44F0-BB91-68C18FBCC343}" type="datetimeFigureOut">
              <a:rPr lang="zh-CN" altLang="en-US" smtClean="0"/>
              <a:t>2017/5/10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7543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D4D0F35-082B-44F0-BB91-68C18FBCC343}" type="datetimeFigureOut">
              <a:rPr lang="zh-CN" altLang="en-US" smtClean="0"/>
              <a:t>2017/5/10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0592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D0F35-082B-44F0-BB91-68C18FBCC343}" type="datetimeFigureOut">
              <a:rPr lang="zh-CN" altLang="en-US" smtClean="0"/>
              <a:t>2017/5/10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52244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2017/5/10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22492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2017/5/10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3254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4D0F35-082B-44F0-BB91-68C18FBCC343}" type="datetimeFigureOut">
              <a:rPr lang="zh-CN" altLang="en-US" smtClean="0"/>
              <a:pPr/>
              <a:t>2017/5/10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A5F9BF-70D2-4F4A-82B1-87953B00D580}" type="slidenum">
              <a:rPr lang="zh-CN" altLang="en-US" smtClean="0"/>
              <a:pPr/>
              <a:t>‹#›</a:t>
            </a:fld>
            <a:endParaRPr lang="zh-CN" altLang="en-US"/>
          </a:p>
        </p:txBody>
      </p:sp>
    </p:spTree>
    <p:extLst>
      <p:ext uri="{BB962C8B-B14F-4D97-AF65-F5344CB8AC3E}">
        <p14:creationId xmlns:p14="http://schemas.microsoft.com/office/powerpoint/2010/main" val="76078578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4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ocs.oracle.com/javase/7/docs/ap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t>Java Programming</a:t>
            </a:r>
            <a:endParaRPr lang="zh-CN" altLang="en-US" b="1" dirty="0"/>
          </a:p>
        </p:txBody>
      </p:sp>
      <p:sp>
        <p:nvSpPr>
          <p:cNvPr id="3" name="Subtitle 2"/>
          <p:cNvSpPr>
            <a:spLocks noGrp="1"/>
          </p:cNvSpPr>
          <p:nvPr>
            <p:ph type="subTitle" idx="1"/>
          </p:nvPr>
        </p:nvSpPr>
        <p:spPr/>
        <p:txBody>
          <a:bodyPr>
            <a:normAutofit/>
          </a:bodyPr>
          <a:lstStyle/>
          <a:p>
            <a:r>
              <a:rPr lang="en-US" altLang="zh-CN" b="1" dirty="0" smtClean="0"/>
              <a:t>Loops</a:t>
            </a:r>
            <a:endParaRPr lang="zh-CN" altLang="en-US" b="1" dirty="0"/>
          </a:p>
        </p:txBody>
      </p:sp>
    </p:spTree>
    <p:extLst>
      <p:ext uri="{BB962C8B-B14F-4D97-AF65-F5344CB8AC3E}">
        <p14:creationId xmlns:p14="http://schemas.microsoft.com/office/powerpoint/2010/main" val="2063578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MoneyUtils.java</a:t>
            </a:r>
            <a:endParaRPr lang="zh-CN" altLang="en-US" dirty="0"/>
          </a:p>
        </p:txBody>
      </p:sp>
      <p:sp>
        <p:nvSpPr>
          <p:cNvPr id="3" name="Content Placeholder 2"/>
          <p:cNvSpPr>
            <a:spLocks noGrp="1"/>
          </p:cNvSpPr>
          <p:nvPr>
            <p:ph idx="1"/>
          </p:nvPr>
        </p:nvSpPr>
        <p:spPr/>
        <p:txBody>
          <a:bodyPr>
            <a:normAutofit lnSpcReduction="10000"/>
          </a:bodyPr>
          <a:lstStyle/>
          <a:p>
            <a:pPr marL="0" indent="0">
              <a:buNone/>
            </a:pPr>
            <a:r>
              <a:rPr lang="en-US" altLang="zh-CN" dirty="0" smtClean="0"/>
              <a:t>public </a:t>
            </a:r>
            <a:r>
              <a:rPr lang="en-US" altLang="zh-CN" dirty="0"/>
              <a:t>class </a:t>
            </a:r>
            <a:r>
              <a:rPr lang="en-US" altLang="zh-CN" dirty="0" err="1"/>
              <a:t>MoneyUtils</a:t>
            </a:r>
            <a:r>
              <a:rPr lang="en-US" altLang="zh-CN" dirty="0"/>
              <a:t> </a:t>
            </a:r>
            <a:r>
              <a:rPr lang="en-US" altLang="zh-CN" dirty="0" smtClean="0"/>
              <a:t>{</a:t>
            </a:r>
            <a:endParaRPr lang="en-US" altLang="zh-CN" dirty="0"/>
          </a:p>
          <a:p>
            <a:pPr marL="0" indent="0">
              <a:buNone/>
            </a:pPr>
            <a:r>
              <a:rPr lang="en-US" altLang="zh-CN" dirty="0"/>
              <a:t>	public static void main(String[] </a:t>
            </a:r>
            <a:r>
              <a:rPr lang="en-US" altLang="zh-CN" dirty="0" err="1"/>
              <a:t>args</a:t>
            </a:r>
            <a:r>
              <a:rPr lang="en-US" altLang="zh-CN" dirty="0"/>
              <a:t>) </a:t>
            </a:r>
            <a:r>
              <a:rPr lang="en-US" altLang="zh-CN" dirty="0" smtClean="0"/>
              <a:t>{</a:t>
            </a:r>
            <a:endParaRPr lang="en-US" altLang="zh-CN" dirty="0"/>
          </a:p>
          <a:p>
            <a:pPr marL="0" indent="0">
              <a:buNone/>
            </a:pPr>
            <a:r>
              <a:rPr lang="en-US" altLang="zh-CN" dirty="0"/>
              <a:t>	</a:t>
            </a:r>
            <a:r>
              <a:rPr lang="en-US" altLang="zh-CN" dirty="0" smtClean="0"/>
              <a:t>	double </a:t>
            </a:r>
            <a:r>
              <a:rPr lang="en-US" altLang="zh-CN" dirty="0" err="1" smtClean="0"/>
              <a:t>fv</a:t>
            </a:r>
            <a:r>
              <a:rPr lang="en-US" altLang="zh-CN" dirty="0" smtClean="0"/>
              <a:t>, </a:t>
            </a:r>
            <a:r>
              <a:rPr lang="en-US" altLang="zh-CN" dirty="0" err="1" smtClean="0"/>
              <a:t>pv</a:t>
            </a:r>
            <a:r>
              <a:rPr lang="en-US" altLang="zh-CN" dirty="0" smtClean="0"/>
              <a:t>=1000.0, r=0.1;</a:t>
            </a:r>
            <a:endParaRPr lang="en-US" altLang="zh-CN" dirty="0"/>
          </a:p>
          <a:p>
            <a:pPr marL="0" indent="0">
              <a:buNone/>
            </a:pPr>
            <a:r>
              <a:rPr lang="en-US" altLang="zh-CN" dirty="0"/>
              <a:t>		</a:t>
            </a:r>
            <a:r>
              <a:rPr lang="en-US" altLang="zh-CN" dirty="0" err="1" smtClean="0"/>
              <a:t>int</a:t>
            </a:r>
            <a:r>
              <a:rPr lang="en-US" altLang="zh-CN" dirty="0" smtClean="0"/>
              <a:t> N=10;</a:t>
            </a:r>
            <a:endParaRPr lang="en-US" altLang="zh-CN" dirty="0"/>
          </a:p>
          <a:p>
            <a:pPr marL="0" indent="0">
              <a:buNone/>
            </a:pPr>
            <a:r>
              <a:rPr lang="en-US" altLang="zh-CN" dirty="0"/>
              <a:t>		</a:t>
            </a:r>
            <a:r>
              <a:rPr lang="en-US" altLang="zh-CN" dirty="0" err="1" smtClean="0"/>
              <a:t>fv</a:t>
            </a:r>
            <a:r>
              <a:rPr lang="en-US" altLang="zh-CN" dirty="0" smtClean="0"/>
              <a:t>=</a:t>
            </a:r>
            <a:r>
              <a:rPr lang="en-US" altLang="zh-CN" dirty="0" err="1" smtClean="0"/>
              <a:t>pv</a:t>
            </a:r>
            <a:r>
              <a:rPr lang="en-US" altLang="zh-CN" dirty="0" smtClean="0"/>
              <a:t>;</a:t>
            </a:r>
            <a:endParaRPr lang="en-US" altLang="zh-CN" dirty="0"/>
          </a:p>
          <a:p>
            <a:pPr marL="0" indent="0">
              <a:buNone/>
            </a:pPr>
            <a:r>
              <a:rPr lang="en-US" altLang="zh-CN" dirty="0"/>
              <a:t>		</a:t>
            </a:r>
            <a:r>
              <a:rPr lang="en-US" altLang="zh-CN" dirty="0" smtClean="0">
                <a:solidFill>
                  <a:srgbClr val="0070C0"/>
                </a:solidFill>
              </a:rPr>
              <a:t>for(</a:t>
            </a:r>
            <a:r>
              <a:rPr lang="en-US" altLang="zh-CN" dirty="0" err="1" smtClean="0">
                <a:solidFill>
                  <a:srgbClr val="C00000"/>
                </a:solidFill>
              </a:rPr>
              <a:t>int</a:t>
            </a:r>
            <a:r>
              <a:rPr lang="en-US" altLang="zh-CN" dirty="0" smtClean="0">
                <a:solidFill>
                  <a:srgbClr val="C00000"/>
                </a:solidFill>
              </a:rPr>
              <a:t> </a:t>
            </a:r>
            <a:r>
              <a:rPr lang="en-US" altLang="zh-CN" dirty="0" err="1" smtClean="0">
                <a:solidFill>
                  <a:srgbClr val="C00000"/>
                </a:solidFill>
              </a:rPr>
              <a:t>i</a:t>
            </a:r>
            <a:r>
              <a:rPr lang="en-US" altLang="zh-CN" dirty="0" smtClean="0">
                <a:solidFill>
                  <a:srgbClr val="C00000"/>
                </a:solidFill>
              </a:rPr>
              <a:t>=0</a:t>
            </a:r>
            <a:r>
              <a:rPr lang="en-US" altLang="zh-CN" dirty="0" smtClean="0">
                <a:solidFill>
                  <a:srgbClr val="0070C0"/>
                </a:solidFill>
              </a:rPr>
              <a:t>;i&lt;</a:t>
            </a:r>
            <a:r>
              <a:rPr lang="en-US" altLang="zh-CN" dirty="0" err="1" smtClean="0">
                <a:solidFill>
                  <a:srgbClr val="0070C0"/>
                </a:solidFill>
              </a:rPr>
              <a:t>N;i</a:t>
            </a:r>
            <a:r>
              <a:rPr lang="en-US" altLang="zh-CN" dirty="0" smtClean="0">
                <a:solidFill>
                  <a:srgbClr val="0070C0"/>
                </a:solidFill>
              </a:rPr>
              <a:t>++) </a:t>
            </a:r>
            <a:r>
              <a:rPr lang="en-US" altLang="zh-CN" dirty="0" err="1" smtClean="0">
                <a:solidFill>
                  <a:srgbClr val="0070C0"/>
                </a:solidFill>
              </a:rPr>
              <a:t>fv</a:t>
            </a:r>
            <a:r>
              <a:rPr lang="en-US" altLang="zh-CN" dirty="0" smtClean="0">
                <a:solidFill>
                  <a:srgbClr val="0070C0"/>
                </a:solidFill>
              </a:rPr>
              <a:t>=</a:t>
            </a:r>
            <a:r>
              <a:rPr lang="en-US" altLang="zh-CN" dirty="0" err="1" smtClean="0">
                <a:solidFill>
                  <a:srgbClr val="0070C0"/>
                </a:solidFill>
              </a:rPr>
              <a:t>fv</a:t>
            </a:r>
            <a:r>
              <a:rPr lang="en-US" altLang="zh-CN" dirty="0" smtClean="0">
                <a:solidFill>
                  <a:srgbClr val="0070C0"/>
                </a:solidFill>
              </a:rPr>
              <a:t>*(1+r);</a:t>
            </a:r>
            <a:endParaRPr lang="en-US" altLang="zh-CN" dirty="0">
              <a:solidFill>
                <a:srgbClr val="0070C0"/>
              </a:solidFill>
            </a:endParaRPr>
          </a:p>
          <a:p>
            <a:pPr marL="0" indent="0">
              <a:buNone/>
            </a:pPr>
            <a:r>
              <a:rPr lang="en-US" altLang="zh-CN" dirty="0"/>
              <a:t>		</a:t>
            </a:r>
            <a:r>
              <a:rPr lang="en-US" altLang="zh-CN" dirty="0" err="1" smtClean="0"/>
              <a:t>System.out.println</a:t>
            </a:r>
            <a:r>
              <a:rPr lang="en-US" altLang="zh-CN" dirty="0" smtClean="0"/>
              <a:t>(</a:t>
            </a:r>
            <a:r>
              <a:rPr lang="en-US" altLang="zh-CN" dirty="0" err="1" smtClean="0"/>
              <a:t>fv</a:t>
            </a:r>
            <a:r>
              <a:rPr lang="en-US" altLang="zh-CN" dirty="0" smtClean="0"/>
              <a:t>);</a:t>
            </a:r>
            <a:endParaRPr lang="en-US" altLang="zh-CN" dirty="0" smtClean="0">
              <a:solidFill>
                <a:srgbClr val="00B0F0"/>
              </a:solidFill>
            </a:endParaRPr>
          </a:p>
          <a:p>
            <a:pPr marL="0" indent="0">
              <a:buNone/>
            </a:pPr>
            <a:r>
              <a:rPr lang="en-US" altLang="zh-CN" dirty="0" smtClean="0"/>
              <a:t>	}</a:t>
            </a:r>
            <a:endParaRPr lang="en-US" altLang="zh-CN" dirty="0"/>
          </a:p>
          <a:p>
            <a:pPr marL="0" indent="0">
              <a:buNone/>
            </a:pPr>
            <a:r>
              <a:rPr lang="en-US" altLang="zh-CN" dirty="0" smtClean="0"/>
              <a:t>}</a:t>
            </a:r>
            <a:endParaRPr lang="zh-CN" altLang="en-US" dirty="0"/>
          </a:p>
          <a:p>
            <a:endParaRPr lang="zh-CN" altLang="en-US" dirty="0"/>
          </a:p>
        </p:txBody>
      </p:sp>
    </p:spTree>
    <p:extLst>
      <p:ext uri="{BB962C8B-B14F-4D97-AF65-F5344CB8AC3E}">
        <p14:creationId xmlns:p14="http://schemas.microsoft.com/office/powerpoint/2010/main" val="2646184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MoneyUtils.java (while version)</a:t>
            </a:r>
            <a:endParaRPr lang="zh-CN" alt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altLang="zh-CN" dirty="0" smtClean="0"/>
              <a:t>public </a:t>
            </a:r>
            <a:r>
              <a:rPr lang="en-US" altLang="zh-CN" dirty="0"/>
              <a:t>class </a:t>
            </a:r>
            <a:r>
              <a:rPr lang="en-US" altLang="zh-CN" dirty="0" err="1"/>
              <a:t>MoneyUtils</a:t>
            </a:r>
            <a:r>
              <a:rPr lang="en-US" altLang="zh-CN" dirty="0"/>
              <a:t> </a:t>
            </a:r>
            <a:r>
              <a:rPr lang="en-US" altLang="zh-CN" dirty="0" smtClean="0"/>
              <a:t>{</a:t>
            </a:r>
            <a:endParaRPr lang="en-US" altLang="zh-CN" dirty="0"/>
          </a:p>
          <a:p>
            <a:pPr marL="0" indent="0">
              <a:buNone/>
            </a:pPr>
            <a:r>
              <a:rPr lang="en-US" altLang="zh-CN" dirty="0"/>
              <a:t>	public static void main(String[] </a:t>
            </a:r>
            <a:r>
              <a:rPr lang="en-US" altLang="zh-CN" dirty="0" err="1"/>
              <a:t>args</a:t>
            </a:r>
            <a:r>
              <a:rPr lang="en-US" altLang="zh-CN" dirty="0"/>
              <a:t>) </a:t>
            </a:r>
            <a:r>
              <a:rPr lang="en-US" altLang="zh-CN" dirty="0" smtClean="0"/>
              <a:t>{</a:t>
            </a:r>
            <a:endParaRPr lang="en-US" altLang="zh-CN" dirty="0"/>
          </a:p>
          <a:p>
            <a:pPr marL="0" indent="0">
              <a:buNone/>
            </a:pPr>
            <a:r>
              <a:rPr lang="en-US" altLang="zh-CN" dirty="0"/>
              <a:t>	</a:t>
            </a:r>
            <a:r>
              <a:rPr lang="en-US" altLang="zh-CN" dirty="0" smtClean="0"/>
              <a:t>	double </a:t>
            </a:r>
            <a:r>
              <a:rPr lang="en-US" altLang="zh-CN" dirty="0" err="1" smtClean="0"/>
              <a:t>fv</a:t>
            </a:r>
            <a:r>
              <a:rPr lang="en-US" altLang="zh-CN" dirty="0" smtClean="0"/>
              <a:t>, </a:t>
            </a:r>
            <a:r>
              <a:rPr lang="en-US" altLang="zh-CN" dirty="0" err="1" smtClean="0"/>
              <a:t>pv</a:t>
            </a:r>
            <a:r>
              <a:rPr lang="en-US" altLang="zh-CN" dirty="0" smtClean="0"/>
              <a:t>=1000.0, r=0.1;</a:t>
            </a:r>
            <a:endParaRPr lang="en-US" altLang="zh-CN" dirty="0"/>
          </a:p>
          <a:p>
            <a:pPr marL="0" indent="0">
              <a:buNone/>
            </a:pPr>
            <a:r>
              <a:rPr lang="en-US" altLang="zh-CN" dirty="0"/>
              <a:t>		</a:t>
            </a:r>
            <a:r>
              <a:rPr lang="en-US" altLang="zh-CN" dirty="0" err="1" smtClean="0"/>
              <a:t>i</a:t>
            </a:r>
            <a:r>
              <a:rPr lang="en-US" altLang="zh-CN" dirty="0" err="1"/>
              <a:t>n</a:t>
            </a:r>
            <a:r>
              <a:rPr lang="en-US" altLang="zh-CN" dirty="0" err="1" smtClean="0"/>
              <a:t>t</a:t>
            </a:r>
            <a:r>
              <a:rPr lang="en-US" altLang="zh-CN" dirty="0" smtClean="0"/>
              <a:t> N=10,i=0;</a:t>
            </a:r>
            <a:endParaRPr lang="en-US" altLang="zh-CN" dirty="0"/>
          </a:p>
          <a:p>
            <a:pPr marL="0" indent="0">
              <a:buNone/>
            </a:pPr>
            <a:r>
              <a:rPr lang="en-US" altLang="zh-CN" dirty="0"/>
              <a:t>		</a:t>
            </a:r>
            <a:r>
              <a:rPr lang="en-US" altLang="zh-CN" dirty="0" err="1" smtClean="0"/>
              <a:t>fv</a:t>
            </a:r>
            <a:r>
              <a:rPr lang="en-US" altLang="zh-CN" dirty="0" smtClean="0"/>
              <a:t>=</a:t>
            </a:r>
            <a:r>
              <a:rPr lang="en-US" altLang="zh-CN" dirty="0" err="1" smtClean="0"/>
              <a:t>pv</a:t>
            </a:r>
            <a:r>
              <a:rPr lang="en-US" altLang="zh-CN" dirty="0" smtClean="0"/>
              <a:t>;</a:t>
            </a:r>
            <a:endParaRPr lang="en-US" altLang="zh-CN" dirty="0"/>
          </a:p>
          <a:p>
            <a:pPr marL="0" indent="0">
              <a:buNone/>
            </a:pPr>
            <a:r>
              <a:rPr lang="en-US" altLang="zh-CN" dirty="0"/>
              <a:t>		</a:t>
            </a:r>
            <a:r>
              <a:rPr lang="en-US" altLang="zh-CN" dirty="0">
                <a:solidFill>
                  <a:srgbClr val="0070C0"/>
                </a:solidFill>
              </a:rPr>
              <a:t>while(</a:t>
            </a:r>
            <a:r>
              <a:rPr lang="en-US" altLang="zh-CN" dirty="0" err="1">
                <a:solidFill>
                  <a:srgbClr val="0070C0"/>
                </a:solidFill>
              </a:rPr>
              <a:t>i</a:t>
            </a:r>
            <a:r>
              <a:rPr lang="en-US" altLang="zh-CN" dirty="0">
                <a:solidFill>
                  <a:srgbClr val="0070C0"/>
                </a:solidFill>
              </a:rPr>
              <a:t>&lt;N){</a:t>
            </a:r>
          </a:p>
          <a:p>
            <a:pPr marL="0" indent="0">
              <a:buNone/>
            </a:pPr>
            <a:r>
              <a:rPr lang="en-US" altLang="zh-CN" dirty="0">
                <a:solidFill>
                  <a:srgbClr val="0070C0"/>
                </a:solidFill>
              </a:rPr>
              <a:t>			</a:t>
            </a:r>
            <a:r>
              <a:rPr lang="en-US" altLang="zh-CN" dirty="0" err="1">
                <a:solidFill>
                  <a:srgbClr val="0070C0"/>
                </a:solidFill>
              </a:rPr>
              <a:t>fv</a:t>
            </a:r>
            <a:r>
              <a:rPr lang="en-US" altLang="zh-CN" dirty="0">
                <a:solidFill>
                  <a:srgbClr val="0070C0"/>
                </a:solidFill>
              </a:rPr>
              <a:t>=</a:t>
            </a:r>
            <a:r>
              <a:rPr lang="en-US" altLang="zh-CN" dirty="0" err="1">
                <a:solidFill>
                  <a:srgbClr val="0070C0"/>
                </a:solidFill>
              </a:rPr>
              <a:t>fv</a:t>
            </a:r>
            <a:r>
              <a:rPr lang="en-US" altLang="zh-CN" dirty="0">
                <a:solidFill>
                  <a:srgbClr val="0070C0"/>
                </a:solidFill>
              </a:rPr>
              <a:t>*(1+r);</a:t>
            </a:r>
          </a:p>
          <a:p>
            <a:pPr marL="0" indent="0">
              <a:buNone/>
            </a:pPr>
            <a:r>
              <a:rPr lang="en-US" altLang="zh-CN" dirty="0">
                <a:solidFill>
                  <a:srgbClr val="0070C0"/>
                </a:solidFill>
              </a:rPr>
              <a:t>			</a:t>
            </a:r>
            <a:r>
              <a:rPr lang="en-US" altLang="zh-CN" dirty="0" err="1">
                <a:solidFill>
                  <a:srgbClr val="0070C0"/>
                </a:solidFill>
              </a:rPr>
              <a:t>i</a:t>
            </a:r>
            <a:r>
              <a:rPr lang="en-US" altLang="zh-CN" dirty="0">
                <a:solidFill>
                  <a:srgbClr val="0070C0"/>
                </a:solidFill>
              </a:rPr>
              <a:t>++;</a:t>
            </a:r>
          </a:p>
          <a:p>
            <a:pPr marL="0" indent="0">
              <a:buNone/>
            </a:pPr>
            <a:r>
              <a:rPr lang="en-US" altLang="zh-CN" dirty="0">
                <a:solidFill>
                  <a:srgbClr val="0070C0"/>
                </a:solidFill>
              </a:rPr>
              <a:t>		}</a:t>
            </a:r>
          </a:p>
          <a:p>
            <a:pPr marL="0" indent="0">
              <a:buNone/>
            </a:pPr>
            <a:r>
              <a:rPr lang="en-US" altLang="zh-CN" dirty="0" smtClean="0"/>
              <a:t>		</a:t>
            </a:r>
            <a:r>
              <a:rPr lang="en-US" altLang="zh-CN" dirty="0" err="1" smtClean="0"/>
              <a:t>System.out.println</a:t>
            </a:r>
            <a:r>
              <a:rPr lang="en-US" altLang="zh-CN" dirty="0" smtClean="0"/>
              <a:t>(</a:t>
            </a:r>
            <a:r>
              <a:rPr lang="en-US" altLang="zh-CN" dirty="0" err="1" smtClean="0"/>
              <a:t>fv</a:t>
            </a:r>
            <a:r>
              <a:rPr lang="en-US" altLang="zh-CN" dirty="0" smtClean="0"/>
              <a:t>);</a:t>
            </a:r>
            <a:endParaRPr lang="en-US" altLang="zh-CN" dirty="0" smtClean="0">
              <a:solidFill>
                <a:srgbClr val="00B0F0"/>
              </a:solidFill>
            </a:endParaRPr>
          </a:p>
          <a:p>
            <a:pPr marL="0" indent="0">
              <a:buNone/>
            </a:pPr>
            <a:r>
              <a:rPr lang="en-US" altLang="zh-CN" dirty="0" smtClean="0"/>
              <a:t>	}</a:t>
            </a:r>
            <a:endParaRPr lang="en-US" altLang="zh-CN" dirty="0"/>
          </a:p>
          <a:p>
            <a:pPr marL="0" indent="0">
              <a:buNone/>
            </a:pPr>
            <a:r>
              <a:rPr lang="en-US" altLang="zh-CN" dirty="0" smtClean="0"/>
              <a:t>}</a:t>
            </a:r>
            <a:endParaRPr lang="zh-CN" altLang="en-US" dirty="0"/>
          </a:p>
          <a:p>
            <a:endParaRPr lang="zh-CN" altLang="en-US" dirty="0"/>
          </a:p>
        </p:txBody>
      </p:sp>
    </p:spTree>
    <p:extLst>
      <p:ext uri="{BB962C8B-B14F-4D97-AF65-F5344CB8AC3E}">
        <p14:creationId xmlns:p14="http://schemas.microsoft.com/office/powerpoint/2010/main" val="3254892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MoneyUtils.java (do-while version)</a:t>
            </a:r>
            <a:endParaRPr lang="zh-CN" alt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altLang="zh-CN" dirty="0" smtClean="0"/>
              <a:t>public </a:t>
            </a:r>
            <a:r>
              <a:rPr lang="en-US" altLang="zh-CN" dirty="0"/>
              <a:t>class </a:t>
            </a:r>
            <a:r>
              <a:rPr lang="en-US" altLang="zh-CN" dirty="0" err="1"/>
              <a:t>MoneyUtils</a:t>
            </a:r>
            <a:r>
              <a:rPr lang="en-US" altLang="zh-CN" dirty="0"/>
              <a:t> </a:t>
            </a:r>
            <a:r>
              <a:rPr lang="en-US" altLang="zh-CN" dirty="0" smtClean="0"/>
              <a:t>{</a:t>
            </a:r>
            <a:endParaRPr lang="en-US" altLang="zh-CN" dirty="0"/>
          </a:p>
          <a:p>
            <a:pPr marL="0" indent="0">
              <a:buNone/>
            </a:pPr>
            <a:r>
              <a:rPr lang="en-US" altLang="zh-CN" dirty="0"/>
              <a:t>	public static void main(String[] </a:t>
            </a:r>
            <a:r>
              <a:rPr lang="en-US" altLang="zh-CN" dirty="0" err="1"/>
              <a:t>args</a:t>
            </a:r>
            <a:r>
              <a:rPr lang="en-US" altLang="zh-CN" dirty="0"/>
              <a:t>) </a:t>
            </a:r>
            <a:r>
              <a:rPr lang="en-US" altLang="zh-CN" dirty="0" smtClean="0"/>
              <a:t>{</a:t>
            </a:r>
            <a:endParaRPr lang="en-US" altLang="zh-CN" dirty="0"/>
          </a:p>
          <a:p>
            <a:pPr marL="0" indent="0">
              <a:buNone/>
            </a:pPr>
            <a:r>
              <a:rPr lang="en-US" altLang="zh-CN" dirty="0"/>
              <a:t>	</a:t>
            </a:r>
            <a:r>
              <a:rPr lang="en-US" altLang="zh-CN" dirty="0" smtClean="0"/>
              <a:t>	double </a:t>
            </a:r>
            <a:r>
              <a:rPr lang="en-US" altLang="zh-CN" dirty="0" err="1" smtClean="0"/>
              <a:t>fv</a:t>
            </a:r>
            <a:r>
              <a:rPr lang="en-US" altLang="zh-CN" dirty="0" smtClean="0"/>
              <a:t>, </a:t>
            </a:r>
            <a:r>
              <a:rPr lang="en-US" altLang="zh-CN" dirty="0" err="1" smtClean="0"/>
              <a:t>pv</a:t>
            </a:r>
            <a:r>
              <a:rPr lang="en-US" altLang="zh-CN" dirty="0" smtClean="0"/>
              <a:t>=1000.0, r=0.1;</a:t>
            </a:r>
            <a:endParaRPr lang="en-US" altLang="zh-CN" dirty="0"/>
          </a:p>
          <a:p>
            <a:pPr marL="0" indent="0">
              <a:buNone/>
            </a:pPr>
            <a:r>
              <a:rPr lang="en-US" altLang="zh-CN" dirty="0"/>
              <a:t>		</a:t>
            </a:r>
            <a:r>
              <a:rPr lang="en-US" altLang="zh-CN" dirty="0" err="1" smtClean="0"/>
              <a:t>i</a:t>
            </a:r>
            <a:r>
              <a:rPr lang="en-US" altLang="zh-CN" dirty="0" err="1"/>
              <a:t>n</a:t>
            </a:r>
            <a:r>
              <a:rPr lang="en-US" altLang="zh-CN" dirty="0" err="1" smtClean="0"/>
              <a:t>t</a:t>
            </a:r>
            <a:r>
              <a:rPr lang="en-US" altLang="zh-CN" dirty="0" smtClean="0"/>
              <a:t> N=10,i=0;</a:t>
            </a:r>
            <a:endParaRPr lang="en-US" altLang="zh-CN" dirty="0"/>
          </a:p>
          <a:p>
            <a:pPr marL="0" indent="0">
              <a:buNone/>
            </a:pPr>
            <a:r>
              <a:rPr lang="en-US" altLang="zh-CN" dirty="0"/>
              <a:t>		</a:t>
            </a:r>
            <a:r>
              <a:rPr lang="en-US" altLang="zh-CN" dirty="0" err="1" smtClean="0"/>
              <a:t>fv</a:t>
            </a:r>
            <a:r>
              <a:rPr lang="en-US" altLang="zh-CN" dirty="0" smtClean="0"/>
              <a:t>=</a:t>
            </a:r>
            <a:r>
              <a:rPr lang="en-US" altLang="zh-CN" dirty="0" err="1" smtClean="0"/>
              <a:t>pv</a:t>
            </a:r>
            <a:r>
              <a:rPr lang="en-US" altLang="zh-CN" dirty="0" smtClean="0"/>
              <a:t>;</a:t>
            </a:r>
            <a:endParaRPr lang="en-US" altLang="zh-CN" dirty="0"/>
          </a:p>
          <a:p>
            <a:pPr marL="0" indent="0">
              <a:buNone/>
            </a:pPr>
            <a:r>
              <a:rPr lang="en-US" altLang="zh-CN" dirty="0"/>
              <a:t>		</a:t>
            </a:r>
            <a:r>
              <a:rPr lang="en-US" altLang="zh-CN" dirty="0" smtClean="0">
                <a:solidFill>
                  <a:srgbClr val="0070C0"/>
                </a:solidFill>
              </a:rPr>
              <a:t>do{</a:t>
            </a:r>
            <a:endParaRPr lang="en-US" altLang="zh-CN" dirty="0">
              <a:solidFill>
                <a:srgbClr val="0070C0"/>
              </a:solidFill>
            </a:endParaRPr>
          </a:p>
          <a:p>
            <a:pPr marL="0" indent="0">
              <a:buNone/>
            </a:pPr>
            <a:r>
              <a:rPr lang="en-US" altLang="zh-CN" dirty="0">
                <a:solidFill>
                  <a:srgbClr val="0070C0"/>
                </a:solidFill>
              </a:rPr>
              <a:t>			</a:t>
            </a:r>
            <a:r>
              <a:rPr lang="en-US" altLang="zh-CN" dirty="0" err="1">
                <a:solidFill>
                  <a:srgbClr val="0070C0"/>
                </a:solidFill>
              </a:rPr>
              <a:t>fv</a:t>
            </a:r>
            <a:r>
              <a:rPr lang="en-US" altLang="zh-CN" dirty="0">
                <a:solidFill>
                  <a:srgbClr val="0070C0"/>
                </a:solidFill>
              </a:rPr>
              <a:t>=</a:t>
            </a:r>
            <a:r>
              <a:rPr lang="en-US" altLang="zh-CN" dirty="0" err="1">
                <a:solidFill>
                  <a:srgbClr val="0070C0"/>
                </a:solidFill>
              </a:rPr>
              <a:t>fv</a:t>
            </a:r>
            <a:r>
              <a:rPr lang="en-US" altLang="zh-CN" dirty="0">
                <a:solidFill>
                  <a:srgbClr val="0070C0"/>
                </a:solidFill>
              </a:rPr>
              <a:t>*(1+r);</a:t>
            </a:r>
          </a:p>
          <a:p>
            <a:pPr marL="0" indent="0">
              <a:buNone/>
            </a:pPr>
            <a:r>
              <a:rPr lang="en-US" altLang="zh-CN" dirty="0">
                <a:solidFill>
                  <a:srgbClr val="0070C0"/>
                </a:solidFill>
              </a:rPr>
              <a:t>			</a:t>
            </a:r>
            <a:r>
              <a:rPr lang="en-US" altLang="zh-CN" dirty="0" err="1">
                <a:solidFill>
                  <a:srgbClr val="0070C0"/>
                </a:solidFill>
              </a:rPr>
              <a:t>i</a:t>
            </a:r>
            <a:r>
              <a:rPr lang="en-US" altLang="zh-CN" dirty="0">
                <a:solidFill>
                  <a:srgbClr val="0070C0"/>
                </a:solidFill>
              </a:rPr>
              <a:t>++;</a:t>
            </a:r>
          </a:p>
          <a:p>
            <a:pPr marL="0" indent="0">
              <a:buNone/>
            </a:pPr>
            <a:r>
              <a:rPr lang="en-US" altLang="zh-CN" dirty="0">
                <a:solidFill>
                  <a:srgbClr val="0070C0"/>
                </a:solidFill>
              </a:rPr>
              <a:t>		</a:t>
            </a:r>
            <a:r>
              <a:rPr lang="en-US" altLang="zh-CN" dirty="0" smtClean="0">
                <a:solidFill>
                  <a:srgbClr val="0070C0"/>
                </a:solidFill>
              </a:rPr>
              <a:t>}while(</a:t>
            </a:r>
            <a:r>
              <a:rPr lang="en-US" altLang="zh-CN" dirty="0" err="1" smtClean="0">
                <a:solidFill>
                  <a:srgbClr val="0070C0"/>
                </a:solidFill>
              </a:rPr>
              <a:t>i</a:t>
            </a:r>
            <a:r>
              <a:rPr lang="en-US" altLang="zh-CN" dirty="0" smtClean="0">
                <a:solidFill>
                  <a:srgbClr val="0070C0"/>
                </a:solidFill>
              </a:rPr>
              <a:t>&lt;N);</a:t>
            </a:r>
            <a:endParaRPr lang="en-US" altLang="zh-CN" dirty="0">
              <a:solidFill>
                <a:srgbClr val="0070C0"/>
              </a:solidFill>
            </a:endParaRPr>
          </a:p>
          <a:p>
            <a:pPr marL="0" indent="0">
              <a:buNone/>
            </a:pPr>
            <a:r>
              <a:rPr lang="en-US" altLang="zh-CN" dirty="0" smtClean="0"/>
              <a:t>		</a:t>
            </a:r>
            <a:r>
              <a:rPr lang="en-US" altLang="zh-CN" dirty="0" err="1" smtClean="0"/>
              <a:t>System.out.println</a:t>
            </a:r>
            <a:r>
              <a:rPr lang="en-US" altLang="zh-CN" dirty="0" smtClean="0"/>
              <a:t>(</a:t>
            </a:r>
            <a:r>
              <a:rPr lang="en-US" altLang="zh-CN" dirty="0" err="1" smtClean="0"/>
              <a:t>fv</a:t>
            </a:r>
            <a:r>
              <a:rPr lang="en-US" altLang="zh-CN" dirty="0" smtClean="0"/>
              <a:t>);</a:t>
            </a:r>
            <a:endParaRPr lang="en-US" altLang="zh-CN" dirty="0" smtClean="0">
              <a:solidFill>
                <a:srgbClr val="00B0F0"/>
              </a:solidFill>
            </a:endParaRPr>
          </a:p>
          <a:p>
            <a:pPr marL="0" indent="0">
              <a:buNone/>
            </a:pPr>
            <a:r>
              <a:rPr lang="en-US" altLang="zh-CN" dirty="0" smtClean="0"/>
              <a:t>	}</a:t>
            </a:r>
            <a:endParaRPr lang="en-US" altLang="zh-CN" dirty="0"/>
          </a:p>
          <a:p>
            <a:pPr marL="0" indent="0">
              <a:buNone/>
            </a:pPr>
            <a:r>
              <a:rPr lang="en-US" altLang="zh-CN" dirty="0" smtClean="0"/>
              <a:t>}</a:t>
            </a:r>
            <a:endParaRPr lang="zh-CN" altLang="en-US" dirty="0"/>
          </a:p>
          <a:p>
            <a:endParaRPr lang="zh-CN" altLang="en-US" dirty="0"/>
          </a:p>
        </p:txBody>
      </p:sp>
    </p:spTree>
    <p:extLst>
      <p:ext uri="{BB962C8B-B14F-4D97-AF65-F5344CB8AC3E}">
        <p14:creationId xmlns:p14="http://schemas.microsoft.com/office/powerpoint/2010/main" val="2991028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MoneyUtils.java </a:t>
            </a:r>
            <a:r>
              <a:rPr lang="en-US" altLang="zh-CN" dirty="0" smtClean="0"/>
              <a:t>(method version</a:t>
            </a:r>
            <a:r>
              <a:rPr lang="en-US" altLang="zh-CN" dirty="0"/>
              <a:t>)</a:t>
            </a:r>
            <a:endParaRPr lang="zh-CN" alt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altLang="zh-CN" dirty="0"/>
              <a:t>public class </a:t>
            </a:r>
            <a:r>
              <a:rPr lang="en-US" altLang="zh-CN" b="0" dirty="0" err="1"/>
              <a:t>MoneyUtils</a:t>
            </a:r>
            <a:r>
              <a:rPr lang="en-US" altLang="zh-CN" b="0" dirty="0"/>
              <a:t> </a:t>
            </a:r>
            <a:r>
              <a:rPr lang="en-US" altLang="zh-CN" dirty="0"/>
              <a:t>{</a:t>
            </a:r>
          </a:p>
          <a:p>
            <a:pPr marL="0" indent="0">
              <a:buNone/>
            </a:pPr>
            <a:r>
              <a:rPr lang="en-US" altLang="zh-CN" dirty="0" smtClean="0"/>
              <a:t>	</a:t>
            </a:r>
            <a:r>
              <a:rPr lang="en-US" altLang="zh-CN" dirty="0"/>
              <a:t>public static void main(String[] </a:t>
            </a:r>
            <a:r>
              <a:rPr lang="en-US" altLang="zh-CN" b="0" dirty="0" err="1"/>
              <a:t>args</a:t>
            </a:r>
            <a:r>
              <a:rPr lang="en-US" altLang="zh-CN" dirty="0"/>
              <a:t>) </a:t>
            </a:r>
            <a:r>
              <a:rPr lang="en-US" altLang="zh-CN" dirty="0" smtClean="0"/>
              <a:t>{</a:t>
            </a:r>
          </a:p>
          <a:p>
            <a:pPr marL="0" indent="0">
              <a:buNone/>
            </a:pPr>
            <a:r>
              <a:rPr lang="en-US" altLang="zh-CN" dirty="0" smtClean="0"/>
              <a:t>                   double </a:t>
            </a:r>
            <a:r>
              <a:rPr lang="en-US" altLang="zh-CN" b="0" dirty="0" err="1" smtClean="0"/>
              <a:t>fv</a:t>
            </a:r>
            <a:r>
              <a:rPr lang="en-US" altLang="zh-CN" b="0" dirty="0" smtClean="0"/>
              <a:t> </a:t>
            </a:r>
            <a:r>
              <a:rPr lang="en-US" altLang="zh-CN" b="0" dirty="0" smtClean="0">
                <a:solidFill>
                  <a:srgbClr val="0070C0"/>
                </a:solidFill>
              </a:rPr>
              <a:t>= FV(1000.0,0.1,10);</a:t>
            </a:r>
          </a:p>
          <a:p>
            <a:pPr marL="0" indent="0">
              <a:buNone/>
            </a:pPr>
            <a:r>
              <a:rPr lang="en-US" altLang="zh-CN" dirty="0"/>
              <a:t> </a:t>
            </a:r>
            <a:r>
              <a:rPr lang="en-US" altLang="zh-CN" dirty="0" smtClean="0"/>
              <a:t>                  </a:t>
            </a:r>
            <a:r>
              <a:rPr lang="en-US" altLang="zh-CN" b="0" dirty="0" err="1" smtClean="0"/>
              <a:t>System.out.print</a:t>
            </a:r>
            <a:r>
              <a:rPr lang="en-US" altLang="zh-CN" b="0" dirty="0" smtClean="0"/>
              <a:t>(“The future value is ”+</a:t>
            </a:r>
            <a:r>
              <a:rPr lang="en-US" altLang="zh-CN" b="0" dirty="0" err="1" smtClean="0"/>
              <a:t>fv</a:t>
            </a:r>
            <a:r>
              <a:rPr lang="en-US" altLang="zh-CN" b="0" dirty="0" smtClean="0"/>
              <a:t>);</a:t>
            </a:r>
          </a:p>
          <a:p>
            <a:pPr marL="0" indent="0">
              <a:buNone/>
            </a:pPr>
            <a:r>
              <a:rPr lang="en-US" altLang="zh-CN" dirty="0" smtClean="0">
                <a:solidFill>
                  <a:srgbClr val="00B0F0"/>
                </a:solidFill>
              </a:rPr>
              <a:t> </a:t>
            </a:r>
            <a:r>
              <a:rPr lang="en-US" altLang="zh-CN" dirty="0"/>
              <a:t>	}</a:t>
            </a:r>
          </a:p>
          <a:p>
            <a:pPr marL="0" indent="0">
              <a:buNone/>
            </a:pPr>
            <a:r>
              <a:rPr lang="en-US" altLang="zh-CN" dirty="0"/>
              <a:t>	</a:t>
            </a:r>
            <a:r>
              <a:rPr lang="en-US" altLang="zh-CN" dirty="0" smtClean="0">
                <a:solidFill>
                  <a:srgbClr val="0070C0"/>
                </a:solidFill>
              </a:rPr>
              <a:t>public static double </a:t>
            </a:r>
            <a:r>
              <a:rPr lang="en-US" altLang="zh-CN" b="0" dirty="0" smtClean="0">
                <a:solidFill>
                  <a:srgbClr val="0070C0"/>
                </a:solidFill>
              </a:rPr>
              <a:t>FV</a:t>
            </a:r>
            <a:r>
              <a:rPr lang="en-US" altLang="zh-CN" dirty="0" smtClean="0">
                <a:solidFill>
                  <a:srgbClr val="0070C0"/>
                </a:solidFill>
              </a:rPr>
              <a:t>(double </a:t>
            </a:r>
            <a:r>
              <a:rPr lang="en-US" altLang="zh-CN" b="0" dirty="0" err="1" smtClean="0">
                <a:solidFill>
                  <a:srgbClr val="0070C0"/>
                </a:solidFill>
              </a:rPr>
              <a:t>pv</a:t>
            </a:r>
            <a:r>
              <a:rPr lang="en-US" altLang="zh-CN" dirty="0" smtClean="0">
                <a:solidFill>
                  <a:srgbClr val="0070C0"/>
                </a:solidFill>
              </a:rPr>
              <a:t>, double </a:t>
            </a:r>
            <a:r>
              <a:rPr lang="en-US" altLang="zh-CN" b="0" dirty="0" smtClean="0">
                <a:solidFill>
                  <a:srgbClr val="0070C0"/>
                </a:solidFill>
              </a:rPr>
              <a:t>r</a:t>
            </a:r>
            <a:r>
              <a:rPr lang="en-US" altLang="zh-CN" dirty="0" smtClean="0">
                <a:solidFill>
                  <a:srgbClr val="0070C0"/>
                </a:solidFill>
              </a:rPr>
              <a:t>, </a:t>
            </a:r>
            <a:r>
              <a:rPr lang="en-US" altLang="zh-CN" dirty="0" err="1" smtClean="0">
                <a:solidFill>
                  <a:srgbClr val="0070C0"/>
                </a:solidFill>
              </a:rPr>
              <a:t>int</a:t>
            </a:r>
            <a:r>
              <a:rPr lang="en-US" altLang="zh-CN" dirty="0" smtClean="0">
                <a:solidFill>
                  <a:srgbClr val="0070C0"/>
                </a:solidFill>
              </a:rPr>
              <a:t> </a:t>
            </a:r>
            <a:r>
              <a:rPr lang="en-US" altLang="zh-CN" b="0" dirty="0" smtClean="0">
                <a:solidFill>
                  <a:srgbClr val="0070C0"/>
                </a:solidFill>
              </a:rPr>
              <a:t>N) </a:t>
            </a:r>
            <a:r>
              <a:rPr lang="en-US" altLang="zh-CN" dirty="0" smtClean="0">
                <a:solidFill>
                  <a:srgbClr val="0070C0"/>
                </a:solidFill>
              </a:rPr>
              <a:t>{</a:t>
            </a:r>
          </a:p>
          <a:p>
            <a:pPr marL="0" indent="0">
              <a:buNone/>
            </a:pPr>
            <a:r>
              <a:rPr lang="en-US" altLang="zh-CN" dirty="0">
                <a:solidFill>
                  <a:srgbClr val="0070C0"/>
                </a:solidFill>
              </a:rPr>
              <a:t>		double </a:t>
            </a:r>
            <a:r>
              <a:rPr lang="en-US" altLang="zh-CN" b="0" dirty="0" err="1" smtClean="0">
                <a:solidFill>
                  <a:srgbClr val="0070C0"/>
                </a:solidFill>
              </a:rPr>
              <a:t>fv</a:t>
            </a:r>
            <a:r>
              <a:rPr lang="en-US" altLang="zh-CN" b="0" dirty="0" smtClean="0">
                <a:solidFill>
                  <a:srgbClr val="0070C0"/>
                </a:solidFill>
              </a:rPr>
              <a:t>=</a:t>
            </a:r>
            <a:r>
              <a:rPr lang="en-US" altLang="zh-CN" b="0" dirty="0" err="1" smtClean="0">
                <a:solidFill>
                  <a:srgbClr val="0070C0"/>
                </a:solidFill>
              </a:rPr>
              <a:t>pv</a:t>
            </a:r>
            <a:r>
              <a:rPr lang="en-US" altLang="zh-CN" b="0" dirty="0" smtClean="0">
                <a:solidFill>
                  <a:srgbClr val="0070C0"/>
                </a:solidFill>
              </a:rPr>
              <a:t>;</a:t>
            </a:r>
            <a:endParaRPr lang="en-US" altLang="zh-CN" b="0" dirty="0">
              <a:solidFill>
                <a:srgbClr val="0070C0"/>
              </a:solidFill>
            </a:endParaRPr>
          </a:p>
          <a:p>
            <a:pPr marL="0" indent="0">
              <a:buNone/>
            </a:pPr>
            <a:r>
              <a:rPr lang="en-US" altLang="zh-CN" dirty="0">
                <a:solidFill>
                  <a:srgbClr val="0070C0"/>
                </a:solidFill>
              </a:rPr>
              <a:t>		for</a:t>
            </a:r>
            <a:r>
              <a:rPr lang="en-US" altLang="zh-CN" b="0" dirty="0">
                <a:solidFill>
                  <a:srgbClr val="0070C0"/>
                </a:solidFill>
              </a:rPr>
              <a:t>(</a:t>
            </a:r>
            <a:r>
              <a:rPr lang="en-US" altLang="zh-CN" dirty="0" err="1">
                <a:solidFill>
                  <a:srgbClr val="0070C0"/>
                </a:solidFill>
              </a:rPr>
              <a:t>int</a:t>
            </a:r>
            <a:r>
              <a:rPr lang="en-US" altLang="zh-CN" b="0" dirty="0">
                <a:solidFill>
                  <a:srgbClr val="0070C0"/>
                </a:solidFill>
              </a:rPr>
              <a:t> </a:t>
            </a:r>
            <a:r>
              <a:rPr lang="en-US" altLang="zh-CN" b="0" dirty="0" err="1">
                <a:solidFill>
                  <a:srgbClr val="0070C0"/>
                </a:solidFill>
              </a:rPr>
              <a:t>i</a:t>
            </a:r>
            <a:r>
              <a:rPr lang="en-US" altLang="zh-CN" b="0" dirty="0">
                <a:solidFill>
                  <a:srgbClr val="0070C0"/>
                </a:solidFill>
              </a:rPr>
              <a:t>=0;i&lt;</a:t>
            </a:r>
            <a:r>
              <a:rPr lang="en-US" altLang="zh-CN" b="0" dirty="0" err="1">
                <a:solidFill>
                  <a:srgbClr val="0070C0"/>
                </a:solidFill>
              </a:rPr>
              <a:t>N;i</a:t>
            </a:r>
            <a:r>
              <a:rPr lang="en-US" altLang="zh-CN" b="0" dirty="0">
                <a:solidFill>
                  <a:srgbClr val="0070C0"/>
                </a:solidFill>
              </a:rPr>
              <a:t>++) </a:t>
            </a:r>
            <a:r>
              <a:rPr lang="en-US" altLang="zh-CN" b="0" dirty="0" err="1">
                <a:solidFill>
                  <a:srgbClr val="0070C0"/>
                </a:solidFill>
              </a:rPr>
              <a:t>fv</a:t>
            </a:r>
            <a:r>
              <a:rPr lang="en-US" altLang="zh-CN" b="0" dirty="0">
                <a:solidFill>
                  <a:srgbClr val="0070C0"/>
                </a:solidFill>
              </a:rPr>
              <a:t>=</a:t>
            </a:r>
            <a:r>
              <a:rPr lang="en-US" altLang="zh-CN" b="0" dirty="0" err="1">
                <a:solidFill>
                  <a:srgbClr val="0070C0"/>
                </a:solidFill>
              </a:rPr>
              <a:t>fv</a:t>
            </a:r>
            <a:r>
              <a:rPr lang="en-US" altLang="zh-CN" b="0" dirty="0">
                <a:solidFill>
                  <a:srgbClr val="0070C0"/>
                </a:solidFill>
              </a:rPr>
              <a:t>*(1+r</a:t>
            </a:r>
            <a:r>
              <a:rPr lang="en-US" altLang="zh-CN" b="0" dirty="0" smtClean="0">
                <a:solidFill>
                  <a:srgbClr val="0070C0"/>
                </a:solidFill>
              </a:rPr>
              <a:t>);</a:t>
            </a:r>
          </a:p>
          <a:p>
            <a:pPr marL="0" indent="0">
              <a:buNone/>
            </a:pPr>
            <a:r>
              <a:rPr lang="en-US" altLang="zh-CN" dirty="0">
                <a:solidFill>
                  <a:srgbClr val="0070C0"/>
                </a:solidFill>
              </a:rPr>
              <a:t>	</a:t>
            </a:r>
            <a:r>
              <a:rPr lang="en-US" altLang="zh-CN" dirty="0" smtClean="0">
                <a:solidFill>
                  <a:srgbClr val="0070C0"/>
                </a:solidFill>
              </a:rPr>
              <a:t>	return </a:t>
            </a:r>
            <a:r>
              <a:rPr lang="en-US" altLang="zh-CN" b="0" dirty="0" err="1" smtClean="0">
                <a:solidFill>
                  <a:srgbClr val="0070C0"/>
                </a:solidFill>
              </a:rPr>
              <a:t>fv</a:t>
            </a:r>
            <a:r>
              <a:rPr lang="en-US" altLang="zh-CN" dirty="0" smtClean="0">
                <a:solidFill>
                  <a:srgbClr val="0070C0"/>
                </a:solidFill>
              </a:rPr>
              <a:t>;</a:t>
            </a:r>
            <a:endParaRPr lang="en-US" altLang="zh-CN" dirty="0">
              <a:solidFill>
                <a:srgbClr val="0070C0"/>
              </a:solidFill>
            </a:endParaRPr>
          </a:p>
          <a:p>
            <a:pPr marL="0" indent="0">
              <a:buNone/>
            </a:pPr>
            <a:r>
              <a:rPr lang="en-US" altLang="zh-CN" dirty="0">
                <a:solidFill>
                  <a:srgbClr val="0070C0"/>
                </a:solidFill>
              </a:rPr>
              <a:t>	}</a:t>
            </a:r>
          </a:p>
          <a:p>
            <a:pPr marL="0" indent="0">
              <a:buNone/>
            </a:pPr>
            <a:r>
              <a:rPr lang="en-US" altLang="zh-CN" dirty="0"/>
              <a:t>}</a:t>
            </a:r>
            <a:endParaRPr lang="zh-CN" altLang="en-US" dirty="0"/>
          </a:p>
          <a:p>
            <a:endParaRPr lang="zh-CN" altLang="en-US" dirty="0"/>
          </a:p>
        </p:txBody>
      </p:sp>
      <p:pic>
        <p:nvPicPr>
          <p:cNvPr id="6" name="Picture 5"/>
          <p:cNvPicPr>
            <a:picLocks noChangeAspect="1"/>
          </p:cNvPicPr>
          <p:nvPr/>
        </p:nvPicPr>
        <p:blipFill>
          <a:blip r:embed="rId2"/>
          <a:stretch>
            <a:fillRect/>
          </a:stretch>
        </p:blipFill>
        <p:spPr>
          <a:xfrm>
            <a:off x="1745360" y="5399670"/>
            <a:ext cx="7182311" cy="1131759"/>
          </a:xfrm>
          <a:prstGeom prst="rect">
            <a:avLst/>
          </a:prstGeom>
        </p:spPr>
      </p:pic>
    </p:spTree>
    <p:extLst>
      <p:ext uri="{BB962C8B-B14F-4D97-AF65-F5344CB8AC3E}">
        <p14:creationId xmlns:p14="http://schemas.microsoft.com/office/powerpoint/2010/main" val="2950516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Round to </a:t>
            </a:r>
            <a:r>
              <a:rPr lang="en-US" altLang="zh-CN" dirty="0"/>
              <a:t>nearest </a:t>
            </a:r>
            <a:r>
              <a:rPr lang="en-US" altLang="zh-CN" dirty="0" smtClean="0"/>
              <a:t>hundredth </a:t>
            </a:r>
            <a:endParaRPr lang="zh-CN" altLang="en-US" dirty="0"/>
          </a:p>
        </p:txBody>
      </p:sp>
      <p:sp>
        <p:nvSpPr>
          <p:cNvPr id="3" name="Content Placeholder 2"/>
          <p:cNvSpPr>
            <a:spLocks noGrp="1"/>
          </p:cNvSpPr>
          <p:nvPr>
            <p:ph idx="1"/>
          </p:nvPr>
        </p:nvSpPr>
        <p:spPr>
          <a:xfrm>
            <a:off x="628650" y="1825625"/>
            <a:ext cx="8317230" cy="4351338"/>
          </a:xfrm>
        </p:spPr>
        <p:txBody>
          <a:bodyPr/>
          <a:lstStyle/>
          <a:p>
            <a:r>
              <a:rPr lang="en-US" altLang="zh-CN" dirty="0" smtClean="0"/>
              <a:t>Two system classes can be used to round the result </a:t>
            </a:r>
            <a:r>
              <a:rPr lang="en-US" altLang="zh-CN" dirty="0"/>
              <a:t>to nearest hundredth </a:t>
            </a:r>
            <a:endParaRPr lang="en-US" altLang="zh-CN" dirty="0" smtClean="0"/>
          </a:p>
          <a:p>
            <a:pPr lvl="1"/>
            <a:r>
              <a:rPr lang="en-US" altLang="zh-CN" dirty="0" err="1"/>
              <a:t>BigDecimal</a:t>
            </a:r>
            <a:endParaRPr lang="en-US" altLang="zh-CN" dirty="0"/>
          </a:p>
          <a:p>
            <a:pPr lvl="1"/>
            <a:r>
              <a:rPr lang="en-US" altLang="zh-CN" dirty="0" err="1" smtClean="0"/>
              <a:t>DecimalFormat</a:t>
            </a:r>
            <a:endParaRPr lang="en-US" altLang="zh-CN" dirty="0"/>
          </a:p>
          <a:p>
            <a:r>
              <a:rPr lang="en-US" altLang="zh-CN" dirty="0" err="1" smtClean="0"/>
              <a:t>BigDecimal</a:t>
            </a:r>
            <a:endParaRPr lang="en-US" altLang="zh-CN" dirty="0" smtClean="0"/>
          </a:p>
          <a:p>
            <a:pPr lvl="1"/>
            <a:r>
              <a:rPr lang="en-US" altLang="zh-CN" b="0" dirty="0"/>
              <a:t>The </a:t>
            </a:r>
            <a:r>
              <a:rPr lang="en-US" altLang="zh-CN" b="0" dirty="0" err="1"/>
              <a:t>BigDecimal</a:t>
            </a:r>
            <a:r>
              <a:rPr lang="en-US" altLang="zh-CN" b="0" dirty="0"/>
              <a:t> class provides operations for arithmetic, </a:t>
            </a:r>
            <a:r>
              <a:rPr lang="en-US" altLang="zh-CN" dirty="0">
                <a:solidFill>
                  <a:srgbClr val="FF0000"/>
                </a:solidFill>
              </a:rPr>
              <a:t>scale manipulation</a:t>
            </a:r>
            <a:r>
              <a:rPr lang="en-US" altLang="zh-CN" b="0" dirty="0"/>
              <a:t>, </a:t>
            </a:r>
            <a:r>
              <a:rPr lang="en-US" altLang="zh-CN" dirty="0">
                <a:solidFill>
                  <a:srgbClr val="FF0000"/>
                </a:solidFill>
              </a:rPr>
              <a:t>rounding</a:t>
            </a:r>
            <a:r>
              <a:rPr lang="en-US" altLang="zh-CN" b="0" dirty="0"/>
              <a:t>, comparison, hashing, and </a:t>
            </a:r>
            <a:r>
              <a:rPr lang="en-US" altLang="zh-CN" dirty="0">
                <a:solidFill>
                  <a:srgbClr val="FF0000"/>
                </a:solidFill>
              </a:rPr>
              <a:t>format conversion</a:t>
            </a:r>
            <a:r>
              <a:rPr lang="en-US" altLang="zh-CN" b="0" dirty="0"/>
              <a:t>. </a:t>
            </a:r>
            <a:endParaRPr lang="en-US" altLang="zh-CN" b="0" dirty="0" smtClean="0"/>
          </a:p>
        </p:txBody>
      </p:sp>
    </p:spTree>
    <p:extLst>
      <p:ext uri="{BB962C8B-B14F-4D97-AF65-F5344CB8AC3E}">
        <p14:creationId xmlns:p14="http://schemas.microsoft.com/office/powerpoint/2010/main" val="2611758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Round to nearest hundredth </a:t>
            </a:r>
            <a:endParaRPr lang="zh-CN" altLang="en-US" dirty="0"/>
          </a:p>
        </p:txBody>
      </p:sp>
      <p:sp>
        <p:nvSpPr>
          <p:cNvPr id="3" name="Content Placeholder 2"/>
          <p:cNvSpPr>
            <a:spLocks noGrp="1"/>
          </p:cNvSpPr>
          <p:nvPr>
            <p:ph idx="1"/>
          </p:nvPr>
        </p:nvSpPr>
        <p:spPr/>
        <p:txBody>
          <a:bodyPr>
            <a:normAutofit/>
          </a:bodyPr>
          <a:lstStyle/>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en-US" altLang="zh-CN" sz="2000" dirty="0" smtClean="0"/>
              <a:t>public </a:t>
            </a:r>
            <a:r>
              <a:rPr lang="en-US" altLang="zh-CN" sz="2000" dirty="0"/>
              <a:t>static double </a:t>
            </a:r>
            <a:r>
              <a:rPr lang="en-US" altLang="zh-CN" sz="2000" b="0" dirty="0"/>
              <a:t>round</a:t>
            </a:r>
            <a:r>
              <a:rPr lang="en-US" altLang="zh-CN" sz="2000" dirty="0"/>
              <a:t>(double </a:t>
            </a:r>
            <a:r>
              <a:rPr lang="en-US" altLang="zh-CN" sz="2000" b="0" dirty="0" err="1"/>
              <a:t>mt</a:t>
            </a:r>
            <a:r>
              <a:rPr lang="en-US" altLang="zh-CN" sz="2000" dirty="0"/>
              <a:t>, </a:t>
            </a:r>
            <a:r>
              <a:rPr lang="en-US" altLang="zh-CN" sz="2000" dirty="0" err="1"/>
              <a:t>int</a:t>
            </a:r>
            <a:r>
              <a:rPr lang="en-US" altLang="zh-CN" sz="2000" dirty="0"/>
              <a:t> </a:t>
            </a:r>
            <a:r>
              <a:rPr lang="en-US" altLang="zh-CN" sz="2000" b="0" dirty="0"/>
              <a:t>scale</a:t>
            </a:r>
            <a:r>
              <a:rPr lang="en-US" altLang="zh-CN" sz="2000" dirty="0"/>
              <a:t>) {</a:t>
            </a:r>
          </a:p>
          <a:p>
            <a:pPr marL="0" indent="0">
              <a:buNone/>
            </a:pPr>
            <a:r>
              <a:rPr lang="en-US" altLang="zh-CN" sz="2000" dirty="0" err="1" smtClean="0"/>
              <a:t>BigDecimal</a:t>
            </a:r>
            <a:r>
              <a:rPr lang="en-US" altLang="zh-CN" sz="2000" dirty="0" smtClean="0"/>
              <a:t>   </a:t>
            </a:r>
            <a:r>
              <a:rPr lang="en-US" altLang="zh-CN" sz="2000" b="0" dirty="0" err="1" smtClean="0"/>
              <a:t>bmt</a:t>
            </a:r>
            <a:r>
              <a:rPr lang="en-US" altLang="zh-CN" sz="2000" dirty="0" smtClean="0"/>
              <a:t>   =   new   </a:t>
            </a:r>
            <a:r>
              <a:rPr lang="en-US" altLang="zh-CN" sz="2000" dirty="0" err="1" smtClean="0"/>
              <a:t>BigDecimal</a:t>
            </a:r>
            <a:r>
              <a:rPr lang="en-US" altLang="zh-CN" sz="2000" dirty="0" smtClean="0"/>
              <a:t>(</a:t>
            </a:r>
            <a:r>
              <a:rPr lang="en-US" altLang="zh-CN" sz="2000" dirty="0" err="1" smtClean="0"/>
              <a:t>mt</a:t>
            </a:r>
            <a:r>
              <a:rPr lang="en-US" altLang="zh-CN" sz="2000" dirty="0" smtClean="0"/>
              <a:t>);  </a:t>
            </a:r>
          </a:p>
          <a:p>
            <a:pPr marL="0" indent="0">
              <a:buNone/>
            </a:pPr>
            <a:r>
              <a:rPr lang="en-US" altLang="zh-CN" sz="2000" dirty="0" smtClean="0"/>
              <a:t>    double   </a:t>
            </a:r>
            <a:r>
              <a:rPr lang="en-US" altLang="zh-CN" sz="2000" b="0" dirty="0" err="1" smtClean="0"/>
              <a:t>nmt</a:t>
            </a:r>
            <a:r>
              <a:rPr lang="en-US" altLang="zh-CN" sz="2000" dirty="0" smtClean="0"/>
              <a:t>   = </a:t>
            </a:r>
          </a:p>
          <a:p>
            <a:pPr marL="0" indent="0">
              <a:buNone/>
            </a:pPr>
            <a:r>
              <a:rPr lang="en-US" altLang="zh-CN" sz="2000" dirty="0"/>
              <a:t> </a:t>
            </a:r>
            <a:r>
              <a:rPr lang="en-US" altLang="zh-CN" sz="2000" dirty="0" smtClean="0"/>
              <a:t>           </a:t>
            </a:r>
            <a:r>
              <a:rPr lang="en-US" altLang="zh-CN" sz="2000" b="0" dirty="0" err="1" smtClean="0"/>
              <a:t>bmt.setScale</a:t>
            </a:r>
            <a:r>
              <a:rPr lang="en-US" altLang="zh-CN" sz="2000" b="0" dirty="0" smtClean="0"/>
              <a:t>(</a:t>
            </a:r>
            <a:r>
              <a:rPr lang="en-US" altLang="zh-CN" sz="2000" b="0" dirty="0" err="1" smtClean="0"/>
              <a:t>scale,</a:t>
            </a:r>
            <a:r>
              <a:rPr lang="en-US" altLang="zh-CN" sz="2000" dirty="0" err="1" smtClean="0"/>
              <a:t>BigDecimal</a:t>
            </a:r>
            <a:r>
              <a:rPr lang="en-US" altLang="zh-CN" sz="2000" b="0" dirty="0" err="1" smtClean="0"/>
              <a:t>.</a:t>
            </a:r>
            <a:r>
              <a:rPr lang="en-US" altLang="zh-CN" sz="2000" b="0" i="1" dirty="0" err="1" smtClean="0"/>
              <a:t>ROUND_HALF_UP</a:t>
            </a:r>
            <a:r>
              <a:rPr lang="en-US" altLang="zh-CN" sz="2000" b="0" i="1" dirty="0" smtClean="0"/>
              <a:t>).</a:t>
            </a:r>
            <a:r>
              <a:rPr lang="en-US" altLang="zh-CN" sz="2000" b="0" i="1" dirty="0" err="1" smtClean="0"/>
              <a:t>doubleValue</a:t>
            </a:r>
            <a:r>
              <a:rPr lang="en-US" altLang="zh-CN" sz="2000" b="0" i="1" dirty="0" smtClean="0"/>
              <a:t>(); </a:t>
            </a:r>
          </a:p>
          <a:p>
            <a:pPr marL="0" indent="0">
              <a:buNone/>
            </a:pPr>
            <a:r>
              <a:rPr lang="en-US" altLang="zh-CN" sz="2000" dirty="0" smtClean="0"/>
              <a:t>    </a:t>
            </a:r>
            <a:r>
              <a:rPr lang="en-US" altLang="zh-CN" sz="2000" dirty="0"/>
              <a:t>return </a:t>
            </a:r>
            <a:r>
              <a:rPr lang="en-US" altLang="zh-CN" sz="2000" b="0" dirty="0" err="1"/>
              <a:t>nmt</a:t>
            </a:r>
            <a:r>
              <a:rPr lang="en-US" altLang="zh-CN" sz="2000" b="0" dirty="0"/>
              <a:t>;</a:t>
            </a:r>
          </a:p>
          <a:p>
            <a:pPr marL="0" indent="0">
              <a:buNone/>
            </a:pPr>
            <a:r>
              <a:rPr lang="en-US" altLang="zh-CN" sz="2000" dirty="0" smtClean="0"/>
              <a:t>}</a:t>
            </a:r>
            <a:endParaRPr lang="zh-CN" altLang="en-US" sz="2000" dirty="0"/>
          </a:p>
        </p:txBody>
      </p:sp>
      <p:sp>
        <p:nvSpPr>
          <p:cNvPr id="4" name="Line Callout 2 (Accent Bar) 3"/>
          <p:cNvSpPr/>
          <p:nvPr/>
        </p:nvSpPr>
        <p:spPr>
          <a:xfrm>
            <a:off x="5258603" y="5443606"/>
            <a:ext cx="3368040" cy="507346"/>
          </a:xfrm>
          <a:prstGeom prst="accentCallout2">
            <a:avLst>
              <a:gd name="adj1" fmla="val 27762"/>
              <a:gd name="adj2" fmla="val 2074"/>
              <a:gd name="adj3" fmla="val 18750"/>
              <a:gd name="adj4" fmla="val -16667"/>
              <a:gd name="adj5" fmla="val -202412"/>
              <a:gd name="adj6" fmla="val -810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solidFill>
              </a:rPr>
              <a:t>Returns a </a:t>
            </a:r>
            <a:r>
              <a:rPr lang="en-US" altLang="zh-CN" sz="2000" b="1" dirty="0" err="1">
                <a:solidFill>
                  <a:schemeClr val="accent1"/>
                </a:solidFill>
              </a:rPr>
              <a:t>BigDecimal</a:t>
            </a:r>
            <a:r>
              <a:rPr lang="en-US" altLang="zh-CN" sz="2000" b="1" dirty="0">
                <a:solidFill>
                  <a:schemeClr val="accent1"/>
                </a:solidFill>
              </a:rPr>
              <a:t> whose scale is the specified value</a:t>
            </a:r>
            <a:endParaRPr lang="zh-CN" altLang="en-US" sz="2000" b="1" dirty="0">
              <a:solidFill>
                <a:schemeClr val="accent1"/>
              </a:solidFill>
            </a:endParaRPr>
          </a:p>
        </p:txBody>
      </p:sp>
      <p:sp>
        <p:nvSpPr>
          <p:cNvPr id="5" name="Line Callout 2 (Accent Bar) 4"/>
          <p:cNvSpPr/>
          <p:nvPr/>
        </p:nvSpPr>
        <p:spPr>
          <a:xfrm flipH="1">
            <a:off x="3434500" y="1948084"/>
            <a:ext cx="2782388" cy="531223"/>
          </a:xfrm>
          <a:prstGeom prst="accentCallout2">
            <a:avLst>
              <a:gd name="adj1" fmla="val 21619"/>
              <a:gd name="adj2" fmla="val 3169"/>
              <a:gd name="adj3" fmla="val 18750"/>
              <a:gd name="adj4" fmla="val -16667"/>
              <a:gd name="adj5" fmla="val 410035"/>
              <a:gd name="adj6" fmla="val -4098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rPr>
              <a:t>Converts this BigDecimal to a double</a:t>
            </a:r>
          </a:p>
        </p:txBody>
      </p:sp>
    </p:spTree>
    <p:extLst>
      <p:ext uri="{BB962C8B-B14F-4D97-AF65-F5344CB8AC3E}">
        <p14:creationId xmlns:p14="http://schemas.microsoft.com/office/powerpoint/2010/main" val="2413539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Round to nearest hundredth </a:t>
            </a:r>
            <a:endParaRPr lang="zh-CN" altLang="en-US" dirty="0"/>
          </a:p>
        </p:txBody>
      </p:sp>
      <p:sp>
        <p:nvSpPr>
          <p:cNvPr id="3" name="Content Placeholder 2"/>
          <p:cNvSpPr>
            <a:spLocks noGrp="1"/>
          </p:cNvSpPr>
          <p:nvPr>
            <p:ph idx="1"/>
          </p:nvPr>
        </p:nvSpPr>
        <p:spPr/>
        <p:txBody>
          <a:bodyPr/>
          <a:lstStyle/>
          <a:p>
            <a:r>
              <a:rPr lang="en-US" altLang="zh-CN" dirty="0" err="1" smtClean="0"/>
              <a:t>DecimalFormat</a:t>
            </a:r>
            <a:endParaRPr lang="en-US" altLang="zh-CN" dirty="0" smtClean="0"/>
          </a:p>
          <a:p>
            <a:pPr lvl="1"/>
            <a:r>
              <a:rPr lang="en-US" altLang="zh-CN" b="0" dirty="0"/>
              <a:t>The </a:t>
            </a:r>
            <a:r>
              <a:rPr lang="en-US" altLang="zh-CN" b="0" dirty="0" err="1"/>
              <a:t>DecimalFormat</a:t>
            </a:r>
            <a:r>
              <a:rPr lang="en-US" altLang="zh-CN" b="0" dirty="0"/>
              <a:t> </a:t>
            </a:r>
            <a:r>
              <a:rPr lang="en-US" altLang="zh-CN" b="0" dirty="0" smtClean="0"/>
              <a:t>class </a:t>
            </a:r>
            <a:r>
              <a:rPr lang="en-US" altLang="zh-CN" b="0" dirty="0"/>
              <a:t>formats decimal </a:t>
            </a:r>
            <a:r>
              <a:rPr lang="en-US" altLang="zh-CN" b="0" dirty="0" smtClean="0"/>
              <a:t>numbers. </a:t>
            </a:r>
            <a:r>
              <a:rPr lang="en-US" altLang="zh-CN" b="0" dirty="0"/>
              <a:t>It </a:t>
            </a:r>
            <a:r>
              <a:rPr lang="en-US" altLang="zh-CN" b="0" dirty="0" smtClean="0"/>
              <a:t>supports </a:t>
            </a:r>
            <a:r>
              <a:rPr lang="en-US" altLang="zh-CN" b="0" dirty="0"/>
              <a:t>different kinds of numbers, including integers (123), fixed-point numbers (123.4), scientific notation (1.23E4), percentages (12%), and currency amounts ($123</a:t>
            </a:r>
            <a:r>
              <a:rPr lang="en-US" altLang="zh-CN" b="0" dirty="0" smtClean="0"/>
              <a:t>).</a:t>
            </a:r>
          </a:p>
          <a:p>
            <a:pPr marL="342900" lvl="1" indent="0">
              <a:buNone/>
            </a:pPr>
            <a:endParaRPr lang="en-US" altLang="zh-CN" sz="2000" dirty="0" smtClean="0"/>
          </a:p>
          <a:p>
            <a:pPr marL="342900" lvl="1" indent="0">
              <a:buNone/>
            </a:pPr>
            <a:endParaRPr lang="en-US" altLang="zh-CN" sz="2000" dirty="0" smtClean="0"/>
          </a:p>
          <a:p>
            <a:pPr marL="342900" lvl="1" indent="0">
              <a:buNone/>
            </a:pPr>
            <a:r>
              <a:rPr lang="en-US" altLang="zh-CN" dirty="0" err="1" smtClean="0"/>
              <a:t>DecimalFormat</a:t>
            </a:r>
            <a:r>
              <a:rPr lang="en-US" altLang="zh-CN" dirty="0" smtClean="0"/>
              <a:t> </a:t>
            </a:r>
            <a:r>
              <a:rPr lang="en-US" altLang="zh-CN" dirty="0" err="1" smtClean="0"/>
              <a:t>df</a:t>
            </a:r>
            <a:r>
              <a:rPr lang="en-US" altLang="zh-CN" dirty="0" smtClean="0"/>
              <a:t> = new </a:t>
            </a:r>
            <a:r>
              <a:rPr lang="en-US" altLang="zh-CN" dirty="0" err="1"/>
              <a:t>DecimalFormat</a:t>
            </a:r>
            <a:r>
              <a:rPr lang="en-US" altLang="zh-CN" dirty="0" smtClean="0"/>
              <a:t>("0.00");</a:t>
            </a:r>
            <a:endParaRPr lang="en-US" altLang="zh-CN" b="0" dirty="0" smtClean="0"/>
          </a:p>
          <a:p>
            <a:pPr marL="342900" lvl="1" indent="0">
              <a:buNone/>
            </a:pPr>
            <a:r>
              <a:rPr lang="en-US" altLang="zh-CN" dirty="0" err="1" smtClean="0"/>
              <a:t>System.out.println</a:t>
            </a:r>
            <a:r>
              <a:rPr lang="en-US" altLang="zh-CN" dirty="0" smtClean="0"/>
              <a:t>(</a:t>
            </a:r>
            <a:r>
              <a:rPr lang="en-US" altLang="zh-CN" dirty="0" err="1" smtClean="0"/>
              <a:t>df.format</a:t>
            </a:r>
            <a:r>
              <a:rPr lang="en-US" altLang="zh-CN" dirty="0" smtClean="0"/>
              <a:t>(</a:t>
            </a:r>
            <a:r>
              <a:rPr lang="en-US" altLang="zh-CN" dirty="0" err="1" smtClean="0"/>
              <a:t>fv</a:t>
            </a:r>
            <a:r>
              <a:rPr lang="en-US" altLang="zh-CN" dirty="0" smtClean="0"/>
              <a:t>));</a:t>
            </a:r>
          </a:p>
          <a:p>
            <a:pPr lvl="1"/>
            <a:endParaRPr lang="en-US" altLang="zh-CN" sz="2000" dirty="0" smtClean="0"/>
          </a:p>
          <a:p>
            <a:endParaRPr lang="zh-CN" altLang="en-US" dirty="0"/>
          </a:p>
        </p:txBody>
      </p:sp>
      <p:sp>
        <p:nvSpPr>
          <p:cNvPr id="4" name="Line Callout 2 (Accent Bar) 3"/>
          <p:cNvSpPr/>
          <p:nvPr/>
        </p:nvSpPr>
        <p:spPr>
          <a:xfrm flipH="1">
            <a:off x="2706188" y="3870960"/>
            <a:ext cx="2782388" cy="395945"/>
          </a:xfrm>
          <a:prstGeom prst="accentCallout2">
            <a:avLst>
              <a:gd name="adj1" fmla="val 18750"/>
              <a:gd name="adj2" fmla="val 6456"/>
              <a:gd name="adj3" fmla="val 18750"/>
              <a:gd name="adj4" fmla="val -16667"/>
              <a:gd name="adj5" fmla="val 172222"/>
              <a:gd name="adj6" fmla="val -442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accent1"/>
                </a:solidFill>
              </a:rPr>
              <a:t>Format pattern</a:t>
            </a:r>
            <a:endParaRPr lang="zh-CN" altLang="en-US" sz="2000" b="1" dirty="0">
              <a:solidFill>
                <a:schemeClr val="accent1"/>
              </a:solidFill>
            </a:endParaRPr>
          </a:p>
        </p:txBody>
      </p:sp>
      <p:sp>
        <p:nvSpPr>
          <p:cNvPr id="5" name="Line Callout 2 (Accent Bar) 4"/>
          <p:cNvSpPr/>
          <p:nvPr/>
        </p:nvSpPr>
        <p:spPr>
          <a:xfrm>
            <a:off x="5273041" y="5804553"/>
            <a:ext cx="3368040" cy="507346"/>
          </a:xfrm>
          <a:prstGeom prst="accentCallout2">
            <a:avLst>
              <a:gd name="adj1" fmla="val 18750"/>
              <a:gd name="adj2" fmla="val 6599"/>
              <a:gd name="adj3" fmla="val 18750"/>
              <a:gd name="adj4" fmla="val -16667"/>
              <a:gd name="adj5" fmla="val -87316"/>
              <a:gd name="adj6" fmla="val -3049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solidFill>
              </a:rPr>
              <a:t>Returns a </a:t>
            </a:r>
            <a:r>
              <a:rPr lang="en-US" altLang="zh-CN" sz="2000" b="1" dirty="0" smtClean="0">
                <a:solidFill>
                  <a:schemeClr val="accent1"/>
                </a:solidFill>
              </a:rPr>
              <a:t>String </a:t>
            </a:r>
            <a:r>
              <a:rPr lang="en-US" altLang="zh-CN" sz="2000" b="1" dirty="0">
                <a:solidFill>
                  <a:schemeClr val="accent1"/>
                </a:solidFill>
              </a:rPr>
              <a:t>value</a:t>
            </a:r>
            <a:endParaRPr lang="zh-CN" altLang="en-US" sz="2000" b="1" dirty="0">
              <a:solidFill>
                <a:schemeClr val="accent1"/>
              </a:solidFill>
            </a:endParaRPr>
          </a:p>
        </p:txBody>
      </p:sp>
    </p:spTree>
    <p:extLst>
      <p:ext uri="{BB962C8B-B14F-4D97-AF65-F5344CB8AC3E}">
        <p14:creationId xmlns:p14="http://schemas.microsoft.com/office/powerpoint/2010/main" val="458841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 API </a:t>
            </a:r>
            <a:r>
              <a:rPr lang="en-US" altLang="zh-CN" dirty="0"/>
              <a:t>specification</a:t>
            </a:r>
            <a:endParaRPr lang="zh-CN" altLang="en-US" dirty="0"/>
          </a:p>
        </p:txBody>
      </p:sp>
      <p:sp>
        <p:nvSpPr>
          <p:cNvPr id="3" name="Content Placeholder 2"/>
          <p:cNvSpPr>
            <a:spLocks noGrp="1"/>
          </p:cNvSpPr>
          <p:nvPr>
            <p:ph idx="1"/>
          </p:nvPr>
        </p:nvSpPr>
        <p:spPr/>
        <p:txBody>
          <a:bodyPr/>
          <a:lstStyle/>
          <a:p>
            <a:r>
              <a:rPr lang="en-US" altLang="zh-CN" dirty="0">
                <a:hlinkClick r:id="rId2"/>
              </a:rPr>
              <a:t>http://docs.oracle.com/javase/7/docs/api</a:t>
            </a:r>
            <a:r>
              <a:rPr lang="en-US" altLang="zh-CN" dirty="0" smtClean="0">
                <a:hlinkClick r:id="rId2"/>
              </a:rPr>
              <a:t>/</a:t>
            </a:r>
            <a:endParaRPr lang="en-US" altLang="zh-CN" dirty="0" smtClean="0"/>
          </a:p>
          <a:p>
            <a:endParaRPr lang="zh-CN" altLang="en-US" dirty="0"/>
          </a:p>
        </p:txBody>
      </p:sp>
      <p:pic>
        <p:nvPicPr>
          <p:cNvPr id="4" name="Picture 3"/>
          <p:cNvPicPr>
            <a:picLocks noChangeAspect="1"/>
          </p:cNvPicPr>
          <p:nvPr/>
        </p:nvPicPr>
        <p:blipFill>
          <a:blip r:embed="rId3"/>
          <a:stretch>
            <a:fillRect/>
          </a:stretch>
        </p:blipFill>
        <p:spPr>
          <a:xfrm>
            <a:off x="1691640" y="2292234"/>
            <a:ext cx="5612406" cy="4291446"/>
          </a:xfrm>
          <a:prstGeom prst="rect">
            <a:avLst/>
          </a:prstGeom>
        </p:spPr>
      </p:pic>
    </p:spTree>
    <p:extLst>
      <p:ext uri="{BB962C8B-B14F-4D97-AF65-F5344CB8AC3E}">
        <p14:creationId xmlns:p14="http://schemas.microsoft.com/office/powerpoint/2010/main" val="81294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Mortgage payment</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761" y="1825625"/>
            <a:ext cx="5788477" cy="4351338"/>
          </a:xfrm>
          <a:prstGeom prst="rect">
            <a:avLst/>
          </a:prstGeom>
        </p:spPr>
      </p:pic>
    </p:spTree>
    <p:extLst>
      <p:ext uri="{BB962C8B-B14F-4D97-AF65-F5344CB8AC3E}">
        <p14:creationId xmlns:p14="http://schemas.microsoft.com/office/powerpoint/2010/main" val="380846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Mortgage </a:t>
            </a:r>
            <a:r>
              <a:rPr lang="en-US" altLang="zh-CN" dirty="0"/>
              <a:t>payment</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a:t>public static double mortgage(double </a:t>
            </a:r>
            <a:r>
              <a:rPr lang="en-US" altLang="zh-CN" sz="2400" dirty="0" err="1"/>
              <a:t>pv</a:t>
            </a:r>
            <a:r>
              <a:rPr lang="en-US" altLang="zh-CN" sz="2400" dirty="0"/>
              <a:t>, double r, </a:t>
            </a:r>
            <a:r>
              <a:rPr lang="en-US" altLang="zh-CN" sz="2400" dirty="0" err="1"/>
              <a:t>int</a:t>
            </a:r>
            <a:r>
              <a:rPr lang="en-US" altLang="zh-CN" sz="2400" dirty="0"/>
              <a:t> N) {</a:t>
            </a:r>
          </a:p>
          <a:p>
            <a:pPr marL="0" indent="0">
              <a:buNone/>
            </a:pPr>
            <a:r>
              <a:rPr lang="en-US" altLang="zh-CN" sz="2400" dirty="0" smtClean="0"/>
              <a:t>     double </a:t>
            </a:r>
            <a:r>
              <a:rPr lang="en-US" altLang="zh-CN" sz="2400" dirty="0" err="1"/>
              <a:t>mt</a:t>
            </a:r>
            <a:r>
              <a:rPr lang="en-US" altLang="zh-CN" sz="2400" dirty="0"/>
              <a:t>=1.0;</a:t>
            </a:r>
          </a:p>
          <a:p>
            <a:pPr marL="0" indent="0">
              <a:buNone/>
            </a:pPr>
            <a:r>
              <a:rPr lang="en-US" altLang="zh-CN" sz="2400" dirty="0" smtClean="0"/>
              <a:t>     for(</a:t>
            </a:r>
            <a:r>
              <a:rPr lang="en-US" altLang="zh-CN" sz="2400" dirty="0" err="1" smtClean="0"/>
              <a:t>int</a:t>
            </a:r>
            <a:r>
              <a:rPr lang="en-US" altLang="zh-CN" sz="2400" dirty="0" smtClean="0"/>
              <a:t> </a:t>
            </a:r>
            <a:r>
              <a:rPr lang="en-US" altLang="zh-CN" sz="2400" dirty="0" err="1"/>
              <a:t>i</a:t>
            </a:r>
            <a:r>
              <a:rPr lang="en-US" altLang="zh-CN" sz="2400" dirty="0"/>
              <a:t>=0;i&lt;</a:t>
            </a:r>
            <a:r>
              <a:rPr lang="en-US" altLang="zh-CN" sz="2400" dirty="0" err="1"/>
              <a:t>N;i</a:t>
            </a:r>
            <a:r>
              <a:rPr lang="en-US" altLang="zh-CN" sz="2400" dirty="0"/>
              <a:t>++) </a:t>
            </a:r>
            <a:r>
              <a:rPr lang="en-US" altLang="zh-CN" sz="2400" dirty="0" err="1"/>
              <a:t>mt</a:t>
            </a:r>
            <a:r>
              <a:rPr lang="en-US" altLang="zh-CN" sz="2400" dirty="0"/>
              <a:t>=</a:t>
            </a:r>
            <a:r>
              <a:rPr lang="en-US" altLang="zh-CN" sz="2400" dirty="0" err="1"/>
              <a:t>mt</a:t>
            </a:r>
            <a:r>
              <a:rPr lang="en-US" altLang="zh-CN" sz="2400" dirty="0"/>
              <a:t>*(1+r);</a:t>
            </a:r>
          </a:p>
          <a:p>
            <a:pPr marL="0" indent="0">
              <a:buNone/>
            </a:pPr>
            <a:r>
              <a:rPr lang="en-US" altLang="zh-CN" sz="2400" dirty="0" smtClean="0"/>
              <a:t>     </a:t>
            </a:r>
            <a:r>
              <a:rPr lang="en-US" altLang="zh-CN" sz="2400" dirty="0" err="1" smtClean="0"/>
              <a:t>mt</a:t>
            </a:r>
            <a:r>
              <a:rPr lang="en-US" altLang="zh-CN" sz="2400" dirty="0" smtClean="0"/>
              <a:t>=</a:t>
            </a:r>
            <a:r>
              <a:rPr lang="en-US" altLang="zh-CN" sz="2400" dirty="0" err="1" smtClean="0"/>
              <a:t>pv</a:t>
            </a:r>
            <a:r>
              <a:rPr lang="en-US" altLang="zh-CN" sz="2400" dirty="0" smtClean="0"/>
              <a:t>*r*</a:t>
            </a:r>
            <a:r>
              <a:rPr lang="en-US" altLang="zh-CN" sz="2400" dirty="0" err="1" smtClean="0"/>
              <a:t>mt</a:t>
            </a:r>
            <a:r>
              <a:rPr lang="en-US" altLang="zh-CN" sz="2400" dirty="0"/>
              <a:t>/(mt-1</a:t>
            </a:r>
            <a:r>
              <a:rPr lang="en-US" altLang="zh-CN" sz="2400" dirty="0" smtClean="0"/>
              <a:t>);</a:t>
            </a:r>
          </a:p>
          <a:p>
            <a:pPr marL="0" indent="0">
              <a:buNone/>
            </a:pPr>
            <a:r>
              <a:rPr lang="en-US" altLang="zh-CN" sz="2400" dirty="0" smtClean="0"/>
              <a:t>     return round(mt,2);</a:t>
            </a:r>
            <a:endParaRPr lang="en-US" altLang="zh-CN" sz="2400" dirty="0"/>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14627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 </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Loop statements</a:t>
            </a:r>
          </a:p>
          <a:p>
            <a:pPr lvl="1"/>
            <a:r>
              <a:rPr lang="en-US" altLang="zh-CN" dirty="0" smtClean="0"/>
              <a:t>While statement</a:t>
            </a:r>
          </a:p>
          <a:p>
            <a:pPr lvl="1"/>
            <a:r>
              <a:rPr lang="en-US" altLang="zh-CN" dirty="0" smtClean="0"/>
              <a:t>Do-while statement</a:t>
            </a:r>
          </a:p>
          <a:p>
            <a:pPr lvl="1"/>
            <a:r>
              <a:rPr lang="en-US" altLang="zh-CN" dirty="0" smtClean="0"/>
              <a:t>For statement</a:t>
            </a:r>
          </a:p>
          <a:p>
            <a:pPr lvl="1"/>
            <a:r>
              <a:rPr lang="en-US" altLang="zh-CN" dirty="0" smtClean="0"/>
              <a:t>Examples</a:t>
            </a:r>
          </a:p>
          <a:p>
            <a:pPr lvl="2"/>
            <a:r>
              <a:rPr lang="en-US" altLang="zh-CN" dirty="0" smtClean="0"/>
              <a:t>Compound </a:t>
            </a:r>
            <a:r>
              <a:rPr lang="en-US" altLang="zh-CN" dirty="0"/>
              <a:t>interest</a:t>
            </a:r>
          </a:p>
          <a:p>
            <a:pPr lvl="2"/>
            <a:r>
              <a:rPr lang="en-US" altLang="zh-CN" dirty="0" smtClean="0"/>
              <a:t>Mortgage payment</a:t>
            </a:r>
          </a:p>
          <a:p>
            <a:pPr lvl="2"/>
            <a:r>
              <a:rPr lang="en-US" altLang="zh-CN" dirty="0" smtClean="0"/>
              <a:t>factorial</a:t>
            </a:r>
          </a:p>
          <a:p>
            <a:r>
              <a:rPr lang="en-US" altLang="zh-CN" dirty="0" smtClean="0"/>
              <a:t>Quiz</a:t>
            </a:r>
          </a:p>
          <a:p>
            <a:r>
              <a:rPr lang="en-US" altLang="zh-CN" dirty="0" smtClean="0"/>
              <a:t>break </a:t>
            </a:r>
            <a:r>
              <a:rPr lang="en-US" altLang="zh-CN" dirty="0"/>
              <a:t>&amp; continue </a:t>
            </a:r>
            <a:r>
              <a:rPr lang="en-US" altLang="zh-CN" dirty="0" smtClean="0"/>
              <a:t>statements</a:t>
            </a:r>
          </a:p>
          <a:p>
            <a:pPr lvl="1"/>
            <a:r>
              <a:rPr lang="en-US" altLang="zh-CN" dirty="0" smtClean="0"/>
              <a:t>Example: Control how your program exits</a:t>
            </a:r>
          </a:p>
          <a:p>
            <a:r>
              <a:rPr lang="en-US" altLang="zh-CN" dirty="0"/>
              <a:t>Nesting Loops</a:t>
            </a:r>
          </a:p>
          <a:p>
            <a:pPr lvl="1"/>
            <a:r>
              <a:rPr lang="en-US" altLang="zh-CN" dirty="0"/>
              <a:t>Chinese multiplication table</a:t>
            </a:r>
          </a:p>
          <a:p>
            <a:pPr lvl="1"/>
            <a:r>
              <a:rPr lang="en-US" altLang="zh-CN" dirty="0"/>
              <a:t>star </a:t>
            </a:r>
            <a:r>
              <a:rPr lang="en-US" altLang="zh-CN" dirty="0" smtClean="0"/>
              <a:t>triangles</a:t>
            </a:r>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981584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Calculate </a:t>
            </a:r>
            <a:r>
              <a:rPr lang="en-US" altLang="zh-CN" dirty="0"/>
              <a:t>the factorial of </a:t>
            </a:r>
            <a:r>
              <a:rPr lang="en-US" altLang="zh-CN" dirty="0" smtClean="0"/>
              <a:t>N</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a:t>public static </a:t>
            </a:r>
            <a:r>
              <a:rPr lang="en-US" altLang="zh-CN" sz="2400" dirty="0" smtClean="0"/>
              <a:t>long Fact(</a:t>
            </a:r>
            <a:r>
              <a:rPr lang="en-US" altLang="zh-CN" sz="2400" dirty="0" err="1" smtClean="0"/>
              <a:t>int</a:t>
            </a:r>
            <a:r>
              <a:rPr lang="en-US" altLang="zh-CN" sz="2400" dirty="0" smtClean="0"/>
              <a:t> N){</a:t>
            </a:r>
          </a:p>
          <a:p>
            <a:pPr marL="0" indent="0">
              <a:buNone/>
            </a:pPr>
            <a:r>
              <a:rPr lang="en-US" altLang="zh-CN" sz="2400" dirty="0"/>
              <a:t> </a:t>
            </a:r>
            <a:r>
              <a:rPr lang="en-US" altLang="zh-CN" sz="2400" dirty="0" smtClean="0"/>
              <a:t>    </a:t>
            </a:r>
            <a:r>
              <a:rPr lang="en-US" altLang="zh-CN" sz="2400" dirty="0" smtClean="0">
                <a:solidFill>
                  <a:srgbClr val="0070C0"/>
                </a:solidFill>
              </a:rPr>
              <a:t>if(N&gt;0 &amp;&amp; N&lt;20) return -1;</a:t>
            </a:r>
          </a:p>
          <a:p>
            <a:pPr marL="0" indent="0">
              <a:buNone/>
            </a:pPr>
            <a:r>
              <a:rPr lang="en-US" altLang="zh-CN" sz="2400" dirty="0" smtClean="0"/>
              <a:t>     </a:t>
            </a:r>
            <a:r>
              <a:rPr lang="en-US" altLang="zh-CN" sz="2400" dirty="0" err="1" smtClean="0"/>
              <a:t>int</a:t>
            </a:r>
            <a:r>
              <a:rPr lang="en-US" altLang="zh-CN" sz="2400" dirty="0" smtClean="0"/>
              <a:t> </a:t>
            </a:r>
            <a:r>
              <a:rPr lang="en-US" altLang="zh-CN" sz="2400" dirty="0"/>
              <a:t>counter = </a:t>
            </a:r>
            <a:r>
              <a:rPr lang="en-US" altLang="zh-CN" sz="2400" dirty="0" smtClean="0"/>
              <a:t>N;</a:t>
            </a:r>
            <a:endParaRPr lang="en-US" altLang="zh-CN" sz="2400" dirty="0"/>
          </a:p>
          <a:p>
            <a:pPr marL="0" indent="0">
              <a:buNone/>
            </a:pPr>
            <a:r>
              <a:rPr lang="en-US" altLang="zh-CN" sz="2400" dirty="0"/>
              <a:t> </a:t>
            </a:r>
            <a:r>
              <a:rPr lang="en-US" altLang="zh-CN" sz="2400" dirty="0" smtClean="0"/>
              <a:t>    long factorial </a:t>
            </a:r>
            <a:r>
              <a:rPr lang="en-US" altLang="zh-CN" sz="2400" dirty="0"/>
              <a:t>= 1;</a:t>
            </a:r>
          </a:p>
          <a:p>
            <a:pPr marL="0" indent="0">
              <a:buNone/>
            </a:pPr>
            <a:r>
              <a:rPr lang="en-US" altLang="zh-CN" sz="2400" dirty="0" smtClean="0"/>
              <a:t>     </a:t>
            </a:r>
            <a:r>
              <a:rPr lang="en-US" altLang="zh-CN" sz="2400" dirty="0"/>
              <a:t>while (counter &gt; 1</a:t>
            </a:r>
            <a:r>
              <a:rPr lang="en-US" altLang="zh-CN" sz="2400" dirty="0" smtClean="0"/>
              <a:t>) </a:t>
            </a:r>
            <a:r>
              <a:rPr lang="en-US" altLang="zh-CN" sz="2400" dirty="0"/>
              <a:t>{</a:t>
            </a:r>
          </a:p>
          <a:p>
            <a:pPr marL="0" indent="0">
              <a:buNone/>
            </a:pPr>
            <a:r>
              <a:rPr lang="en-US" altLang="zh-CN" sz="2400" dirty="0"/>
              <a:t>  </a:t>
            </a:r>
            <a:r>
              <a:rPr lang="en-US" altLang="zh-CN" sz="2400" dirty="0" smtClean="0"/>
              <a:t>        factorial </a:t>
            </a:r>
            <a:r>
              <a:rPr lang="en-US" altLang="zh-CN" sz="2400" dirty="0"/>
              <a:t>*=counter--; </a:t>
            </a:r>
            <a:r>
              <a:rPr lang="en-US" altLang="zh-CN" sz="2400" dirty="0">
                <a:solidFill>
                  <a:srgbClr val="00B050"/>
                </a:solidFill>
              </a:rPr>
              <a:t>/* Multiply, then decrement. */</a:t>
            </a:r>
          </a:p>
          <a:p>
            <a:pPr marL="0" indent="0">
              <a:buNone/>
            </a:pPr>
            <a:r>
              <a:rPr lang="en-US" altLang="zh-CN" sz="2400" dirty="0" smtClean="0"/>
              <a:t>     }</a:t>
            </a:r>
            <a:endParaRPr lang="en-US" altLang="zh-CN" sz="2400" dirty="0"/>
          </a:p>
          <a:p>
            <a:pPr marL="0" indent="0">
              <a:buNone/>
            </a:pPr>
            <a:r>
              <a:rPr lang="en-US" altLang="zh-CN" sz="2400" dirty="0" smtClean="0"/>
              <a:t>    return factorial</a:t>
            </a:r>
            <a:r>
              <a:rPr lang="en-US" altLang="zh-CN" sz="2400" i="1" dirty="0" smtClean="0"/>
              <a:t>;</a:t>
            </a:r>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2294380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Quiz: Celsius </a:t>
            </a:r>
            <a:r>
              <a:rPr lang="en-US" altLang="zh-CN" dirty="0"/>
              <a:t>and Fahrenheit</a:t>
            </a:r>
            <a:endParaRPr lang="zh-CN" altLang="en-US" dirty="0"/>
          </a:p>
        </p:txBody>
      </p:sp>
      <p:sp>
        <p:nvSpPr>
          <p:cNvPr id="3" name="Content Placeholder 2"/>
          <p:cNvSpPr>
            <a:spLocks noGrp="1"/>
          </p:cNvSpPr>
          <p:nvPr>
            <p:ph idx="1"/>
          </p:nvPr>
        </p:nvSpPr>
        <p:spPr>
          <a:xfrm>
            <a:off x="628650" y="1825625"/>
            <a:ext cx="7886700" cy="4351338"/>
          </a:xfrm>
        </p:spPr>
        <p:txBody>
          <a:bodyPr/>
          <a:lstStyle/>
          <a:p>
            <a:r>
              <a:rPr lang="en-US" altLang="zh-CN" dirty="0" smtClean="0"/>
              <a:t>List the Frequently </a:t>
            </a:r>
            <a:r>
              <a:rPr lang="en-US" altLang="zh-CN" dirty="0"/>
              <a:t>used Temperature </a:t>
            </a:r>
            <a:r>
              <a:rPr lang="en-US" altLang="zh-CN" dirty="0" smtClean="0"/>
              <a:t>both in Celsius (from -50 to 50) </a:t>
            </a:r>
            <a:r>
              <a:rPr lang="en-US" altLang="zh-CN" dirty="0"/>
              <a:t>and Fahrenheit scales. </a:t>
            </a:r>
            <a:endParaRPr lang="en-US" altLang="zh-CN" dirty="0" smtClean="0"/>
          </a:p>
          <a:p>
            <a:r>
              <a:rPr lang="en-US" altLang="zh-CN" dirty="0" smtClean="0"/>
              <a:t>Round</a:t>
            </a:r>
            <a:r>
              <a:rPr lang="en-US" altLang="zh-CN" dirty="0"/>
              <a:t> to the nearest </a:t>
            </a:r>
            <a:r>
              <a:rPr lang="en-US" altLang="zh-CN" dirty="0" smtClean="0"/>
              <a:t>tenth (e.g. 838.274</a:t>
            </a:r>
            <a:r>
              <a:rPr lang="en-US" altLang="zh-CN" b="0" dirty="0" smtClean="0"/>
              <a:t> </a:t>
            </a:r>
            <a:r>
              <a:rPr lang="en-US" altLang="zh-CN" b="0" dirty="0"/>
              <a:t>rounded to </a:t>
            </a:r>
            <a:r>
              <a:rPr lang="en-US" altLang="zh-CN" b="0" dirty="0" smtClean="0"/>
              <a:t>the </a:t>
            </a:r>
            <a:r>
              <a:rPr lang="en-US" altLang="zh-CN" b="0" dirty="0"/>
              <a:t>nearest tenth </a:t>
            </a:r>
            <a:r>
              <a:rPr lang="en-US" altLang="zh-CN" b="0" dirty="0" smtClean="0"/>
              <a:t>is </a:t>
            </a:r>
            <a:r>
              <a:rPr lang="en-US" altLang="zh-CN" dirty="0" smtClean="0"/>
              <a:t>838.3)</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860" y="3530599"/>
            <a:ext cx="2964280" cy="2977816"/>
          </a:xfrm>
          <a:prstGeom prst="rect">
            <a:avLst/>
          </a:prstGeom>
        </p:spPr>
      </p:pic>
      <p:sp>
        <p:nvSpPr>
          <p:cNvPr id="5" name="Rectangle 4"/>
          <p:cNvSpPr/>
          <p:nvPr/>
        </p:nvSpPr>
        <p:spPr>
          <a:xfrm>
            <a:off x="5953188" y="4065400"/>
            <a:ext cx="2663115" cy="954107"/>
          </a:xfrm>
          <a:prstGeom prst="rect">
            <a:avLst/>
          </a:prstGeom>
        </p:spPr>
        <p:txBody>
          <a:bodyPr wrap="square">
            <a:spAutoFit/>
          </a:bodyPr>
          <a:lstStyle/>
          <a:p>
            <a:pPr marL="342900" lvl="1" indent="0">
              <a:buNone/>
            </a:pPr>
            <a:r>
              <a:rPr lang="en-US" altLang="zh-CN" sz="2800" dirty="0">
                <a:solidFill>
                  <a:srgbClr val="92D050"/>
                </a:solidFill>
              </a:rPr>
              <a:t>C</a:t>
            </a:r>
            <a:r>
              <a:rPr lang="en-US" altLang="zh-CN" sz="2800" dirty="0"/>
              <a:t>=(5/9)*(</a:t>
            </a:r>
            <a:r>
              <a:rPr lang="en-US" altLang="zh-CN" sz="2800" dirty="0">
                <a:solidFill>
                  <a:srgbClr val="00B0F0"/>
                </a:solidFill>
              </a:rPr>
              <a:t>F</a:t>
            </a:r>
            <a:r>
              <a:rPr lang="en-US" altLang="zh-CN" sz="2800" dirty="0"/>
              <a:t>-32)</a:t>
            </a:r>
          </a:p>
          <a:p>
            <a:pPr marL="342900" lvl="1" indent="0">
              <a:buNone/>
            </a:pPr>
            <a:r>
              <a:rPr lang="en-US" altLang="zh-CN" sz="2800" dirty="0">
                <a:solidFill>
                  <a:srgbClr val="00B0F0"/>
                </a:solidFill>
              </a:rPr>
              <a:t>F</a:t>
            </a:r>
            <a:r>
              <a:rPr lang="en-US" altLang="zh-CN" sz="2800" dirty="0"/>
              <a:t>=(9/5)*</a:t>
            </a:r>
            <a:r>
              <a:rPr lang="en-US" altLang="zh-CN" sz="2800" dirty="0">
                <a:solidFill>
                  <a:srgbClr val="92D050"/>
                </a:solidFill>
              </a:rPr>
              <a:t>C</a:t>
            </a:r>
            <a:r>
              <a:rPr lang="en-US" altLang="zh-CN" sz="2800" dirty="0"/>
              <a:t>+32</a:t>
            </a:r>
          </a:p>
        </p:txBody>
      </p:sp>
    </p:spTree>
    <p:extLst>
      <p:ext uri="{BB962C8B-B14F-4D97-AF65-F5344CB8AC3E}">
        <p14:creationId xmlns:p14="http://schemas.microsoft.com/office/powerpoint/2010/main" val="2858936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Break, continue &amp; return statement</a:t>
            </a:r>
            <a:endParaRPr lang="zh-CN" altLang="en-US" dirty="0"/>
          </a:p>
        </p:txBody>
      </p:sp>
      <p:sp>
        <p:nvSpPr>
          <p:cNvPr id="3" name="Content Placeholder 2"/>
          <p:cNvSpPr>
            <a:spLocks noGrp="1"/>
          </p:cNvSpPr>
          <p:nvPr>
            <p:ph idx="1"/>
          </p:nvPr>
        </p:nvSpPr>
        <p:spPr/>
        <p:txBody>
          <a:bodyPr/>
          <a:lstStyle/>
          <a:p>
            <a:r>
              <a:rPr lang="en-US" altLang="zh-CN" dirty="0">
                <a:solidFill>
                  <a:srgbClr val="0070C0"/>
                </a:solidFill>
              </a:rPr>
              <a:t>break</a:t>
            </a:r>
            <a:r>
              <a:rPr lang="en-US" altLang="zh-CN" dirty="0"/>
              <a:t> terminates a for or while </a:t>
            </a:r>
            <a:r>
              <a:rPr lang="en-US" altLang="zh-CN" dirty="0" smtClean="0"/>
              <a:t>loop</a:t>
            </a:r>
          </a:p>
          <a:p>
            <a:r>
              <a:rPr lang="en-US" altLang="zh-CN" dirty="0">
                <a:solidFill>
                  <a:srgbClr val="0070C0"/>
                </a:solidFill>
              </a:rPr>
              <a:t>continue</a:t>
            </a:r>
            <a:r>
              <a:rPr lang="en-US" altLang="zh-CN" dirty="0"/>
              <a:t> skips the current iteration of a loop and proceeds directly to the next </a:t>
            </a:r>
            <a:r>
              <a:rPr lang="en-US" altLang="zh-CN" dirty="0" smtClean="0"/>
              <a:t>iteration</a:t>
            </a:r>
          </a:p>
          <a:p>
            <a:r>
              <a:rPr lang="en-US" altLang="zh-CN" dirty="0" smtClean="0">
                <a:solidFill>
                  <a:srgbClr val="0070C0"/>
                </a:solidFill>
              </a:rPr>
              <a:t>return</a:t>
            </a:r>
            <a:r>
              <a:rPr lang="en-US" altLang="zh-CN" dirty="0" smtClean="0"/>
              <a:t> exits the method</a:t>
            </a:r>
            <a:r>
              <a:rPr lang="en-US" altLang="zh-CN" dirty="0"/>
              <a:t/>
            </a:r>
            <a:br>
              <a:rPr lang="en-US" altLang="zh-CN" dirty="0"/>
            </a:br>
            <a:endParaRPr lang="zh-CN" altLang="en-US" dirty="0"/>
          </a:p>
        </p:txBody>
      </p:sp>
    </p:spTree>
    <p:extLst>
      <p:ext uri="{BB962C8B-B14F-4D97-AF65-F5344CB8AC3E}">
        <p14:creationId xmlns:p14="http://schemas.microsoft.com/office/powerpoint/2010/main" val="1771906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Print the odd numbers</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smtClean="0"/>
              <a:t>Public static void </a:t>
            </a:r>
            <a:r>
              <a:rPr lang="en-US" altLang="zh-CN" sz="2400" dirty="0" err="1" smtClean="0"/>
              <a:t>printOddNumbers</a:t>
            </a:r>
            <a:r>
              <a:rPr lang="en-US" altLang="zh-CN" sz="2400" dirty="0" smtClean="0"/>
              <a:t>(</a:t>
            </a:r>
            <a:r>
              <a:rPr lang="en-US" altLang="zh-CN" sz="2400" dirty="0" err="1" smtClean="0"/>
              <a:t>int</a:t>
            </a:r>
            <a:r>
              <a:rPr lang="en-US" altLang="zh-CN" sz="2400" dirty="0" smtClean="0"/>
              <a:t> N){</a:t>
            </a:r>
          </a:p>
          <a:p>
            <a:pPr marL="0" indent="0">
              <a:buNone/>
            </a:pPr>
            <a:r>
              <a:rPr lang="en-US" altLang="zh-CN" sz="2400" dirty="0" smtClean="0"/>
              <a:t>	for </a:t>
            </a:r>
            <a:r>
              <a:rPr lang="en-US" altLang="zh-CN" sz="2400" dirty="0"/>
              <a:t>(</a:t>
            </a:r>
            <a:r>
              <a:rPr lang="en-US" altLang="zh-CN" sz="2400" dirty="0" err="1"/>
              <a:t>int</a:t>
            </a:r>
            <a:r>
              <a:rPr lang="en-US" altLang="zh-CN" sz="2400" dirty="0"/>
              <a:t> </a:t>
            </a:r>
            <a:r>
              <a:rPr lang="en-US" altLang="zh-CN" sz="2400" dirty="0" err="1"/>
              <a:t>i</a:t>
            </a:r>
            <a:r>
              <a:rPr lang="en-US" altLang="zh-CN" sz="2400" dirty="0"/>
              <a:t> = 1; </a:t>
            </a:r>
            <a:r>
              <a:rPr lang="en-US" altLang="zh-CN" sz="2400" dirty="0" err="1"/>
              <a:t>i</a:t>
            </a:r>
            <a:r>
              <a:rPr lang="en-US" altLang="zh-CN" sz="2400" dirty="0"/>
              <a:t> &lt;= </a:t>
            </a:r>
            <a:r>
              <a:rPr lang="en-US" altLang="zh-CN" sz="2400" dirty="0" smtClean="0"/>
              <a:t>N; </a:t>
            </a:r>
            <a:r>
              <a:rPr lang="en-US" altLang="zh-CN" sz="2400" dirty="0" err="1"/>
              <a:t>i</a:t>
            </a:r>
            <a:r>
              <a:rPr lang="en-US" altLang="zh-CN" sz="2400" dirty="0"/>
              <a:t>++) </a:t>
            </a:r>
            <a:r>
              <a:rPr lang="en-US" altLang="zh-CN" sz="2400" dirty="0" smtClean="0"/>
              <a:t>{</a:t>
            </a:r>
          </a:p>
          <a:p>
            <a:pPr marL="0" indent="0">
              <a:buNone/>
            </a:pPr>
            <a:r>
              <a:rPr lang="en-US" altLang="zh-CN" sz="2400" dirty="0" smtClean="0"/>
              <a:t>		 </a:t>
            </a:r>
            <a:r>
              <a:rPr lang="en-US" altLang="zh-CN" sz="2400" dirty="0"/>
              <a:t>if (</a:t>
            </a:r>
            <a:r>
              <a:rPr lang="en-US" altLang="zh-CN" sz="2400" dirty="0" err="1"/>
              <a:t>i</a:t>
            </a:r>
            <a:r>
              <a:rPr lang="en-US" altLang="zh-CN" sz="2400" dirty="0"/>
              <a:t> % 2 == 0) </a:t>
            </a:r>
            <a:endParaRPr lang="en-US" altLang="zh-CN" sz="2400" dirty="0" smtClean="0"/>
          </a:p>
          <a:p>
            <a:pPr marL="0" indent="0">
              <a:buNone/>
            </a:pPr>
            <a:r>
              <a:rPr lang="en-US" altLang="zh-CN" sz="2400" dirty="0" smtClean="0"/>
              <a:t>			</a:t>
            </a:r>
            <a:r>
              <a:rPr lang="en-US" altLang="zh-CN" sz="2400" dirty="0" smtClean="0">
                <a:solidFill>
                  <a:srgbClr val="0070C0"/>
                </a:solidFill>
              </a:rPr>
              <a:t>continue</a:t>
            </a:r>
            <a:r>
              <a:rPr lang="en-US" altLang="zh-CN" sz="2400" dirty="0"/>
              <a:t>; </a:t>
            </a:r>
            <a:r>
              <a:rPr lang="en-US" altLang="zh-CN" sz="2400" dirty="0">
                <a:solidFill>
                  <a:srgbClr val="00B050"/>
                </a:solidFill>
              </a:rPr>
              <a:t>// skip next statement if </a:t>
            </a:r>
            <a:r>
              <a:rPr lang="en-US" altLang="zh-CN" sz="2400" dirty="0" err="1">
                <a:solidFill>
                  <a:srgbClr val="00B050"/>
                </a:solidFill>
              </a:rPr>
              <a:t>i</a:t>
            </a:r>
            <a:r>
              <a:rPr lang="en-US" altLang="zh-CN" sz="2400" dirty="0">
                <a:solidFill>
                  <a:srgbClr val="00B050"/>
                </a:solidFill>
              </a:rPr>
              <a:t> is even </a:t>
            </a:r>
            <a:endParaRPr lang="en-US" altLang="zh-CN" sz="2400" dirty="0" smtClean="0">
              <a:solidFill>
                <a:srgbClr val="00B050"/>
              </a:solidFill>
            </a:endParaRPr>
          </a:p>
          <a:p>
            <a:pPr marL="0" indent="0">
              <a:buNone/>
            </a:pPr>
            <a:r>
              <a:rPr lang="en-US" altLang="zh-CN" sz="2400" dirty="0"/>
              <a:t>	</a:t>
            </a:r>
            <a:r>
              <a:rPr lang="en-US" altLang="zh-CN" sz="2400" dirty="0" smtClean="0"/>
              <a:t>	</a:t>
            </a:r>
            <a:r>
              <a:rPr lang="en-US" altLang="zh-CN" sz="2400" dirty="0" err="1" smtClean="0"/>
              <a:t>System.out.print</a:t>
            </a:r>
            <a:r>
              <a:rPr lang="en-US" altLang="zh-CN" sz="2400" dirty="0" smtClean="0"/>
              <a:t>(</a:t>
            </a:r>
            <a:r>
              <a:rPr lang="en-US" altLang="zh-CN" sz="2400" dirty="0" err="1" smtClean="0"/>
              <a:t>i</a:t>
            </a:r>
            <a:r>
              <a:rPr lang="en-US" altLang="zh-CN" sz="2400" dirty="0" smtClean="0"/>
              <a:t> </a:t>
            </a:r>
            <a:r>
              <a:rPr lang="en-US" altLang="zh-CN" sz="2400" dirty="0"/>
              <a:t>+ " "); </a:t>
            </a:r>
            <a:endParaRPr lang="en-US" altLang="zh-CN" sz="2400" dirty="0" smtClean="0"/>
          </a:p>
          <a:p>
            <a:pPr marL="0" indent="0">
              <a:buNone/>
            </a:pPr>
            <a:r>
              <a:rPr lang="en-US" altLang="zh-CN" sz="2400" dirty="0"/>
              <a:t>	</a:t>
            </a:r>
            <a:r>
              <a:rPr lang="en-US" altLang="zh-CN" sz="2400" dirty="0" smtClean="0"/>
              <a:t>}</a:t>
            </a:r>
          </a:p>
          <a:p>
            <a:pPr marL="0" indent="0">
              <a:buNone/>
            </a:pPr>
            <a:r>
              <a:rPr lang="en-US" altLang="zh-CN" sz="2400" dirty="0" smtClean="0"/>
              <a:t>	</a:t>
            </a:r>
            <a:r>
              <a:rPr lang="en-US" altLang="zh-CN" sz="2400" dirty="0" err="1" smtClean="0"/>
              <a:t>System.</a:t>
            </a:r>
            <a:r>
              <a:rPr lang="en-US" altLang="zh-CN" sz="2400" i="1" dirty="0" err="1" smtClean="0"/>
              <a:t>out.println</a:t>
            </a:r>
            <a:r>
              <a:rPr lang="en-US" altLang="zh-CN" sz="2400" i="1" dirty="0"/>
              <a:t>();</a:t>
            </a:r>
            <a:endParaRPr lang="en-US" altLang="zh-CN" sz="2400" dirty="0" smtClean="0"/>
          </a:p>
          <a:p>
            <a:pPr marL="0" indent="0">
              <a:buNone/>
            </a:pPr>
            <a:r>
              <a:rPr lang="en-US" altLang="zh-CN" sz="2400" dirty="0" smtClean="0"/>
              <a:t>}</a:t>
            </a:r>
            <a:endParaRPr lang="zh-CN" altLang="en-US" sz="2400" dirty="0"/>
          </a:p>
        </p:txBody>
      </p:sp>
    </p:spTree>
    <p:extLst>
      <p:ext uri="{BB962C8B-B14F-4D97-AF65-F5344CB8AC3E}">
        <p14:creationId xmlns:p14="http://schemas.microsoft.com/office/powerpoint/2010/main" val="2199603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Variable scope</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a:t>Variable scope refers to the accessibility of a variable</a:t>
            </a:r>
            <a:r>
              <a:rPr lang="en-US" altLang="zh-CN" dirty="0" smtClean="0"/>
              <a:t>.</a:t>
            </a:r>
            <a:r>
              <a:rPr lang="en-US" altLang="zh-CN" b="0" dirty="0"/>
              <a:t> </a:t>
            </a:r>
            <a:r>
              <a:rPr lang="en-US" altLang="zh-CN" dirty="0">
                <a:solidFill>
                  <a:srgbClr val="0070C0"/>
                </a:solidFill>
              </a:rPr>
              <a:t>The scope of the variable is the block in which it is defined.</a:t>
            </a:r>
          </a:p>
          <a:p>
            <a:r>
              <a:rPr lang="en-US" altLang="zh-CN" dirty="0"/>
              <a:t>You cannot refer to a variable before its declaration.</a:t>
            </a:r>
          </a:p>
          <a:p>
            <a:r>
              <a:rPr lang="en-US" altLang="zh-CN" dirty="0"/>
              <a:t>You can declare variables in several different places:</a:t>
            </a:r>
          </a:p>
          <a:p>
            <a:pPr lvl="1"/>
            <a:r>
              <a:rPr lang="en-US" altLang="zh-CN" dirty="0" smtClean="0">
                <a:solidFill>
                  <a:srgbClr val="0070C0"/>
                </a:solidFill>
              </a:rPr>
              <a:t>In </a:t>
            </a:r>
            <a:r>
              <a:rPr lang="en-US" altLang="zh-CN" dirty="0">
                <a:solidFill>
                  <a:srgbClr val="0070C0"/>
                </a:solidFill>
              </a:rPr>
              <a:t>a method's body </a:t>
            </a:r>
            <a:r>
              <a:rPr lang="en-US" altLang="zh-CN" dirty="0" smtClean="0">
                <a:solidFill>
                  <a:srgbClr val="0070C0"/>
                </a:solidFill>
              </a:rPr>
              <a:t> as </a:t>
            </a:r>
            <a:r>
              <a:rPr lang="en-US" altLang="zh-CN" dirty="0">
                <a:solidFill>
                  <a:srgbClr val="0070C0"/>
                </a:solidFill>
              </a:rPr>
              <a:t>local </a:t>
            </a:r>
            <a:r>
              <a:rPr lang="en-US" altLang="zh-CN" dirty="0" smtClean="0">
                <a:solidFill>
                  <a:srgbClr val="0070C0"/>
                </a:solidFill>
              </a:rPr>
              <a:t>variables </a:t>
            </a:r>
          </a:p>
          <a:p>
            <a:pPr lvl="2"/>
            <a:r>
              <a:rPr lang="en-US" altLang="zh-CN" dirty="0" smtClean="0">
                <a:solidFill>
                  <a:srgbClr val="0070C0"/>
                </a:solidFill>
              </a:rPr>
              <a:t>As </a:t>
            </a:r>
            <a:r>
              <a:rPr lang="en-US" altLang="zh-CN" dirty="0">
                <a:solidFill>
                  <a:srgbClr val="0070C0"/>
                </a:solidFill>
              </a:rPr>
              <a:t>parameters of a method or constructor.</a:t>
            </a:r>
          </a:p>
          <a:p>
            <a:pPr lvl="2"/>
            <a:r>
              <a:rPr lang="en-US" altLang="zh-CN" dirty="0">
                <a:solidFill>
                  <a:srgbClr val="0070C0"/>
                </a:solidFill>
              </a:rPr>
              <a:t>In a method's body or a constructor's body.</a:t>
            </a:r>
          </a:p>
          <a:p>
            <a:pPr lvl="2"/>
            <a:r>
              <a:rPr lang="en-US" altLang="zh-CN" dirty="0">
                <a:solidFill>
                  <a:srgbClr val="0070C0"/>
                </a:solidFill>
              </a:rPr>
              <a:t>Within a statement block, such as inside a while or for block</a:t>
            </a:r>
            <a:r>
              <a:rPr lang="en-US" altLang="zh-CN" dirty="0" smtClean="0">
                <a:solidFill>
                  <a:srgbClr val="0070C0"/>
                </a:solidFill>
              </a:rPr>
              <a:t>.</a:t>
            </a:r>
            <a:r>
              <a:rPr lang="en-US" altLang="zh-CN" dirty="0">
                <a:solidFill>
                  <a:srgbClr val="0070C0"/>
                </a:solidFill>
              </a:rPr>
              <a:t> </a:t>
            </a:r>
            <a:endParaRPr lang="en-US" altLang="zh-CN" dirty="0" smtClean="0">
              <a:solidFill>
                <a:srgbClr val="0070C0"/>
              </a:solidFill>
            </a:endParaRPr>
          </a:p>
          <a:p>
            <a:pPr lvl="1"/>
            <a:r>
              <a:rPr lang="en-US" altLang="zh-CN" dirty="0"/>
              <a:t>In a class body as class fields. Variables declared here are referred to as class-level </a:t>
            </a:r>
            <a:r>
              <a:rPr lang="en-US" altLang="zh-CN" dirty="0" smtClean="0"/>
              <a:t>variables (we will talk about it in the future).</a:t>
            </a:r>
          </a:p>
          <a:p>
            <a:r>
              <a:rPr lang="en-US" altLang="zh-CN" dirty="0"/>
              <a:t>Notice: </a:t>
            </a:r>
          </a:p>
          <a:p>
            <a:pPr lvl="1"/>
            <a:r>
              <a:rPr lang="en-US" altLang="zh-CN" dirty="0"/>
              <a:t>If a method declares a local variable that has the same name as a class-level variable, the former will 'shadow' the latter.</a:t>
            </a:r>
            <a:r>
              <a:rPr lang="en-US" altLang="zh-CN" b="0" dirty="0"/>
              <a:t> </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2549329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Variable scope</a:t>
            </a:r>
            <a:endParaRPr lang="zh-CN" alt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altLang="zh-CN" sz="2400" dirty="0"/>
              <a:t>Public static void </a:t>
            </a:r>
            <a:r>
              <a:rPr lang="en-US" altLang="zh-CN" sz="2400" dirty="0" err="1"/>
              <a:t>printOddNumbers</a:t>
            </a:r>
            <a:r>
              <a:rPr lang="en-US" altLang="zh-CN" sz="2400" dirty="0"/>
              <a:t>(</a:t>
            </a:r>
            <a:r>
              <a:rPr lang="en-US" altLang="zh-CN" sz="2400" dirty="0" err="1">
                <a:solidFill>
                  <a:srgbClr val="0070C0"/>
                </a:solidFill>
              </a:rPr>
              <a:t>int</a:t>
            </a:r>
            <a:r>
              <a:rPr lang="en-US" altLang="zh-CN" sz="2400" dirty="0">
                <a:solidFill>
                  <a:srgbClr val="0070C0"/>
                </a:solidFill>
              </a:rPr>
              <a:t> N</a:t>
            </a:r>
            <a:r>
              <a:rPr lang="en-US" altLang="zh-CN" sz="2400" dirty="0" smtClean="0"/>
              <a:t>)</a:t>
            </a:r>
            <a:r>
              <a:rPr lang="en-US" altLang="zh-CN" sz="2400" dirty="0" smtClean="0">
                <a:solidFill>
                  <a:srgbClr val="0070C0"/>
                </a:solidFill>
              </a:rPr>
              <a:t>{</a:t>
            </a:r>
          </a:p>
          <a:p>
            <a:pPr marL="0" indent="0">
              <a:buNone/>
            </a:pPr>
            <a:r>
              <a:rPr lang="en-US" altLang="zh-CN" sz="2400" dirty="0">
                <a:solidFill>
                  <a:srgbClr val="0070C0"/>
                </a:solidFill>
              </a:rPr>
              <a:t>	</a:t>
            </a:r>
            <a:r>
              <a:rPr lang="en-US" altLang="zh-CN" sz="2400" dirty="0" err="1" smtClean="0">
                <a:solidFill>
                  <a:srgbClr val="0070C0"/>
                </a:solidFill>
              </a:rPr>
              <a:t>int</a:t>
            </a:r>
            <a:r>
              <a:rPr lang="en-US" altLang="zh-CN" sz="2400" dirty="0" smtClean="0">
                <a:solidFill>
                  <a:srgbClr val="0070C0"/>
                </a:solidFill>
              </a:rPr>
              <a:t> count;</a:t>
            </a:r>
            <a:endParaRPr lang="en-US" altLang="zh-CN" sz="2400" dirty="0">
              <a:solidFill>
                <a:srgbClr val="0070C0"/>
              </a:solidFill>
            </a:endParaRPr>
          </a:p>
          <a:p>
            <a:pPr marL="0" indent="0">
              <a:buNone/>
            </a:pPr>
            <a:r>
              <a:rPr lang="en-US" altLang="zh-CN" sz="2400" dirty="0"/>
              <a:t>	for (</a:t>
            </a:r>
            <a:r>
              <a:rPr lang="en-US" altLang="zh-CN" sz="2400" dirty="0" err="1">
                <a:solidFill>
                  <a:srgbClr val="0070C0"/>
                </a:solidFill>
              </a:rPr>
              <a:t>int</a:t>
            </a:r>
            <a:r>
              <a:rPr lang="en-US" altLang="zh-CN" sz="2400" dirty="0">
                <a:solidFill>
                  <a:srgbClr val="0070C0"/>
                </a:solidFill>
              </a:rPr>
              <a:t> </a:t>
            </a:r>
            <a:r>
              <a:rPr lang="en-US" altLang="zh-CN" sz="2400" dirty="0" err="1">
                <a:solidFill>
                  <a:srgbClr val="0070C0"/>
                </a:solidFill>
              </a:rPr>
              <a:t>i</a:t>
            </a:r>
            <a:r>
              <a:rPr lang="en-US" altLang="zh-CN" sz="2400" dirty="0"/>
              <a:t> = 1; </a:t>
            </a:r>
            <a:r>
              <a:rPr lang="en-US" altLang="zh-CN" sz="2400" dirty="0" err="1">
                <a:solidFill>
                  <a:srgbClr val="0070C0"/>
                </a:solidFill>
              </a:rPr>
              <a:t>i</a:t>
            </a:r>
            <a:r>
              <a:rPr lang="en-US" altLang="zh-CN" sz="2400" dirty="0"/>
              <a:t> &lt;= </a:t>
            </a:r>
            <a:r>
              <a:rPr lang="en-US" altLang="zh-CN" sz="2400" dirty="0">
                <a:solidFill>
                  <a:srgbClr val="0070C0"/>
                </a:solidFill>
              </a:rPr>
              <a:t>N</a:t>
            </a:r>
            <a:r>
              <a:rPr lang="en-US" altLang="zh-CN" sz="2400" dirty="0"/>
              <a:t>; </a:t>
            </a:r>
            <a:r>
              <a:rPr lang="en-US" altLang="zh-CN" sz="2400" dirty="0" err="1">
                <a:solidFill>
                  <a:srgbClr val="0070C0"/>
                </a:solidFill>
              </a:rPr>
              <a:t>i</a:t>
            </a:r>
            <a:r>
              <a:rPr lang="en-US" altLang="zh-CN" sz="2400" dirty="0"/>
              <a:t>++) {</a:t>
            </a:r>
          </a:p>
          <a:p>
            <a:pPr marL="0" indent="0">
              <a:buNone/>
            </a:pPr>
            <a:r>
              <a:rPr lang="en-US" altLang="zh-CN" sz="2400" dirty="0"/>
              <a:t>		 if (</a:t>
            </a:r>
            <a:r>
              <a:rPr lang="en-US" altLang="zh-CN" sz="2400" dirty="0" err="1">
                <a:solidFill>
                  <a:srgbClr val="0070C0"/>
                </a:solidFill>
              </a:rPr>
              <a:t>i</a:t>
            </a:r>
            <a:r>
              <a:rPr lang="en-US" altLang="zh-CN" sz="2400" dirty="0"/>
              <a:t> % 2 == 0) </a:t>
            </a:r>
          </a:p>
          <a:p>
            <a:pPr marL="0" indent="0">
              <a:buNone/>
            </a:pPr>
            <a:r>
              <a:rPr lang="en-US" altLang="zh-CN" sz="2400" dirty="0"/>
              <a:t>			continue; </a:t>
            </a:r>
            <a:r>
              <a:rPr lang="en-US" altLang="zh-CN" sz="2400" dirty="0">
                <a:solidFill>
                  <a:srgbClr val="00B050"/>
                </a:solidFill>
              </a:rPr>
              <a:t>// skip next statement if </a:t>
            </a:r>
            <a:r>
              <a:rPr lang="en-US" altLang="zh-CN" sz="2400" dirty="0" err="1">
                <a:solidFill>
                  <a:srgbClr val="00B050"/>
                </a:solidFill>
              </a:rPr>
              <a:t>i</a:t>
            </a:r>
            <a:r>
              <a:rPr lang="en-US" altLang="zh-CN" sz="2400" dirty="0">
                <a:solidFill>
                  <a:srgbClr val="00B050"/>
                </a:solidFill>
              </a:rPr>
              <a:t> is even </a:t>
            </a:r>
          </a:p>
          <a:p>
            <a:pPr marL="0" indent="0">
              <a:buNone/>
            </a:pPr>
            <a:r>
              <a:rPr lang="en-US" altLang="zh-CN" sz="2400" dirty="0"/>
              <a:t>		</a:t>
            </a:r>
            <a:r>
              <a:rPr lang="en-US" altLang="zh-CN" sz="2400" dirty="0" err="1"/>
              <a:t>System.out.print</a:t>
            </a:r>
            <a:r>
              <a:rPr lang="en-US" altLang="zh-CN" sz="2400" dirty="0"/>
              <a:t>(</a:t>
            </a:r>
            <a:r>
              <a:rPr lang="en-US" altLang="zh-CN" sz="2400" dirty="0" err="1">
                <a:solidFill>
                  <a:srgbClr val="0070C0"/>
                </a:solidFill>
              </a:rPr>
              <a:t>i</a:t>
            </a:r>
            <a:r>
              <a:rPr lang="en-US" altLang="zh-CN" sz="2400" dirty="0"/>
              <a:t> + " "); </a:t>
            </a:r>
            <a:endParaRPr lang="en-US" altLang="zh-CN" sz="2400" dirty="0" smtClean="0"/>
          </a:p>
          <a:p>
            <a:pPr marL="0" indent="0">
              <a:buNone/>
            </a:pPr>
            <a:r>
              <a:rPr lang="en-US" altLang="zh-CN" sz="2400" dirty="0"/>
              <a:t>	</a:t>
            </a:r>
            <a:r>
              <a:rPr lang="en-US" altLang="zh-CN" sz="2400" dirty="0" smtClean="0"/>
              <a:t>	</a:t>
            </a:r>
            <a:r>
              <a:rPr lang="en-US" altLang="zh-CN" sz="2400" dirty="0">
                <a:solidFill>
                  <a:srgbClr val="0070C0"/>
                </a:solidFill>
              </a:rPr>
              <a:t> </a:t>
            </a:r>
            <a:r>
              <a:rPr lang="en-US" altLang="zh-CN" sz="2400" dirty="0" smtClean="0">
                <a:solidFill>
                  <a:srgbClr val="0070C0"/>
                </a:solidFill>
              </a:rPr>
              <a:t>count++;</a:t>
            </a:r>
            <a:endParaRPr lang="en-US" altLang="zh-CN" sz="2400" dirty="0"/>
          </a:p>
          <a:p>
            <a:pPr marL="0" indent="0">
              <a:buNone/>
            </a:pPr>
            <a:r>
              <a:rPr lang="en-US" altLang="zh-CN" sz="2400" dirty="0"/>
              <a:t>	</a:t>
            </a:r>
            <a:r>
              <a:rPr lang="en-US" altLang="zh-CN" sz="2400" dirty="0" smtClean="0"/>
              <a:t>}</a:t>
            </a:r>
          </a:p>
          <a:p>
            <a:pPr marL="0" indent="0">
              <a:buNone/>
            </a:pPr>
            <a:r>
              <a:rPr lang="en-US" altLang="zh-CN" sz="2400" dirty="0" smtClean="0"/>
              <a:t>	</a:t>
            </a:r>
            <a:r>
              <a:rPr lang="en-US" altLang="zh-CN" sz="2400" dirty="0" err="1" smtClean="0"/>
              <a:t>System.</a:t>
            </a:r>
            <a:r>
              <a:rPr lang="en-US" altLang="zh-CN" sz="2400" i="1" dirty="0" err="1" smtClean="0"/>
              <a:t>out.println</a:t>
            </a:r>
            <a:r>
              <a:rPr lang="en-US" altLang="zh-CN" sz="2400" i="1" dirty="0" smtClean="0"/>
              <a:t>(“</a:t>
            </a:r>
            <a:r>
              <a:rPr lang="en-US" altLang="zh-CN" sz="2400" i="1" dirty="0" err="1" smtClean="0"/>
              <a:t>i</a:t>
            </a:r>
            <a:r>
              <a:rPr lang="en-US" altLang="zh-CN" sz="2400" i="1" dirty="0" smtClean="0"/>
              <a:t>=”+</a:t>
            </a:r>
            <a:r>
              <a:rPr lang="en-US" altLang="zh-CN" sz="2400" i="1" dirty="0" err="1" smtClean="0">
                <a:solidFill>
                  <a:srgbClr val="0070C0"/>
                </a:solidFill>
              </a:rPr>
              <a:t>i</a:t>
            </a:r>
            <a:r>
              <a:rPr lang="en-US" altLang="zh-CN" sz="2400" i="1" dirty="0" smtClean="0"/>
              <a:t>);</a:t>
            </a:r>
            <a:r>
              <a:rPr lang="en-US" altLang="zh-CN" sz="2400" i="1" dirty="0" smtClean="0">
                <a:solidFill>
                  <a:srgbClr val="00B050"/>
                </a:solidFill>
              </a:rPr>
              <a:t>//error!  </a:t>
            </a:r>
            <a:r>
              <a:rPr lang="en-US" altLang="zh-CN" sz="2400" i="1" dirty="0" err="1" smtClean="0">
                <a:solidFill>
                  <a:srgbClr val="00B050"/>
                </a:solidFill>
              </a:rPr>
              <a:t>i</a:t>
            </a:r>
            <a:r>
              <a:rPr lang="en-US" altLang="zh-CN" sz="2400" i="1" dirty="0" smtClean="0">
                <a:solidFill>
                  <a:srgbClr val="00B050"/>
                </a:solidFill>
              </a:rPr>
              <a:t> is not valid here!</a:t>
            </a:r>
          </a:p>
          <a:p>
            <a:pPr marL="0" indent="0">
              <a:buNone/>
            </a:pPr>
            <a:r>
              <a:rPr lang="en-US" altLang="zh-CN" sz="2400" i="1" dirty="0">
                <a:solidFill>
                  <a:srgbClr val="00B050"/>
                </a:solidFill>
              </a:rPr>
              <a:t>	</a:t>
            </a:r>
            <a:r>
              <a:rPr lang="en-US" altLang="zh-CN" sz="2400" dirty="0" err="1" smtClean="0"/>
              <a:t>System.</a:t>
            </a:r>
            <a:r>
              <a:rPr lang="en-US" altLang="zh-CN" sz="2400" i="1" dirty="0" err="1" smtClean="0"/>
              <a:t>out.printf</a:t>
            </a:r>
            <a:r>
              <a:rPr lang="en-US" altLang="zh-CN" sz="2400" i="1" dirty="0" smtClean="0"/>
              <a:t>(“there are %d odd </a:t>
            </a:r>
            <a:r>
              <a:rPr lang="en-US" altLang="zh-CN" sz="2400" i="1" dirty="0" err="1" smtClean="0"/>
              <a:t>numbers%n</a:t>
            </a:r>
            <a:r>
              <a:rPr lang="en-US" altLang="zh-CN" sz="2400" i="1" dirty="0" smtClean="0"/>
              <a:t>”,</a:t>
            </a:r>
            <a:r>
              <a:rPr lang="en-US" altLang="zh-CN" sz="2400" i="1" dirty="0" smtClean="0">
                <a:solidFill>
                  <a:srgbClr val="0070C0"/>
                </a:solidFill>
              </a:rPr>
              <a:t>count</a:t>
            </a:r>
            <a:r>
              <a:rPr lang="en-US" altLang="zh-CN" sz="2400" i="1" dirty="0" smtClean="0"/>
              <a:t>);</a:t>
            </a:r>
            <a:endParaRPr lang="en-US" altLang="zh-CN" sz="2400" dirty="0" smtClean="0">
              <a:solidFill>
                <a:srgbClr val="00B050"/>
              </a:solidFill>
            </a:endParaRPr>
          </a:p>
          <a:p>
            <a:pPr marL="0" indent="0">
              <a:buNone/>
            </a:pPr>
            <a:r>
              <a:rPr lang="en-US" altLang="zh-CN" sz="2400" dirty="0" smtClean="0">
                <a:solidFill>
                  <a:srgbClr val="0070C0"/>
                </a:solidFill>
              </a:rPr>
              <a:t>}</a:t>
            </a:r>
            <a:endParaRPr lang="zh-CN" altLang="en-US" sz="2400" dirty="0">
              <a:solidFill>
                <a:srgbClr val="0070C0"/>
              </a:solidFill>
            </a:endParaRPr>
          </a:p>
          <a:p>
            <a:endParaRPr lang="zh-CN" altLang="en-US" sz="2400" dirty="0"/>
          </a:p>
        </p:txBody>
      </p:sp>
    </p:spTree>
    <p:extLst>
      <p:ext uri="{BB962C8B-B14F-4D97-AF65-F5344CB8AC3E}">
        <p14:creationId xmlns:p14="http://schemas.microsoft.com/office/powerpoint/2010/main" val="712208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check prime number</a:t>
            </a:r>
            <a:endParaRPr lang="zh-CN" altLang="en-US" dirty="0"/>
          </a:p>
        </p:txBody>
      </p:sp>
      <p:sp>
        <p:nvSpPr>
          <p:cNvPr id="3" name="Content Placeholder 2"/>
          <p:cNvSpPr>
            <a:spLocks noGrp="1"/>
          </p:cNvSpPr>
          <p:nvPr>
            <p:ph idx="1"/>
          </p:nvPr>
        </p:nvSpPr>
        <p:spPr/>
        <p:txBody>
          <a:bodyPr/>
          <a:lstStyle/>
          <a:p>
            <a:pPr marL="0" indent="0">
              <a:buNone/>
            </a:pPr>
            <a:r>
              <a:rPr lang="en-US" altLang="zh-CN" dirty="0"/>
              <a:t>public static Boolean </a:t>
            </a:r>
            <a:r>
              <a:rPr lang="en-US" altLang="zh-CN" b="0" dirty="0" err="1"/>
              <a:t>isPrime</a:t>
            </a:r>
            <a:r>
              <a:rPr lang="en-US" altLang="zh-CN" b="0" dirty="0"/>
              <a:t>(</a:t>
            </a:r>
            <a:r>
              <a:rPr lang="en-US" altLang="zh-CN" dirty="0" err="1"/>
              <a:t>int</a:t>
            </a:r>
            <a:r>
              <a:rPr lang="en-US" altLang="zh-CN" b="0" dirty="0"/>
              <a:t> N) {</a:t>
            </a:r>
          </a:p>
          <a:p>
            <a:pPr marL="0" indent="0">
              <a:buNone/>
            </a:pPr>
            <a:r>
              <a:rPr lang="en-US" altLang="zh-CN" b="0" dirty="0"/>
              <a:t>       </a:t>
            </a:r>
            <a:r>
              <a:rPr lang="en-US" altLang="zh-CN" dirty="0"/>
              <a:t>for</a:t>
            </a:r>
            <a:r>
              <a:rPr lang="en-US" altLang="zh-CN" b="0" dirty="0"/>
              <a:t>(</a:t>
            </a:r>
            <a:r>
              <a:rPr lang="en-US" altLang="zh-CN" b="0" dirty="0" err="1"/>
              <a:t>int</a:t>
            </a:r>
            <a:r>
              <a:rPr lang="en-US" altLang="zh-CN" b="0" dirty="0"/>
              <a:t> </a:t>
            </a:r>
            <a:r>
              <a:rPr lang="en-US" altLang="zh-CN" b="0" dirty="0" err="1"/>
              <a:t>i</a:t>
            </a:r>
            <a:r>
              <a:rPr lang="en-US" altLang="zh-CN" b="0" dirty="0"/>
              <a:t>=2;i</a:t>
            </a:r>
            <a:r>
              <a:rPr lang="en-US" altLang="zh-CN" b="0" dirty="0" smtClean="0"/>
              <a:t>&lt;=N-1; </a:t>
            </a:r>
            <a:r>
              <a:rPr lang="en-US" altLang="zh-CN" b="0" dirty="0" err="1"/>
              <a:t>i</a:t>
            </a:r>
            <a:r>
              <a:rPr lang="en-US" altLang="zh-CN" b="0" dirty="0"/>
              <a:t>++)</a:t>
            </a:r>
          </a:p>
          <a:p>
            <a:pPr marL="0" indent="0">
              <a:buNone/>
            </a:pPr>
            <a:r>
              <a:rPr lang="en-US" altLang="zh-CN" b="0" dirty="0"/>
              <a:t>             </a:t>
            </a:r>
            <a:r>
              <a:rPr lang="en-US" altLang="zh-CN" dirty="0"/>
              <a:t>if</a:t>
            </a:r>
            <a:r>
              <a:rPr lang="en-US" altLang="zh-CN" b="0" dirty="0"/>
              <a:t>( </a:t>
            </a:r>
            <a:r>
              <a:rPr lang="en-US" altLang="zh-CN" b="0" dirty="0" err="1"/>
              <a:t>N%i</a:t>
            </a:r>
            <a:r>
              <a:rPr lang="en-US" altLang="zh-CN" b="0" dirty="0"/>
              <a:t>==0 ) </a:t>
            </a:r>
            <a:r>
              <a:rPr lang="en-US" altLang="zh-CN" dirty="0" smtClean="0">
                <a:solidFill>
                  <a:srgbClr val="0070C0"/>
                </a:solidFill>
              </a:rPr>
              <a:t>return false</a:t>
            </a:r>
            <a:r>
              <a:rPr lang="en-US" altLang="zh-CN" b="0" dirty="0" smtClean="0"/>
              <a:t>;</a:t>
            </a:r>
            <a:endParaRPr lang="en-US" altLang="zh-CN" b="0" dirty="0"/>
          </a:p>
          <a:p>
            <a:pPr marL="0" indent="0">
              <a:buNone/>
            </a:pPr>
            <a:r>
              <a:rPr lang="en-US" altLang="zh-CN" b="0" dirty="0"/>
              <a:t>       </a:t>
            </a:r>
            <a:r>
              <a:rPr lang="en-US" altLang="zh-CN" dirty="0" smtClean="0"/>
              <a:t>return true;</a:t>
            </a:r>
            <a:endParaRPr lang="en-US" altLang="zh-CN" dirty="0"/>
          </a:p>
          <a:p>
            <a:pPr marL="0" indent="0">
              <a:buNone/>
            </a:pPr>
            <a:r>
              <a:rPr lang="en-US" altLang="zh-CN" b="0" dirty="0"/>
              <a:t>}</a:t>
            </a:r>
          </a:p>
          <a:p>
            <a:endParaRPr lang="zh-CN" altLang="en-US" dirty="0"/>
          </a:p>
        </p:txBody>
      </p:sp>
    </p:spTree>
    <p:extLst>
      <p:ext uri="{BB962C8B-B14F-4D97-AF65-F5344CB8AC3E}">
        <p14:creationId xmlns:p14="http://schemas.microsoft.com/office/powerpoint/2010/main" val="696691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check prime number</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a:t>public static </a:t>
            </a:r>
            <a:r>
              <a:rPr lang="en-US" altLang="zh-CN" sz="2400" dirty="0" smtClean="0"/>
              <a:t>Boolean </a:t>
            </a:r>
            <a:r>
              <a:rPr lang="en-US" altLang="zh-CN" sz="2400" b="0" dirty="0" err="1" smtClean="0"/>
              <a:t>isPrime</a:t>
            </a:r>
            <a:r>
              <a:rPr lang="en-US" altLang="zh-CN" sz="2400" b="0" dirty="0" smtClean="0"/>
              <a:t>(</a:t>
            </a:r>
            <a:r>
              <a:rPr lang="en-US" altLang="zh-CN" sz="2400" dirty="0" err="1" smtClean="0"/>
              <a:t>int</a:t>
            </a:r>
            <a:r>
              <a:rPr lang="en-US" altLang="zh-CN" sz="2400" b="0" dirty="0" smtClean="0"/>
              <a:t> </a:t>
            </a:r>
            <a:r>
              <a:rPr lang="en-US" altLang="zh-CN" sz="2400" b="0" dirty="0"/>
              <a:t>N) {</a:t>
            </a:r>
          </a:p>
          <a:p>
            <a:pPr marL="0" indent="0">
              <a:buNone/>
            </a:pPr>
            <a:r>
              <a:rPr lang="en-US" altLang="zh-CN" sz="2400" b="0" dirty="0" smtClean="0"/>
              <a:t>       </a:t>
            </a:r>
            <a:r>
              <a:rPr lang="en-US" altLang="zh-CN" sz="2400" dirty="0" smtClean="0"/>
              <a:t>for</a:t>
            </a:r>
            <a:r>
              <a:rPr lang="en-US" altLang="zh-CN" sz="2400" b="0" dirty="0" smtClean="0"/>
              <a:t>(</a:t>
            </a:r>
            <a:r>
              <a:rPr lang="en-US" altLang="zh-CN" sz="2400" b="0" dirty="0" err="1" smtClean="0"/>
              <a:t>int</a:t>
            </a:r>
            <a:r>
              <a:rPr lang="en-US" altLang="zh-CN" sz="2400" b="0" dirty="0" smtClean="0"/>
              <a:t> </a:t>
            </a:r>
            <a:r>
              <a:rPr lang="en-US" altLang="zh-CN" sz="2400" b="0" dirty="0" err="1" smtClean="0"/>
              <a:t>i</a:t>
            </a:r>
            <a:r>
              <a:rPr lang="en-US" altLang="zh-CN" sz="2400" b="0" dirty="0" smtClean="0"/>
              <a:t>=2;i&lt;=</a:t>
            </a:r>
            <a:r>
              <a:rPr lang="en-US" altLang="zh-CN" sz="2400" b="0" dirty="0" err="1" smtClean="0"/>
              <a:t>sqrt</a:t>
            </a:r>
            <a:r>
              <a:rPr lang="en-US" altLang="zh-CN" sz="2400" b="0" dirty="0" smtClean="0"/>
              <a:t>(N); </a:t>
            </a:r>
            <a:r>
              <a:rPr lang="en-US" altLang="zh-CN" sz="2400" b="0" dirty="0" err="1" smtClean="0"/>
              <a:t>i</a:t>
            </a:r>
            <a:r>
              <a:rPr lang="en-US" altLang="zh-CN" sz="2400" b="0" dirty="0" smtClean="0"/>
              <a:t>++)</a:t>
            </a:r>
            <a:endParaRPr lang="en-US" altLang="zh-CN" sz="2400" b="0" dirty="0"/>
          </a:p>
          <a:p>
            <a:pPr marL="0" indent="0">
              <a:buNone/>
            </a:pPr>
            <a:r>
              <a:rPr lang="en-US" altLang="zh-CN" sz="2400" b="0" dirty="0"/>
              <a:t>       </a:t>
            </a:r>
            <a:r>
              <a:rPr lang="en-US" altLang="zh-CN" sz="2400" b="0" dirty="0" smtClean="0"/>
              <a:t>      </a:t>
            </a:r>
            <a:r>
              <a:rPr lang="en-US" altLang="zh-CN" sz="2400" dirty="0" smtClean="0"/>
              <a:t>if</a:t>
            </a:r>
            <a:r>
              <a:rPr lang="en-US" altLang="zh-CN" sz="2400" b="0" dirty="0"/>
              <a:t>( </a:t>
            </a:r>
            <a:r>
              <a:rPr lang="en-US" altLang="zh-CN" sz="2400" b="0" dirty="0" err="1" smtClean="0"/>
              <a:t>N%i</a:t>
            </a:r>
            <a:r>
              <a:rPr lang="en-US" altLang="zh-CN" sz="2400" b="0" dirty="0"/>
              <a:t>==0 ) </a:t>
            </a:r>
            <a:r>
              <a:rPr lang="en-US" altLang="zh-CN" sz="2400" dirty="0">
                <a:solidFill>
                  <a:srgbClr val="0070C0"/>
                </a:solidFill>
              </a:rPr>
              <a:t>break</a:t>
            </a:r>
            <a:r>
              <a:rPr lang="en-US" altLang="zh-CN" sz="2400" b="0" dirty="0"/>
              <a:t>;</a:t>
            </a:r>
          </a:p>
          <a:p>
            <a:pPr marL="0" indent="0">
              <a:buNone/>
            </a:pPr>
            <a:r>
              <a:rPr lang="en-US" altLang="zh-CN" sz="2400" b="0" dirty="0"/>
              <a:t>       </a:t>
            </a:r>
            <a:r>
              <a:rPr lang="en-US" altLang="zh-CN" sz="2400" dirty="0"/>
              <a:t>if</a:t>
            </a:r>
            <a:r>
              <a:rPr lang="en-US" altLang="zh-CN" sz="2400" b="0" dirty="0"/>
              <a:t>( </a:t>
            </a:r>
            <a:r>
              <a:rPr lang="en-US" altLang="zh-CN" sz="2400" b="0" dirty="0" err="1" smtClean="0"/>
              <a:t>i</a:t>
            </a:r>
            <a:r>
              <a:rPr lang="en-US" altLang="zh-CN" sz="2400" b="0" dirty="0" smtClean="0"/>
              <a:t>&gt;</a:t>
            </a:r>
            <a:r>
              <a:rPr lang="en-US" altLang="zh-CN" sz="2400" b="0" dirty="0" err="1" smtClean="0"/>
              <a:t>sqrt</a:t>
            </a:r>
            <a:r>
              <a:rPr lang="en-US" altLang="zh-CN" sz="2400" b="0" dirty="0" smtClean="0"/>
              <a:t>(N) )</a:t>
            </a:r>
            <a:r>
              <a:rPr lang="en-US" altLang="zh-CN" sz="2400" dirty="0" smtClean="0">
                <a:solidFill>
                  <a:srgbClr val="0070C0"/>
                </a:solidFill>
              </a:rPr>
              <a:t>return true</a:t>
            </a:r>
            <a:r>
              <a:rPr lang="en-US" altLang="zh-CN" sz="2400" b="0" dirty="0" smtClean="0"/>
              <a:t>;</a:t>
            </a:r>
          </a:p>
          <a:p>
            <a:pPr marL="0" indent="0">
              <a:buNone/>
            </a:pPr>
            <a:r>
              <a:rPr lang="en-US" altLang="zh-CN" sz="2400" b="0" dirty="0" smtClean="0"/>
              <a:t>       </a:t>
            </a:r>
            <a:r>
              <a:rPr lang="en-US" altLang="zh-CN" sz="2400" dirty="0" smtClean="0"/>
              <a:t>else</a:t>
            </a:r>
            <a:r>
              <a:rPr lang="en-US" altLang="zh-CN" sz="2400" b="0" dirty="0" smtClean="0"/>
              <a:t> </a:t>
            </a:r>
            <a:r>
              <a:rPr lang="en-US" altLang="zh-CN" sz="2400" dirty="0" smtClean="0">
                <a:solidFill>
                  <a:srgbClr val="0070C0"/>
                </a:solidFill>
              </a:rPr>
              <a:t>return false;</a:t>
            </a:r>
          </a:p>
          <a:p>
            <a:pPr marL="0" indent="0">
              <a:buNone/>
            </a:pPr>
            <a:r>
              <a:rPr lang="en-US" altLang="zh-CN" sz="2400" b="0" dirty="0"/>
              <a:t>}</a:t>
            </a:r>
          </a:p>
          <a:p>
            <a:pPr marL="0" indent="0">
              <a:buNone/>
            </a:pPr>
            <a:endParaRPr lang="zh-CN" altLang="en-US" sz="2400" b="0" dirty="0"/>
          </a:p>
        </p:txBody>
      </p:sp>
    </p:spTree>
    <p:extLst>
      <p:ext uri="{BB962C8B-B14F-4D97-AF65-F5344CB8AC3E}">
        <p14:creationId xmlns:p14="http://schemas.microsoft.com/office/powerpoint/2010/main" val="1106540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Control How </a:t>
            </a:r>
            <a:r>
              <a:rPr lang="en-US" altLang="zh-CN" dirty="0" smtClean="0"/>
              <a:t>your program exits</a:t>
            </a:r>
            <a:endParaRPr lang="zh-CN" altLang="en-US" dirty="0"/>
          </a:p>
        </p:txBody>
      </p:sp>
      <p:sp>
        <p:nvSpPr>
          <p:cNvPr id="3" name="Content Placeholder 2"/>
          <p:cNvSpPr>
            <a:spLocks noGrp="1"/>
          </p:cNvSpPr>
          <p:nvPr>
            <p:ph idx="1"/>
          </p:nvPr>
        </p:nvSpPr>
        <p:spPr/>
        <p:txBody>
          <a:bodyPr/>
          <a:lstStyle/>
          <a:p>
            <a:r>
              <a:rPr lang="en-US" altLang="zh-CN" dirty="0" smtClean="0"/>
              <a:t>Run you program, Operating System will open a widow (</a:t>
            </a:r>
            <a:r>
              <a:rPr lang="en-US" altLang="zh-CN" dirty="0"/>
              <a:t>black </a:t>
            </a:r>
            <a:r>
              <a:rPr lang="en-US" altLang="zh-CN" dirty="0" smtClean="0"/>
              <a:t>background) waiting for your input</a:t>
            </a:r>
          </a:p>
          <a:p>
            <a:r>
              <a:rPr lang="en-US" altLang="zh-CN" dirty="0" smtClean="0"/>
              <a:t>Input something ….</a:t>
            </a:r>
          </a:p>
          <a:p>
            <a:r>
              <a:rPr lang="en-US" altLang="zh-CN" dirty="0" smtClean="0"/>
              <a:t>Calculating and outputting …</a:t>
            </a:r>
          </a:p>
          <a:p>
            <a:r>
              <a:rPr lang="en-US" altLang="zh-CN" dirty="0" smtClean="0">
                <a:solidFill>
                  <a:srgbClr val="FF0000"/>
                </a:solidFill>
              </a:rPr>
              <a:t>Disappearing …</a:t>
            </a:r>
            <a:endParaRPr lang="zh-CN" altLang="en-US" dirty="0">
              <a:solidFill>
                <a:srgbClr val="FF0000"/>
              </a:solidFill>
            </a:endParaRPr>
          </a:p>
        </p:txBody>
      </p:sp>
      <p:pic>
        <p:nvPicPr>
          <p:cNvPr id="4" name="Picture 3"/>
          <p:cNvPicPr>
            <a:picLocks noChangeAspect="1"/>
          </p:cNvPicPr>
          <p:nvPr/>
        </p:nvPicPr>
        <p:blipFill>
          <a:blip r:embed="rId2"/>
          <a:stretch>
            <a:fillRect/>
          </a:stretch>
        </p:blipFill>
        <p:spPr>
          <a:xfrm>
            <a:off x="2464887" y="4269102"/>
            <a:ext cx="4214225" cy="2362405"/>
          </a:xfrm>
          <a:prstGeom prst="rect">
            <a:avLst/>
          </a:prstGeom>
        </p:spPr>
      </p:pic>
    </p:spTree>
    <p:extLst>
      <p:ext uri="{BB962C8B-B14F-4D97-AF65-F5344CB8AC3E}">
        <p14:creationId xmlns:p14="http://schemas.microsoft.com/office/powerpoint/2010/main" val="4240628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Control How your program exits</a:t>
            </a:r>
            <a:endParaRPr lang="zh-CN" altLang="en-US" dirty="0"/>
          </a:p>
        </p:txBody>
      </p:sp>
      <p:sp>
        <p:nvSpPr>
          <p:cNvPr id="3" name="Content Placeholder 2"/>
          <p:cNvSpPr>
            <a:spLocks noGrp="1"/>
          </p:cNvSpPr>
          <p:nvPr>
            <p:ph idx="1"/>
          </p:nvPr>
        </p:nvSpPr>
        <p:spPr>
          <a:xfrm>
            <a:off x="628650" y="1825624"/>
            <a:ext cx="7886700" cy="5032375"/>
          </a:xfrm>
        </p:spPr>
        <p:txBody>
          <a:bodyPr>
            <a:normAutofit fontScale="55000" lnSpcReduction="20000"/>
          </a:bodyPr>
          <a:lstStyle/>
          <a:p>
            <a:pPr marL="0" indent="0">
              <a:buNone/>
            </a:pPr>
            <a:r>
              <a:rPr lang="en-US" altLang="zh-CN" dirty="0"/>
              <a:t>public static void menu() {</a:t>
            </a:r>
          </a:p>
          <a:p>
            <a:pPr marL="0" indent="0">
              <a:buNone/>
            </a:pPr>
            <a:r>
              <a:rPr lang="en-US" altLang="zh-CN" dirty="0" smtClean="0"/>
              <a:t>     </a:t>
            </a:r>
            <a:r>
              <a:rPr lang="en-US" altLang="zh-CN" dirty="0" err="1" smtClean="0"/>
              <a:t>int</a:t>
            </a:r>
            <a:r>
              <a:rPr lang="en-US" altLang="zh-CN" dirty="0" smtClean="0"/>
              <a:t> </a:t>
            </a:r>
            <a:r>
              <a:rPr lang="en-US" altLang="zh-CN" dirty="0"/>
              <a:t>choice=0;</a:t>
            </a:r>
          </a:p>
          <a:p>
            <a:pPr marL="0" indent="0">
              <a:buNone/>
            </a:pPr>
            <a:r>
              <a:rPr lang="en-US" altLang="zh-CN" dirty="0" smtClean="0"/>
              <a:t>     Scanner </a:t>
            </a:r>
            <a:r>
              <a:rPr lang="en-US" altLang="zh-CN" dirty="0" err="1"/>
              <a:t>sc</a:t>
            </a:r>
            <a:r>
              <a:rPr lang="en-US" altLang="zh-CN" dirty="0"/>
              <a:t> = new Scanner(System.</a:t>
            </a:r>
            <a:r>
              <a:rPr lang="en-US" altLang="zh-CN" i="1" dirty="0"/>
              <a:t>in);</a:t>
            </a:r>
          </a:p>
          <a:p>
            <a:pPr marL="0" indent="0">
              <a:buNone/>
            </a:pPr>
            <a:r>
              <a:rPr lang="en-US" altLang="zh-CN" dirty="0" smtClean="0">
                <a:solidFill>
                  <a:srgbClr val="00B0F0"/>
                </a:solidFill>
              </a:rPr>
              <a:t>     while(true</a:t>
            </a:r>
            <a:r>
              <a:rPr lang="en-US" altLang="zh-CN" dirty="0">
                <a:solidFill>
                  <a:srgbClr val="00B0F0"/>
                </a:solidFill>
              </a:rPr>
              <a:t>){</a:t>
            </a:r>
          </a:p>
          <a:p>
            <a:pPr marL="0" indent="0">
              <a:buNone/>
            </a:pPr>
            <a:r>
              <a:rPr lang="en-US" altLang="zh-CN" dirty="0" smtClean="0"/>
              <a:t>           </a:t>
            </a:r>
            <a:r>
              <a:rPr lang="en-US" altLang="zh-CN" dirty="0" err="1" smtClean="0"/>
              <a:t>System.</a:t>
            </a:r>
            <a:r>
              <a:rPr lang="en-US" altLang="zh-CN" i="1" dirty="0" err="1" smtClean="0"/>
              <a:t>out.println</a:t>
            </a:r>
            <a:r>
              <a:rPr lang="en-US" altLang="zh-CN" i="1" dirty="0"/>
              <a:t>("functions:");</a:t>
            </a:r>
          </a:p>
          <a:p>
            <a:pPr marL="0" indent="0">
              <a:buNone/>
            </a:pPr>
            <a:r>
              <a:rPr lang="en-US" altLang="zh-CN" dirty="0" smtClean="0"/>
              <a:t>           </a:t>
            </a:r>
            <a:r>
              <a:rPr lang="en-US" altLang="zh-CN" dirty="0" err="1" smtClean="0"/>
              <a:t>System.</a:t>
            </a:r>
            <a:r>
              <a:rPr lang="en-US" altLang="zh-CN" i="1" dirty="0" err="1" smtClean="0"/>
              <a:t>out.println</a:t>
            </a:r>
            <a:r>
              <a:rPr lang="en-US" altLang="zh-CN" i="1" dirty="0"/>
              <a:t>("1: calculate future values");</a:t>
            </a:r>
          </a:p>
          <a:p>
            <a:pPr marL="0" indent="0">
              <a:buNone/>
            </a:pPr>
            <a:r>
              <a:rPr lang="en-US" altLang="zh-CN" dirty="0" smtClean="0"/>
              <a:t>           </a:t>
            </a:r>
            <a:r>
              <a:rPr lang="en-US" altLang="zh-CN" dirty="0" err="1" smtClean="0"/>
              <a:t>System.</a:t>
            </a:r>
            <a:r>
              <a:rPr lang="en-US" altLang="zh-CN" i="1" dirty="0" err="1" smtClean="0"/>
              <a:t>out.println</a:t>
            </a:r>
            <a:r>
              <a:rPr lang="en-US" altLang="zh-CN" i="1" dirty="0"/>
              <a:t>("2: calculate mortgage payment");</a:t>
            </a:r>
          </a:p>
          <a:p>
            <a:pPr marL="0" indent="0">
              <a:buNone/>
            </a:pPr>
            <a:r>
              <a:rPr lang="en-US" altLang="zh-CN" dirty="0" smtClean="0"/>
              <a:t>           </a:t>
            </a:r>
            <a:r>
              <a:rPr lang="en-US" altLang="zh-CN" dirty="0" err="1" smtClean="0"/>
              <a:t>System.</a:t>
            </a:r>
            <a:r>
              <a:rPr lang="en-US" altLang="zh-CN" i="1" dirty="0" err="1" smtClean="0"/>
              <a:t>out.println</a:t>
            </a:r>
            <a:r>
              <a:rPr lang="en-US" altLang="zh-CN" i="1" dirty="0"/>
              <a:t>("0: exit");</a:t>
            </a:r>
          </a:p>
          <a:p>
            <a:pPr marL="0" indent="0">
              <a:buNone/>
            </a:pPr>
            <a:r>
              <a:rPr lang="en-US" altLang="zh-CN" dirty="0" smtClean="0"/>
              <a:t>           </a:t>
            </a:r>
            <a:r>
              <a:rPr lang="en-US" altLang="zh-CN" dirty="0" err="1" smtClean="0"/>
              <a:t>System.</a:t>
            </a:r>
            <a:r>
              <a:rPr lang="en-US" altLang="zh-CN" i="1" dirty="0" err="1" smtClean="0"/>
              <a:t>out.println</a:t>
            </a:r>
            <a:r>
              <a:rPr lang="en-US" altLang="zh-CN" i="1" dirty="0"/>
              <a:t>("please input your choice</a:t>
            </a:r>
            <a:r>
              <a:rPr lang="en-US" altLang="zh-CN" i="1" dirty="0" smtClean="0"/>
              <a:t>:");</a:t>
            </a:r>
          </a:p>
          <a:p>
            <a:pPr marL="0" indent="0">
              <a:buNone/>
            </a:pPr>
            <a:r>
              <a:rPr lang="en-US" altLang="zh-CN" dirty="0" smtClean="0"/>
              <a:t>           choice = </a:t>
            </a:r>
            <a:r>
              <a:rPr lang="en-US" altLang="zh-CN" dirty="0" err="1" smtClean="0"/>
              <a:t>sc.nextInt</a:t>
            </a:r>
            <a:r>
              <a:rPr lang="en-US" altLang="zh-CN" dirty="0" smtClean="0"/>
              <a:t>();</a:t>
            </a:r>
          </a:p>
          <a:p>
            <a:pPr marL="0" indent="0">
              <a:buNone/>
            </a:pPr>
            <a:r>
              <a:rPr lang="en-US" altLang="zh-CN" dirty="0" smtClean="0"/>
              <a:t>           </a:t>
            </a:r>
            <a:r>
              <a:rPr lang="en-US" altLang="zh-CN" dirty="0" smtClean="0">
                <a:solidFill>
                  <a:srgbClr val="0070C0"/>
                </a:solidFill>
              </a:rPr>
              <a:t>switch</a:t>
            </a:r>
            <a:r>
              <a:rPr lang="en-US" altLang="zh-CN" dirty="0" smtClean="0"/>
              <a:t> (choice){</a:t>
            </a:r>
          </a:p>
          <a:p>
            <a:pPr marL="0" indent="0">
              <a:buNone/>
            </a:pPr>
            <a:r>
              <a:rPr lang="en-US" altLang="zh-CN" dirty="0" smtClean="0"/>
              <a:t>           case 0:</a:t>
            </a:r>
          </a:p>
          <a:p>
            <a:pPr marL="0" indent="0">
              <a:buNone/>
            </a:pPr>
            <a:r>
              <a:rPr lang="en-US" altLang="zh-CN" dirty="0" smtClean="0"/>
              <a:t>                  </a:t>
            </a:r>
            <a:r>
              <a:rPr lang="en-US" altLang="zh-CN" dirty="0" smtClean="0">
                <a:solidFill>
                  <a:srgbClr val="0070C0"/>
                </a:solidFill>
              </a:rPr>
              <a:t>return</a:t>
            </a:r>
            <a:r>
              <a:rPr lang="en-US" altLang="zh-CN" dirty="0" smtClean="0"/>
              <a:t>;</a:t>
            </a:r>
          </a:p>
          <a:p>
            <a:pPr marL="0" indent="0">
              <a:buNone/>
            </a:pPr>
            <a:r>
              <a:rPr lang="en-US" altLang="zh-CN" dirty="0" smtClean="0"/>
              <a:t>           case 1:</a:t>
            </a:r>
          </a:p>
          <a:p>
            <a:pPr marL="0" indent="0">
              <a:buNone/>
            </a:pPr>
            <a:r>
              <a:rPr lang="en-US" altLang="zh-CN" dirty="0" smtClean="0"/>
              <a:t>                  …</a:t>
            </a:r>
          </a:p>
          <a:p>
            <a:pPr marL="0" indent="0">
              <a:buNone/>
            </a:pPr>
            <a:r>
              <a:rPr lang="en-US" altLang="zh-CN" dirty="0"/>
              <a:t> </a:t>
            </a:r>
            <a:r>
              <a:rPr lang="en-US" altLang="zh-CN" dirty="0" smtClean="0"/>
              <a:t>                 </a:t>
            </a:r>
            <a:r>
              <a:rPr lang="en-US" altLang="zh-CN" dirty="0" smtClean="0">
                <a:solidFill>
                  <a:srgbClr val="0070C0"/>
                </a:solidFill>
              </a:rPr>
              <a:t>break</a:t>
            </a:r>
            <a:r>
              <a:rPr lang="en-US" altLang="zh-CN" dirty="0" smtClean="0"/>
              <a:t>;</a:t>
            </a:r>
          </a:p>
          <a:p>
            <a:pPr marL="0" indent="0">
              <a:buNone/>
            </a:pPr>
            <a:r>
              <a:rPr lang="en-US" altLang="zh-CN" dirty="0" smtClean="0"/>
              <a:t>           …</a:t>
            </a:r>
          </a:p>
          <a:p>
            <a:pPr marL="0" indent="0">
              <a:buNone/>
            </a:pPr>
            <a:r>
              <a:rPr lang="en-US" altLang="zh-CN" dirty="0" smtClean="0"/>
              <a:t>     }   </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109075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Compound interest</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360" y="4939820"/>
            <a:ext cx="3343275" cy="11620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0773" y="3347594"/>
            <a:ext cx="4362450" cy="5905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212" y="4313391"/>
            <a:ext cx="4362450" cy="238125"/>
          </a:xfrm>
          <a:prstGeom prst="rect">
            <a:avLst/>
          </a:prstGeom>
        </p:spPr>
      </p:pic>
      <p:sp>
        <p:nvSpPr>
          <p:cNvPr id="7" name="Content Placeholder 2"/>
          <p:cNvSpPr txBox="1">
            <a:spLocks/>
          </p:cNvSpPr>
          <p:nvPr/>
        </p:nvSpPr>
        <p:spPr>
          <a:xfrm>
            <a:off x="628650" y="1825625"/>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Find the Future value(FV) according to given present value (PV), interest ratio and number of periods.</a:t>
            </a:r>
          </a:p>
          <a:p>
            <a:endParaRPr lang="zh-CN" altLang="en-US" dirty="0"/>
          </a:p>
        </p:txBody>
      </p:sp>
    </p:spTree>
    <p:extLst>
      <p:ext uri="{BB962C8B-B14F-4D97-AF65-F5344CB8AC3E}">
        <p14:creationId xmlns:p14="http://schemas.microsoft.com/office/powerpoint/2010/main" val="40100086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Nested loops</a:t>
            </a:r>
            <a:endParaRPr lang="zh-CN" altLang="en-US" dirty="0"/>
          </a:p>
        </p:txBody>
      </p:sp>
      <p:sp>
        <p:nvSpPr>
          <p:cNvPr id="3" name="Content Placeholder 2"/>
          <p:cNvSpPr>
            <a:spLocks noGrp="1"/>
          </p:cNvSpPr>
          <p:nvPr>
            <p:ph idx="1"/>
          </p:nvPr>
        </p:nvSpPr>
        <p:spPr/>
        <p:txBody>
          <a:bodyPr/>
          <a:lstStyle/>
          <a:p>
            <a:r>
              <a:rPr lang="en-US" altLang="zh-CN" dirty="0"/>
              <a:t>A nested loop is a loop within a loop, an inner loop within the body of an outer </a:t>
            </a:r>
            <a:r>
              <a:rPr lang="en-US" altLang="zh-CN" dirty="0" smtClean="0"/>
              <a:t>one.</a:t>
            </a:r>
          </a:p>
          <a:p>
            <a:pPr lvl="1"/>
            <a:r>
              <a:rPr lang="en-US" altLang="zh-CN" dirty="0" smtClean="0"/>
              <a:t>Nested for</a:t>
            </a:r>
          </a:p>
          <a:p>
            <a:pPr lvl="1"/>
            <a:r>
              <a:rPr lang="en-US" altLang="zh-CN" dirty="0" smtClean="0"/>
              <a:t>Nested while </a:t>
            </a:r>
          </a:p>
          <a:p>
            <a:pPr lvl="1"/>
            <a:r>
              <a:rPr lang="en-US" altLang="zh-CN" dirty="0" smtClean="0"/>
              <a:t>Nested do while</a:t>
            </a:r>
          </a:p>
          <a:p>
            <a:r>
              <a:rPr lang="en-US" altLang="zh-CN" dirty="0"/>
              <a:t>How this works is that the first pass of the outer loop triggers the inner loop, which executes to completion. Then the second pass of the outer loop triggers the inner loop again. This repeats until the outer loop finishes. </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230" y="143472"/>
            <a:ext cx="2425367" cy="1547217"/>
          </a:xfrm>
          <a:prstGeom prst="rect">
            <a:avLst/>
          </a:prstGeom>
        </p:spPr>
      </p:pic>
    </p:spTree>
    <p:extLst>
      <p:ext uri="{BB962C8B-B14F-4D97-AF65-F5344CB8AC3E}">
        <p14:creationId xmlns:p14="http://schemas.microsoft.com/office/powerpoint/2010/main" val="1217369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Chinese multiplication </a:t>
            </a:r>
            <a:r>
              <a:rPr lang="en-US" altLang="zh-CN" dirty="0" smtClean="0"/>
              <a:t>table</a:t>
            </a:r>
            <a:endParaRPr lang="zh-CN" altLang="en-US" dirty="0"/>
          </a:p>
        </p:txBody>
      </p:sp>
      <p:sp>
        <p:nvSpPr>
          <p:cNvPr id="3" name="Content Placeholder 2"/>
          <p:cNvSpPr>
            <a:spLocks noGrp="1"/>
          </p:cNvSpPr>
          <p:nvPr>
            <p:ph idx="1"/>
          </p:nvPr>
        </p:nvSpPr>
        <p:spPr/>
        <p:txBody>
          <a:bodyPr/>
          <a:lstStyle/>
          <a:p>
            <a:r>
              <a:rPr lang="en-US" altLang="zh-CN" dirty="0" smtClean="0"/>
              <a:t>Also called nine </a:t>
            </a:r>
            <a:r>
              <a:rPr lang="en-US" altLang="zh-CN" dirty="0" err="1" smtClean="0"/>
              <a:t>nine</a:t>
            </a:r>
            <a:r>
              <a:rPr lang="en-US" altLang="zh-CN" dirty="0"/>
              <a:t> table. It was known in China as early as the Spring and Autumn period, and </a:t>
            </a:r>
            <a:r>
              <a:rPr lang="en-US" altLang="zh-CN" dirty="0" smtClean="0"/>
              <a:t>the pupils </a:t>
            </a:r>
            <a:r>
              <a:rPr lang="en-US" altLang="zh-CN" dirty="0"/>
              <a:t>in </a:t>
            </a:r>
            <a:r>
              <a:rPr lang="en-US" altLang="zh-CN" dirty="0" smtClean="0"/>
              <a:t>Chinese elementary </a:t>
            </a:r>
            <a:r>
              <a:rPr lang="en-US" altLang="zh-CN" dirty="0"/>
              <a:t>school </a:t>
            </a:r>
            <a:r>
              <a:rPr lang="en-US" altLang="zh-CN" dirty="0" smtClean="0"/>
              <a:t>today still </a:t>
            </a:r>
            <a:r>
              <a:rPr lang="en-US" altLang="zh-CN" dirty="0"/>
              <a:t>must </a:t>
            </a:r>
            <a:r>
              <a:rPr lang="en-US" altLang="zh-CN" dirty="0" smtClean="0"/>
              <a:t>memorize </a:t>
            </a:r>
            <a:r>
              <a:rPr lang="en-US" altLang="zh-CN" dirty="0"/>
              <a:t>it. </a:t>
            </a:r>
            <a:endParaRPr lang="en-US" altLang="zh-CN" dirty="0" smtClean="0"/>
          </a:p>
          <a:p>
            <a:r>
              <a:rPr lang="en-US" altLang="zh-CN" dirty="0" smtClean="0"/>
              <a:t>Let’s print it using java. </a:t>
            </a:r>
            <a:endParaRPr lang="zh-CN" altLang="en-US" dirty="0"/>
          </a:p>
        </p:txBody>
      </p:sp>
      <p:pic>
        <p:nvPicPr>
          <p:cNvPr id="4" name="Picture 3"/>
          <p:cNvPicPr>
            <a:picLocks noChangeAspect="1"/>
          </p:cNvPicPr>
          <p:nvPr/>
        </p:nvPicPr>
        <p:blipFill>
          <a:blip r:embed="rId2"/>
          <a:stretch>
            <a:fillRect/>
          </a:stretch>
        </p:blipFill>
        <p:spPr>
          <a:xfrm>
            <a:off x="723592" y="3997953"/>
            <a:ext cx="7791758" cy="2243637"/>
          </a:xfrm>
          <a:prstGeom prst="rect">
            <a:avLst/>
          </a:prstGeom>
        </p:spPr>
      </p:pic>
    </p:spTree>
    <p:extLst>
      <p:ext uri="{BB962C8B-B14F-4D97-AF65-F5344CB8AC3E}">
        <p14:creationId xmlns:p14="http://schemas.microsoft.com/office/powerpoint/2010/main" val="1833342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Chinese multiplication table</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a:t>public static void </a:t>
            </a:r>
            <a:r>
              <a:rPr lang="en-US" altLang="zh-CN" sz="2400" dirty="0" err="1"/>
              <a:t>nineNineTable</a:t>
            </a:r>
            <a:r>
              <a:rPr lang="en-US" altLang="zh-CN" sz="2400" dirty="0"/>
              <a:t>(){</a:t>
            </a:r>
          </a:p>
          <a:p>
            <a:pPr marL="0" indent="0">
              <a:buNone/>
            </a:pPr>
            <a:r>
              <a:rPr lang="en-US" altLang="zh-CN" sz="2400" dirty="0" smtClean="0"/>
              <a:t>	for(</a:t>
            </a:r>
            <a:r>
              <a:rPr lang="en-US" altLang="zh-CN" sz="2400" dirty="0" err="1" smtClean="0"/>
              <a:t>int</a:t>
            </a:r>
            <a:r>
              <a:rPr lang="en-US" altLang="zh-CN" sz="2400" dirty="0" smtClean="0"/>
              <a:t> </a:t>
            </a:r>
            <a:r>
              <a:rPr lang="en-US" altLang="zh-CN" sz="2400" dirty="0" err="1"/>
              <a:t>i</a:t>
            </a:r>
            <a:r>
              <a:rPr lang="en-US" altLang="zh-CN" sz="2400" dirty="0"/>
              <a:t>=1;i&lt;=9;i++){</a:t>
            </a:r>
          </a:p>
          <a:p>
            <a:pPr marL="0" indent="0">
              <a:buNone/>
            </a:pPr>
            <a:r>
              <a:rPr lang="en-US" altLang="zh-CN" sz="2400" dirty="0" smtClean="0"/>
              <a:t>		for(</a:t>
            </a:r>
            <a:r>
              <a:rPr lang="en-US" altLang="zh-CN" sz="2400" dirty="0" err="1" smtClean="0"/>
              <a:t>int</a:t>
            </a:r>
            <a:r>
              <a:rPr lang="en-US" altLang="zh-CN" sz="2400" dirty="0" smtClean="0"/>
              <a:t> </a:t>
            </a:r>
            <a:r>
              <a:rPr lang="en-US" altLang="zh-CN" sz="2400" dirty="0"/>
              <a:t>j=1;j&lt;=</a:t>
            </a:r>
            <a:r>
              <a:rPr lang="en-US" altLang="zh-CN" sz="2400" dirty="0" err="1"/>
              <a:t>i;j</a:t>
            </a:r>
            <a:r>
              <a:rPr lang="en-US" altLang="zh-CN" sz="2400" dirty="0"/>
              <a:t>++)</a:t>
            </a:r>
          </a:p>
          <a:p>
            <a:pPr marL="0" indent="0">
              <a:buNone/>
            </a:pPr>
            <a:r>
              <a:rPr lang="nn-NO" altLang="zh-CN" sz="2400" dirty="0" smtClean="0"/>
              <a:t>			System.</a:t>
            </a:r>
            <a:r>
              <a:rPr lang="nn-NO" altLang="zh-CN" sz="2400" i="1" dirty="0" smtClean="0"/>
              <a:t>out.printf</a:t>
            </a:r>
            <a:r>
              <a:rPr lang="nn-NO" altLang="zh-CN" sz="2400" i="1" dirty="0"/>
              <a:t>(""+j+"x"+i+"="+i*j+"\t");</a:t>
            </a:r>
          </a:p>
          <a:p>
            <a:pPr marL="0" indent="0">
              <a:buNone/>
            </a:pPr>
            <a:r>
              <a:rPr lang="en-US" altLang="zh-CN" sz="2400" dirty="0" smtClean="0"/>
              <a:t>		</a:t>
            </a:r>
            <a:r>
              <a:rPr lang="en-US" altLang="zh-CN" sz="2400" dirty="0" err="1" smtClean="0"/>
              <a:t>System.</a:t>
            </a:r>
            <a:r>
              <a:rPr lang="en-US" altLang="zh-CN" sz="2400" i="1" dirty="0" err="1" smtClean="0"/>
              <a:t>out.println</a:t>
            </a:r>
            <a:r>
              <a:rPr lang="en-US" altLang="zh-CN" sz="2400" i="1" dirty="0"/>
              <a:t>();</a:t>
            </a:r>
          </a:p>
          <a:p>
            <a:pPr marL="0" indent="0">
              <a:buNone/>
            </a:pPr>
            <a:r>
              <a:rPr lang="en-US" altLang="zh-CN" sz="2400" dirty="0" smtClean="0"/>
              <a:t>	}</a:t>
            </a:r>
            <a:endParaRPr lang="en-US" altLang="zh-CN" sz="2400" dirty="0"/>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1567700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Star Triangles</a:t>
            </a:r>
            <a:endParaRPr lang="zh-CN" altLang="en-US" dirty="0"/>
          </a:p>
        </p:txBody>
      </p:sp>
      <p:sp>
        <p:nvSpPr>
          <p:cNvPr id="3" name="Content Placeholder 2"/>
          <p:cNvSpPr>
            <a:spLocks noGrp="1"/>
          </p:cNvSpPr>
          <p:nvPr>
            <p:ph idx="1"/>
          </p:nvPr>
        </p:nvSpPr>
        <p:spPr/>
        <p:txBody>
          <a:bodyPr/>
          <a:lstStyle/>
          <a:p>
            <a:r>
              <a:rPr lang="en-US" altLang="zh-CN" dirty="0" smtClean="0"/>
              <a:t>Print different triangles using ‘*’</a:t>
            </a:r>
            <a:endParaRPr lang="zh-CN" altLang="en-US" dirty="0"/>
          </a:p>
        </p:txBody>
      </p:sp>
      <p:pic>
        <p:nvPicPr>
          <p:cNvPr id="6" name="Picture 5"/>
          <p:cNvPicPr>
            <a:picLocks noChangeAspect="1"/>
          </p:cNvPicPr>
          <p:nvPr/>
        </p:nvPicPr>
        <p:blipFill>
          <a:blip r:embed="rId2"/>
          <a:stretch>
            <a:fillRect/>
          </a:stretch>
        </p:blipFill>
        <p:spPr>
          <a:xfrm>
            <a:off x="3832087" y="2631140"/>
            <a:ext cx="1539895" cy="1702494"/>
          </a:xfrm>
          <a:prstGeom prst="rect">
            <a:avLst/>
          </a:prstGeom>
        </p:spPr>
      </p:pic>
      <p:pic>
        <p:nvPicPr>
          <p:cNvPr id="8" name="Picture 7"/>
          <p:cNvPicPr>
            <a:picLocks noChangeAspect="1"/>
          </p:cNvPicPr>
          <p:nvPr/>
        </p:nvPicPr>
        <p:blipFill>
          <a:blip r:embed="rId3"/>
          <a:stretch>
            <a:fillRect/>
          </a:stretch>
        </p:blipFill>
        <p:spPr>
          <a:xfrm>
            <a:off x="2731168" y="2684670"/>
            <a:ext cx="829995" cy="1595435"/>
          </a:xfrm>
          <a:prstGeom prst="rect">
            <a:avLst/>
          </a:prstGeom>
        </p:spPr>
      </p:pic>
      <p:pic>
        <p:nvPicPr>
          <p:cNvPr id="9" name="Picture 8"/>
          <p:cNvPicPr>
            <a:picLocks noChangeAspect="1"/>
          </p:cNvPicPr>
          <p:nvPr/>
        </p:nvPicPr>
        <p:blipFill>
          <a:blip r:embed="rId4"/>
          <a:stretch>
            <a:fillRect/>
          </a:stretch>
        </p:blipFill>
        <p:spPr>
          <a:xfrm>
            <a:off x="5642906" y="2684670"/>
            <a:ext cx="849639" cy="1595435"/>
          </a:xfrm>
          <a:prstGeom prst="rect">
            <a:avLst/>
          </a:prstGeom>
        </p:spPr>
      </p:pic>
      <p:pic>
        <p:nvPicPr>
          <p:cNvPr id="10" name="Picture 9"/>
          <p:cNvPicPr>
            <a:picLocks noChangeAspect="1"/>
          </p:cNvPicPr>
          <p:nvPr/>
        </p:nvPicPr>
        <p:blipFill>
          <a:blip r:embed="rId5"/>
          <a:stretch>
            <a:fillRect/>
          </a:stretch>
        </p:blipFill>
        <p:spPr>
          <a:xfrm>
            <a:off x="5678981" y="4522100"/>
            <a:ext cx="813564" cy="1654863"/>
          </a:xfrm>
          <a:prstGeom prst="rect">
            <a:avLst/>
          </a:prstGeom>
        </p:spPr>
      </p:pic>
      <p:pic>
        <p:nvPicPr>
          <p:cNvPr id="11" name="Picture 10"/>
          <p:cNvPicPr>
            <a:picLocks noChangeAspect="1"/>
          </p:cNvPicPr>
          <p:nvPr/>
        </p:nvPicPr>
        <p:blipFill>
          <a:blip r:embed="rId6"/>
          <a:stretch>
            <a:fillRect/>
          </a:stretch>
        </p:blipFill>
        <p:spPr>
          <a:xfrm>
            <a:off x="3813503" y="4575629"/>
            <a:ext cx="1510350" cy="1601334"/>
          </a:xfrm>
          <a:prstGeom prst="rect">
            <a:avLst/>
          </a:prstGeom>
        </p:spPr>
      </p:pic>
      <p:pic>
        <p:nvPicPr>
          <p:cNvPr id="12" name="Picture 11"/>
          <p:cNvPicPr>
            <a:picLocks noChangeAspect="1"/>
          </p:cNvPicPr>
          <p:nvPr/>
        </p:nvPicPr>
        <p:blipFill>
          <a:blip r:embed="rId7"/>
          <a:stretch>
            <a:fillRect/>
          </a:stretch>
        </p:blipFill>
        <p:spPr>
          <a:xfrm>
            <a:off x="2731168" y="4592501"/>
            <a:ext cx="792231" cy="1584461"/>
          </a:xfrm>
          <a:prstGeom prst="rect">
            <a:avLst/>
          </a:prstGeom>
        </p:spPr>
      </p:pic>
      <p:sp>
        <p:nvSpPr>
          <p:cNvPr id="13" name="Rectangle 12"/>
          <p:cNvSpPr/>
          <p:nvPr/>
        </p:nvSpPr>
        <p:spPr>
          <a:xfrm>
            <a:off x="686002" y="5376296"/>
            <a:ext cx="2035622" cy="369332"/>
          </a:xfrm>
          <a:prstGeom prst="rect">
            <a:avLst/>
          </a:prstGeom>
        </p:spPr>
        <p:txBody>
          <a:bodyPr wrap="none">
            <a:spAutoFit/>
          </a:bodyPr>
          <a:lstStyle/>
          <a:p>
            <a:r>
              <a:rPr lang="en-US" altLang="zh-CN" dirty="0"/>
              <a:t>U</a:t>
            </a:r>
            <a:r>
              <a:rPr lang="zh-CN" altLang="en-US" dirty="0" smtClean="0"/>
              <a:t>pper </a:t>
            </a:r>
            <a:r>
              <a:rPr lang="zh-CN" altLang="en-US" dirty="0"/>
              <a:t>right triangle</a:t>
            </a:r>
          </a:p>
        </p:txBody>
      </p:sp>
      <p:sp>
        <p:nvSpPr>
          <p:cNvPr id="14" name="Rectangle 13"/>
          <p:cNvSpPr/>
          <p:nvPr/>
        </p:nvSpPr>
        <p:spPr>
          <a:xfrm>
            <a:off x="6708252" y="5349531"/>
            <a:ext cx="1910651" cy="369332"/>
          </a:xfrm>
          <a:prstGeom prst="rect">
            <a:avLst/>
          </a:prstGeom>
        </p:spPr>
        <p:txBody>
          <a:bodyPr wrap="none">
            <a:spAutoFit/>
          </a:bodyPr>
          <a:lstStyle/>
          <a:p>
            <a:r>
              <a:rPr lang="en-US" altLang="zh-CN" dirty="0" smtClean="0"/>
              <a:t>U</a:t>
            </a:r>
            <a:r>
              <a:rPr lang="zh-CN" altLang="en-US" dirty="0" smtClean="0"/>
              <a:t>pper </a:t>
            </a:r>
            <a:r>
              <a:rPr lang="en-US" altLang="zh-CN" dirty="0" smtClean="0"/>
              <a:t>left </a:t>
            </a:r>
            <a:r>
              <a:rPr lang="zh-CN" altLang="en-US" dirty="0" smtClean="0"/>
              <a:t>triangle</a:t>
            </a:r>
            <a:endParaRPr lang="zh-CN" altLang="en-US" dirty="0"/>
          </a:p>
        </p:txBody>
      </p:sp>
      <p:sp>
        <p:nvSpPr>
          <p:cNvPr id="15" name="Rectangle 14"/>
          <p:cNvSpPr/>
          <p:nvPr/>
        </p:nvSpPr>
        <p:spPr>
          <a:xfrm>
            <a:off x="6708252" y="3113055"/>
            <a:ext cx="1901290" cy="369332"/>
          </a:xfrm>
          <a:prstGeom prst="rect">
            <a:avLst/>
          </a:prstGeom>
        </p:spPr>
        <p:txBody>
          <a:bodyPr wrap="none">
            <a:spAutoFit/>
          </a:bodyPr>
          <a:lstStyle/>
          <a:p>
            <a:r>
              <a:rPr lang="en-US" altLang="zh-CN" dirty="0" smtClean="0"/>
              <a:t>Lower left </a:t>
            </a:r>
            <a:r>
              <a:rPr lang="zh-CN" altLang="en-US" dirty="0" smtClean="0"/>
              <a:t>triangle</a:t>
            </a:r>
            <a:endParaRPr lang="zh-CN" altLang="en-US" dirty="0"/>
          </a:p>
        </p:txBody>
      </p:sp>
      <p:sp>
        <p:nvSpPr>
          <p:cNvPr id="16" name="Rectangle 15"/>
          <p:cNvSpPr/>
          <p:nvPr/>
        </p:nvSpPr>
        <p:spPr>
          <a:xfrm>
            <a:off x="721194" y="3113055"/>
            <a:ext cx="2026260" cy="369332"/>
          </a:xfrm>
          <a:prstGeom prst="rect">
            <a:avLst/>
          </a:prstGeom>
        </p:spPr>
        <p:txBody>
          <a:bodyPr wrap="none">
            <a:spAutoFit/>
          </a:bodyPr>
          <a:lstStyle/>
          <a:p>
            <a:r>
              <a:rPr lang="en-US" altLang="zh-CN" dirty="0" smtClean="0"/>
              <a:t>Lower </a:t>
            </a:r>
            <a:r>
              <a:rPr lang="zh-CN" altLang="en-US" dirty="0" smtClean="0"/>
              <a:t>right </a:t>
            </a:r>
            <a:r>
              <a:rPr lang="zh-CN" altLang="en-US" dirty="0"/>
              <a:t>triangle</a:t>
            </a:r>
          </a:p>
        </p:txBody>
      </p:sp>
      <p:sp>
        <p:nvSpPr>
          <p:cNvPr id="17" name="Rectangle 16"/>
          <p:cNvSpPr/>
          <p:nvPr/>
        </p:nvSpPr>
        <p:spPr>
          <a:xfrm>
            <a:off x="3370273" y="6311899"/>
            <a:ext cx="2396810" cy="369332"/>
          </a:xfrm>
          <a:prstGeom prst="rect">
            <a:avLst/>
          </a:prstGeom>
        </p:spPr>
        <p:txBody>
          <a:bodyPr wrap="none">
            <a:spAutoFit/>
          </a:bodyPr>
          <a:lstStyle/>
          <a:p>
            <a:r>
              <a:rPr lang="zh-CN" altLang="en-US" dirty="0"/>
              <a:t>upper isosceles triangle</a:t>
            </a:r>
          </a:p>
        </p:txBody>
      </p:sp>
      <p:sp>
        <p:nvSpPr>
          <p:cNvPr id="18" name="Rectangle 17"/>
          <p:cNvSpPr/>
          <p:nvPr/>
        </p:nvSpPr>
        <p:spPr>
          <a:xfrm>
            <a:off x="3403629" y="2159140"/>
            <a:ext cx="2368212" cy="369332"/>
          </a:xfrm>
          <a:prstGeom prst="rect">
            <a:avLst/>
          </a:prstGeom>
        </p:spPr>
        <p:txBody>
          <a:bodyPr wrap="none">
            <a:spAutoFit/>
          </a:bodyPr>
          <a:lstStyle/>
          <a:p>
            <a:r>
              <a:rPr lang="en-US" altLang="zh-CN" dirty="0" smtClean="0"/>
              <a:t>lower </a:t>
            </a:r>
            <a:r>
              <a:rPr lang="zh-CN" altLang="en-US" dirty="0" smtClean="0"/>
              <a:t>isosceles </a:t>
            </a:r>
            <a:r>
              <a:rPr lang="zh-CN" altLang="en-US" dirty="0"/>
              <a:t>triangle</a:t>
            </a:r>
          </a:p>
        </p:txBody>
      </p:sp>
    </p:spTree>
    <p:extLst>
      <p:ext uri="{BB962C8B-B14F-4D97-AF65-F5344CB8AC3E}">
        <p14:creationId xmlns:p14="http://schemas.microsoft.com/office/powerpoint/2010/main" val="4174296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a:t>
            </a:r>
            <a:r>
              <a:rPr lang="zh-CN" altLang="en-US" dirty="0" smtClean="0"/>
              <a:t>pper </a:t>
            </a:r>
            <a:r>
              <a:rPr lang="en-US" altLang="zh-CN" dirty="0" smtClean="0"/>
              <a:t>left </a:t>
            </a:r>
            <a:r>
              <a:rPr lang="zh-CN" altLang="en-US" dirty="0" smtClean="0"/>
              <a:t>triangle</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dirty="0"/>
              <a:t>public static void </a:t>
            </a:r>
            <a:r>
              <a:rPr lang="en-US" altLang="zh-CN" dirty="0" err="1" smtClean="0"/>
              <a:t>upperLeftTriangle</a:t>
            </a:r>
            <a:r>
              <a:rPr lang="en-US" altLang="zh-CN" dirty="0" smtClean="0"/>
              <a:t>(</a:t>
            </a:r>
            <a:r>
              <a:rPr lang="en-US" altLang="zh-CN" dirty="0" err="1" smtClean="0"/>
              <a:t>int</a:t>
            </a:r>
            <a:r>
              <a:rPr lang="en-US" altLang="zh-CN" dirty="0" smtClean="0"/>
              <a:t> </a:t>
            </a:r>
            <a:r>
              <a:rPr lang="en-US" altLang="zh-CN" dirty="0" smtClean="0"/>
              <a:t>N){</a:t>
            </a:r>
            <a:endParaRPr lang="en-US" altLang="zh-CN" dirty="0"/>
          </a:p>
          <a:p>
            <a:pPr marL="0" indent="0">
              <a:buNone/>
            </a:pPr>
            <a:r>
              <a:rPr lang="en-US" altLang="zh-CN" dirty="0"/>
              <a:t>	</a:t>
            </a:r>
            <a:r>
              <a:rPr lang="en-US" altLang="zh-CN" dirty="0" smtClean="0"/>
              <a:t>for(</a:t>
            </a:r>
            <a:r>
              <a:rPr lang="en-US" altLang="zh-CN" dirty="0" err="1" smtClean="0"/>
              <a:t>int</a:t>
            </a:r>
            <a:r>
              <a:rPr lang="en-US" altLang="zh-CN" dirty="0" smtClean="0"/>
              <a:t> </a:t>
            </a:r>
            <a:r>
              <a:rPr lang="en-US" altLang="zh-CN" dirty="0" err="1"/>
              <a:t>i</a:t>
            </a:r>
            <a:r>
              <a:rPr lang="en-US" altLang="zh-CN" dirty="0"/>
              <a:t>=1;i&lt;=</a:t>
            </a:r>
            <a:r>
              <a:rPr lang="en-US" altLang="zh-CN" dirty="0" err="1"/>
              <a:t>N;i</a:t>
            </a:r>
            <a:r>
              <a:rPr lang="en-US" altLang="zh-CN" dirty="0"/>
              <a:t>++){</a:t>
            </a:r>
          </a:p>
          <a:p>
            <a:pPr marL="0" indent="0">
              <a:buNone/>
            </a:pPr>
            <a:r>
              <a:rPr lang="en-US" altLang="zh-CN" dirty="0" smtClean="0"/>
              <a:t>		for(</a:t>
            </a:r>
            <a:r>
              <a:rPr lang="en-US" altLang="zh-CN" dirty="0" err="1" smtClean="0"/>
              <a:t>int</a:t>
            </a:r>
            <a:r>
              <a:rPr lang="en-US" altLang="zh-CN" dirty="0" smtClean="0"/>
              <a:t> </a:t>
            </a:r>
            <a:r>
              <a:rPr lang="en-US" altLang="zh-CN" dirty="0"/>
              <a:t>j=</a:t>
            </a:r>
            <a:r>
              <a:rPr lang="en-US" altLang="zh-CN" dirty="0" err="1"/>
              <a:t>N;j</a:t>
            </a:r>
            <a:r>
              <a:rPr lang="en-US" altLang="zh-CN" dirty="0"/>
              <a:t>&gt;=</a:t>
            </a:r>
            <a:r>
              <a:rPr lang="en-US" altLang="zh-CN" dirty="0" err="1"/>
              <a:t>i;j</a:t>
            </a:r>
            <a:r>
              <a:rPr lang="en-US" altLang="zh-CN" dirty="0"/>
              <a:t>--)</a:t>
            </a:r>
          </a:p>
          <a:p>
            <a:pPr marL="0" indent="0">
              <a:buNone/>
            </a:pPr>
            <a:r>
              <a:rPr lang="en-US" altLang="zh-CN" dirty="0" smtClean="0"/>
              <a:t>			</a:t>
            </a:r>
            <a:r>
              <a:rPr lang="en-US" altLang="zh-CN" dirty="0" err="1" smtClean="0"/>
              <a:t>System.</a:t>
            </a:r>
            <a:r>
              <a:rPr lang="en-US" altLang="zh-CN" i="1" dirty="0" err="1" smtClean="0"/>
              <a:t>out.print</a:t>
            </a:r>
            <a:r>
              <a:rPr lang="en-US" altLang="zh-CN" i="1" dirty="0" smtClean="0"/>
              <a:t>("*");</a:t>
            </a:r>
            <a:endParaRPr lang="zh-CN" altLang="en-US" dirty="0"/>
          </a:p>
          <a:p>
            <a:pPr marL="0" indent="0">
              <a:buNone/>
            </a:pPr>
            <a:r>
              <a:rPr lang="en-US" altLang="zh-CN" dirty="0" smtClean="0"/>
              <a:t>		</a:t>
            </a:r>
            <a:r>
              <a:rPr lang="en-US" altLang="zh-CN" dirty="0" err="1" smtClean="0"/>
              <a:t>System.</a:t>
            </a:r>
            <a:r>
              <a:rPr lang="en-US" altLang="zh-CN" i="1" dirty="0" err="1" smtClean="0"/>
              <a:t>out.println</a:t>
            </a:r>
            <a:r>
              <a:rPr lang="en-US" altLang="zh-CN" i="1" dirty="0" smtClean="0"/>
              <a:t>();</a:t>
            </a:r>
            <a:endParaRPr lang="zh-CN" altLang="en-US" dirty="0"/>
          </a:p>
          <a:p>
            <a:pPr marL="0" indent="0">
              <a:buNone/>
            </a:pPr>
            <a:r>
              <a:rPr lang="en-US" altLang="zh-CN" dirty="0" smtClean="0"/>
              <a:t>	}</a:t>
            </a:r>
            <a:endParaRPr lang="en-US" altLang="zh-CN" dirty="0"/>
          </a:p>
          <a:p>
            <a:pPr marL="0" indent="0">
              <a:buNone/>
            </a:pPr>
            <a:r>
              <a:rPr lang="en-US" altLang="zh-CN" dirty="0"/>
              <a:t>}</a:t>
            </a:r>
            <a:endParaRPr lang="zh-CN" altLang="en-US" dirty="0"/>
          </a:p>
        </p:txBody>
      </p:sp>
      <p:pic>
        <p:nvPicPr>
          <p:cNvPr id="4" name="Picture 3"/>
          <p:cNvPicPr>
            <a:picLocks noChangeAspect="1"/>
          </p:cNvPicPr>
          <p:nvPr/>
        </p:nvPicPr>
        <p:blipFill>
          <a:blip r:embed="rId2"/>
          <a:stretch>
            <a:fillRect/>
          </a:stretch>
        </p:blipFill>
        <p:spPr>
          <a:xfrm>
            <a:off x="6630900" y="2562978"/>
            <a:ext cx="1884450" cy="3833142"/>
          </a:xfrm>
          <a:prstGeom prst="rect">
            <a:avLst/>
          </a:prstGeom>
        </p:spPr>
      </p:pic>
    </p:spTree>
    <p:extLst>
      <p:ext uri="{BB962C8B-B14F-4D97-AF65-F5344CB8AC3E}">
        <p14:creationId xmlns:p14="http://schemas.microsoft.com/office/powerpoint/2010/main" val="2490163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a:t>
            </a:r>
            <a:r>
              <a:rPr lang="zh-CN" altLang="en-US" dirty="0" smtClean="0"/>
              <a:t>pper </a:t>
            </a:r>
            <a:r>
              <a:rPr lang="en-US" altLang="zh-CN" dirty="0" smtClean="0"/>
              <a:t>right </a:t>
            </a:r>
            <a:r>
              <a:rPr lang="zh-CN" altLang="en-US" dirty="0" smtClean="0"/>
              <a:t>triangle</a:t>
            </a:r>
            <a:endParaRPr lang="zh-CN" altLang="en-US" dirty="0"/>
          </a:p>
        </p:txBody>
      </p:sp>
      <p:sp>
        <p:nvSpPr>
          <p:cNvPr id="3" name="Content Placeholder 2"/>
          <p:cNvSpPr>
            <a:spLocks noGrp="1"/>
          </p:cNvSpPr>
          <p:nvPr>
            <p:ph idx="1"/>
          </p:nvPr>
        </p:nvSpPr>
        <p:spPr/>
        <p:txBody>
          <a:bodyPr>
            <a:normAutofit lnSpcReduction="10000"/>
          </a:bodyPr>
          <a:lstStyle/>
          <a:p>
            <a:pPr marL="0" indent="0">
              <a:buNone/>
            </a:pPr>
            <a:r>
              <a:rPr lang="en-US" altLang="zh-CN" dirty="0"/>
              <a:t>public static void </a:t>
            </a:r>
            <a:r>
              <a:rPr lang="en-US" altLang="zh-CN" dirty="0" err="1" smtClean="0"/>
              <a:t>upperRightTriangle</a:t>
            </a:r>
            <a:r>
              <a:rPr lang="en-US" altLang="zh-CN" dirty="0" smtClean="0"/>
              <a:t>(</a:t>
            </a:r>
            <a:r>
              <a:rPr lang="en-US" altLang="zh-CN" dirty="0" err="1" smtClean="0"/>
              <a:t>int</a:t>
            </a:r>
            <a:r>
              <a:rPr lang="en-US" altLang="zh-CN" dirty="0" smtClean="0"/>
              <a:t> N){</a:t>
            </a:r>
            <a:endParaRPr lang="en-US" altLang="zh-CN" dirty="0"/>
          </a:p>
          <a:p>
            <a:pPr marL="0" indent="0">
              <a:buNone/>
            </a:pPr>
            <a:r>
              <a:rPr lang="en-US" altLang="zh-CN" dirty="0"/>
              <a:t>	</a:t>
            </a:r>
            <a:r>
              <a:rPr lang="en-US" altLang="zh-CN" dirty="0" smtClean="0"/>
              <a:t>for(</a:t>
            </a:r>
            <a:r>
              <a:rPr lang="en-US" altLang="zh-CN" dirty="0" err="1" smtClean="0"/>
              <a:t>int</a:t>
            </a:r>
            <a:r>
              <a:rPr lang="en-US" altLang="zh-CN" dirty="0" smtClean="0"/>
              <a:t> </a:t>
            </a:r>
            <a:r>
              <a:rPr lang="en-US" altLang="zh-CN" dirty="0" err="1"/>
              <a:t>i</a:t>
            </a:r>
            <a:r>
              <a:rPr lang="en-US" altLang="zh-CN" dirty="0"/>
              <a:t>=1;i&lt;=</a:t>
            </a:r>
            <a:r>
              <a:rPr lang="en-US" altLang="zh-CN" dirty="0" err="1"/>
              <a:t>N;i</a:t>
            </a:r>
            <a:r>
              <a:rPr lang="en-US" altLang="zh-CN" dirty="0"/>
              <a:t>++){</a:t>
            </a:r>
          </a:p>
          <a:p>
            <a:pPr marL="0" indent="0">
              <a:buNone/>
            </a:pPr>
            <a:r>
              <a:rPr lang="en-US" altLang="zh-CN" dirty="0" smtClean="0"/>
              <a:t>		for(</a:t>
            </a:r>
            <a:r>
              <a:rPr lang="en-US" altLang="zh-CN" dirty="0" err="1" smtClean="0"/>
              <a:t>int</a:t>
            </a:r>
            <a:r>
              <a:rPr lang="en-US" altLang="zh-CN" dirty="0" smtClean="0"/>
              <a:t> </a:t>
            </a:r>
            <a:r>
              <a:rPr lang="en-US" altLang="zh-CN" dirty="0"/>
              <a:t>j=1;j&lt;</a:t>
            </a:r>
            <a:r>
              <a:rPr lang="en-US" altLang="zh-CN" dirty="0" err="1"/>
              <a:t>i;j</a:t>
            </a:r>
            <a:r>
              <a:rPr lang="en-US" altLang="zh-CN" dirty="0"/>
              <a:t>++)</a:t>
            </a:r>
          </a:p>
          <a:p>
            <a:pPr marL="0" indent="0">
              <a:buNone/>
            </a:pPr>
            <a:r>
              <a:rPr lang="en-US" altLang="zh-CN" dirty="0" smtClean="0"/>
              <a:t>			</a:t>
            </a:r>
            <a:r>
              <a:rPr lang="en-US" altLang="zh-CN" dirty="0" err="1" smtClean="0"/>
              <a:t>System.</a:t>
            </a:r>
            <a:r>
              <a:rPr lang="en-US" altLang="zh-CN" i="1" dirty="0" err="1" smtClean="0"/>
              <a:t>out.print</a:t>
            </a:r>
            <a:r>
              <a:rPr lang="en-US" altLang="zh-CN" i="1" dirty="0"/>
              <a:t>(" ");</a:t>
            </a:r>
          </a:p>
          <a:p>
            <a:pPr marL="0" indent="0">
              <a:buNone/>
            </a:pPr>
            <a:r>
              <a:rPr lang="en-US" altLang="zh-CN" dirty="0" smtClean="0"/>
              <a:t>		for(</a:t>
            </a:r>
            <a:r>
              <a:rPr lang="en-US" altLang="zh-CN" dirty="0" err="1" smtClean="0"/>
              <a:t>int</a:t>
            </a:r>
            <a:r>
              <a:rPr lang="en-US" altLang="zh-CN" dirty="0" smtClean="0"/>
              <a:t> </a:t>
            </a:r>
            <a:r>
              <a:rPr lang="en-US" altLang="zh-CN" dirty="0"/>
              <a:t>j=</a:t>
            </a:r>
            <a:r>
              <a:rPr lang="en-US" altLang="zh-CN" dirty="0" err="1"/>
              <a:t>N;j</a:t>
            </a:r>
            <a:r>
              <a:rPr lang="en-US" altLang="zh-CN" dirty="0"/>
              <a:t>&gt;=</a:t>
            </a:r>
            <a:r>
              <a:rPr lang="en-US" altLang="zh-CN" dirty="0" err="1"/>
              <a:t>i;j</a:t>
            </a:r>
            <a:r>
              <a:rPr lang="en-US" altLang="zh-CN" dirty="0"/>
              <a:t>--)</a:t>
            </a:r>
          </a:p>
          <a:p>
            <a:pPr marL="0" indent="0">
              <a:buNone/>
            </a:pPr>
            <a:r>
              <a:rPr lang="en-US" altLang="zh-CN" dirty="0" smtClean="0"/>
              <a:t>			</a:t>
            </a:r>
            <a:r>
              <a:rPr lang="en-US" altLang="zh-CN" dirty="0" err="1" smtClean="0"/>
              <a:t>System.</a:t>
            </a:r>
            <a:r>
              <a:rPr lang="en-US" altLang="zh-CN" i="1" dirty="0" err="1" smtClean="0"/>
              <a:t>out.print</a:t>
            </a:r>
            <a:r>
              <a:rPr lang="en-US" altLang="zh-CN" i="1" dirty="0" smtClean="0"/>
              <a:t>("*");</a:t>
            </a:r>
            <a:endParaRPr lang="zh-CN" altLang="en-US" dirty="0"/>
          </a:p>
          <a:p>
            <a:pPr marL="0" indent="0">
              <a:buNone/>
            </a:pPr>
            <a:r>
              <a:rPr lang="en-US" altLang="zh-CN" dirty="0" smtClean="0"/>
              <a:t>		</a:t>
            </a:r>
            <a:r>
              <a:rPr lang="en-US" altLang="zh-CN" dirty="0" err="1" smtClean="0"/>
              <a:t>System.</a:t>
            </a:r>
            <a:r>
              <a:rPr lang="en-US" altLang="zh-CN" i="1" dirty="0" err="1" smtClean="0"/>
              <a:t>out.println</a:t>
            </a:r>
            <a:r>
              <a:rPr lang="en-US" altLang="zh-CN" i="1" dirty="0" smtClean="0"/>
              <a:t>();</a:t>
            </a:r>
            <a:endParaRPr lang="zh-CN" altLang="en-US" dirty="0"/>
          </a:p>
          <a:p>
            <a:pPr marL="0" indent="0">
              <a:buNone/>
            </a:pPr>
            <a:r>
              <a:rPr lang="en-US" altLang="zh-CN" dirty="0" smtClean="0"/>
              <a:t>	}</a:t>
            </a:r>
            <a:endParaRPr lang="en-US" altLang="zh-CN" dirty="0"/>
          </a:p>
          <a:p>
            <a:pPr marL="0" indent="0">
              <a:buNone/>
            </a:pPr>
            <a:r>
              <a:rPr lang="en-US" altLang="zh-CN" dirty="0"/>
              <a:t>}</a:t>
            </a:r>
            <a:endParaRPr lang="zh-CN" altLang="en-US" dirty="0"/>
          </a:p>
        </p:txBody>
      </p:sp>
      <p:pic>
        <p:nvPicPr>
          <p:cNvPr id="4" name="Picture 3"/>
          <p:cNvPicPr>
            <a:picLocks noChangeAspect="1"/>
          </p:cNvPicPr>
          <p:nvPr/>
        </p:nvPicPr>
        <p:blipFill>
          <a:blip r:embed="rId2"/>
          <a:stretch>
            <a:fillRect/>
          </a:stretch>
        </p:blipFill>
        <p:spPr>
          <a:xfrm>
            <a:off x="6662487" y="2606175"/>
            <a:ext cx="1852863" cy="3705724"/>
          </a:xfrm>
          <a:prstGeom prst="rect">
            <a:avLst/>
          </a:prstGeom>
        </p:spPr>
      </p:pic>
    </p:spTree>
    <p:extLst>
      <p:ext uri="{BB962C8B-B14F-4D97-AF65-F5344CB8AC3E}">
        <p14:creationId xmlns:p14="http://schemas.microsoft.com/office/powerpoint/2010/main" val="1877679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Refactor: U</a:t>
            </a:r>
            <a:r>
              <a:rPr lang="zh-CN" altLang="en-US" dirty="0"/>
              <a:t>pper </a:t>
            </a:r>
            <a:r>
              <a:rPr lang="en-US" altLang="zh-CN" dirty="0" smtClean="0"/>
              <a:t>right or left </a:t>
            </a:r>
            <a:r>
              <a:rPr lang="zh-CN" altLang="en-US" dirty="0" smtClean="0"/>
              <a:t>triangle </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a:t>public static void </a:t>
            </a:r>
            <a:r>
              <a:rPr lang="en-US" altLang="zh-CN" sz="2400" dirty="0" err="1" smtClean="0"/>
              <a:t>upperTriangle</a:t>
            </a:r>
            <a:r>
              <a:rPr lang="en-US" altLang="zh-CN" sz="2400" dirty="0" smtClean="0"/>
              <a:t>(</a:t>
            </a:r>
            <a:r>
              <a:rPr lang="en-US" altLang="zh-CN" sz="2400" dirty="0" err="1" smtClean="0"/>
              <a:t>int</a:t>
            </a:r>
            <a:r>
              <a:rPr lang="en-US" altLang="zh-CN" sz="2400" dirty="0" smtClean="0"/>
              <a:t> </a:t>
            </a:r>
            <a:r>
              <a:rPr lang="en-US" altLang="zh-CN" sz="2400" dirty="0" smtClean="0"/>
              <a:t>N, boolean right){</a:t>
            </a:r>
            <a:endParaRPr lang="en-US" altLang="zh-CN" sz="2400" dirty="0"/>
          </a:p>
          <a:p>
            <a:pPr marL="0" indent="0">
              <a:buNone/>
            </a:pPr>
            <a:r>
              <a:rPr lang="en-US" altLang="zh-CN" sz="2400" dirty="0"/>
              <a:t>	for(</a:t>
            </a:r>
            <a:r>
              <a:rPr lang="en-US" altLang="zh-CN" sz="2400" dirty="0" err="1"/>
              <a:t>int</a:t>
            </a:r>
            <a:r>
              <a:rPr lang="en-US" altLang="zh-CN" sz="2400" dirty="0"/>
              <a:t> </a:t>
            </a:r>
            <a:r>
              <a:rPr lang="en-US" altLang="zh-CN" sz="2400" dirty="0" err="1"/>
              <a:t>i</a:t>
            </a:r>
            <a:r>
              <a:rPr lang="en-US" altLang="zh-CN" sz="2400" dirty="0"/>
              <a:t>=1;i&lt;=</a:t>
            </a:r>
            <a:r>
              <a:rPr lang="en-US" altLang="zh-CN" sz="2400" dirty="0" err="1"/>
              <a:t>N;i</a:t>
            </a:r>
            <a:r>
              <a:rPr lang="en-US" altLang="zh-CN" sz="2400" dirty="0" smtClean="0"/>
              <a:t>++){</a:t>
            </a:r>
          </a:p>
          <a:p>
            <a:pPr marL="0" indent="0">
              <a:buNone/>
            </a:pPr>
            <a:r>
              <a:rPr lang="en-US" altLang="zh-CN" sz="2400" dirty="0"/>
              <a:t>	</a:t>
            </a:r>
            <a:r>
              <a:rPr lang="en-US" altLang="zh-CN" sz="2400" dirty="0" smtClean="0"/>
              <a:t>	if (</a:t>
            </a:r>
            <a:r>
              <a:rPr lang="en-US" altLang="zh-CN" sz="2400" dirty="0"/>
              <a:t>right </a:t>
            </a:r>
            <a:r>
              <a:rPr lang="en-US" altLang="zh-CN" sz="2400" dirty="0" smtClean="0"/>
              <a:t>==true)</a:t>
            </a:r>
            <a:endParaRPr lang="en-US" altLang="zh-CN" sz="2400" dirty="0"/>
          </a:p>
          <a:p>
            <a:pPr marL="0" indent="0">
              <a:buNone/>
            </a:pPr>
            <a:r>
              <a:rPr lang="en-US" altLang="zh-CN" sz="2400" dirty="0"/>
              <a:t>		</a:t>
            </a:r>
            <a:r>
              <a:rPr lang="en-US" altLang="zh-CN" sz="2400" dirty="0" smtClean="0"/>
              <a:t>	for(</a:t>
            </a:r>
            <a:r>
              <a:rPr lang="en-US" altLang="zh-CN" sz="2400" dirty="0" err="1" smtClean="0"/>
              <a:t>int</a:t>
            </a:r>
            <a:r>
              <a:rPr lang="en-US" altLang="zh-CN" sz="2400" dirty="0" smtClean="0"/>
              <a:t> </a:t>
            </a:r>
            <a:r>
              <a:rPr lang="en-US" altLang="zh-CN" sz="2400" dirty="0"/>
              <a:t>j=1;j&lt;</a:t>
            </a:r>
            <a:r>
              <a:rPr lang="en-US" altLang="zh-CN" sz="2400" dirty="0" err="1"/>
              <a:t>i;j</a:t>
            </a:r>
            <a:r>
              <a:rPr lang="en-US" altLang="zh-CN" sz="2400" dirty="0"/>
              <a:t>++)</a:t>
            </a:r>
          </a:p>
          <a:p>
            <a:pPr marL="0" indent="0">
              <a:buNone/>
            </a:pPr>
            <a:r>
              <a:rPr lang="en-US" altLang="zh-CN" sz="2400" dirty="0"/>
              <a:t>			</a:t>
            </a:r>
            <a:r>
              <a:rPr lang="en-US" altLang="zh-CN" sz="2400" dirty="0" smtClean="0"/>
              <a:t>	</a:t>
            </a:r>
            <a:r>
              <a:rPr lang="en-US" altLang="zh-CN" sz="2400" dirty="0" err="1" smtClean="0"/>
              <a:t>System.</a:t>
            </a:r>
            <a:r>
              <a:rPr lang="en-US" altLang="zh-CN" sz="2400" i="1" dirty="0" err="1" smtClean="0"/>
              <a:t>out.print</a:t>
            </a:r>
            <a:r>
              <a:rPr lang="en-US" altLang="zh-CN" sz="2400" i="1" dirty="0"/>
              <a:t>(" ");</a:t>
            </a:r>
          </a:p>
          <a:p>
            <a:pPr marL="0" indent="0">
              <a:buNone/>
            </a:pPr>
            <a:r>
              <a:rPr lang="en-US" altLang="zh-CN" sz="2400" dirty="0"/>
              <a:t>		for(</a:t>
            </a:r>
            <a:r>
              <a:rPr lang="en-US" altLang="zh-CN" sz="2400" dirty="0" err="1"/>
              <a:t>int</a:t>
            </a:r>
            <a:r>
              <a:rPr lang="en-US" altLang="zh-CN" sz="2400" dirty="0"/>
              <a:t> j=</a:t>
            </a:r>
            <a:r>
              <a:rPr lang="en-US" altLang="zh-CN" sz="2400" dirty="0" err="1"/>
              <a:t>N;j</a:t>
            </a:r>
            <a:r>
              <a:rPr lang="en-US" altLang="zh-CN" sz="2400" dirty="0"/>
              <a:t>&gt;=</a:t>
            </a:r>
            <a:r>
              <a:rPr lang="en-US" altLang="zh-CN" sz="2400" dirty="0" err="1"/>
              <a:t>i;j</a:t>
            </a:r>
            <a:r>
              <a:rPr lang="en-US" altLang="zh-CN" sz="2400" dirty="0"/>
              <a:t>--)</a:t>
            </a:r>
          </a:p>
          <a:p>
            <a:pPr marL="0" indent="0">
              <a:buNone/>
            </a:pPr>
            <a:r>
              <a:rPr lang="en-US" altLang="zh-CN" sz="2400" dirty="0"/>
              <a:t>			</a:t>
            </a:r>
            <a:r>
              <a:rPr lang="en-US" altLang="zh-CN" sz="2400" dirty="0" err="1"/>
              <a:t>System.</a:t>
            </a:r>
            <a:r>
              <a:rPr lang="en-US" altLang="zh-CN" sz="2400" i="1" dirty="0" err="1"/>
              <a:t>out.print</a:t>
            </a:r>
            <a:r>
              <a:rPr lang="en-US" altLang="zh-CN" sz="2400" i="1" dirty="0"/>
              <a:t>("*");</a:t>
            </a:r>
            <a:endParaRPr lang="zh-CN" altLang="en-US" sz="2400" dirty="0"/>
          </a:p>
          <a:p>
            <a:pPr marL="0" indent="0">
              <a:buNone/>
            </a:pPr>
            <a:r>
              <a:rPr lang="en-US" altLang="zh-CN" sz="2400" dirty="0"/>
              <a:t>		</a:t>
            </a:r>
            <a:r>
              <a:rPr lang="en-US" altLang="zh-CN" sz="2400" dirty="0" err="1"/>
              <a:t>System.</a:t>
            </a:r>
            <a:r>
              <a:rPr lang="en-US" altLang="zh-CN" sz="2400" i="1" dirty="0" err="1"/>
              <a:t>out.println</a:t>
            </a:r>
            <a:r>
              <a:rPr lang="en-US" altLang="zh-CN" sz="2400" i="1" dirty="0"/>
              <a:t>();</a:t>
            </a:r>
            <a:endParaRPr lang="zh-CN" altLang="en-US" sz="2400" dirty="0"/>
          </a:p>
          <a:p>
            <a:pPr marL="0" indent="0">
              <a:buNone/>
            </a:pPr>
            <a:r>
              <a:rPr lang="en-US" altLang="zh-CN" sz="2400" dirty="0"/>
              <a:t>	}</a:t>
            </a:r>
          </a:p>
          <a:p>
            <a:pPr marL="0" indent="0">
              <a:buNone/>
            </a:pPr>
            <a:r>
              <a:rPr lang="en-US" altLang="zh-CN" sz="2400" dirty="0"/>
              <a:t>}</a:t>
            </a:r>
            <a:endParaRPr lang="zh-CN" altLang="en-US" sz="2400" dirty="0"/>
          </a:p>
          <a:p>
            <a:endParaRPr lang="zh-CN" altLang="en-US" sz="2400" dirty="0"/>
          </a:p>
        </p:txBody>
      </p:sp>
    </p:spTree>
    <p:extLst>
      <p:ext uri="{BB962C8B-B14F-4D97-AF65-F5344CB8AC3E}">
        <p14:creationId xmlns:p14="http://schemas.microsoft.com/office/powerpoint/2010/main" val="2413324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90829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While-loop statement</a:t>
            </a:r>
            <a:endParaRPr lang="zh-CN" altLang="en-US" dirty="0"/>
          </a:p>
        </p:txBody>
      </p:sp>
      <p:sp>
        <p:nvSpPr>
          <p:cNvPr id="3" name="Content Placeholder 2"/>
          <p:cNvSpPr>
            <a:spLocks noGrp="1"/>
          </p:cNvSpPr>
          <p:nvPr>
            <p:ph idx="1"/>
          </p:nvPr>
        </p:nvSpPr>
        <p:spPr/>
        <p:txBody>
          <a:bodyPr/>
          <a:lstStyle/>
          <a:p>
            <a:pPr marL="0" indent="0">
              <a:buNone/>
            </a:pPr>
            <a:r>
              <a:rPr lang="en-US" altLang="zh-CN" dirty="0" smtClean="0">
                <a:solidFill>
                  <a:srgbClr val="00B0F0"/>
                </a:solidFill>
              </a:rPr>
              <a:t>INITIALIZATION;</a:t>
            </a:r>
            <a:endParaRPr lang="en-US" altLang="zh-CN" dirty="0" smtClean="0"/>
          </a:p>
          <a:p>
            <a:pPr marL="0" indent="0">
              <a:buNone/>
            </a:pPr>
            <a:r>
              <a:rPr lang="en-US" altLang="zh-CN" dirty="0" smtClean="0"/>
              <a:t>while (</a:t>
            </a:r>
            <a:r>
              <a:rPr lang="en-US" altLang="zh-CN" dirty="0">
                <a:solidFill>
                  <a:srgbClr val="00B0F0"/>
                </a:solidFill>
              </a:rPr>
              <a:t>LOOP-CONDITION</a:t>
            </a:r>
            <a:r>
              <a:rPr lang="en-US" altLang="zh-CN" dirty="0" smtClean="0"/>
              <a:t>) </a:t>
            </a:r>
            <a:r>
              <a:rPr lang="en-US" altLang="zh-CN" dirty="0"/>
              <a:t>{</a:t>
            </a:r>
          </a:p>
          <a:p>
            <a:pPr marL="0" indent="0">
              <a:buNone/>
            </a:pPr>
            <a:r>
              <a:rPr lang="en-US" altLang="zh-CN" dirty="0" smtClean="0">
                <a:solidFill>
                  <a:srgbClr val="00B0F0"/>
                </a:solidFill>
              </a:rPr>
              <a:t>     STATEMENTS;</a:t>
            </a:r>
          </a:p>
          <a:p>
            <a:pPr marL="0" indent="0">
              <a:buNone/>
            </a:pPr>
            <a:r>
              <a:rPr lang="en-US" altLang="zh-CN" dirty="0">
                <a:solidFill>
                  <a:srgbClr val="00B0F0"/>
                </a:solidFill>
              </a:rPr>
              <a:t> </a:t>
            </a:r>
            <a:r>
              <a:rPr lang="en-US" altLang="zh-CN" dirty="0" smtClean="0">
                <a:solidFill>
                  <a:srgbClr val="00B0F0"/>
                </a:solidFill>
              </a:rPr>
              <a:t>    UPDATE;</a:t>
            </a:r>
            <a:endParaRPr lang="en-US" altLang="zh-CN" dirty="0">
              <a:solidFill>
                <a:srgbClr val="00B0F0"/>
              </a:solidFill>
            </a:endParaRPr>
          </a:p>
          <a:p>
            <a:pPr marL="0" indent="0">
              <a:buNone/>
            </a:pPr>
            <a:r>
              <a:rPr lang="en-US" altLang="zh-CN" dirty="0"/>
              <a:t>}</a:t>
            </a:r>
            <a:endParaRPr lang="zh-CN" altLang="en-US" dirty="0"/>
          </a:p>
        </p:txBody>
      </p:sp>
    </p:spTree>
    <p:extLst>
      <p:ext uri="{BB962C8B-B14F-4D97-AF65-F5344CB8AC3E}">
        <p14:creationId xmlns:p14="http://schemas.microsoft.com/office/powerpoint/2010/main" val="441572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Do-while loop statement</a:t>
            </a:r>
            <a:endParaRPr lang="zh-CN" altLang="en-US" dirty="0"/>
          </a:p>
        </p:txBody>
      </p:sp>
      <p:sp>
        <p:nvSpPr>
          <p:cNvPr id="3" name="Content Placeholder 2"/>
          <p:cNvSpPr>
            <a:spLocks noGrp="1"/>
          </p:cNvSpPr>
          <p:nvPr>
            <p:ph idx="1"/>
          </p:nvPr>
        </p:nvSpPr>
        <p:spPr/>
        <p:txBody>
          <a:bodyPr>
            <a:normAutofit fontScale="92500"/>
          </a:bodyPr>
          <a:lstStyle/>
          <a:p>
            <a:pPr marL="0" indent="0">
              <a:buNone/>
            </a:pPr>
            <a:r>
              <a:rPr lang="en-US" altLang="zh-CN" dirty="0" smtClean="0">
                <a:solidFill>
                  <a:srgbClr val="00B0F0"/>
                </a:solidFill>
              </a:rPr>
              <a:t>INITIALIZATION;</a:t>
            </a:r>
            <a:endParaRPr lang="en-US" altLang="zh-CN" dirty="0" smtClean="0"/>
          </a:p>
          <a:p>
            <a:pPr marL="0" indent="0">
              <a:buNone/>
            </a:pPr>
            <a:r>
              <a:rPr lang="en-US" altLang="zh-CN" dirty="0" smtClean="0"/>
              <a:t>do {</a:t>
            </a:r>
            <a:endParaRPr lang="en-US" altLang="zh-CN" dirty="0"/>
          </a:p>
          <a:p>
            <a:pPr marL="0" indent="0">
              <a:buNone/>
            </a:pPr>
            <a:r>
              <a:rPr lang="en-US" altLang="zh-CN" dirty="0" smtClean="0">
                <a:solidFill>
                  <a:srgbClr val="00B0F0"/>
                </a:solidFill>
              </a:rPr>
              <a:t>     STATEMENTS;</a:t>
            </a:r>
          </a:p>
          <a:p>
            <a:pPr marL="0" indent="0">
              <a:buNone/>
            </a:pPr>
            <a:r>
              <a:rPr lang="en-US" altLang="zh-CN" dirty="0">
                <a:solidFill>
                  <a:srgbClr val="00B0F0"/>
                </a:solidFill>
              </a:rPr>
              <a:t> </a:t>
            </a:r>
            <a:r>
              <a:rPr lang="en-US" altLang="zh-CN" dirty="0" smtClean="0">
                <a:solidFill>
                  <a:srgbClr val="00B0F0"/>
                </a:solidFill>
              </a:rPr>
              <a:t>    UPDATE;</a:t>
            </a:r>
            <a:endParaRPr lang="en-US" altLang="zh-CN" dirty="0">
              <a:solidFill>
                <a:srgbClr val="00B0F0"/>
              </a:solidFill>
            </a:endParaRPr>
          </a:p>
          <a:p>
            <a:pPr marL="0" indent="0">
              <a:buNone/>
            </a:pPr>
            <a:r>
              <a:rPr lang="en-US" altLang="zh-CN" dirty="0"/>
              <a:t>} </a:t>
            </a:r>
            <a:r>
              <a:rPr lang="en-US" altLang="zh-CN" dirty="0" smtClean="0"/>
              <a:t>while(</a:t>
            </a:r>
            <a:r>
              <a:rPr lang="en-US" altLang="zh-CN" dirty="0" smtClean="0">
                <a:solidFill>
                  <a:srgbClr val="00B0F0"/>
                </a:solidFill>
              </a:rPr>
              <a:t>LOOP-CONDITION</a:t>
            </a:r>
            <a:r>
              <a:rPr lang="en-US" altLang="zh-CN" dirty="0" smtClean="0"/>
              <a:t>)</a:t>
            </a:r>
            <a:r>
              <a:rPr lang="en-US" altLang="zh-CN" dirty="0" smtClean="0">
                <a:solidFill>
                  <a:srgbClr val="0070C0"/>
                </a:solidFill>
              </a:rPr>
              <a:t>;</a:t>
            </a:r>
          </a:p>
          <a:p>
            <a:pPr marL="0" indent="0">
              <a:buNone/>
            </a:pPr>
            <a:endParaRPr lang="en-US" altLang="zh-CN" dirty="0"/>
          </a:p>
          <a:p>
            <a:r>
              <a:rPr lang="en-US" altLang="zh-CN" dirty="0"/>
              <a:t>The difference between do-while and while is that do-while evaluates its expression at the bottom of the loop instead of the top. Therefore, the statements within the do block are always executed at least </a:t>
            </a:r>
            <a:r>
              <a:rPr lang="en-US" altLang="zh-CN" dirty="0" smtClean="0"/>
              <a:t>once.</a:t>
            </a:r>
            <a:endParaRPr lang="zh-CN" altLang="en-US" dirty="0"/>
          </a:p>
        </p:txBody>
      </p:sp>
    </p:spTree>
    <p:extLst>
      <p:ext uri="{BB962C8B-B14F-4D97-AF65-F5344CB8AC3E}">
        <p14:creationId xmlns:p14="http://schemas.microsoft.com/office/powerpoint/2010/main" val="4142107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Explanations</a:t>
            </a:r>
            <a:endParaRPr lang="zh-CN" altLang="en-US" dirty="0"/>
          </a:p>
        </p:txBody>
      </p:sp>
      <p:sp>
        <p:nvSpPr>
          <p:cNvPr id="3" name="Content Placeholder 2"/>
          <p:cNvSpPr>
            <a:spLocks noGrp="1"/>
          </p:cNvSpPr>
          <p:nvPr>
            <p:ph idx="1"/>
          </p:nvPr>
        </p:nvSpPr>
        <p:spPr/>
        <p:txBody>
          <a:bodyPr>
            <a:normAutofit/>
          </a:bodyPr>
          <a:lstStyle/>
          <a:p>
            <a:r>
              <a:rPr lang="en-US" altLang="zh-CN" dirty="0" smtClean="0">
                <a:solidFill>
                  <a:srgbClr val="00B0F0"/>
                </a:solidFill>
              </a:rPr>
              <a:t>LOOP-CONDITION: </a:t>
            </a:r>
            <a:r>
              <a:rPr lang="en-US" altLang="zh-CN" dirty="0" smtClean="0"/>
              <a:t>The loop condition </a:t>
            </a:r>
            <a:r>
              <a:rPr lang="en-US" altLang="zh-CN" dirty="0"/>
              <a:t>is used to control the execution of the loop body</a:t>
            </a:r>
            <a:r>
              <a:rPr lang="en-US" altLang="zh-CN" dirty="0" smtClean="0"/>
              <a:t>. It is an boolean expression which includes one or more loop variables. </a:t>
            </a:r>
            <a:r>
              <a:rPr lang="en-US" altLang="zh-CN" dirty="0"/>
              <a:t>If the expression </a:t>
            </a:r>
            <a:r>
              <a:rPr lang="en-US" altLang="zh-CN" dirty="0" smtClean="0"/>
              <a:t>is </a:t>
            </a:r>
            <a:r>
              <a:rPr lang="en-US" altLang="zh-CN" dirty="0"/>
              <a:t>true, </a:t>
            </a:r>
            <a:r>
              <a:rPr lang="en-US" altLang="zh-CN" dirty="0" smtClean="0"/>
              <a:t>the </a:t>
            </a:r>
            <a:r>
              <a:rPr lang="en-US" altLang="zh-CN" dirty="0"/>
              <a:t>loop </a:t>
            </a:r>
            <a:r>
              <a:rPr lang="en-US" altLang="zh-CN" dirty="0" smtClean="0"/>
              <a:t>repeat. </a:t>
            </a:r>
          </a:p>
          <a:p>
            <a:r>
              <a:rPr lang="en-US" altLang="zh-CN" dirty="0" smtClean="0">
                <a:solidFill>
                  <a:srgbClr val="00B0F0"/>
                </a:solidFill>
              </a:rPr>
              <a:t>INITIALIZATION: </a:t>
            </a:r>
            <a:r>
              <a:rPr lang="en-US" altLang="zh-CN" dirty="0" smtClean="0"/>
              <a:t>Before the loop statement executes, we should initialize the loop variables.</a:t>
            </a:r>
          </a:p>
          <a:p>
            <a:r>
              <a:rPr lang="en-US" altLang="zh-CN" dirty="0" smtClean="0">
                <a:solidFill>
                  <a:srgbClr val="00B0F0"/>
                </a:solidFill>
              </a:rPr>
              <a:t>STATEMENTS: </a:t>
            </a:r>
            <a:r>
              <a:rPr lang="en-US" altLang="zh-CN" dirty="0"/>
              <a:t>the statements </a:t>
            </a:r>
            <a:r>
              <a:rPr lang="en-US" altLang="zh-CN" dirty="0" smtClean="0"/>
              <a:t>will be executed repeatedly.</a:t>
            </a:r>
            <a:endParaRPr lang="en-US" altLang="zh-CN" dirty="0"/>
          </a:p>
        </p:txBody>
      </p:sp>
    </p:spTree>
    <p:extLst>
      <p:ext uri="{BB962C8B-B14F-4D97-AF65-F5344CB8AC3E}">
        <p14:creationId xmlns:p14="http://schemas.microsoft.com/office/powerpoint/2010/main" val="1230763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Explanations</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00B0F0"/>
                </a:solidFill>
              </a:rPr>
              <a:t>UPDATE: </a:t>
            </a:r>
            <a:r>
              <a:rPr lang="en-US" altLang="zh-CN" dirty="0"/>
              <a:t>The body of the loop should change the value of loop variables so that, eventually, the condition becomes false and the loop terminates. Otherwise the loop will repeat forever, which is called an </a:t>
            </a:r>
            <a:r>
              <a:rPr lang="en-US" altLang="zh-CN" dirty="0">
                <a:solidFill>
                  <a:srgbClr val="00B0F0"/>
                </a:solidFill>
              </a:rPr>
              <a:t>infinite loop</a:t>
            </a:r>
            <a:r>
              <a:rPr lang="en-US" altLang="zh-CN" dirty="0"/>
              <a:t>. </a:t>
            </a:r>
          </a:p>
          <a:p>
            <a:r>
              <a:rPr lang="en-US" altLang="zh-CN" dirty="0">
                <a:solidFill>
                  <a:srgbClr val="FF0000"/>
                </a:solidFill>
              </a:rPr>
              <a:t>We must avoid infinite loop</a:t>
            </a:r>
            <a:r>
              <a:rPr lang="en-US" altLang="zh-CN" dirty="0" smtClean="0">
                <a:solidFill>
                  <a:srgbClr val="FF0000"/>
                </a:solidFill>
              </a:rPr>
              <a:t>!</a:t>
            </a:r>
          </a:p>
          <a:p>
            <a:endParaRPr lang="en-US" altLang="zh-CN" dirty="0" smtClean="0">
              <a:solidFill>
                <a:srgbClr val="FF0000"/>
              </a:solidFill>
            </a:endParaRPr>
          </a:p>
          <a:p>
            <a:r>
              <a:rPr lang="en-US" altLang="zh-CN" dirty="0"/>
              <a:t>This type of loop is so common that there is another statement, the for loop, that expresses it more concisely.</a:t>
            </a:r>
            <a:endParaRPr lang="en-US" altLang="zh-CN" dirty="0" smtClean="0"/>
          </a:p>
          <a:p>
            <a:endParaRPr lang="zh-CN" altLang="en-US" dirty="0"/>
          </a:p>
        </p:txBody>
      </p:sp>
    </p:spTree>
    <p:extLst>
      <p:ext uri="{BB962C8B-B14F-4D97-AF65-F5344CB8AC3E}">
        <p14:creationId xmlns:p14="http://schemas.microsoft.com/office/powerpoint/2010/main" val="2739622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For-loop statement</a:t>
            </a:r>
            <a:endParaRPr lang="zh-CN" altLang="en-US" dirty="0"/>
          </a:p>
        </p:txBody>
      </p:sp>
      <p:sp>
        <p:nvSpPr>
          <p:cNvPr id="3" name="Content Placeholder 2"/>
          <p:cNvSpPr>
            <a:spLocks noGrp="1"/>
          </p:cNvSpPr>
          <p:nvPr>
            <p:ph idx="1"/>
          </p:nvPr>
        </p:nvSpPr>
        <p:spPr/>
        <p:txBody>
          <a:bodyPr/>
          <a:lstStyle/>
          <a:p>
            <a:pPr marL="0" indent="0">
              <a:buNone/>
            </a:pPr>
            <a:r>
              <a:rPr lang="en-US" altLang="zh-CN" dirty="0"/>
              <a:t>for </a:t>
            </a:r>
            <a:r>
              <a:rPr lang="en-US" altLang="zh-CN" dirty="0" smtClean="0"/>
              <a:t>(</a:t>
            </a:r>
            <a:r>
              <a:rPr lang="en-US" altLang="zh-CN" dirty="0" smtClean="0">
                <a:solidFill>
                  <a:srgbClr val="0070C0"/>
                </a:solidFill>
              </a:rPr>
              <a:t>INITIALIZATION; LOOP-CONDITION; UPDATE</a:t>
            </a:r>
            <a:r>
              <a:rPr lang="en-US" altLang="zh-CN" dirty="0" smtClean="0"/>
              <a:t>){</a:t>
            </a:r>
            <a:endParaRPr lang="en-US" altLang="zh-CN" dirty="0"/>
          </a:p>
          <a:p>
            <a:pPr marL="0" indent="0">
              <a:buNone/>
            </a:pPr>
            <a:r>
              <a:rPr lang="en-US" altLang="zh-CN" dirty="0" smtClean="0"/>
              <a:t>     </a:t>
            </a:r>
            <a:r>
              <a:rPr lang="en-US" altLang="zh-CN" dirty="0" smtClean="0">
                <a:solidFill>
                  <a:srgbClr val="0070C0"/>
                </a:solidFill>
              </a:rPr>
              <a:t>STATEMENTS;</a:t>
            </a:r>
            <a:endParaRPr lang="en-US" altLang="zh-CN" dirty="0">
              <a:solidFill>
                <a:srgbClr val="0070C0"/>
              </a:solidFill>
            </a:endParaRPr>
          </a:p>
          <a:p>
            <a:pPr marL="0" indent="0">
              <a:buNone/>
            </a:pPr>
            <a:r>
              <a:rPr lang="en-US" altLang="zh-CN" dirty="0" smtClean="0"/>
              <a:t>}</a:t>
            </a:r>
          </a:p>
          <a:p>
            <a:pPr marL="0" indent="0">
              <a:buNone/>
            </a:pPr>
            <a:endParaRPr lang="en-US" altLang="zh-CN" dirty="0"/>
          </a:p>
          <a:p>
            <a:r>
              <a:rPr lang="en-US" altLang="zh-CN" dirty="0">
                <a:solidFill>
                  <a:srgbClr val="0070C0"/>
                </a:solidFill>
              </a:rPr>
              <a:t>The while loop and for loop can be replaced with each other!</a:t>
            </a:r>
          </a:p>
          <a:p>
            <a:r>
              <a:rPr lang="en-US" altLang="zh-CN" dirty="0"/>
              <a:t>There is one difference between for loops and while loops: if you declare a variable in the initializer, it only exists inside the for loop.</a:t>
            </a:r>
            <a:endParaRPr lang="zh-CN" altLang="en-US" dirty="0"/>
          </a:p>
          <a:p>
            <a:pPr marL="0" indent="0">
              <a:buNone/>
            </a:pPr>
            <a:endParaRPr lang="zh-CN" altLang="en-US" dirty="0"/>
          </a:p>
        </p:txBody>
      </p:sp>
    </p:spTree>
    <p:extLst>
      <p:ext uri="{BB962C8B-B14F-4D97-AF65-F5344CB8AC3E}">
        <p14:creationId xmlns:p14="http://schemas.microsoft.com/office/powerpoint/2010/main" val="2456825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Compound interest</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360" y="4939820"/>
            <a:ext cx="3343275" cy="11620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0773" y="3347594"/>
            <a:ext cx="4362450" cy="5905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212" y="4313391"/>
            <a:ext cx="4362450" cy="238125"/>
          </a:xfrm>
          <a:prstGeom prst="rect">
            <a:avLst/>
          </a:prstGeom>
        </p:spPr>
      </p:pic>
      <p:sp>
        <p:nvSpPr>
          <p:cNvPr id="7" name="Content Placeholder 2"/>
          <p:cNvSpPr txBox="1">
            <a:spLocks/>
          </p:cNvSpPr>
          <p:nvPr/>
        </p:nvSpPr>
        <p:spPr>
          <a:xfrm>
            <a:off x="628650" y="1825625"/>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Find the Future value(FV) according to given present value (PV), interest ratio and number of periods.</a:t>
            </a:r>
          </a:p>
          <a:p>
            <a:endParaRPr lang="zh-CN" altLang="en-US" dirty="0"/>
          </a:p>
        </p:txBody>
      </p:sp>
    </p:spTree>
    <p:extLst>
      <p:ext uri="{BB962C8B-B14F-4D97-AF65-F5344CB8AC3E}">
        <p14:creationId xmlns:p14="http://schemas.microsoft.com/office/powerpoint/2010/main" val="1511216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3626</TotalTime>
  <Words>1119</Words>
  <Application>Microsoft Office PowerPoint</Application>
  <PresentationFormat>On-screen Show (4:3)</PresentationFormat>
  <Paragraphs>282</Paragraphs>
  <Slides>37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宋体</vt:lpstr>
      <vt:lpstr>Arial</vt:lpstr>
      <vt:lpstr>Calibri</vt:lpstr>
      <vt:lpstr>Office Theme</vt:lpstr>
      <vt:lpstr>Java Programming</vt:lpstr>
      <vt:lpstr>Outline </vt:lpstr>
      <vt:lpstr>Compound interest</vt:lpstr>
      <vt:lpstr>While-loop statement</vt:lpstr>
      <vt:lpstr>Do-while loop statement</vt:lpstr>
      <vt:lpstr>Explanations</vt:lpstr>
      <vt:lpstr>Explanations</vt:lpstr>
      <vt:lpstr>For-loop statement</vt:lpstr>
      <vt:lpstr>Compound interest</vt:lpstr>
      <vt:lpstr>MoneyUtils.java</vt:lpstr>
      <vt:lpstr>MoneyUtils.java (while version)</vt:lpstr>
      <vt:lpstr>MoneyUtils.java (do-while version)</vt:lpstr>
      <vt:lpstr>MoneyUtils.java (method version)</vt:lpstr>
      <vt:lpstr>Round to nearest hundredth </vt:lpstr>
      <vt:lpstr>Round to nearest hundredth </vt:lpstr>
      <vt:lpstr>Round to nearest hundredth </vt:lpstr>
      <vt:lpstr>Java API specification</vt:lpstr>
      <vt:lpstr>Mortgage payment</vt:lpstr>
      <vt:lpstr>Mortgage payment</vt:lpstr>
      <vt:lpstr>Calculate the factorial of N</vt:lpstr>
      <vt:lpstr>Quiz: Celsius and Fahrenheit</vt:lpstr>
      <vt:lpstr>Break, continue &amp; return statement</vt:lpstr>
      <vt:lpstr>Print the odd numbers</vt:lpstr>
      <vt:lpstr>Variable scope</vt:lpstr>
      <vt:lpstr>Variable scope</vt:lpstr>
      <vt:lpstr>check prime number</vt:lpstr>
      <vt:lpstr>check prime number</vt:lpstr>
      <vt:lpstr>Control How your program exits</vt:lpstr>
      <vt:lpstr>Control How your program exits</vt:lpstr>
      <vt:lpstr>Nested loops</vt:lpstr>
      <vt:lpstr>Chinese multiplication table</vt:lpstr>
      <vt:lpstr>Chinese multiplication table</vt:lpstr>
      <vt:lpstr>Star Triangles</vt:lpstr>
      <vt:lpstr>Upper left triangle</vt:lpstr>
      <vt:lpstr>Upper right triangle</vt:lpstr>
      <vt:lpstr>Refactor: Upper right or left triangle </vt:lpstr>
      <vt:lpstr>PowerPoint Presentation</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Xudong</dc:creator>
  <cp:lastModifiedBy>刘旭东</cp:lastModifiedBy>
  <cp:revision>485</cp:revision>
  <dcterms:created xsi:type="dcterms:W3CDTF">2016-09-13T14:28:44Z</dcterms:created>
  <dcterms:modified xsi:type="dcterms:W3CDTF">2017-05-10T03:29:28Z</dcterms:modified>
</cp:coreProperties>
</file>