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png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handoutMasterIdLst>
    <p:handoutMasterId r:id="rId37"/>
  </p:handoutMasterIdLst>
  <p:sldIdLst>
    <p:sldId id="256" r:id="rId2"/>
    <p:sldId id="295" r:id="rId3"/>
    <p:sldId id="294" r:id="rId4"/>
    <p:sldId id="289" r:id="rId5"/>
    <p:sldId id="290" r:id="rId6"/>
    <p:sldId id="291" r:id="rId7"/>
    <p:sldId id="282" r:id="rId8"/>
    <p:sldId id="297" r:id="rId9"/>
    <p:sldId id="296" r:id="rId10"/>
    <p:sldId id="283" r:id="rId11"/>
    <p:sldId id="284" r:id="rId12"/>
    <p:sldId id="285" r:id="rId13"/>
    <p:sldId id="286" r:id="rId14"/>
    <p:sldId id="312" r:id="rId15"/>
    <p:sldId id="311" r:id="rId16"/>
    <p:sldId id="313" r:id="rId17"/>
    <p:sldId id="304" r:id="rId18"/>
    <p:sldId id="324" r:id="rId19"/>
    <p:sldId id="301" r:id="rId20"/>
    <p:sldId id="302" r:id="rId21"/>
    <p:sldId id="303" r:id="rId22"/>
    <p:sldId id="325" r:id="rId23"/>
    <p:sldId id="309" r:id="rId24"/>
    <p:sldId id="310" r:id="rId25"/>
    <p:sldId id="308" r:id="rId26"/>
    <p:sldId id="305" r:id="rId27"/>
    <p:sldId id="320" r:id="rId28"/>
    <p:sldId id="293" r:id="rId29"/>
    <p:sldId id="314" r:id="rId30"/>
    <p:sldId id="321" r:id="rId31"/>
    <p:sldId id="315" r:id="rId32"/>
    <p:sldId id="316" r:id="rId33"/>
    <p:sldId id="317" r:id="rId34"/>
    <p:sldId id="322" r:id="rId35"/>
    <p:sldId id="281" r:id="rId36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5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378BA-63DB-4BA9-B4EA-C343CA4219D3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D7B0E-59DE-4449-A9F5-268889CE9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255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6000" b="1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dirty="0" smtClean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4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27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1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3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4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5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6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43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2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4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2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54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D0F35-082B-44F0-BB91-68C18FBCC343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F9BF-70D2-4F4A-82B1-87953B00D5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8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Java Programming</a:t>
            </a:r>
            <a:endParaRPr lang="zh-CN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Arrays</a:t>
            </a:r>
            <a:endParaRPr lang="zh-CN" alt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617" y="642361"/>
            <a:ext cx="2204765" cy="14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Create an array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An array is defined using </a:t>
            </a:r>
            <a:r>
              <a:rPr lang="en-US" altLang="zh-CN" dirty="0">
                <a:solidFill>
                  <a:srgbClr val="00B0F0"/>
                </a:solidFill>
              </a:rPr>
              <a:t>TYPE[]</a:t>
            </a:r>
            <a:r>
              <a:rPr lang="en-US" altLang="zh-CN" dirty="0"/>
              <a:t>, TYPE can be </a:t>
            </a:r>
            <a:r>
              <a:rPr lang="en-US" altLang="zh-CN" dirty="0" err="1"/>
              <a:t>int</a:t>
            </a:r>
            <a:r>
              <a:rPr lang="en-US" altLang="zh-CN" dirty="0"/>
              <a:t>, double, String, etc.</a:t>
            </a:r>
            <a:endParaRPr lang="en-US" altLang="zh-CN" dirty="0" smtClean="0"/>
          </a:p>
          <a:p>
            <a:r>
              <a:rPr lang="en-US" altLang="zh-CN" dirty="0" smtClean="0"/>
              <a:t>To </a:t>
            </a:r>
            <a:r>
              <a:rPr lang="en-US" altLang="zh-CN" dirty="0"/>
              <a:t>create an array of a given size, use the operator </a:t>
            </a:r>
            <a:r>
              <a:rPr lang="en-US" altLang="zh-CN" dirty="0" smtClean="0">
                <a:solidFill>
                  <a:srgbClr val="FF0000"/>
                </a:solidFill>
              </a:rPr>
              <a:t>new. </a:t>
            </a:r>
          </a:p>
          <a:p>
            <a:pPr marL="342900" lvl="1" indent="0">
              <a:buNone/>
            </a:pPr>
            <a:r>
              <a:rPr lang="en-US" altLang="zh-CN" dirty="0" err="1">
                <a:solidFill>
                  <a:srgbClr val="00B0F0"/>
                </a:solidFill>
              </a:rPr>
              <a:t>int</a:t>
            </a:r>
            <a:r>
              <a:rPr lang="en-US" altLang="zh-CN" dirty="0">
                <a:solidFill>
                  <a:srgbClr val="00B0F0"/>
                </a:solidFill>
              </a:rPr>
              <a:t>[] </a:t>
            </a:r>
            <a:r>
              <a:rPr lang="en-US" altLang="zh-CN" dirty="0">
                <a:solidFill>
                  <a:srgbClr val="00B050"/>
                </a:solidFill>
              </a:rPr>
              <a:t>values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rgbClr val="FF0000"/>
                </a:solidFill>
              </a:rPr>
              <a:t>new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int</a:t>
            </a:r>
            <a:r>
              <a:rPr lang="en-US" altLang="zh-CN" dirty="0">
                <a:solidFill>
                  <a:srgbClr val="00B0F0"/>
                </a:solidFill>
              </a:rPr>
              <a:t>[</a:t>
            </a:r>
            <a:r>
              <a:rPr lang="en-US" altLang="zh-CN" dirty="0">
                <a:solidFill>
                  <a:srgbClr val="7030A0"/>
                </a:solidFill>
              </a:rPr>
              <a:t>5</a:t>
            </a:r>
            <a:r>
              <a:rPr lang="en-US" altLang="zh-CN" dirty="0">
                <a:solidFill>
                  <a:srgbClr val="00B0F0"/>
                </a:solidFill>
              </a:rPr>
              <a:t>]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or you may use a variable to specify the size:</a:t>
            </a:r>
          </a:p>
          <a:p>
            <a:pPr marL="3429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size = 12;</a:t>
            </a:r>
          </a:p>
          <a:p>
            <a:pPr marL="342900" lvl="1" indent="0">
              <a:buNone/>
            </a:pPr>
            <a:r>
              <a:rPr lang="en-US" altLang="zh-CN" dirty="0" err="1">
                <a:solidFill>
                  <a:srgbClr val="00B0F0"/>
                </a:solidFill>
              </a:rPr>
              <a:t>int</a:t>
            </a:r>
            <a:r>
              <a:rPr lang="en-US" altLang="zh-CN" dirty="0">
                <a:solidFill>
                  <a:srgbClr val="00B0F0"/>
                </a:solidFill>
              </a:rPr>
              <a:t>[] </a:t>
            </a:r>
            <a:r>
              <a:rPr lang="en-US" altLang="zh-CN" dirty="0">
                <a:solidFill>
                  <a:srgbClr val="00B050"/>
                </a:solidFill>
              </a:rPr>
              <a:t>values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FF0000"/>
                </a:solidFill>
              </a:rPr>
              <a:t>new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int</a:t>
            </a:r>
            <a:r>
              <a:rPr lang="en-US" altLang="zh-CN" dirty="0">
                <a:solidFill>
                  <a:srgbClr val="00B0F0"/>
                </a:solidFill>
              </a:rPr>
              <a:t>[</a:t>
            </a:r>
            <a:r>
              <a:rPr lang="en-US" altLang="zh-CN" dirty="0">
                <a:solidFill>
                  <a:srgbClr val="7030A0"/>
                </a:solidFill>
              </a:rPr>
              <a:t>size</a:t>
            </a:r>
            <a:r>
              <a:rPr lang="en-US" altLang="zh-CN" dirty="0" smtClean="0">
                <a:solidFill>
                  <a:srgbClr val="00B0F0"/>
                </a:solidFill>
              </a:rPr>
              <a:t>];</a:t>
            </a:r>
          </a:p>
          <a:p>
            <a:pPr lvl="1"/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Note: </a:t>
            </a:r>
            <a:r>
              <a:rPr lang="en-US" altLang="zh-CN" dirty="0"/>
              <a:t>When you create an array of </a:t>
            </a:r>
            <a:r>
              <a:rPr lang="en-US" altLang="zh-CN" dirty="0" err="1"/>
              <a:t>ints</a:t>
            </a:r>
            <a:r>
              <a:rPr lang="en-US" altLang="zh-CN" dirty="0"/>
              <a:t>, the elements are initialized to zero</a:t>
            </a:r>
            <a:r>
              <a:rPr lang="en-US" altLang="zh-CN" dirty="0" smtClean="0"/>
              <a:t>.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72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 </a:t>
            </a:r>
            <a:r>
              <a:rPr lang="en-US" altLang="zh-CN" dirty="0" smtClean="0"/>
              <a:t>Initialization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Curly braces can be used to initialize an array.</a:t>
            </a:r>
          </a:p>
          <a:p>
            <a:r>
              <a:rPr lang="en-US" altLang="zh-CN" dirty="0"/>
              <a:t>It can ONLY be used when you declare the variable.</a:t>
            </a:r>
          </a:p>
          <a:p>
            <a:pPr marL="342900" lvl="1" indent="0">
              <a:buNone/>
            </a:pPr>
            <a:r>
              <a:rPr lang="en-US" altLang="zh-CN" dirty="0" err="1">
                <a:solidFill>
                  <a:srgbClr val="00B0F0"/>
                </a:solidFill>
              </a:rPr>
              <a:t>int</a:t>
            </a:r>
            <a:r>
              <a:rPr lang="en-US" altLang="zh-CN" dirty="0">
                <a:solidFill>
                  <a:srgbClr val="00B0F0"/>
                </a:solidFill>
              </a:rPr>
              <a:t>[] </a:t>
            </a:r>
            <a:r>
              <a:rPr lang="en-US" altLang="zh-CN" dirty="0">
                <a:solidFill>
                  <a:srgbClr val="00B050"/>
                </a:solidFill>
              </a:rPr>
              <a:t>values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7030A0"/>
                </a:solidFill>
              </a:rPr>
              <a:t>{ 12, 24, -23, 47 </a:t>
            </a:r>
            <a:r>
              <a:rPr lang="en-US" altLang="zh-CN" dirty="0" smtClean="0">
                <a:solidFill>
                  <a:srgbClr val="7030A0"/>
                </a:solidFill>
              </a:rPr>
              <a:t>};</a:t>
            </a:r>
          </a:p>
          <a:p>
            <a:pPr marL="342900" lvl="1" indent="0">
              <a:buNone/>
            </a:pP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/>
              <a:t>Is there an error in this code?</a:t>
            </a:r>
          </a:p>
          <a:p>
            <a:pPr marL="3429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[] values = {1, 2.5, 3, 3.5, 4};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03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Accessing </a:t>
            </a:r>
            <a:r>
              <a:rPr lang="en-US" altLang="zh-CN" dirty="0"/>
              <a:t>the </a:t>
            </a:r>
            <a:r>
              <a:rPr lang="en-US" altLang="zh-CN" dirty="0" smtClean="0"/>
              <a:t>elements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</a:t>
            </a:r>
            <a:r>
              <a:rPr lang="en-US" altLang="zh-CN" dirty="0"/>
              <a:t>access the elements of an array, use the [] operator: </a:t>
            </a:r>
            <a:r>
              <a:rPr lang="en-US" altLang="zh-CN" dirty="0" smtClean="0">
                <a:solidFill>
                  <a:srgbClr val="00B0F0"/>
                </a:solidFill>
              </a:rPr>
              <a:t>variable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7030A0"/>
                </a:solidFill>
              </a:rPr>
              <a:t>index</a:t>
            </a:r>
            <a:r>
              <a:rPr lang="en-US" altLang="zh-CN" dirty="0" smtClean="0"/>
              <a:t>]</a:t>
            </a:r>
          </a:p>
          <a:p>
            <a:r>
              <a:rPr lang="en-US" altLang="zh-CN" dirty="0"/>
              <a:t>The index starts at zero and ends at length-1.</a:t>
            </a:r>
          </a:p>
          <a:p>
            <a:r>
              <a:rPr lang="en-US" altLang="zh-CN" dirty="0"/>
              <a:t>Example:</a:t>
            </a:r>
          </a:p>
          <a:p>
            <a:pPr marL="3429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[] values = { 12, 24, -23, 47 };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values[</a:t>
            </a:r>
            <a:r>
              <a:rPr lang="en-US" altLang="zh-CN" dirty="0">
                <a:solidFill>
                  <a:srgbClr val="7030A0"/>
                </a:solidFill>
              </a:rPr>
              <a:t>3</a:t>
            </a:r>
            <a:r>
              <a:rPr lang="en-US" altLang="zh-CN" dirty="0">
                <a:solidFill>
                  <a:srgbClr val="00B0F0"/>
                </a:solidFill>
              </a:rPr>
              <a:t>] </a:t>
            </a:r>
            <a:r>
              <a:rPr lang="en-US" altLang="zh-CN" dirty="0"/>
              <a:t>= 18; 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en-US" altLang="zh-CN" dirty="0">
                <a:solidFill>
                  <a:srgbClr val="00B050"/>
                </a:solidFill>
              </a:rPr>
              <a:t> values =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{12,24,-23,</a:t>
            </a:r>
            <a:r>
              <a:rPr lang="en-US" altLang="zh-CN" dirty="0">
                <a:solidFill>
                  <a:srgbClr val="00B0F0"/>
                </a:solidFill>
              </a:rPr>
              <a:t>18</a:t>
            </a:r>
            <a:r>
              <a:rPr lang="en-US" altLang="zh-CN" dirty="0">
                <a:solidFill>
                  <a:srgbClr val="00B050"/>
                </a:solidFill>
              </a:rPr>
              <a:t>}</a:t>
            </a:r>
          </a:p>
          <a:p>
            <a:pPr marL="3429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x = </a:t>
            </a:r>
            <a:r>
              <a:rPr lang="en-US" altLang="zh-CN" dirty="0">
                <a:solidFill>
                  <a:srgbClr val="00B0F0"/>
                </a:solidFill>
              </a:rPr>
              <a:t>values[</a:t>
            </a:r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en-US" altLang="zh-CN" dirty="0">
                <a:solidFill>
                  <a:srgbClr val="00B0F0"/>
                </a:solidFill>
              </a:rPr>
              <a:t>] </a:t>
            </a:r>
            <a:r>
              <a:rPr lang="en-US" altLang="zh-CN" dirty="0"/>
              <a:t>+ 3;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smtClean="0">
                <a:solidFill>
                  <a:srgbClr val="00B050"/>
                </a:solidFill>
              </a:rPr>
              <a:t>x=27</a:t>
            </a:r>
          </a:p>
          <a:p>
            <a:pPr marL="342900" lvl="1" indent="0">
              <a:buNone/>
            </a:pPr>
            <a:endParaRPr lang="en-US" altLang="zh-CN" dirty="0"/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values[</a:t>
            </a:r>
            <a:r>
              <a:rPr lang="en-US" altLang="zh-CN" dirty="0" smtClean="0">
                <a:solidFill>
                  <a:srgbClr val="7030A0"/>
                </a:solidFill>
              </a:rPr>
              <a:t>4</a:t>
            </a:r>
            <a:r>
              <a:rPr lang="en-US" altLang="zh-CN" dirty="0" smtClean="0">
                <a:solidFill>
                  <a:srgbClr val="00B0F0"/>
                </a:solidFill>
              </a:rPr>
              <a:t>] </a:t>
            </a:r>
            <a:r>
              <a:rPr lang="en-US" altLang="zh-CN" dirty="0" smtClean="0"/>
              <a:t>= 1;</a:t>
            </a:r>
          </a:p>
          <a:p>
            <a:endParaRPr lang="en-US" altLang="zh-C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902200"/>
            <a:ext cx="1141760" cy="1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3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Length of an array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Each </a:t>
            </a:r>
            <a:r>
              <a:rPr lang="en-US" altLang="zh-CN" dirty="0"/>
              <a:t>array has a length variable built-in that contains the length of the array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[] values = new </a:t>
            </a:r>
            <a:r>
              <a:rPr lang="en-US" altLang="zh-CN" dirty="0" err="1"/>
              <a:t>int</a:t>
            </a:r>
            <a:r>
              <a:rPr lang="en-US" altLang="zh-CN" dirty="0"/>
              <a:t>[12];</a:t>
            </a:r>
          </a:p>
          <a:p>
            <a:pPr marL="3429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size = </a:t>
            </a:r>
            <a:r>
              <a:rPr lang="en-US" altLang="zh-CN" dirty="0" err="1">
                <a:solidFill>
                  <a:srgbClr val="00B0F0"/>
                </a:solidFill>
              </a:rPr>
              <a:t>values.length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12</a:t>
            </a:r>
          </a:p>
          <a:p>
            <a:pPr marL="3429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[] values2 = {1,2,3,4,5}</a:t>
            </a:r>
          </a:p>
          <a:p>
            <a:pPr marL="3429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size2 = </a:t>
            </a:r>
            <a:r>
              <a:rPr lang="en-US" altLang="zh-CN" dirty="0">
                <a:solidFill>
                  <a:srgbClr val="00B0F0"/>
                </a:solidFill>
              </a:rPr>
              <a:t>values2.length; </a:t>
            </a:r>
            <a:r>
              <a:rPr lang="en-US" altLang="zh-CN" dirty="0">
                <a:solidFill>
                  <a:srgbClr val="00B050"/>
                </a:solidFill>
              </a:rPr>
              <a:t>// 5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 to array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There are two kinds of types in Java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Primitive </a:t>
            </a:r>
            <a:r>
              <a:rPr lang="en-US" altLang="zh-CN" dirty="0"/>
              <a:t>type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reference type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00B0F0"/>
                </a:solidFill>
              </a:rPr>
              <a:t>Primitive </a:t>
            </a:r>
            <a:r>
              <a:rPr lang="en-US" altLang="zh-CN" dirty="0">
                <a:solidFill>
                  <a:srgbClr val="00B0F0"/>
                </a:solidFill>
              </a:rPr>
              <a:t>types </a:t>
            </a:r>
            <a:r>
              <a:rPr lang="en-US" altLang="zh-CN" dirty="0"/>
              <a:t>are basic java </a:t>
            </a:r>
            <a:r>
              <a:rPr lang="en-US" altLang="zh-CN" dirty="0" smtClean="0"/>
              <a:t>types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/>
              <a:t>, long, double, boolean, char, short, byte, </a:t>
            </a:r>
            <a:r>
              <a:rPr lang="en-US" altLang="zh-CN" dirty="0" smtClean="0"/>
              <a:t>float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actual values are stored in the </a:t>
            </a:r>
            <a:r>
              <a:rPr lang="en-US" altLang="zh-CN" dirty="0" smtClean="0"/>
              <a:t>variable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Reference types </a:t>
            </a:r>
            <a:r>
              <a:rPr lang="en-US" altLang="zh-CN" dirty="0"/>
              <a:t>are arrays and </a:t>
            </a:r>
            <a:r>
              <a:rPr lang="en-US" altLang="zh-CN" dirty="0" smtClean="0"/>
              <a:t>objects</a:t>
            </a:r>
          </a:p>
          <a:p>
            <a:pPr lvl="1"/>
            <a:r>
              <a:rPr lang="en-US" altLang="zh-CN" dirty="0" smtClean="0"/>
              <a:t>String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 smtClean="0"/>
              <a:t>[],…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value of </a:t>
            </a:r>
            <a:r>
              <a:rPr lang="en-US" altLang="zh-CN" dirty="0" smtClean="0"/>
              <a:t>a reference type variable is an memory address to </a:t>
            </a:r>
            <a:r>
              <a:rPr lang="en-US" altLang="zh-CN" dirty="0"/>
              <a:t>the </a:t>
            </a:r>
            <a:r>
              <a:rPr lang="en-US" altLang="zh-CN" dirty="0" smtClean="0"/>
              <a:t>variable.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825625"/>
            <a:ext cx="4032314" cy="36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4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 to array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</a:t>
            </a:r>
            <a:r>
              <a:rPr lang="en-US" altLang="zh-CN" dirty="0"/>
              <a:t>can assign a different variable to refer to the same array, and we can change the value of counts to refer to a different array.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double</a:t>
            </a:r>
            <a:r>
              <a:rPr lang="en-US" altLang="zh-CN" dirty="0"/>
              <a:t>[] a = new double[3];</a:t>
            </a:r>
            <a:br>
              <a:rPr lang="en-US" altLang="zh-CN" dirty="0"/>
            </a:br>
            <a:r>
              <a:rPr lang="en-US" altLang="zh-CN" dirty="0"/>
              <a:t>double[] b = a;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00" y="4636736"/>
            <a:ext cx="3708500" cy="127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9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Copying arrays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767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If you actually want to copy the array, not just a reference, you have to </a:t>
            </a:r>
            <a:r>
              <a:rPr lang="en-US" altLang="zh-CN" dirty="0" smtClean="0"/>
              <a:t>create a </a:t>
            </a:r>
            <a:r>
              <a:rPr lang="en-US" altLang="zh-CN" dirty="0"/>
              <a:t>new array and copy the elements from the old to the new, like this</a:t>
            </a:r>
            <a:r>
              <a:rPr lang="en-US" altLang="zh-CN" dirty="0" smtClean="0"/>
              <a:t>:</a:t>
            </a:r>
          </a:p>
          <a:p>
            <a:pPr marL="342900" lvl="1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double[] b = new double[3];</a:t>
            </a:r>
            <a:br>
              <a:rPr lang="en-US" altLang="zh-CN" dirty="0" smtClean="0"/>
            </a:br>
            <a:r>
              <a:rPr lang="en-US" altLang="zh-CN" dirty="0" smtClean="0"/>
              <a:t>    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3;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{</a:t>
            </a:r>
            <a:br>
              <a:rPr lang="en-US" altLang="zh-CN" dirty="0" smtClean="0"/>
            </a:br>
            <a:r>
              <a:rPr lang="en-US" altLang="zh-CN" dirty="0" smtClean="0"/>
              <a:t>    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  <a:p>
            <a:pPr marL="3429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Another </a:t>
            </a:r>
            <a:r>
              <a:rPr lang="en-US" altLang="zh-CN" dirty="0"/>
              <a:t>option is to use </a:t>
            </a:r>
            <a:r>
              <a:rPr lang="en-US" altLang="zh-CN" dirty="0" err="1"/>
              <a:t>java.util.Arrays</a:t>
            </a:r>
            <a:r>
              <a:rPr lang="en-US" altLang="zh-CN" dirty="0"/>
              <a:t>, which provide </a:t>
            </a:r>
            <a:r>
              <a:rPr lang="en-US" altLang="zh-CN" dirty="0" err="1"/>
              <a:t>copyOf</a:t>
            </a:r>
            <a:r>
              <a:rPr lang="en-US" altLang="zh-CN" dirty="0"/>
              <a:t> that copies an array. You can invoke it like this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/>
              <a:t>double[] b = </a:t>
            </a:r>
            <a:r>
              <a:rPr lang="en-US" altLang="zh-CN" dirty="0" err="1"/>
              <a:t>Arrays.copyOf</a:t>
            </a:r>
            <a:r>
              <a:rPr lang="en-US" altLang="zh-CN" dirty="0"/>
              <a:t>(a, 3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582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Printing an array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//print the elements of an array</a:t>
            </a:r>
            <a:r>
              <a:rPr lang="en-US" altLang="zh-CN" dirty="0">
                <a:solidFill>
                  <a:srgbClr val="00B050"/>
                </a:solidFill>
              </a:rPr>
              <a:t> 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public</a:t>
            </a:r>
            <a:r>
              <a:rPr lang="en-US" altLang="zh-CN" b="0" dirty="0"/>
              <a:t> </a:t>
            </a:r>
            <a:r>
              <a:rPr lang="en-US" altLang="zh-CN" dirty="0"/>
              <a:t>static</a:t>
            </a:r>
            <a:r>
              <a:rPr lang="en-US" altLang="zh-CN" b="0" dirty="0"/>
              <a:t> </a:t>
            </a:r>
            <a:r>
              <a:rPr lang="en-US" altLang="zh-CN" dirty="0"/>
              <a:t>void</a:t>
            </a:r>
            <a:r>
              <a:rPr lang="en-US" altLang="zh-CN" b="0" dirty="0"/>
              <a:t> </a:t>
            </a:r>
            <a:r>
              <a:rPr lang="en-US" altLang="zh-CN" b="0" dirty="0" err="1" smtClean="0">
                <a:solidFill>
                  <a:srgbClr val="0070C0"/>
                </a:solidFill>
              </a:rPr>
              <a:t>printArray</a:t>
            </a:r>
            <a:r>
              <a:rPr lang="en-US" altLang="zh-CN" b="0" dirty="0" smtClean="0"/>
              <a:t>(</a:t>
            </a:r>
            <a:r>
              <a:rPr lang="en-US" altLang="zh-CN" dirty="0" smtClean="0"/>
              <a:t>float</a:t>
            </a:r>
            <a:r>
              <a:rPr lang="en-US" altLang="zh-CN" b="0" dirty="0" smtClean="0"/>
              <a:t>[]</a:t>
            </a:r>
            <a:r>
              <a:rPr lang="en-US" altLang="zh-CN" b="0" dirty="0"/>
              <a:t> array) {  </a:t>
            </a:r>
          </a:p>
          <a:p>
            <a:pPr marL="0" indent="0">
              <a:buNone/>
            </a:pPr>
            <a:r>
              <a:rPr lang="en-US" altLang="zh-CN" b="0" dirty="0"/>
              <a:t>            </a:t>
            </a:r>
            <a:r>
              <a:rPr lang="en-US" altLang="zh-CN" b="0" dirty="0" err="1"/>
              <a:t>System.out.print</a:t>
            </a:r>
            <a:r>
              <a:rPr lang="en-US" altLang="zh-CN" b="0" dirty="0"/>
              <a:t>("{");  </a:t>
            </a:r>
          </a:p>
          <a:p>
            <a:pPr marL="0" indent="0">
              <a:buNone/>
            </a:pPr>
            <a:r>
              <a:rPr lang="en-US" altLang="zh-CN" b="0" dirty="0"/>
              <a:t>            </a:t>
            </a:r>
            <a:r>
              <a:rPr lang="en-US" altLang="zh-CN" dirty="0"/>
              <a:t>for</a:t>
            </a:r>
            <a:r>
              <a:rPr lang="en-US" altLang="zh-CN" b="0" dirty="0"/>
              <a:t> (</a:t>
            </a:r>
            <a:r>
              <a:rPr lang="en-US" altLang="zh-CN" dirty="0" err="1"/>
              <a:t>int</a:t>
            </a:r>
            <a:r>
              <a:rPr lang="en-US" altLang="zh-CN" b="0" dirty="0"/>
              <a:t> </a:t>
            </a:r>
            <a:r>
              <a:rPr lang="en-US" altLang="zh-CN" b="0" dirty="0" err="1"/>
              <a:t>i</a:t>
            </a:r>
            <a:r>
              <a:rPr lang="en-US" altLang="zh-CN" b="0" dirty="0"/>
              <a:t> = 0; </a:t>
            </a:r>
            <a:r>
              <a:rPr lang="en-US" altLang="zh-CN" b="0" dirty="0" err="1"/>
              <a:t>i</a:t>
            </a:r>
            <a:r>
              <a:rPr lang="en-US" altLang="zh-CN" b="0" dirty="0"/>
              <a:t> &lt; </a:t>
            </a:r>
            <a:r>
              <a:rPr lang="en-US" altLang="zh-CN" b="0" dirty="0" err="1"/>
              <a:t>array.length</a:t>
            </a:r>
            <a:r>
              <a:rPr lang="en-US" altLang="zh-CN" b="0" dirty="0"/>
              <a:t>; </a:t>
            </a:r>
            <a:r>
              <a:rPr lang="en-US" altLang="zh-CN" b="0" dirty="0" err="1"/>
              <a:t>i</a:t>
            </a:r>
            <a:r>
              <a:rPr lang="en-US" altLang="zh-CN" b="0" dirty="0"/>
              <a:t>++) {  </a:t>
            </a:r>
          </a:p>
          <a:p>
            <a:pPr marL="0" indent="0">
              <a:buNone/>
            </a:pPr>
            <a:r>
              <a:rPr lang="en-US" altLang="zh-CN" b="0" dirty="0"/>
              <a:t>                </a:t>
            </a:r>
            <a:r>
              <a:rPr lang="en-US" altLang="zh-CN" b="0" dirty="0" err="1"/>
              <a:t>System.out.print</a:t>
            </a:r>
            <a:r>
              <a:rPr lang="en-US" altLang="zh-CN" b="0" dirty="0"/>
              <a:t>(array[</a:t>
            </a:r>
            <a:r>
              <a:rPr lang="en-US" altLang="zh-CN" b="0" dirty="0" err="1"/>
              <a:t>i</a:t>
            </a:r>
            <a:r>
              <a:rPr lang="en-US" altLang="zh-CN" b="0" dirty="0"/>
              <a:t>]);  </a:t>
            </a:r>
          </a:p>
          <a:p>
            <a:pPr marL="0" indent="0">
              <a:buNone/>
            </a:pPr>
            <a:r>
              <a:rPr lang="en-US" altLang="zh-CN" b="0" dirty="0"/>
              <a:t>                </a:t>
            </a:r>
            <a:r>
              <a:rPr lang="en-US" altLang="zh-CN" dirty="0"/>
              <a:t>if</a:t>
            </a:r>
            <a:r>
              <a:rPr lang="en-US" altLang="zh-CN" b="0" dirty="0"/>
              <a:t> (</a:t>
            </a:r>
            <a:r>
              <a:rPr lang="en-US" altLang="zh-CN" b="0" dirty="0" err="1"/>
              <a:t>i</a:t>
            </a:r>
            <a:r>
              <a:rPr lang="en-US" altLang="zh-CN" b="0" dirty="0"/>
              <a:t> &lt; </a:t>
            </a:r>
            <a:r>
              <a:rPr lang="en-US" altLang="zh-CN" b="0" dirty="0" err="1"/>
              <a:t>array.length</a:t>
            </a:r>
            <a:r>
              <a:rPr lang="en-US" altLang="zh-CN" b="0" dirty="0"/>
              <a:t> - 1) {  </a:t>
            </a:r>
          </a:p>
          <a:p>
            <a:pPr marL="0" indent="0">
              <a:buNone/>
            </a:pPr>
            <a:r>
              <a:rPr lang="en-US" altLang="zh-CN" b="0" dirty="0"/>
              <a:t>                    </a:t>
            </a:r>
            <a:r>
              <a:rPr lang="en-US" altLang="zh-CN" b="0" dirty="0" err="1"/>
              <a:t>System.out.print</a:t>
            </a:r>
            <a:r>
              <a:rPr lang="en-US" altLang="zh-CN" b="0" dirty="0"/>
              <a:t>(", ");  </a:t>
            </a:r>
          </a:p>
          <a:p>
            <a:pPr marL="0" indent="0">
              <a:buNone/>
            </a:pPr>
            <a:r>
              <a:rPr lang="en-US" altLang="zh-CN" b="0" dirty="0"/>
              <a:t>                }  </a:t>
            </a:r>
          </a:p>
          <a:p>
            <a:pPr marL="0" indent="0">
              <a:buNone/>
            </a:pPr>
            <a:r>
              <a:rPr lang="en-US" altLang="zh-CN" b="0" dirty="0"/>
              <a:t>            }  </a:t>
            </a:r>
          </a:p>
          <a:p>
            <a:pPr marL="0" indent="0">
              <a:buNone/>
            </a:pPr>
            <a:r>
              <a:rPr lang="en-US" altLang="zh-CN" b="0" dirty="0"/>
              <a:t>            </a:t>
            </a:r>
            <a:r>
              <a:rPr lang="en-US" altLang="zh-CN" b="0" dirty="0" err="1"/>
              <a:t>System.out.println</a:t>
            </a:r>
            <a:r>
              <a:rPr lang="en-US" altLang="zh-CN" b="0" dirty="0"/>
              <a:t>("}");  </a:t>
            </a:r>
          </a:p>
          <a:p>
            <a:pPr marL="0" indent="0">
              <a:buNone/>
            </a:pPr>
            <a:r>
              <a:rPr lang="en-US" altLang="zh-CN" b="0" dirty="0" smtClean="0"/>
              <a:t>}</a:t>
            </a:r>
            <a:r>
              <a:rPr lang="en-US" altLang="zh-CN" b="0" dirty="0"/>
              <a:t>  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8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Finding the smallest element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//find the smallest element </a:t>
            </a:r>
            <a:r>
              <a:rPr lang="en-US" altLang="zh-CN" dirty="0">
                <a:solidFill>
                  <a:srgbClr val="00B050"/>
                </a:solidFill>
              </a:rPr>
              <a:t>of an array </a:t>
            </a:r>
          </a:p>
          <a:p>
            <a:pPr marL="0" indent="0">
              <a:buNone/>
            </a:pPr>
            <a:r>
              <a:rPr lang="en-US" altLang="zh-CN" dirty="0"/>
              <a:t>public</a:t>
            </a:r>
            <a:r>
              <a:rPr lang="en-US" altLang="zh-CN" b="0" dirty="0"/>
              <a:t> </a:t>
            </a:r>
            <a:r>
              <a:rPr lang="en-US" altLang="zh-CN" dirty="0"/>
              <a:t>static</a:t>
            </a:r>
            <a:r>
              <a:rPr lang="en-US" altLang="zh-CN" b="0" dirty="0"/>
              <a:t> </a:t>
            </a:r>
            <a:r>
              <a:rPr lang="en-US" altLang="zh-CN" dirty="0"/>
              <a:t>void</a:t>
            </a:r>
            <a:r>
              <a:rPr lang="en-US" altLang="zh-CN" b="0" dirty="0"/>
              <a:t> </a:t>
            </a:r>
            <a:r>
              <a:rPr lang="en-US" altLang="zh-CN" b="0" dirty="0" err="1" smtClean="0">
                <a:solidFill>
                  <a:srgbClr val="0070C0"/>
                </a:solidFill>
              </a:rPr>
              <a:t>findSmallest</a:t>
            </a:r>
            <a:r>
              <a:rPr lang="en-US" altLang="zh-CN" b="0" dirty="0" smtClean="0"/>
              <a:t>(</a:t>
            </a:r>
            <a:r>
              <a:rPr lang="en-US" altLang="zh-CN" dirty="0" smtClean="0"/>
              <a:t>float</a:t>
            </a:r>
            <a:r>
              <a:rPr lang="en-US" altLang="zh-CN" b="0" dirty="0"/>
              <a:t>[] array) {  </a:t>
            </a:r>
          </a:p>
          <a:p>
            <a:pPr marL="0" indent="0">
              <a:buNone/>
            </a:pPr>
            <a:r>
              <a:rPr lang="en-US" altLang="zh-CN" b="0" dirty="0"/>
              <a:t>            </a:t>
            </a:r>
            <a:r>
              <a:rPr lang="en-US" altLang="zh-CN" b="0" dirty="0" err="1" smtClean="0"/>
              <a:t>int</a:t>
            </a:r>
            <a:r>
              <a:rPr lang="en-US" altLang="zh-CN" b="0" dirty="0" smtClean="0"/>
              <a:t> j=0;</a:t>
            </a:r>
            <a:r>
              <a:rPr lang="en-US" altLang="zh-CN" dirty="0" smtClean="0">
                <a:solidFill>
                  <a:srgbClr val="00B050"/>
                </a:solidFill>
              </a:rPr>
              <a:t>//index of the smallest element</a:t>
            </a:r>
          </a:p>
          <a:p>
            <a:pPr marL="0" indent="0">
              <a:buNone/>
            </a:pPr>
            <a:r>
              <a:rPr lang="en-US" altLang="zh-CN" b="0" dirty="0"/>
              <a:t>            </a:t>
            </a:r>
            <a:r>
              <a:rPr lang="en-US" altLang="zh-CN" dirty="0" smtClean="0"/>
              <a:t>for</a:t>
            </a:r>
            <a:r>
              <a:rPr lang="en-US" altLang="zh-CN" b="0" dirty="0"/>
              <a:t> (</a:t>
            </a:r>
            <a:r>
              <a:rPr lang="en-US" altLang="zh-CN" dirty="0" err="1"/>
              <a:t>int</a:t>
            </a:r>
            <a:r>
              <a:rPr lang="en-US" altLang="zh-CN" b="0" dirty="0"/>
              <a:t> </a:t>
            </a:r>
            <a:r>
              <a:rPr lang="en-US" altLang="zh-CN" b="0" dirty="0" err="1" smtClean="0"/>
              <a:t>i</a:t>
            </a:r>
            <a:r>
              <a:rPr lang="en-US" altLang="zh-CN" b="0" dirty="0"/>
              <a:t> = </a:t>
            </a:r>
            <a:r>
              <a:rPr lang="en-US" altLang="zh-CN" b="0" dirty="0" smtClean="0"/>
              <a:t>0;</a:t>
            </a:r>
            <a:r>
              <a:rPr lang="en-US" altLang="zh-CN" b="0" dirty="0"/>
              <a:t> </a:t>
            </a:r>
            <a:r>
              <a:rPr lang="en-US" altLang="zh-CN" b="0" dirty="0" err="1"/>
              <a:t>i</a:t>
            </a:r>
            <a:r>
              <a:rPr lang="en-US" altLang="zh-CN" b="0" dirty="0"/>
              <a:t> &lt; </a:t>
            </a:r>
            <a:r>
              <a:rPr lang="en-US" altLang="zh-CN" b="0" dirty="0" err="1"/>
              <a:t>array.length</a:t>
            </a:r>
            <a:r>
              <a:rPr lang="en-US" altLang="zh-CN" b="0" dirty="0"/>
              <a:t>; </a:t>
            </a:r>
            <a:r>
              <a:rPr lang="en-US" altLang="zh-CN" b="0" dirty="0" err="1"/>
              <a:t>i</a:t>
            </a:r>
            <a:r>
              <a:rPr lang="en-US" altLang="zh-CN" b="0" dirty="0"/>
              <a:t>++) {  </a:t>
            </a:r>
          </a:p>
          <a:p>
            <a:pPr marL="0" indent="0">
              <a:buNone/>
            </a:pPr>
            <a:r>
              <a:rPr lang="en-US" altLang="zh-CN" b="0" dirty="0"/>
              <a:t>                </a:t>
            </a:r>
            <a:r>
              <a:rPr lang="en-US" altLang="zh-CN" dirty="0" smtClean="0"/>
              <a:t>if</a:t>
            </a:r>
            <a:r>
              <a:rPr lang="en-US" altLang="zh-CN" b="0" dirty="0"/>
              <a:t> </a:t>
            </a:r>
            <a:r>
              <a:rPr lang="en-US" altLang="zh-CN" b="0" dirty="0" smtClean="0"/>
              <a:t>(array[j]</a:t>
            </a:r>
            <a:r>
              <a:rPr lang="en-US" altLang="zh-CN" b="0" dirty="0"/>
              <a:t> </a:t>
            </a:r>
            <a:r>
              <a:rPr lang="en-US" altLang="zh-CN" b="0" dirty="0" smtClean="0"/>
              <a:t>&gt;</a:t>
            </a:r>
            <a:r>
              <a:rPr lang="en-US" altLang="zh-CN" b="0" dirty="0"/>
              <a:t> </a:t>
            </a:r>
            <a:r>
              <a:rPr lang="en-US" altLang="zh-CN" b="0" dirty="0" smtClean="0"/>
              <a:t>array[</a:t>
            </a:r>
            <a:r>
              <a:rPr lang="en-US" altLang="zh-CN" b="0" dirty="0" err="1" smtClean="0"/>
              <a:t>i</a:t>
            </a:r>
            <a:r>
              <a:rPr lang="en-US" altLang="zh-CN" b="0" dirty="0" smtClean="0"/>
              <a:t>])</a:t>
            </a:r>
            <a:r>
              <a:rPr lang="en-US" altLang="zh-CN" b="0" dirty="0"/>
              <a:t> {  </a:t>
            </a:r>
          </a:p>
          <a:p>
            <a:pPr marL="0" indent="0">
              <a:buNone/>
            </a:pPr>
            <a:r>
              <a:rPr lang="en-US" altLang="zh-CN" b="0" dirty="0" smtClean="0"/>
              <a:t>                    j=</a:t>
            </a:r>
            <a:r>
              <a:rPr lang="en-US" altLang="zh-CN" b="0" dirty="0" err="1" smtClean="0"/>
              <a:t>i</a:t>
            </a:r>
            <a:r>
              <a:rPr lang="en-US" altLang="zh-CN" b="0" dirty="0" smtClean="0"/>
              <a:t>;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                }  </a:t>
            </a:r>
          </a:p>
          <a:p>
            <a:pPr marL="0" indent="0">
              <a:buNone/>
            </a:pPr>
            <a:r>
              <a:rPr lang="en-US" altLang="zh-CN" b="0" dirty="0"/>
              <a:t>            }  </a:t>
            </a:r>
          </a:p>
          <a:p>
            <a:pPr marL="0" indent="0">
              <a:buNone/>
            </a:pPr>
            <a:r>
              <a:rPr lang="en-US" altLang="zh-CN" b="0" dirty="0"/>
              <a:t>            </a:t>
            </a:r>
            <a:r>
              <a:rPr lang="en-US" altLang="zh-CN" b="0" dirty="0" err="1"/>
              <a:t>System.out.println</a:t>
            </a:r>
            <a:r>
              <a:rPr lang="en-US" altLang="zh-CN" b="0" dirty="0" smtClean="0"/>
              <a:t>(“array[“+j+”]=”+array[j]);</a:t>
            </a:r>
            <a:r>
              <a:rPr lang="en-US" altLang="zh-CN" b="0" dirty="0"/>
              <a:t>  </a:t>
            </a:r>
          </a:p>
          <a:p>
            <a:pPr marL="0" indent="0">
              <a:buNone/>
            </a:pPr>
            <a:r>
              <a:rPr lang="en-US" altLang="zh-CN" b="0" dirty="0"/>
              <a:t>} 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543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sort the data?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Simple sort</a:t>
            </a:r>
          </a:p>
          <a:p>
            <a:pPr lvl="1"/>
            <a:r>
              <a:rPr lang="en-US" altLang="zh-CN" dirty="0" smtClean="0"/>
              <a:t>This algorithm makes multiple passes through an array. it swaps first element of unsorted part with smaller element repeatedly and then it is included to the sorted part.</a:t>
            </a:r>
          </a:p>
          <a:p>
            <a:r>
              <a:rPr lang="en-US" altLang="zh-CN" dirty="0" smtClean="0"/>
              <a:t>Selection </a:t>
            </a:r>
            <a:r>
              <a:rPr lang="en-US" altLang="zh-CN" dirty="0"/>
              <a:t>sort</a:t>
            </a:r>
          </a:p>
          <a:p>
            <a:pPr lvl="1"/>
            <a:r>
              <a:rPr lang="en-US" altLang="zh-CN" dirty="0"/>
              <a:t>When algorithm sorts an array, it swaps first element of unsorted part with minimal element and then it is included to the sorted part.</a:t>
            </a:r>
          </a:p>
          <a:p>
            <a:r>
              <a:rPr lang="en-US" altLang="zh-CN" dirty="0" smtClean="0"/>
              <a:t>Bubble sort</a:t>
            </a:r>
          </a:p>
          <a:p>
            <a:pPr lvl="1"/>
            <a:r>
              <a:rPr lang="en-US" altLang="zh-CN" dirty="0" smtClean="0"/>
              <a:t>The bubble sort makes multiple passes through an array. It </a:t>
            </a:r>
            <a:r>
              <a:rPr lang="en-US" altLang="zh-CN" dirty="0"/>
              <a:t>compares adjacent items and exchanges those that are out of order.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29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Mean, Median, Mode, and Range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97" y="2120810"/>
            <a:ext cx="6349206" cy="4342857"/>
          </a:xfrm>
        </p:spPr>
      </p:pic>
    </p:spTree>
    <p:extLst>
      <p:ext uri="{BB962C8B-B14F-4D97-AF65-F5344CB8AC3E}">
        <p14:creationId xmlns:p14="http://schemas.microsoft.com/office/powerpoint/2010/main" val="2761835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sort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static void </a:t>
            </a:r>
            <a:r>
              <a:rPr lang="en-US" altLang="zh-CN" b="0" dirty="0"/>
              <a:t>sort(</a:t>
            </a:r>
            <a:r>
              <a:rPr lang="en-US" altLang="zh-CN" dirty="0"/>
              <a:t>float</a:t>
            </a:r>
            <a:r>
              <a:rPr lang="en-US" altLang="zh-CN" b="0" dirty="0"/>
              <a:t>[] items){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b="0" dirty="0"/>
              <a:t> quantity = </a:t>
            </a:r>
            <a:r>
              <a:rPr lang="en-US" altLang="zh-CN" b="0" dirty="0" err="1"/>
              <a:t>items.length</a:t>
            </a:r>
            <a:r>
              <a:rPr lang="en-US" altLang="zh-CN" b="0" dirty="0"/>
              <a:t>;</a:t>
            </a:r>
          </a:p>
          <a:p>
            <a:pPr marL="0" indent="0">
              <a:buNone/>
            </a:pPr>
            <a:r>
              <a:rPr lang="en-US" altLang="zh-CN" dirty="0"/>
              <a:t>float</a:t>
            </a:r>
            <a:r>
              <a:rPr lang="en-US" altLang="zh-CN" b="0" dirty="0"/>
              <a:t> </a:t>
            </a:r>
            <a:r>
              <a:rPr lang="en-US" altLang="zh-CN" b="0" dirty="0" err="1"/>
              <a:t>tmp</a:t>
            </a:r>
            <a:r>
              <a:rPr lang="en-US" altLang="zh-CN" b="0" dirty="0"/>
              <a:t>=0.0f;</a:t>
            </a:r>
          </a:p>
          <a:p>
            <a:pPr marL="0" indent="0">
              <a:buNone/>
            </a:pPr>
            <a:r>
              <a:rPr lang="en-US" altLang="zh-CN" dirty="0"/>
              <a:t>for</a:t>
            </a:r>
            <a:r>
              <a:rPr lang="en-US" altLang="zh-CN" b="0" dirty="0"/>
              <a:t>(</a:t>
            </a:r>
            <a:r>
              <a:rPr lang="en-US" altLang="zh-CN" dirty="0" err="1"/>
              <a:t>int</a:t>
            </a:r>
            <a:r>
              <a:rPr lang="en-US" altLang="zh-CN" b="0" dirty="0"/>
              <a:t> </a:t>
            </a:r>
            <a:r>
              <a:rPr lang="en-US" altLang="zh-CN" b="0" dirty="0" err="1"/>
              <a:t>i</a:t>
            </a:r>
            <a:r>
              <a:rPr lang="en-US" altLang="zh-CN" b="0" dirty="0"/>
              <a:t>=0;i&lt;</a:t>
            </a:r>
            <a:r>
              <a:rPr lang="en-US" altLang="zh-CN" b="0" dirty="0" err="1"/>
              <a:t>quantity;i</a:t>
            </a:r>
            <a:r>
              <a:rPr lang="en-US" altLang="zh-CN" b="0" dirty="0"/>
              <a:t>++)</a:t>
            </a:r>
          </a:p>
          <a:p>
            <a:pPr marL="0" indent="0">
              <a:buNone/>
            </a:pPr>
            <a:r>
              <a:rPr lang="en-US" altLang="zh-CN" b="0" dirty="0" smtClean="0"/>
              <a:t>     </a:t>
            </a:r>
            <a:r>
              <a:rPr lang="en-US" altLang="zh-CN" dirty="0" smtClean="0"/>
              <a:t>for</a:t>
            </a:r>
            <a:r>
              <a:rPr lang="en-US" altLang="zh-CN" b="0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b="0" dirty="0" smtClean="0"/>
              <a:t> </a:t>
            </a:r>
            <a:r>
              <a:rPr lang="en-US" altLang="zh-CN" b="0" dirty="0"/>
              <a:t>j=i+1;j&lt;</a:t>
            </a:r>
            <a:r>
              <a:rPr lang="en-US" altLang="zh-CN" b="0" dirty="0" err="1"/>
              <a:t>quantity;j</a:t>
            </a:r>
            <a:r>
              <a:rPr lang="en-US" altLang="zh-CN" b="0" dirty="0"/>
              <a:t>++)</a:t>
            </a:r>
          </a:p>
          <a:p>
            <a:pPr marL="0" indent="0">
              <a:buNone/>
            </a:pPr>
            <a:r>
              <a:rPr lang="en-US" altLang="zh-CN" b="0" dirty="0" smtClean="0"/>
              <a:t>          </a:t>
            </a:r>
            <a:r>
              <a:rPr lang="en-US" altLang="zh-CN" dirty="0" smtClean="0"/>
              <a:t>if</a:t>
            </a:r>
            <a:r>
              <a:rPr lang="en-US" altLang="zh-CN" b="0" dirty="0" smtClean="0"/>
              <a:t>(items[</a:t>
            </a:r>
            <a:r>
              <a:rPr lang="en-US" altLang="zh-CN" b="0" dirty="0" err="1" smtClean="0"/>
              <a:t>i</a:t>
            </a:r>
            <a:r>
              <a:rPr lang="en-US" altLang="zh-CN" b="0" dirty="0" smtClean="0"/>
              <a:t>]&gt;items[j</a:t>
            </a:r>
            <a:r>
              <a:rPr lang="en-US" altLang="zh-CN" b="0" dirty="0"/>
              <a:t>]){</a:t>
            </a:r>
          </a:p>
          <a:p>
            <a:pPr marL="0" indent="0">
              <a:buNone/>
            </a:pPr>
            <a:r>
              <a:rPr lang="en-US" altLang="zh-CN" b="0" dirty="0" smtClean="0"/>
              <a:t>               </a:t>
            </a:r>
            <a:r>
              <a:rPr lang="en-US" altLang="zh-CN" b="0" dirty="0" err="1" smtClean="0"/>
              <a:t>tmp</a:t>
            </a:r>
            <a:r>
              <a:rPr lang="en-US" altLang="zh-CN" b="0" dirty="0" smtClean="0"/>
              <a:t>=items[j</a:t>
            </a:r>
            <a:r>
              <a:rPr lang="en-US" altLang="zh-CN" b="0" dirty="0"/>
              <a:t>];</a:t>
            </a:r>
          </a:p>
          <a:p>
            <a:pPr marL="0" indent="0">
              <a:buNone/>
            </a:pPr>
            <a:r>
              <a:rPr lang="en-US" altLang="zh-CN" b="0" dirty="0" smtClean="0"/>
              <a:t>               items[j</a:t>
            </a:r>
            <a:r>
              <a:rPr lang="en-US" altLang="zh-CN" b="0" dirty="0"/>
              <a:t>]=items[</a:t>
            </a:r>
            <a:r>
              <a:rPr lang="en-US" altLang="zh-CN" b="0" dirty="0" err="1"/>
              <a:t>i</a:t>
            </a:r>
            <a:r>
              <a:rPr lang="en-US" altLang="zh-CN" b="0" dirty="0"/>
              <a:t>];</a:t>
            </a:r>
          </a:p>
          <a:p>
            <a:pPr marL="0" indent="0">
              <a:buNone/>
            </a:pPr>
            <a:r>
              <a:rPr lang="en-US" altLang="zh-CN" b="0" dirty="0" smtClean="0"/>
              <a:t>               items[</a:t>
            </a:r>
            <a:r>
              <a:rPr lang="en-US" altLang="zh-CN" b="0" dirty="0" err="1" smtClean="0"/>
              <a:t>i</a:t>
            </a:r>
            <a:r>
              <a:rPr lang="en-US" altLang="zh-CN" b="0" dirty="0"/>
              <a:t>]=</a:t>
            </a:r>
            <a:r>
              <a:rPr lang="en-US" altLang="zh-CN" b="0" dirty="0" err="1"/>
              <a:t>tmp</a:t>
            </a:r>
            <a:r>
              <a:rPr lang="en-US" altLang="zh-CN" b="0" dirty="0"/>
              <a:t>;</a:t>
            </a:r>
          </a:p>
          <a:p>
            <a:pPr marL="0" indent="0">
              <a:buNone/>
            </a:pPr>
            <a:r>
              <a:rPr lang="en-US" altLang="zh-CN" b="0" dirty="0" smtClean="0"/>
              <a:t>           }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 smtClean="0"/>
              <a:t>}</a:t>
            </a:r>
            <a:endParaRPr lang="zh-CN" altLang="en-US" b="0" dirty="0"/>
          </a:p>
        </p:txBody>
      </p:sp>
      <p:grpSp>
        <p:nvGrpSpPr>
          <p:cNvPr id="45" name="Group 44"/>
          <p:cNvGrpSpPr/>
          <p:nvPr/>
        </p:nvGrpSpPr>
        <p:grpSpPr>
          <a:xfrm>
            <a:off x="6106417" y="1825625"/>
            <a:ext cx="2454555" cy="3571387"/>
            <a:chOff x="6106417" y="1825625"/>
            <a:chExt cx="2454555" cy="3571387"/>
          </a:xfrm>
        </p:grpSpPr>
        <p:sp>
          <p:nvSpPr>
            <p:cNvPr id="11" name="TextBox 10"/>
            <p:cNvSpPr txBox="1"/>
            <p:nvPr/>
          </p:nvSpPr>
          <p:spPr>
            <a:xfrm>
              <a:off x="7102618" y="1825625"/>
              <a:ext cx="418705" cy="36933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070C0"/>
                  </a:solidFill>
                </a:rPr>
                <a:t>12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34303" y="1825625"/>
              <a:ext cx="314223" cy="36933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070C0"/>
                  </a:solidFill>
                </a:rPr>
                <a:t>1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28801" y="1825625"/>
              <a:ext cx="305787" cy="36933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070C0"/>
                  </a:solidFill>
                </a:rPr>
                <a:t>5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34856" y="1825625"/>
              <a:ext cx="372218" cy="36933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070C0"/>
                  </a:solidFill>
                </a:rPr>
                <a:t>-5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20609" y="1825625"/>
              <a:ext cx="418705" cy="36933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070C0"/>
                  </a:solidFill>
                </a:rPr>
                <a:t>16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59073" y="3066733"/>
              <a:ext cx="327457" cy="33085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45135" y="3066733"/>
              <a:ext cx="314223" cy="33085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39632" y="3066733"/>
              <a:ext cx="305787" cy="33085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86246" y="3066733"/>
              <a:ext cx="291102" cy="33085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-5</a:t>
              </a:r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77064" y="3066733"/>
              <a:ext cx="327457" cy="33085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59069" y="3749338"/>
              <a:ext cx="327457" cy="33085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45131" y="3749338"/>
              <a:ext cx="314223" cy="33085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98941" y="3749338"/>
              <a:ext cx="305787" cy="33085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06417" y="3749338"/>
              <a:ext cx="372218" cy="36933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0B050"/>
                  </a:solidFill>
                </a:rPr>
                <a:t>-5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77060" y="3749338"/>
              <a:ext cx="327457" cy="33085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cxnSp>
          <p:nvCxnSpPr>
            <p:cNvPr id="26" name="Elbow Connector 25"/>
            <p:cNvCxnSpPr>
              <a:stCxn id="42" idx="0"/>
              <a:endCxn id="41" idx="0"/>
            </p:cNvCxnSpPr>
            <p:nvPr/>
          </p:nvCxnSpPr>
          <p:spPr>
            <a:xfrm rot="5400000" flipH="1" flipV="1">
              <a:off x="6535831" y="2191326"/>
              <a:ext cx="11377" cy="509720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18" idx="0"/>
              <a:endCxn id="19" idx="0"/>
            </p:cNvCxnSpPr>
            <p:nvPr/>
          </p:nvCxnSpPr>
          <p:spPr>
            <a:xfrm rot="5400000" flipH="1" flipV="1">
              <a:off x="7061439" y="2297098"/>
              <a:ext cx="11377" cy="1539271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169902" y="4394711"/>
              <a:ext cx="327457" cy="33085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55963" y="4394711"/>
              <a:ext cx="314223" cy="36933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0B050"/>
                  </a:solidFill>
                </a:rPr>
                <a:t>1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709773" y="4394711"/>
              <a:ext cx="305787" cy="33085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17249" y="4394711"/>
              <a:ext cx="372218" cy="36933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0B050"/>
                  </a:solidFill>
                </a:rPr>
                <a:t>-5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87893" y="4394711"/>
              <a:ext cx="327457" cy="33085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cxnSp>
          <p:nvCxnSpPr>
            <p:cNvPr id="33" name="Elbow Connector 32"/>
            <p:cNvCxnSpPr>
              <a:stCxn id="22" idx="0"/>
              <a:endCxn id="23" idx="0"/>
            </p:cNvCxnSpPr>
            <p:nvPr/>
          </p:nvCxnSpPr>
          <p:spPr>
            <a:xfrm rot="5400000" flipH="1" flipV="1">
              <a:off x="7326316" y="3224542"/>
              <a:ext cx="11377" cy="1049592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664152" y="5023433"/>
              <a:ext cx="418705" cy="36933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0B050"/>
                  </a:solidFill>
                </a:rPr>
                <a:t>12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55962" y="5027680"/>
              <a:ext cx="314223" cy="36933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0B050"/>
                  </a:solidFill>
                </a:rPr>
                <a:t>1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69902" y="5023433"/>
              <a:ext cx="327457" cy="36933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0B050"/>
                  </a:solidFill>
                </a:rPr>
                <a:t>5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17248" y="5027680"/>
              <a:ext cx="372218" cy="36933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0B050"/>
                  </a:solidFill>
                </a:rPr>
                <a:t>-5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142267" y="5027680"/>
              <a:ext cx="418705" cy="36933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0B050"/>
                  </a:solidFill>
                </a:rPr>
                <a:t>16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39" name="Elbow Connector 38"/>
            <p:cNvCxnSpPr>
              <a:stCxn id="28" idx="0"/>
              <a:endCxn id="30" idx="0"/>
            </p:cNvCxnSpPr>
            <p:nvPr/>
          </p:nvCxnSpPr>
          <p:spPr>
            <a:xfrm rot="5400000" flipH="1" flipV="1">
              <a:off x="7597427" y="4130192"/>
              <a:ext cx="11377" cy="529036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148241" y="2446186"/>
              <a:ext cx="327457" cy="33085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34302" y="2446186"/>
              <a:ext cx="314223" cy="33085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28800" y="2446186"/>
              <a:ext cx="305787" cy="33085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675414" y="2446186"/>
              <a:ext cx="291102" cy="33085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-5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66232" y="2446186"/>
              <a:ext cx="327457" cy="33085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576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Selection sort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208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</a:t>
            </a:r>
            <a:r>
              <a:rPr lang="en-US" altLang="zh-CN" b="0" dirty="0"/>
              <a:t> </a:t>
            </a:r>
            <a:r>
              <a:rPr lang="en-US" altLang="zh-CN" dirty="0" smtClean="0"/>
              <a:t>static</a:t>
            </a:r>
            <a:r>
              <a:rPr lang="en-US" altLang="zh-CN" b="0" dirty="0" smtClean="0"/>
              <a:t> </a:t>
            </a:r>
            <a:r>
              <a:rPr lang="en-US" altLang="zh-CN" dirty="0" smtClean="0"/>
              <a:t>void</a:t>
            </a:r>
            <a:r>
              <a:rPr lang="en-US" altLang="zh-CN" b="0" dirty="0"/>
              <a:t> </a:t>
            </a:r>
            <a:r>
              <a:rPr lang="en-US" altLang="zh-CN" b="0" dirty="0" err="1"/>
              <a:t>selectionSort</a:t>
            </a:r>
            <a:r>
              <a:rPr lang="en-US" altLang="zh-CN" b="0" dirty="0"/>
              <a:t>(</a:t>
            </a:r>
            <a:r>
              <a:rPr lang="en-US" altLang="zh-CN" dirty="0" err="1"/>
              <a:t>int</a:t>
            </a:r>
            <a:r>
              <a:rPr lang="en-US" altLang="zh-CN" b="0" dirty="0"/>
              <a:t>[] </a:t>
            </a:r>
            <a:r>
              <a:rPr lang="en-US" altLang="zh-CN" b="0" dirty="0" err="1"/>
              <a:t>arr</a:t>
            </a:r>
            <a:r>
              <a:rPr lang="en-US" altLang="zh-CN" b="0" dirty="0"/>
              <a:t>) {</a:t>
            </a:r>
          </a:p>
          <a:p>
            <a:pPr marL="0" indent="0">
              <a:buNone/>
            </a:pPr>
            <a:r>
              <a:rPr lang="en-US" altLang="zh-CN" b="0" dirty="0"/>
              <a:t>      </a:t>
            </a:r>
            <a:r>
              <a:rPr lang="en-US" altLang="zh-CN" dirty="0" err="1"/>
              <a:t>int</a:t>
            </a:r>
            <a:r>
              <a:rPr lang="en-US" altLang="zh-CN" b="0" dirty="0"/>
              <a:t> </a:t>
            </a:r>
            <a:r>
              <a:rPr lang="en-US" altLang="zh-CN" b="0" dirty="0" err="1"/>
              <a:t>i</a:t>
            </a:r>
            <a:r>
              <a:rPr lang="en-US" altLang="zh-CN" b="0" dirty="0"/>
              <a:t>, j, </a:t>
            </a:r>
            <a:r>
              <a:rPr lang="en-US" altLang="zh-CN" b="0" dirty="0" err="1"/>
              <a:t>minIndex</a:t>
            </a:r>
            <a:r>
              <a:rPr lang="en-US" altLang="zh-CN" b="0" dirty="0"/>
              <a:t>, </a:t>
            </a:r>
            <a:r>
              <a:rPr lang="en-US" altLang="zh-CN" b="0" dirty="0" err="1"/>
              <a:t>tmp</a:t>
            </a:r>
            <a:r>
              <a:rPr lang="en-US" altLang="zh-CN" b="0" dirty="0"/>
              <a:t>;</a:t>
            </a:r>
          </a:p>
          <a:p>
            <a:pPr marL="0" indent="0">
              <a:buNone/>
            </a:pPr>
            <a:r>
              <a:rPr lang="en-US" altLang="zh-CN" b="0" dirty="0"/>
              <a:t>      </a:t>
            </a:r>
            <a:r>
              <a:rPr lang="en-US" altLang="zh-CN" dirty="0" err="1"/>
              <a:t>int</a:t>
            </a:r>
            <a:r>
              <a:rPr lang="en-US" altLang="zh-CN" b="0" dirty="0"/>
              <a:t> n = </a:t>
            </a:r>
            <a:r>
              <a:rPr lang="en-US" altLang="zh-CN" b="0" dirty="0" err="1"/>
              <a:t>arr.length</a:t>
            </a:r>
            <a:r>
              <a:rPr lang="en-US" altLang="zh-CN" b="0" dirty="0"/>
              <a:t>;</a:t>
            </a:r>
          </a:p>
          <a:p>
            <a:pPr marL="0" indent="0">
              <a:buNone/>
            </a:pPr>
            <a:r>
              <a:rPr lang="en-US" altLang="zh-CN" b="0" dirty="0"/>
              <a:t>      </a:t>
            </a:r>
            <a:r>
              <a:rPr lang="en-US" altLang="zh-CN" dirty="0"/>
              <a:t>for</a:t>
            </a:r>
            <a:r>
              <a:rPr lang="en-US" altLang="zh-CN" b="0" dirty="0"/>
              <a:t> (</a:t>
            </a:r>
            <a:r>
              <a:rPr lang="en-US" altLang="zh-CN" b="0" dirty="0" err="1"/>
              <a:t>i</a:t>
            </a:r>
            <a:r>
              <a:rPr lang="en-US" altLang="zh-CN" b="0" dirty="0"/>
              <a:t> = 0; </a:t>
            </a:r>
            <a:r>
              <a:rPr lang="en-US" altLang="zh-CN" b="0" dirty="0" err="1"/>
              <a:t>i</a:t>
            </a:r>
            <a:r>
              <a:rPr lang="en-US" altLang="zh-CN" b="0" dirty="0"/>
              <a:t> &lt; n - 1; </a:t>
            </a:r>
            <a:r>
              <a:rPr lang="en-US" altLang="zh-CN" b="0" dirty="0" err="1"/>
              <a:t>i</a:t>
            </a:r>
            <a:r>
              <a:rPr lang="en-US" altLang="zh-CN" b="0" dirty="0"/>
              <a:t>++) </a:t>
            </a:r>
            <a:r>
              <a:rPr lang="en-US" altLang="zh-CN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b="0" dirty="0"/>
              <a:t>            </a:t>
            </a:r>
            <a:r>
              <a:rPr lang="en-US" altLang="zh-CN" b="0" dirty="0" err="1"/>
              <a:t>minIndex</a:t>
            </a:r>
            <a:r>
              <a:rPr lang="en-US" altLang="zh-CN" b="0" dirty="0"/>
              <a:t> = </a:t>
            </a:r>
            <a:r>
              <a:rPr lang="en-US" altLang="zh-CN" b="0" dirty="0" err="1"/>
              <a:t>i</a:t>
            </a:r>
            <a:r>
              <a:rPr lang="en-US" altLang="zh-CN" b="0" dirty="0"/>
              <a:t>;</a:t>
            </a:r>
          </a:p>
          <a:p>
            <a:pPr marL="0" indent="0">
              <a:buNone/>
            </a:pPr>
            <a:r>
              <a:rPr lang="en-US" altLang="zh-CN" b="0" dirty="0"/>
              <a:t>            </a:t>
            </a:r>
            <a:r>
              <a:rPr lang="en-US" altLang="zh-CN" dirty="0"/>
              <a:t>for</a:t>
            </a:r>
            <a:r>
              <a:rPr lang="en-US" altLang="zh-CN" b="0" dirty="0"/>
              <a:t> (j = </a:t>
            </a:r>
            <a:r>
              <a:rPr lang="en-US" altLang="zh-CN" b="0" dirty="0" err="1"/>
              <a:t>i</a:t>
            </a:r>
            <a:r>
              <a:rPr lang="en-US" altLang="zh-CN" b="0" dirty="0"/>
              <a:t> + 1; j &lt; n; </a:t>
            </a:r>
            <a:r>
              <a:rPr lang="en-US" altLang="zh-CN" b="0" dirty="0" err="1"/>
              <a:t>j++</a:t>
            </a:r>
            <a:r>
              <a:rPr lang="en-US" altLang="zh-CN" b="0" dirty="0"/>
              <a:t>)</a:t>
            </a:r>
          </a:p>
          <a:p>
            <a:pPr marL="0" indent="0">
              <a:buNone/>
            </a:pPr>
            <a:r>
              <a:rPr lang="en-US" altLang="zh-CN" b="0" dirty="0"/>
              <a:t>                  </a:t>
            </a:r>
            <a:r>
              <a:rPr lang="en-US" altLang="zh-CN" dirty="0"/>
              <a:t>if</a:t>
            </a:r>
            <a:r>
              <a:rPr lang="en-US" altLang="zh-CN" b="0" dirty="0"/>
              <a:t> (</a:t>
            </a:r>
            <a:r>
              <a:rPr lang="en-US" altLang="zh-CN" b="0" dirty="0" err="1"/>
              <a:t>arr</a:t>
            </a:r>
            <a:r>
              <a:rPr lang="en-US" altLang="zh-CN" b="0" dirty="0"/>
              <a:t>[j] &lt; </a:t>
            </a:r>
            <a:r>
              <a:rPr lang="en-US" altLang="zh-CN" b="0" dirty="0" err="1"/>
              <a:t>arr</a:t>
            </a:r>
            <a:r>
              <a:rPr lang="en-US" altLang="zh-CN" b="0" dirty="0"/>
              <a:t>[</a:t>
            </a:r>
            <a:r>
              <a:rPr lang="en-US" altLang="zh-CN" b="0" dirty="0" err="1"/>
              <a:t>minIndex</a:t>
            </a:r>
            <a:r>
              <a:rPr lang="en-US" altLang="zh-CN" b="0" dirty="0"/>
              <a:t>])</a:t>
            </a:r>
          </a:p>
          <a:p>
            <a:pPr marL="0" indent="0">
              <a:buNone/>
            </a:pPr>
            <a:r>
              <a:rPr lang="en-US" altLang="zh-CN" b="0" dirty="0"/>
              <a:t>                        </a:t>
            </a:r>
            <a:r>
              <a:rPr lang="en-US" altLang="zh-CN" b="0" dirty="0" err="1"/>
              <a:t>minIndex</a:t>
            </a:r>
            <a:r>
              <a:rPr lang="en-US" altLang="zh-CN" b="0" dirty="0"/>
              <a:t> = j;</a:t>
            </a:r>
          </a:p>
          <a:p>
            <a:pPr marL="0" indent="0">
              <a:buNone/>
            </a:pPr>
            <a:r>
              <a:rPr lang="en-US" altLang="zh-CN" b="0" dirty="0"/>
              <a:t>            </a:t>
            </a:r>
            <a:r>
              <a:rPr lang="en-US" altLang="zh-CN" dirty="0"/>
              <a:t>if</a:t>
            </a:r>
            <a:r>
              <a:rPr lang="en-US" altLang="zh-CN" b="0" dirty="0"/>
              <a:t> (</a:t>
            </a:r>
            <a:r>
              <a:rPr lang="en-US" altLang="zh-CN" b="0" dirty="0" err="1"/>
              <a:t>minIndex</a:t>
            </a:r>
            <a:r>
              <a:rPr lang="en-US" altLang="zh-CN" b="0" dirty="0"/>
              <a:t> != </a:t>
            </a:r>
            <a:r>
              <a:rPr lang="en-US" altLang="zh-CN" b="0" dirty="0" err="1"/>
              <a:t>i</a:t>
            </a:r>
            <a:r>
              <a:rPr lang="en-US" altLang="zh-CN" b="0" dirty="0"/>
              <a:t>) 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b="0" dirty="0"/>
              <a:t>                  </a:t>
            </a:r>
            <a:r>
              <a:rPr lang="en-US" altLang="zh-CN" b="0" dirty="0" err="1"/>
              <a:t>tmp</a:t>
            </a:r>
            <a:r>
              <a:rPr lang="en-US" altLang="zh-CN" b="0" dirty="0"/>
              <a:t> = </a:t>
            </a:r>
            <a:r>
              <a:rPr lang="en-US" altLang="zh-CN" b="0" dirty="0" err="1"/>
              <a:t>arr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];</a:t>
            </a:r>
          </a:p>
          <a:p>
            <a:pPr marL="0" indent="0">
              <a:buNone/>
            </a:pPr>
            <a:r>
              <a:rPr lang="en-US" altLang="zh-CN" b="0" dirty="0"/>
              <a:t>                  </a:t>
            </a:r>
            <a:r>
              <a:rPr lang="en-US" altLang="zh-CN" b="0" dirty="0" err="1"/>
              <a:t>arr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 = </a:t>
            </a:r>
            <a:r>
              <a:rPr lang="en-US" altLang="zh-CN" b="0" dirty="0" err="1"/>
              <a:t>arr</a:t>
            </a:r>
            <a:r>
              <a:rPr lang="en-US" altLang="zh-CN" b="0" dirty="0"/>
              <a:t>[</a:t>
            </a:r>
            <a:r>
              <a:rPr lang="en-US" altLang="zh-CN" b="0" dirty="0" err="1"/>
              <a:t>minIndex</a:t>
            </a:r>
            <a:r>
              <a:rPr lang="en-US" altLang="zh-CN" b="0" dirty="0"/>
              <a:t>];</a:t>
            </a:r>
          </a:p>
          <a:p>
            <a:pPr marL="0" indent="0">
              <a:buNone/>
            </a:pPr>
            <a:r>
              <a:rPr lang="en-US" altLang="zh-CN" b="0" dirty="0"/>
              <a:t>                  </a:t>
            </a:r>
            <a:r>
              <a:rPr lang="en-US" altLang="zh-CN" b="0" dirty="0" err="1"/>
              <a:t>arr</a:t>
            </a:r>
            <a:r>
              <a:rPr lang="en-US" altLang="zh-CN" b="0" dirty="0"/>
              <a:t>[</a:t>
            </a:r>
            <a:r>
              <a:rPr lang="en-US" altLang="zh-CN" b="0" dirty="0" err="1"/>
              <a:t>minIndex</a:t>
            </a:r>
            <a:r>
              <a:rPr lang="en-US" altLang="zh-CN" b="0" dirty="0"/>
              <a:t>] = </a:t>
            </a:r>
            <a:r>
              <a:rPr lang="en-US" altLang="zh-CN" b="0" dirty="0" err="1"/>
              <a:t>tmp</a:t>
            </a:r>
            <a:r>
              <a:rPr lang="en-US" altLang="zh-CN" b="0" dirty="0"/>
              <a:t>;</a:t>
            </a:r>
          </a:p>
          <a:p>
            <a:pPr marL="0" indent="0">
              <a:buNone/>
            </a:pPr>
            <a:r>
              <a:rPr lang="en-US" altLang="zh-CN" b="0" dirty="0"/>
              <a:t>            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b="0" dirty="0"/>
              <a:t>      </a:t>
            </a:r>
            <a:r>
              <a:rPr lang="en-US" altLang="zh-CN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b="0" dirty="0" smtClean="0"/>
              <a:t>}</a:t>
            </a:r>
            <a:endParaRPr lang="zh-CN" alt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541" y="606425"/>
            <a:ext cx="2635759" cy="61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2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 </a:t>
            </a:r>
            <a:r>
              <a:rPr lang="en-US" altLang="zh-CN" dirty="0" smtClean="0"/>
              <a:t>Bubble Sort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013" y="1825624"/>
            <a:ext cx="3040172" cy="47656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825625"/>
            <a:ext cx="78867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static void bubbleSort2(</a:t>
            </a:r>
            <a:r>
              <a:rPr lang="en-US" altLang="zh-CN" dirty="0" err="1"/>
              <a:t>int</a:t>
            </a:r>
            <a:r>
              <a:rPr lang="en-US" altLang="zh-CN" dirty="0"/>
              <a:t>[] </a:t>
            </a:r>
            <a:r>
              <a:rPr lang="en-US" altLang="zh-CN" dirty="0" err="1"/>
              <a:t>arr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j = 0;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tmp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     for(j=1; j &lt; </a:t>
            </a:r>
            <a:r>
              <a:rPr lang="en-US" altLang="zh-CN" dirty="0" err="1" smtClean="0"/>
              <a:t>arr.length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j</a:t>
            </a:r>
            <a:r>
              <a:rPr lang="en-US" altLang="zh-CN" dirty="0" err="1"/>
              <a:t>++</a:t>
            </a:r>
            <a:r>
              <a:rPr lang="en-US" altLang="zh-CN" dirty="0"/>
              <a:t>){</a:t>
            </a:r>
          </a:p>
          <a:p>
            <a:pPr marL="0" indent="0">
              <a:buNone/>
            </a:pPr>
            <a:r>
              <a:rPr lang="nn-NO" altLang="zh-CN" dirty="0" smtClean="0"/>
              <a:t>           for </a:t>
            </a:r>
            <a:r>
              <a:rPr lang="nn-NO" altLang="zh-CN" dirty="0"/>
              <a:t>(int i = 0; i &lt; arr.length - j; i++) {</a:t>
            </a:r>
          </a:p>
          <a:p>
            <a:pPr marL="0" indent="0">
              <a:buNone/>
            </a:pPr>
            <a:r>
              <a:rPr lang="en-US" altLang="zh-CN" dirty="0" smtClean="0"/>
              <a:t>               if 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&gt; </a:t>
            </a: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 + 1]) {</a:t>
            </a:r>
          </a:p>
          <a:p>
            <a:pPr marL="0" indent="0">
              <a:buNone/>
            </a:pPr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 marL="0" indent="0">
              <a:buNone/>
            </a:pPr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 + 1];</a:t>
            </a:r>
          </a:p>
          <a:p>
            <a:pPr marL="0" indent="0">
              <a:buNone/>
            </a:pPr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+ 1] = </a:t>
            </a:r>
            <a:r>
              <a:rPr lang="en-US" altLang="zh-CN" dirty="0" err="1"/>
              <a:t>tmp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          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9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Reinvent </a:t>
            </a:r>
            <a:r>
              <a:rPr lang="en-US" altLang="zh-CN" dirty="0">
                <a:solidFill>
                  <a:srgbClr val="00B0F0"/>
                </a:solidFill>
              </a:rPr>
              <a:t>the </a:t>
            </a:r>
            <a:r>
              <a:rPr lang="en-US" altLang="zh-CN" dirty="0" smtClean="0">
                <a:solidFill>
                  <a:srgbClr val="00B0F0"/>
                </a:solidFill>
              </a:rPr>
              <a:t>Wheel or Not?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781507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Before </a:t>
            </a:r>
            <a:r>
              <a:rPr lang="en-US" altLang="zh-CN" dirty="0"/>
              <a:t>starting to solve a specific problem, try to find out if others </a:t>
            </a:r>
            <a:r>
              <a:rPr lang="en-US" altLang="zh-CN" dirty="0" smtClean="0"/>
              <a:t>(e.g. Java API) have </a:t>
            </a:r>
            <a:r>
              <a:rPr lang="en-US" altLang="zh-CN" dirty="0"/>
              <a:t>already solved it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But sometimes reinventing </a:t>
            </a:r>
            <a:r>
              <a:rPr lang="en-US" altLang="zh-CN" dirty="0"/>
              <a:t>the wheel is </a:t>
            </a:r>
            <a:r>
              <a:rPr lang="en-US" altLang="zh-CN" dirty="0" smtClean="0"/>
              <a:t>necessary </a:t>
            </a:r>
            <a:r>
              <a:rPr lang="en-US" altLang="zh-CN" dirty="0"/>
              <a:t>in order to work around software licensing incompatibilities or around technical limitations present in parts or modules provided by third parties</a:t>
            </a:r>
            <a:r>
              <a:rPr lang="en-US" altLang="zh-CN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157" y="2130425"/>
            <a:ext cx="2231812" cy="277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8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Sorting using Java API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import</a:t>
            </a:r>
            <a:r>
              <a:rPr lang="en-US" altLang="zh-CN" b="0" dirty="0"/>
              <a:t> </a:t>
            </a:r>
            <a:r>
              <a:rPr lang="en-US" altLang="zh-CN" b="0" dirty="0" err="1"/>
              <a:t>java.util.Arrays</a:t>
            </a:r>
            <a:r>
              <a:rPr lang="en-US" altLang="zh-CN" b="0" dirty="0"/>
              <a:t>; </a:t>
            </a:r>
            <a:endParaRPr lang="en-US" altLang="zh-CN" b="0" dirty="0" smtClean="0"/>
          </a:p>
          <a:p>
            <a:pPr marL="0" indent="0">
              <a:buNone/>
            </a:pPr>
            <a:r>
              <a:rPr lang="en-US" altLang="zh-CN" b="0" dirty="0" smtClean="0"/>
              <a:t>…</a:t>
            </a:r>
          </a:p>
          <a:p>
            <a:pPr marL="0" indent="0">
              <a:buNone/>
            </a:pPr>
            <a:r>
              <a:rPr lang="en-US" altLang="zh-CN" b="0" dirty="0" err="1" smtClean="0">
                <a:solidFill>
                  <a:srgbClr val="00B0F0"/>
                </a:solidFill>
              </a:rPr>
              <a:t>Arrays.sort</a:t>
            </a:r>
            <a:r>
              <a:rPr lang="en-US" altLang="zh-CN" b="0" dirty="0" smtClean="0"/>
              <a:t>(</a:t>
            </a:r>
            <a:r>
              <a:rPr lang="en-US" altLang="zh-CN" b="0" dirty="0" err="1" smtClean="0"/>
              <a:t>arrayToSort</a:t>
            </a:r>
            <a:r>
              <a:rPr lang="en-US" altLang="zh-CN" b="0" dirty="0"/>
              <a:t>); </a:t>
            </a:r>
            <a:r>
              <a:rPr lang="en-US" altLang="zh-CN" b="0" dirty="0">
                <a:solidFill>
                  <a:srgbClr val="00B050"/>
                </a:solidFill>
              </a:rPr>
              <a:t>//ascending </a:t>
            </a:r>
            <a:r>
              <a:rPr lang="en-US" altLang="zh-CN" b="0" dirty="0" smtClean="0">
                <a:solidFill>
                  <a:srgbClr val="00B050"/>
                </a:solidFill>
              </a:rPr>
              <a:t>sort</a:t>
            </a:r>
          </a:p>
          <a:p>
            <a:pPr marL="0" indent="0">
              <a:buNone/>
            </a:pPr>
            <a:r>
              <a:rPr lang="en-US" altLang="zh-CN" b="0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7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the </a:t>
            </a:r>
            <a:r>
              <a:rPr lang="en-US" altLang="zh-CN" dirty="0" smtClean="0"/>
              <a:t>median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Case 1: </a:t>
            </a:r>
            <a:endParaRPr lang="en-US" altLang="zh-CN" dirty="0">
              <a:solidFill>
                <a:srgbClr val="00B0F0"/>
              </a:solidFill>
            </a:endParaRPr>
          </a:p>
          <a:p>
            <a:pPr lvl="1"/>
            <a:r>
              <a:rPr lang="en-US" altLang="zh-CN" dirty="0"/>
              <a:t>3, 13, 7, 5, 21, 23, 39, 23, 40, 23, 14, 12, 56, 23, 29</a:t>
            </a:r>
          </a:p>
          <a:p>
            <a:r>
              <a:rPr lang="en-US" altLang="zh-CN" dirty="0"/>
              <a:t>When we put </a:t>
            </a:r>
            <a:r>
              <a:rPr lang="en-US" altLang="zh-CN" dirty="0" smtClean="0"/>
              <a:t>these </a:t>
            </a:r>
            <a:r>
              <a:rPr lang="en-US" altLang="zh-CN" dirty="0"/>
              <a:t>numbers in order we have:</a:t>
            </a:r>
          </a:p>
          <a:p>
            <a:pPr lvl="1"/>
            <a:r>
              <a:rPr lang="en-US" altLang="zh-CN" dirty="0"/>
              <a:t>3, 5, 7, 12, 13, 14, 21, </a:t>
            </a:r>
            <a:r>
              <a:rPr lang="en-US" altLang="zh-CN" dirty="0">
                <a:solidFill>
                  <a:srgbClr val="00B0F0"/>
                </a:solidFill>
              </a:rPr>
              <a:t>23</a:t>
            </a:r>
            <a:r>
              <a:rPr lang="en-US" altLang="zh-CN" dirty="0"/>
              <a:t>, 23, 23, 23, 29, 39, 40, 56</a:t>
            </a:r>
          </a:p>
          <a:p>
            <a:r>
              <a:rPr lang="en-US" altLang="zh-CN" dirty="0"/>
              <a:t>The median is </a:t>
            </a:r>
            <a:r>
              <a:rPr lang="en-US" altLang="zh-CN" dirty="0" smtClean="0"/>
              <a:t>23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00B0F0"/>
                </a:solidFill>
              </a:rPr>
              <a:t>Case 2:</a:t>
            </a:r>
            <a:endParaRPr lang="en-US" altLang="zh-CN" dirty="0">
              <a:solidFill>
                <a:srgbClr val="00B0F0"/>
              </a:solidFill>
            </a:endParaRPr>
          </a:p>
          <a:p>
            <a:pPr lvl="1"/>
            <a:r>
              <a:rPr lang="en-US" altLang="zh-CN" dirty="0"/>
              <a:t>3, 5, 7, 12, 13, 14, </a:t>
            </a:r>
            <a:r>
              <a:rPr lang="en-US" altLang="zh-CN" dirty="0">
                <a:solidFill>
                  <a:srgbClr val="00B0F0"/>
                </a:solidFill>
              </a:rPr>
              <a:t>21, 23</a:t>
            </a:r>
            <a:r>
              <a:rPr lang="en-US" altLang="zh-CN" dirty="0"/>
              <a:t>, 23, 23, 23, 29, 40, 56</a:t>
            </a:r>
          </a:p>
          <a:p>
            <a:r>
              <a:rPr lang="en-US" altLang="zh-CN" dirty="0"/>
              <a:t>The median is (21+23)/</a:t>
            </a:r>
            <a:r>
              <a:rPr lang="en-US" altLang="zh-CN" dirty="0" smtClean="0"/>
              <a:t>2=22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03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StatisticsUtils.java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51535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B050"/>
                </a:solidFill>
              </a:rPr>
              <a:t>/**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50"/>
                </a:solidFill>
              </a:rPr>
              <a:t> * find the median of </a:t>
            </a:r>
            <a:r>
              <a:rPr lang="en-US" altLang="zh-CN" sz="2400" dirty="0" smtClean="0">
                <a:solidFill>
                  <a:srgbClr val="00B050"/>
                </a:solidFill>
              </a:rPr>
              <a:t>an </a:t>
            </a:r>
            <a:r>
              <a:rPr lang="en-US" altLang="zh-CN" sz="2400" dirty="0">
                <a:solidFill>
                  <a:srgbClr val="00B050"/>
                </a:solidFill>
              </a:rPr>
              <a:t>sorted</a:t>
            </a:r>
            <a:r>
              <a:rPr lang="en-US" altLang="zh-CN" sz="2400" dirty="0" smtClean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array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50"/>
                </a:solidFill>
              </a:rPr>
              <a:t> * @</a:t>
            </a:r>
            <a:r>
              <a:rPr lang="en-US" altLang="zh-CN" sz="2400" dirty="0" err="1">
                <a:solidFill>
                  <a:srgbClr val="00B050"/>
                </a:solidFill>
              </a:rPr>
              <a:t>param</a:t>
            </a:r>
            <a:r>
              <a:rPr lang="en-US" altLang="zh-CN" sz="2400" dirty="0">
                <a:solidFill>
                  <a:srgbClr val="00B050"/>
                </a:solidFill>
              </a:rPr>
              <a:t> items, </a:t>
            </a:r>
            <a:r>
              <a:rPr lang="en-US" altLang="zh-CN" sz="2400" dirty="0">
                <a:solidFill>
                  <a:srgbClr val="FF0000"/>
                </a:solidFill>
              </a:rPr>
              <a:t>it must be an </a:t>
            </a:r>
            <a:r>
              <a:rPr lang="en-US" altLang="zh-CN" sz="2400" dirty="0" smtClean="0">
                <a:solidFill>
                  <a:srgbClr val="FF0000"/>
                </a:solidFill>
              </a:rPr>
              <a:t>sorted </a:t>
            </a:r>
            <a:r>
              <a:rPr lang="en-US" altLang="zh-CN" sz="2400" dirty="0">
                <a:solidFill>
                  <a:srgbClr val="FF0000"/>
                </a:solidFill>
              </a:rPr>
              <a:t>array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50"/>
                </a:solidFill>
              </a:rPr>
              <a:t> * @return the median of the array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 *</a:t>
            </a:r>
            <a:r>
              <a:rPr lang="en-US" altLang="zh-CN" sz="2400" dirty="0" smtClean="0">
                <a:solidFill>
                  <a:srgbClr val="00B05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sz="2400" dirty="0" smtClean="0"/>
              <a:t>public </a:t>
            </a:r>
            <a:r>
              <a:rPr lang="en-US" altLang="zh-CN" sz="2400" dirty="0"/>
              <a:t>static float </a:t>
            </a:r>
            <a:r>
              <a:rPr lang="en-US" altLang="zh-CN" sz="2400" b="0" dirty="0"/>
              <a:t>median</a:t>
            </a:r>
            <a:r>
              <a:rPr lang="en-US" altLang="zh-CN" sz="2400" dirty="0"/>
              <a:t>(float[] </a:t>
            </a:r>
            <a:r>
              <a:rPr lang="en-US" altLang="zh-CN" sz="2400" b="0" dirty="0"/>
              <a:t>items</a:t>
            </a:r>
            <a:r>
              <a:rPr lang="en-US" altLang="zh-CN" sz="2400" dirty="0"/>
              <a:t>){</a:t>
            </a:r>
          </a:p>
          <a:p>
            <a:pPr marL="0" indent="0">
              <a:buNone/>
            </a:pPr>
            <a:r>
              <a:rPr lang="en-US" altLang="zh-CN" sz="2400" dirty="0" smtClean="0"/>
              <a:t>    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b="0" dirty="0"/>
              <a:t>quantity = </a:t>
            </a:r>
            <a:r>
              <a:rPr lang="en-US" altLang="zh-CN" sz="2400" b="0" dirty="0" err="1"/>
              <a:t>items.length</a:t>
            </a:r>
            <a:r>
              <a:rPr lang="en-US" altLang="zh-CN" sz="2400" b="0" dirty="0"/>
              <a:t>;</a:t>
            </a:r>
          </a:p>
          <a:p>
            <a:pPr marL="0" indent="0">
              <a:buNone/>
            </a:pPr>
            <a:r>
              <a:rPr lang="en-US" altLang="zh-CN" sz="2400" dirty="0" smtClean="0"/>
              <a:t>    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b="0" dirty="0"/>
              <a:t>k=quantity%2;</a:t>
            </a:r>
          </a:p>
          <a:p>
            <a:pPr marL="0" indent="0">
              <a:buNone/>
            </a:pPr>
            <a:r>
              <a:rPr lang="en-US" altLang="zh-CN" sz="2400" dirty="0" smtClean="0"/>
              <a:t>       if</a:t>
            </a:r>
            <a:r>
              <a:rPr lang="en-US" altLang="zh-CN" sz="2400" b="0" dirty="0" smtClean="0"/>
              <a:t>(k</a:t>
            </a:r>
            <a:r>
              <a:rPr lang="en-US" altLang="zh-CN" sz="2400" b="0" dirty="0"/>
              <a:t>==0</a:t>
            </a:r>
            <a:r>
              <a:rPr lang="en-US" altLang="zh-CN" sz="2400" b="0" dirty="0" smtClean="0"/>
              <a:t>)</a:t>
            </a:r>
            <a:r>
              <a:rPr lang="en-US" altLang="zh-CN" sz="2400" dirty="0" smtClean="0"/>
              <a:t> return </a:t>
            </a:r>
            <a:r>
              <a:rPr lang="en-US" altLang="zh-CN" sz="2400" b="0" dirty="0"/>
              <a:t>(</a:t>
            </a:r>
            <a:r>
              <a:rPr lang="en-US" altLang="zh-CN" sz="2400" b="0" dirty="0" smtClean="0"/>
              <a:t>items[quantity/2-1]+</a:t>
            </a:r>
            <a:r>
              <a:rPr lang="en-US" altLang="zh-CN" sz="2400" b="0" dirty="0"/>
              <a:t>items[quantity/2])/2;</a:t>
            </a:r>
          </a:p>
          <a:p>
            <a:pPr marL="0" indent="0">
              <a:buNone/>
            </a:pPr>
            <a:r>
              <a:rPr lang="en-US" altLang="zh-CN" sz="2400" dirty="0" smtClean="0"/>
              <a:t>       else </a:t>
            </a:r>
            <a:r>
              <a:rPr lang="en-US" altLang="zh-CN" sz="2400" dirty="0"/>
              <a:t>return </a:t>
            </a:r>
            <a:r>
              <a:rPr lang="en-US" altLang="zh-CN" sz="2400" b="0" dirty="0"/>
              <a:t>items[quantity/2];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68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StatisticsUtils.java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86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package </a:t>
            </a:r>
            <a:r>
              <a:rPr lang="en-US" altLang="zh-CN" dirty="0" err="1"/>
              <a:t>edu.hit.arrays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class </a:t>
            </a:r>
            <a:r>
              <a:rPr lang="en-US" altLang="zh-CN" dirty="0" err="1"/>
              <a:t>statisticsUtils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 float</a:t>
            </a:r>
            <a:r>
              <a:rPr lang="en-US" altLang="zh-CN" dirty="0"/>
              <a:t>[] </a:t>
            </a:r>
            <a:r>
              <a:rPr lang="en-US" altLang="zh-CN" dirty="0" smtClean="0"/>
              <a:t>height1 </a:t>
            </a:r>
            <a:r>
              <a:rPr lang="en-US" altLang="zh-CN" dirty="0"/>
              <a:t>= {1, 3, 6, 6, 6, </a:t>
            </a:r>
            <a:r>
              <a:rPr lang="en-US" altLang="zh-CN" dirty="0" smtClean="0"/>
              <a:t>6, </a:t>
            </a:r>
            <a:r>
              <a:rPr lang="en-US" altLang="zh-CN" dirty="0"/>
              <a:t>7, 7, </a:t>
            </a:r>
            <a:r>
              <a:rPr lang="en-US" altLang="zh-CN" dirty="0" smtClean="0"/>
              <a:t>11, 11, </a:t>
            </a:r>
            <a:r>
              <a:rPr lang="en-US" altLang="zh-CN" dirty="0"/>
              <a:t>12</a:t>
            </a:r>
            <a:r>
              <a:rPr lang="en-US" altLang="zh-CN" dirty="0" smtClean="0"/>
              <a:t>};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float</a:t>
            </a:r>
            <a:r>
              <a:rPr lang="en-US" altLang="zh-CN" dirty="0"/>
              <a:t>[] </a:t>
            </a:r>
            <a:r>
              <a:rPr lang="en-US" altLang="zh-CN" dirty="0" smtClean="0"/>
              <a:t>height2 </a:t>
            </a:r>
            <a:r>
              <a:rPr lang="en-US" altLang="zh-CN" dirty="0"/>
              <a:t>= {1, 2, 3, 4, 5, 6, 7, 8, 9, 10</a:t>
            </a:r>
            <a:r>
              <a:rPr lang="en-US" altLang="zh-CN" dirty="0" smtClean="0"/>
              <a:t>};</a:t>
            </a:r>
          </a:p>
          <a:p>
            <a:pPr marL="0" indent="0">
              <a:buNone/>
            </a:pPr>
            <a:r>
              <a:rPr lang="en-US" altLang="zh-CN" dirty="0" smtClean="0"/>
              <a:t>      float</a:t>
            </a:r>
            <a:r>
              <a:rPr lang="en-US" altLang="zh-CN" dirty="0"/>
              <a:t>[] </a:t>
            </a:r>
            <a:r>
              <a:rPr lang="en-US" altLang="zh-CN" dirty="0" smtClean="0"/>
              <a:t>height3 </a:t>
            </a:r>
            <a:r>
              <a:rPr lang="en-US" altLang="zh-CN" dirty="0"/>
              <a:t>= {</a:t>
            </a:r>
            <a:r>
              <a:rPr lang="en-US" altLang="zh-CN" dirty="0" smtClean="0"/>
              <a:t>1};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printArray</a:t>
            </a:r>
            <a:r>
              <a:rPr lang="en-US" altLang="zh-CN" dirty="0" smtClean="0"/>
              <a:t>(height1));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(“median </a:t>
            </a:r>
            <a:r>
              <a:rPr lang="en-US" altLang="zh-CN" dirty="0" err="1" smtClean="0"/>
              <a:t>is”+</a:t>
            </a:r>
            <a:r>
              <a:rPr lang="en-US" altLang="zh-CN" dirty="0" err="1" smtClean="0">
                <a:solidFill>
                  <a:srgbClr val="00B0F0"/>
                </a:solidFill>
              </a:rPr>
              <a:t>median</a:t>
            </a:r>
            <a:r>
              <a:rPr lang="en-US" altLang="zh-CN" dirty="0" smtClean="0"/>
              <a:t>(height1</a:t>
            </a:r>
            <a:r>
              <a:rPr lang="en-US" altLang="zh-CN" dirty="0"/>
              <a:t>));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printArray</a:t>
            </a:r>
            <a:r>
              <a:rPr lang="en-US" altLang="zh-CN" dirty="0" smtClean="0"/>
              <a:t>(height2)); </a:t>
            </a:r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/>
              <a:t>“median </a:t>
            </a:r>
            <a:r>
              <a:rPr lang="en-US" altLang="zh-CN" dirty="0" err="1"/>
              <a:t>is”+</a:t>
            </a:r>
            <a:r>
              <a:rPr lang="en-US" altLang="zh-CN" dirty="0" err="1" smtClean="0">
                <a:solidFill>
                  <a:srgbClr val="00B0F0"/>
                </a:solidFill>
              </a:rPr>
              <a:t>median</a:t>
            </a:r>
            <a:r>
              <a:rPr lang="en-US" altLang="zh-CN" dirty="0" smtClean="0"/>
              <a:t>(height2</a:t>
            </a:r>
            <a:r>
              <a:rPr lang="en-US" altLang="zh-CN" dirty="0"/>
              <a:t>)); </a:t>
            </a:r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printArray</a:t>
            </a:r>
            <a:r>
              <a:rPr lang="en-US" altLang="zh-CN" dirty="0" smtClean="0"/>
              <a:t>(height3));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/>
              <a:t>“median </a:t>
            </a:r>
            <a:r>
              <a:rPr lang="en-US" altLang="zh-CN" dirty="0" err="1"/>
              <a:t>is”+</a:t>
            </a:r>
            <a:r>
              <a:rPr lang="en-US" altLang="zh-CN" dirty="0" err="1" smtClean="0">
                <a:solidFill>
                  <a:srgbClr val="00B0F0"/>
                </a:solidFill>
              </a:rPr>
              <a:t>median</a:t>
            </a:r>
            <a:r>
              <a:rPr lang="en-US" altLang="zh-CN" dirty="0" smtClean="0"/>
              <a:t>(height3));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05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 the mode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00B0F0"/>
                </a:solidFill>
              </a:rPr>
              <a:t>mode</a:t>
            </a:r>
            <a:r>
              <a:rPr lang="en-US" altLang="zh-CN" dirty="0"/>
              <a:t> of a sample is the element that occurs most often in the collection. 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example, the mode of the sample [1, 3, 6, 6, 6, 6, 7, 7, 12, 12, 17] is 6. </a:t>
            </a:r>
            <a:endParaRPr lang="en-US" altLang="zh-CN" dirty="0" smtClean="0"/>
          </a:p>
          <a:p>
            <a:r>
              <a:rPr lang="en-US" altLang="zh-CN" dirty="0" smtClean="0"/>
              <a:t>Given </a:t>
            </a:r>
            <a:r>
              <a:rPr lang="en-US" altLang="zh-CN" dirty="0"/>
              <a:t>the list of data [1, 1, 2, 4, 4] the mode is not unique - the dataset may be said to be </a:t>
            </a:r>
            <a:r>
              <a:rPr lang="en-US" altLang="zh-CN" dirty="0" smtClean="0">
                <a:solidFill>
                  <a:srgbClr val="00B0F0"/>
                </a:solidFill>
              </a:rPr>
              <a:t>bimodal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while </a:t>
            </a:r>
            <a:r>
              <a:rPr lang="en-US" altLang="zh-CN" dirty="0"/>
              <a:t>a set with more than two modes may be described as </a:t>
            </a:r>
            <a:r>
              <a:rPr lang="en-US" altLang="zh-CN" dirty="0">
                <a:solidFill>
                  <a:srgbClr val="00B0F0"/>
                </a:solidFill>
              </a:rPr>
              <a:t>multimodal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If </a:t>
            </a:r>
            <a:r>
              <a:rPr lang="en-US" altLang="zh-CN" dirty="0"/>
              <a:t>no number is repeated, then there is no mode for the list.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26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the mode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Steps:</a:t>
            </a:r>
          </a:p>
          <a:p>
            <a:pPr lvl="1"/>
            <a:r>
              <a:rPr lang="en-US" altLang="zh-CN" dirty="0" smtClean="0"/>
              <a:t>Step1: Count each unique </a:t>
            </a:r>
            <a:r>
              <a:rPr lang="en-US" altLang="zh-CN" dirty="0"/>
              <a:t>element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Step1.1: find the unique elements</a:t>
            </a:r>
            <a:endParaRPr lang="en-US" altLang="zh-CN" dirty="0"/>
          </a:p>
          <a:p>
            <a:pPr lvl="2"/>
            <a:r>
              <a:rPr lang="en-US" altLang="zh-CN" dirty="0" smtClean="0"/>
              <a:t>Step1.2: Count the elements</a:t>
            </a:r>
          </a:p>
          <a:p>
            <a:pPr lvl="1"/>
            <a:r>
              <a:rPr lang="en-US" altLang="zh-CN" dirty="0" smtClean="0"/>
              <a:t>Step2: find the</a:t>
            </a:r>
            <a:r>
              <a:rPr lang="en-US" altLang="zh-CN" dirty="0"/>
              <a:t> </a:t>
            </a:r>
            <a:r>
              <a:rPr lang="en-US" altLang="zh-CN" dirty="0" smtClean="0"/>
              <a:t>element </a:t>
            </a:r>
            <a:r>
              <a:rPr lang="en-US" altLang="zh-CN" dirty="0"/>
              <a:t>that occurs most often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Step2.1: </a:t>
            </a:r>
            <a:r>
              <a:rPr lang="en-US" altLang="zh-CN" dirty="0"/>
              <a:t>Find the </a:t>
            </a:r>
            <a:r>
              <a:rPr lang="en-US" altLang="zh-CN" dirty="0" smtClean="0"/>
              <a:t>maximum number of occurrences</a:t>
            </a:r>
          </a:p>
          <a:p>
            <a:pPr lvl="2"/>
            <a:r>
              <a:rPr lang="en-US" altLang="zh-CN" dirty="0" smtClean="0"/>
              <a:t>Step2.2: Output the mode</a:t>
            </a:r>
          </a:p>
          <a:p>
            <a:pPr lvl="3"/>
            <a:r>
              <a:rPr lang="en-US" altLang="zh-CN" dirty="0" smtClean="0"/>
              <a:t>Case1: no mode (each element only occur one time)</a:t>
            </a:r>
          </a:p>
          <a:p>
            <a:pPr lvl="3"/>
            <a:r>
              <a:rPr lang="en-US" altLang="zh-CN" dirty="0" smtClean="0"/>
              <a:t>Case2: output the mode (elements whose occur number equals the max count number)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99" y="365126"/>
            <a:ext cx="1686025" cy="225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Mean, Median, Mode, and Range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The "range" is just the difference between the largest and smallest values.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"mean" is the "average" you're used to, where you add up all the numbers and then divide by the number of numbers.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"median" is the "middle" value in the list of numbers. To find the median, your numbers have to be listed in numerical order, so you may have to rewrite your list first.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"mode" is the value that occurs most often. If no number is repeated, then there is no mode for the list.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122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Count </a:t>
            </a:r>
            <a:r>
              <a:rPr lang="en-US" altLang="zh-CN" dirty="0"/>
              <a:t>each unique element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After Initialization</a:t>
            </a:r>
          </a:p>
          <a:p>
            <a:pPr marL="0" indent="0">
              <a:buNone/>
            </a:pPr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items = {</a:t>
            </a:r>
            <a:r>
              <a:rPr lang="en-US" altLang="zh-CN" dirty="0" smtClean="0">
                <a:solidFill>
                  <a:srgbClr val="00B0F0"/>
                </a:solidFill>
              </a:rPr>
              <a:t>1</a:t>
            </a:r>
            <a:r>
              <a:rPr lang="en-US" altLang="zh-CN" dirty="0">
                <a:solidFill>
                  <a:srgbClr val="00B0F0"/>
                </a:solidFill>
              </a:rPr>
              <a:t>, 3, 6</a:t>
            </a:r>
            <a:r>
              <a:rPr lang="en-US" altLang="zh-CN" dirty="0"/>
              <a:t>, 6, 6, 6, </a:t>
            </a:r>
            <a:r>
              <a:rPr lang="en-US" altLang="zh-CN" dirty="0">
                <a:solidFill>
                  <a:srgbClr val="00B0F0"/>
                </a:solidFill>
              </a:rPr>
              <a:t>7</a:t>
            </a:r>
            <a:r>
              <a:rPr lang="en-US" altLang="zh-CN" dirty="0"/>
              <a:t>, 7, </a:t>
            </a:r>
            <a:r>
              <a:rPr lang="en-US" altLang="zh-CN" dirty="0">
                <a:solidFill>
                  <a:srgbClr val="00B0F0"/>
                </a:solidFill>
              </a:rPr>
              <a:t>12</a:t>
            </a:r>
            <a:r>
              <a:rPr lang="en-US" altLang="zh-CN" dirty="0"/>
              <a:t>, 12, </a:t>
            </a:r>
            <a:r>
              <a:rPr lang="en-US" altLang="zh-CN" dirty="0" smtClean="0">
                <a:solidFill>
                  <a:srgbClr val="00B0F0"/>
                </a:solidFill>
              </a:rPr>
              <a:t>17</a:t>
            </a:r>
            <a:r>
              <a:rPr lang="en-US" altLang="zh-CN" dirty="0" smtClean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counts={1, 1, 1, 1, 1, 1, 1, 1,  1,   1,   1};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After counting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counts={</a:t>
            </a:r>
            <a:r>
              <a:rPr lang="en-US" altLang="zh-CN" dirty="0">
                <a:solidFill>
                  <a:srgbClr val="00B0F0"/>
                </a:solidFill>
              </a:rPr>
              <a:t>1, 1, </a:t>
            </a:r>
            <a:r>
              <a:rPr lang="en-US" altLang="zh-CN" dirty="0" smtClean="0">
                <a:solidFill>
                  <a:srgbClr val="00B0F0"/>
                </a:solidFill>
              </a:rPr>
              <a:t>4</a:t>
            </a:r>
            <a:r>
              <a:rPr lang="en-US" altLang="zh-CN" dirty="0" smtClean="0"/>
              <a:t>, </a:t>
            </a:r>
            <a:r>
              <a:rPr lang="en-US" altLang="zh-CN" dirty="0"/>
              <a:t>1, 1, </a:t>
            </a:r>
            <a:r>
              <a:rPr lang="en-US" altLang="zh-CN" dirty="0" smtClean="0"/>
              <a:t>1, </a:t>
            </a:r>
            <a:r>
              <a:rPr lang="en-US" altLang="zh-CN" dirty="0" smtClean="0">
                <a:solidFill>
                  <a:srgbClr val="00B0F0"/>
                </a:solidFill>
              </a:rPr>
              <a:t>2</a:t>
            </a:r>
            <a:r>
              <a:rPr lang="en-US" altLang="zh-CN" dirty="0" smtClean="0"/>
              <a:t>, 1,  </a:t>
            </a:r>
            <a:r>
              <a:rPr lang="en-US" altLang="zh-CN" dirty="0" smtClean="0">
                <a:solidFill>
                  <a:srgbClr val="00B0F0"/>
                </a:solidFill>
              </a:rPr>
              <a:t>2</a:t>
            </a:r>
            <a:r>
              <a:rPr lang="en-US" altLang="zh-CN" dirty="0" smtClean="0"/>
              <a:t>,   1,   </a:t>
            </a:r>
            <a:r>
              <a:rPr lang="en-US" altLang="zh-CN" dirty="0">
                <a:solidFill>
                  <a:srgbClr val="00B0F0"/>
                </a:solidFill>
              </a:rPr>
              <a:t>1</a:t>
            </a:r>
            <a:r>
              <a:rPr lang="en-US" altLang="zh-CN" dirty="0"/>
              <a:t>};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99" y="365126"/>
            <a:ext cx="1686025" cy="225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Count </a:t>
            </a:r>
            <a:r>
              <a:rPr lang="en-US" altLang="zh-CN" dirty="0"/>
              <a:t>each unique element </a:t>
            </a:r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58" y="1571625"/>
            <a:ext cx="4338660" cy="50577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501900" y="3435461"/>
            <a:ext cx="4279900" cy="50153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2501900" y="3971848"/>
            <a:ext cx="4279900" cy="240355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783142" y="2906888"/>
            <a:ext cx="1766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Check whether the element is unique or not?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40560" y="4527293"/>
            <a:ext cx="176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Count the unique element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46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Find the maximum number of occurrences</a:t>
            </a:r>
            <a:endParaRPr lang="zh-CN" alt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64325"/>
            <a:ext cx="5374558" cy="16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Output the mode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569" y="1690689"/>
            <a:ext cx="5100862" cy="49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7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Quiz: refactor the code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Define an value method to encapsulate the code</a:t>
            </a:r>
          </a:p>
          <a:p>
            <a:r>
              <a:rPr lang="en-US" altLang="zh-CN" dirty="0" smtClean="0"/>
              <a:t>Delete the code which displays the mode</a:t>
            </a:r>
          </a:p>
          <a:p>
            <a:r>
              <a:rPr lang="en-US" altLang="zh-CN" dirty="0" smtClean="0"/>
              <a:t>Define an array and store the mode into the array</a:t>
            </a:r>
          </a:p>
          <a:p>
            <a:r>
              <a:rPr lang="en-US" altLang="zh-CN" dirty="0" smtClean="0"/>
              <a:t>Return the array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46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238125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 the median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>
                <a:solidFill>
                  <a:srgbClr val="00B0F0"/>
                </a:solidFill>
              </a:rPr>
              <a:t>Median</a:t>
            </a:r>
            <a:r>
              <a:rPr lang="en-US" altLang="zh-CN" dirty="0"/>
              <a:t> is the "middle" of a sorted list of numbers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How to find the median?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00B0F0"/>
                </a:solidFill>
              </a:rPr>
              <a:t>Case 1: </a:t>
            </a:r>
            <a:r>
              <a:rPr lang="en-US" altLang="zh-CN" dirty="0"/>
              <a:t>If there are </a:t>
            </a:r>
            <a:r>
              <a:rPr lang="en-US" altLang="zh-CN" dirty="0" smtClean="0"/>
              <a:t>odd amount </a:t>
            </a:r>
            <a:r>
              <a:rPr lang="en-US" altLang="zh-CN" dirty="0"/>
              <a:t>of numbers</a:t>
            </a:r>
            <a:r>
              <a:rPr lang="en-US" altLang="zh-CN" dirty="0" smtClean="0"/>
              <a:t>. The median is the middle of the </a:t>
            </a:r>
            <a:r>
              <a:rPr lang="en-US" altLang="zh-CN" dirty="0"/>
              <a:t>sorted </a:t>
            </a:r>
            <a:r>
              <a:rPr lang="en-US" altLang="zh-CN" dirty="0" smtClean="0"/>
              <a:t>numbers.</a:t>
            </a:r>
          </a:p>
          <a:p>
            <a:pPr lvl="1"/>
            <a:r>
              <a:rPr lang="en-US" altLang="zh-CN" dirty="0" smtClean="0">
                <a:solidFill>
                  <a:srgbClr val="00B0F0"/>
                </a:solidFill>
              </a:rPr>
              <a:t>Case 2: </a:t>
            </a:r>
            <a:r>
              <a:rPr lang="en-US" altLang="zh-CN" dirty="0" smtClean="0"/>
              <a:t>If </a:t>
            </a:r>
            <a:r>
              <a:rPr lang="en-US" altLang="zh-CN" dirty="0"/>
              <a:t>there are even amount of numbers. The median is the </a:t>
            </a:r>
            <a:r>
              <a:rPr lang="en-US" altLang="zh-CN" dirty="0" smtClean="0"/>
              <a:t>mean of middle</a:t>
            </a:r>
            <a:r>
              <a:rPr lang="en-US" altLang="zh-CN" dirty="0"/>
              <a:t> pair of the sorted </a:t>
            </a:r>
            <a:r>
              <a:rPr lang="en-US" altLang="zh-CN" dirty="0" smtClean="0"/>
              <a:t>numbers.</a:t>
            </a:r>
          </a:p>
        </p:txBody>
      </p:sp>
    </p:spTree>
    <p:extLst>
      <p:ext uri="{BB962C8B-B14F-4D97-AF65-F5344CB8AC3E}">
        <p14:creationId xmlns:p14="http://schemas.microsoft.com/office/powerpoint/2010/main" val="238468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the </a:t>
            </a:r>
            <a:r>
              <a:rPr lang="en-US" altLang="zh-CN" dirty="0" smtClean="0"/>
              <a:t>median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Case 1: </a:t>
            </a:r>
            <a:endParaRPr lang="en-US" altLang="zh-CN" dirty="0">
              <a:solidFill>
                <a:srgbClr val="00B0F0"/>
              </a:solidFill>
            </a:endParaRPr>
          </a:p>
          <a:p>
            <a:pPr lvl="1"/>
            <a:r>
              <a:rPr lang="en-US" altLang="zh-CN" dirty="0"/>
              <a:t>3, 13, 7, 5, 21, 23, 39, 23, 40, 23, 14, 12, 56, 23, 29</a:t>
            </a:r>
          </a:p>
          <a:p>
            <a:r>
              <a:rPr lang="en-US" altLang="zh-CN" dirty="0"/>
              <a:t>When we put </a:t>
            </a:r>
            <a:r>
              <a:rPr lang="en-US" altLang="zh-CN" dirty="0" smtClean="0"/>
              <a:t>these </a:t>
            </a:r>
            <a:r>
              <a:rPr lang="en-US" altLang="zh-CN" dirty="0"/>
              <a:t>numbers in order we have:</a:t>
            </a:r>
          </a:p>
          <a:p>
            <a:pPr lvl="1"/>
            <a:r>
              <a:rPr lang="en-US" altLang="zh-CN" dirty="0"/>
              <a:t>3, 5, 7, 12, 13, 14, 21, </a:t>
            </a:r>
            <a:r>
              <a:rPr lang="en-US" altLang="zh-CN" dirty="0">
                <a:solidFill>
                  <a:srgbClr val="00B0F0"/>
                </a:solidFill>
              </a:rPr>
              <a:t>23</a:t>
            </a:r>
            <a:r>
              <a:rPr lang="en-US" altLang="zh-CN" dirty="0"/>
              <a:t>, 23, 23, 23, 29, 39, 40, 56</a:t>
            </a:r>
          </a:p>
          <a:p>
            <a:r>
              <a:rPr lang="en-US" altLang="zh-CN" dirty="0"/>
              <a:t>The median is </a:t>
            </a:r>
            <a:r>
              <a:rPr lang="en-US" altLang="zh-CN" dirty="0" smtClean="0"/>
              <a:t>23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00B0F0"/>
                </a:solidFill>
              </a:rPr>
              <a:t>Case 2:</a:t>
            </a:r>
            <a:endParaRPr lang="en-US" altLang="zh-CN" dirty="0">
              <a:solidFill>
                <a:srgbClr val="00B0F0"/>
              </a:solidFill>
            </a:endParaRPr>
          </a:p>
          <a:p>
            <a:pPr lvl="1"/>
            <a:r>
              <a:rPr lang="en-US" altLang="zh-CN" dirty="0"/>
              <a:t>3, 5, 7, 12, 13, 14, </a:t>
            </a:r>
            <a:r>
              <a:rPr lang="en-US" altLang="zh-CN" dirty="0">
                <a:solidFill>
                  <a:srgbClr val="00B0F0"/>
                </a:solidFill>
              </a:rPr>
              <a:t>21, 23</a:t>
            </a:r>
            <a:r>
              <a:rPr lang="en-US" altLang="zh-CN" dirty="0"/>
              <a:t>, 23, 23, 23, 29, 40, 56</a:t>
            </a:r>
          </a:p>
          <a:p>
            <a:r>
              <a:rPr lang="en-US" altLang="zh-CN" dirty="0"/>
              <a:t>The median is (21+23)/</a:t>
            </a:r>
            <a:r>
              <a:rPr lang="en-US" altLang="zh-CN" dirty="0" smtClean="0"/>
              <a:t>2=22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962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the median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store a list of data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How to sort a list of data?</a:t>
            </a:r>
          </a:p>
          <a:p>
            <a:r>
              <a:rPr lang="en-US" altLang="zh-CN" dirty="0" smtClean="0"/>
              <a:t>How to find the median?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55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Array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An </a:t>
            </a:r>
            <a:r>
              <a:rPr lang="en-US" altLang="zh-CN" dirty="0">
                <a:solidFill>
                  <a:srgbClr val="00B0F0"/>
                </a:solidFill>
              </a:rPr>
              <a:t>array</a:t>
            </a:r>
            <a:r>
              <a:rPr lang="en-US" altLang="zh-CN" dirty="0"/>
              <a:t> is a </a:t>
            </a:r>
            <a:r>
              <a:rPr lang="en-US" altLang="zh-CN" dirty="0">
                <a:solidFill>
                  <a:srgbClr val="00B0F0"/>
                </a:solidFill>
              </a:rPr>
              <a:t>data structure </a:t>
            </a:r>
            <a:r>
              <a:rPr lang="en-US" altLang="zh-CN" dirty="0"/>
              <a:t>consisting of a collection of </a:t>
            </a:r>
            <a:r>
              <a:rPr lang="en-US" altLang="zh-CN" dirty="0">
                <a:solidFill>
                  <a:schemeClr val="accent1"/>
                </a:solidFill>
              </a:rPr>
              <a:t>elements</a:t>
            </a:r>
            <a:r>
              <a:rPr lang="en-US" altLang="zh-CN" dirty="0"/>
              <a:t> (values or variables), each identified by </a:t>
            </a:r>
            <a:r>
              <a:rPr lang="en-US" altLang="zh-CN" dirty="0" smtClean="0"/>
              <a:t>index.</a:t>
            </a:r>
          </a:p>
          <a:p>
            <a:r>
              <a:rPr lang="en-US" altLang="zh-CN" dirty="0"/>
              <a:t>An array is stored so that the position of each element can be computed from its index tuple by a mathematical formula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The simplest type of data structure is a linear array, also called </a:t>
            </a:r>
            <a:r>
              <a:rPr lang="en-US" altLang="zh-CN" dirty="0">
                <a:solidFill>
                  <a:srgbClr val="00B0F0"/>
                </a:solidFill>
              </a:rPr>
              <a:t>one-dimensional array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en-US" altLang="zh-CN" dirty="0"/>
              <a:t>we can make an array of any </a:t>
            </a:r>
            <a:r>
              <a:rPr lang="en-US" altLang="zh-CN" dirty="0" smtClean="0"/>
              <a:t>type (e.g</a:t>
            </a:r>
            <a:r>
              <a:rPr lang="en-US" altLang="zh-CN" dirty="0"/>
              <a:t>. </a:t>
            </a:r>
            <a:r>
              <a:rPr lang="en-US" altLang="zh-CN" dirty="0" err="1"/>
              <a:t>int</a:t>
            </a:r>
            <a:r>
              <a:rPr lang="en-US" altLang="zh-CN" dirty="0"/>
              <a:t>, double, String, etc</a:t>
            </a:r>
            <a:r>
              <a:rPr lang="en-US" altLang="zh-CN" dirty="0" smtClean="0"/>
              <a:t>.).</a:t>
            </a:r>
            <a:endParaRPr lang="en-US" altLang="zh-CN" dirty="0"/>
          </a:p>
          <a:p>
            <a:r>
              <a:rPr lang="en-US" altLang="zh-CN" dirty="0"/>
              <a:t>All elements of an array must have the same type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84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example, an array of 10 32-bit integer variables, with indices 0 through 9, may be stored as 10 words at memory addresses 2000, 2004, 2008, ... 2036, so that the element with index </a:t>
            </a:r>
            <a:r>
              <a:rPr lang="en-US" altLang="zh-CN" dirty="0" err="1"/>
              <a:t>i</a:t>
            </a:r>
            <a:r>
              <a:rPr lang="en-US" altLang="zh-CN" dirty="0"/>
              <a:t> has the address 2000 + 4 × </a:t>
            </a:r>
            <a:r>
              <a:rPr lang="en-US" altLang="zh-CN" dirty="0" err="1"/>
              <a:t>i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/>
              <a:t>The memory address of the first element of an array is called first address or foundation address.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53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Data structure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computer science, a </a:t>
            </a:r>
            <a:r>
              <a:rPr lang="en-US" altLang="zh-CN" dirty="0">
                <a:solidFill>
                  <a:srgbClr val="00B0F0"/>
                </a:solidFill>
              </a:rPr>
              <a:t>data structure </a:t>
            </a:r>
            <a:r>
              <a:rPr lang="en-US" altLang="zh-CN" dirty="0"/>
              <a:t>is a particular way of organizing data in a computer so that it can be used efficiently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Usually, efficient data structures are key to designing efficient algorithms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27" y="3911772"/>
            <a:ext cx="3798093" cy="277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9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2876</TotalTime>
  <Words>1919</Words>
  <Application>Microsoft Office PowerPoint</Application>
  <PresentationFormat>On-screen Show (4:3)</PresentationFormat>
  <Paragraphs>277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宋体</vt:lpstr>
      <vt:lpstr>Arial</vt:lpstr>
      <vt:lpstr>Calibri</vt:lpstr>
      <vt:lpstr>Office Theme</vt:lpstr>
      <vt:lpstr>Java Programming</vt:lpstr>
      <vt:lpstr>Mean, Median, Mode, and Range</vt:lpstr>
      <vt:lpstr>Mean, Median, Mode, and Range</vt:lpstr>
      <vt:lpstr>Find the median</vt:lpstr>
      <vt:lpstr>Find the median</vt:lpstr>
      <vt:lpstr>Find the median</vt:lpstr>
      <vt:lpstr>Array </vt:lpstr>
      <vt:lpstr>Array</vt:lpstr>
      <vt:lpstr>Data structure</vt:lpstr>
      <vt:lpstr>Create an array</vt:lpstr>
      <vt:lpstr>Array Initialization</vt:lpstr>
      <vt:lpstr>Accessing the elements</vt:lpstr>
      <vt:lpstr>Length of an array</vt:lpstr>
      <vt:lpstr>Reference to array</vt:lpstr>
      <vt:lpstr>Reference to array</vt:lpstr>
      <vt:lpstr>Copying arrays</vt:lpstr>
      <vt:lpstr>Printing an array</vt:lpstr>
      <vt:lpstr>Finding the smallest element</vt:lpstr>
      <vt:lpstr>How to sort the data?</vt:lpstr>
      <vt:lpstr>Simple sort</vt:lpstr>
      <vt:lpstr>Selection sort</vt:lpstr>
      <vt:lpstr> Bubble Sort</vt:lpstr>
      <vt:lpstr>Reinvent the Wheel or Not?</vt:lpstr>
      <vt:lpstr>Sorting using Java API</vt:lpstr>
      <vt:lpstr>Find the median</vt:lpstr>
      <vt:lpstr>StatisticsUtils.java</vt:lpstr>
      <vt:lpstr>StatisticsUtils.java</vt:lpstr>
      <vt:lpstr>Find the mode </vt:lpstr>
      <vt:lpstr>Find the mode </vt:lpstr>
      <vt:lpstr>Count each unique element </vt:lpstr>
      <vt:lpstr>Count each unique element </vt:lpstr>
      <vt:lpstr>Find the maximum number of occurrences</vt:lpstr>
      <vt:lpstr>Output the mode</vt:lpstr>
      <vt:lpstr>Quiz: refactor the code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Xudong</dc:creator>
  <cp:lastModifiedBy>刘旭东</cp:lastModifiedBy>
  <cp:revision>484</cp:revision>
  <cp:lastPrinted>2017-01-15T05:35:13Z</cp:lastPrinted>
  <dcterms:created xsi:type="dcterms:W3CDTF">2016-09-13T14:28:44Z</dcterms:created>
  <dcterms:modified xsi:type="dcterms:W3CDTF">2017-05-14T17:18:18Z</dcterms:modified>
</cp:coreProperties>
</file>