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1"/>
  </p:notesMasterIdLst>
  <p:sldIdLst>
    <p:sldId id="256" r:id="rId2"/>
    <p:sldId id="284" r:id="rId3"/>
    <p:sldId id="282" r:id="rId4"/>
    <p:sldId id="285" r:id="rId5"/>
    <p:sldId id="322" r:id="rId6"/>
    <p:sldId id="327" r:id="rId7"/>
    <p:sldId id="320" r:id="rId8"/>
    <p:sldId id="286" r:id="rId9"/>
    <p:sldId id="317" r:id="rId10"/>
    <p:sldId id="321" r:id="rId11"/>
    <p:sldId id="318" r:id="rId12"/>
    <p:sldId id="315" r:id="rId13"/>
    <p:sldId id="323" r:id="rId14"/>
    <p:sldId id="324" r:id="rId15"/>
    <p:sldId id="329" r:id="rId16"/>
    <p:sldId id="345" r:id="rId17"/>
    <p:sldId id="325" r:id="rId18"/>
    <p:sldId id="326" r:id="rId19"/>
    <p:sldId id="311" r:id="rId20"/>
    <p:sldId id="328" r:id="rId21"/>
    <p:sldId id="290" r:id="rId22"/>
    <p:sldId id="341" r:id="rId23"/>
    <p:sldId id="291" r:id="rId24"/>
    <p:sldId id="334" r:id="rId25"/>
    <p:sldId id="298" r:id="rId26"/>
    <p:sldId id="339" r:id="rId27"/>
    <p:sldId id="300" r:id="rId28"/>
    <p:sldId id="330" r:id="rId29"/>
    <p:sldId id="331" r:id="rId30"/>
    <p:sldId id="342" r:id="rId31"/>
    <p:sldId id="335" r:id="rId32"/>
    <p:sldId id="348" r:id="rId33"/>
    <p:sldId id="349" r:id="rId34"/>
    <p:sldId id="344" r:id="rId35"/>
    <p:sldId id="346" r:id="rId36"/>
    <p:sldId id="347" r:id="rId37"/>
    <p:sldId id="299" r:id="rId38"/>
    <p:sldId id="292" r:id="rId39"/>
    <p:sldId id="28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0474" autoAdjust="0"/>
  </p:normalViewPr>
  <p:slideViewPr>
    <p:cSldViewPr snapToGrid="0">
      <p:cViewPr varScale="1">
        <p:scale>
          <a:sx n="47" d="100"/>
          <a:sy n="47" d="100"/>
        </p:scale>
        <p:origin x="11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19F60-39C4-4FB1-9E01-2600E11978F8}" type="datetimeFigureOut">
              <a:rPr lang="zh-CN" altLang="en-US" smtClean="0"/>
              <a:t>2017/5/21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0E916-49DF-43B8-9561-54ED6453F302}" type="slidenum">
              <a:rPr lang="zh-CN" altLang="en-US" smtClean="0"/>
              <a:t>‹#›</a:t>
            </a:fld>
            <a:endParaRPr lang="zh-CN" altLang="en-US"/>
          </a:p>
        </p:txBody>
      </p:sp>
    </p:spTree>
    <p:extLst>
      <p:ext uri="{BB962C8B-B14F-4D97-AF65-F5344CB8AC3E}">
        <p14:creationId xmlns:p14="http://schemas.microsoft.com/office/powerpoint/2010/main" val="214621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530E916-49DF-43B8-9561-54ED6453F302}" type="slidenum">
              <a:rPr lang="zh-CN" altLang="en-US" smtClean="0"/>
              <a:t>5</a:t>
            </a:fld>
            <a:endParaRPr lang="zh-CN" altLang="en-US"/>
          </a:p>
        </p:txBody>
      </p:sp>
    </p:spTree>
    <p:extLst>
      <p:ext uri="{BB962C8B-B14F-4D97-AF65-F5344CB8AC3E}">
        <p14:creationId xmlns:p14="http://schemas.microsoft.com/office/powerpoint/2010/main" val="2217180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530E916-49DF-43B8-9561-54ED6453F302}" type="slidenum">
              <a:rPr lang="zh-CN" altLang="en-US" smtClean="0"/>
              <a:t>8</a:t>
            </a:fld>
            <a:endParaRPr lang="zh-CN" altLang="en-US"/>
          </a:p>
        </p:txBody>
      </p:sp>
    </p:spTree>
    <p:extLst>
      <p:ext uri="{BB962C8B-B14F-4D97-AF65-F5344CB8AC3E}">
        <p14:creationId xmlns:p14="http://schemas.microsoft.com/office/powerpoint/2010/main" val="116212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530E916-49DF-43B8-9561-54ED6453F302}" type="slidenum">
              <a:rPr lang="zh-CN" altLang="en-US" smtClean="0"/>
              <a:t>23</a:t>
            </a:fld>
            <a:endParaRPr lang="zh-CN" altLang="en-US"/>
          </a:p>
        </p:txBody>
      </p:sp>
    </p:spTree>
    <p:extLst>
      <p:ext uri="{BB962C8B-B14F-4D97-AF65-F5344CB8AC3E}">
        <p14:creationId xmlns:p14="http://schemas.microsoft.com/office/powerpoint/2010/main" val="407649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fld id="{A530E916-49DF-43B8-9561-54ED6453F302}" type="slidenum">
              <a:rPr lang="zh-CN" altLang="en-US" smtClean="0"/>
              <a:t>25</a:t>
            </a:fld>
            <a:endParaRPr lang="zh-CN" altLang="en-US"/>
          </a:p>
        </p:txBody>
      </p:sp>
    </p:spTree>
    <p:extLst>
      <p:ext uri="{BB962C8B-B14F-4D97-AF65-F5344CB8AC3E}">
        <p14:creationId xmlns:p14="http://schemas.microsoft.com/office/powerpoint/2010/main" val="381900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(American Psychological Association) </a:t>
            </a:r>
            <a:endParaRPr lang="zh-CN" altLang="en-US" dirty="0"/>
          </a:p>
        </p:txBody>
      </p:sp>
      <p:sp>
        <p:nvSpPr>
          <p:cNvPr id="4" name="Slide Number Placeholder 3"/>
          <p:cNvSpPr>
            <a:spLocks noGrp="1"/>
          </p:cNvSpPr>
          <p:nvPr>
            <p:ph type="sldNum" sz="quarter" idx="10"/>
          </p:nvPr>
        </p:nvSpPr>
        <p:spPr/>
        <p:txBody>
          <a:bodyPr/>
          <a:lstStyle/>
          <a:p>
            <a:fld id="{A530E916-49DF-43B8-9561-54ED6453F302}" type="slidenum">
              <a:rPr lang="zh-CN" altLang="en-US" smtClean="0"/>
              <a:t>35</a:t>
            </a:fld>
            <a:endParaRPr lang="zh-CN" altLang="en-US"/>
          </a:p>
        </p:txBody>
      </p:sp>
    </p:spTree>
    <p:extLst>
      <p:ext uri="{BB962C8B-B14F-4D97-AF65-F5344CB8AC3E}">
        <p14:creationId xmlns:p14="http://schemas.microsoft.com/office/powerpoint/2010/main" val="149734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2017/5/21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3600" b="1" dirty="0" smtClean="0"/>
              <a:t>Strings</a:t>
            </a:r>
            <a:endParaRPr lang="zh-CN" altLang="en-US" sz="36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536537"/>
            <a:ext cx="2857500" cy="2219325"/>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String Literal</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dirty="0">
                <a:solidFill>
                  <a:srgbClr val="00B0F0"/>
                </a:solidFill>
              </a:rPr>
              <a:t>string literal </a:t>
            </a:r>
            <a:r>
              <a:rPr lang="en-US" altLang="zh-CN" dirty="0"/>
              <a:t>consists of the characters between the double quotes, e.g. “Hello world!”</a:t>
            </a:r>
          </a:p>
          <a:p>
            <a:r>
              <a:rPr lang="en-US" altLang="zh-CN" dirty="0"/>
              <a:t>A string with no characters is called the </a:t>
            </a:r>
            <a:r>
              <a:rPr lang="en-US" altLang="zh-CN" dirty="0">
                <a:solidFill>
                  <a:srgbClr val="00B0F0"/>
                </a:solidFill>
              </a:rPr>
              <a:t>empty string </a:t>
            </a:r>
            <a:r>
              <a:rPr lang="en-US" altLang="zh-CN" dirty="0"/>
              <a:t>and is represented by the literal “”</a:t>
            </a:r>
          </a:p>
          <a:p>
            <a:r>
              <a:rPr lang="en-US" altLang="zh-CN" dirty="0">
                <a:solidFill>
                  <a:srgbClr val="FF0000"/>
                </a:solidFill>
              </a:rPr>
              <a:t>Note</a:t>
            </a:r>
            <a:r>
              <a:rPr lang="en-US" altLang="zh-CN" dirty="0"/>
              <a:t>: the double quote marks are not part of the literals.</a:t>
            </a:r>
            <a:endParaRPr lang="zh-CN" altLang="en-US" dirty="0"/>
          </a:p>
          <a:p>
            <a:endParaRPr lang="zh-CN" altLang="en-US" dirty="0"/>
          </a:p>
        </p:txBody>
      </p:sp>
    </p:spTree>
    <p:extLst>
      <p:ext uri="{BB962C8B-B14F-4D97-AF65-F5344CB8AC3E}">
        <p14:creationId xmlns:p14="http://schemas.microsoft.com/office/powerpoint/2010/main" val="11378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Literal &amp; String object</a:t>
            </a:r>
            <a:endParaRPr lang="zh-CN" altLang="en-US" dirty="0"/>
          </a:p>
        </p:txBody>
      </p:sp>
      <p:sp>
        <p:nvSpPr>
          <p:cNvPr id="3" name="Content Placeholder 2"/>
          <p:cNvSpPr>
            <a:spLocks noGrp="1"/>
          </p:cNvSpPr>
          <p:nvPr>
            <p:ph idx="1"/>
          </p:nvPr>
        </p:nvSpPr>
        <p:spPr/>
        <p:txBody>
          <a:bodyPr>
            <a:normAutofit/>
          </a:bodyPr>
          <a:lstStyle/>
          <a:p>
            <a:r>
              <a:rPr lang="en-US" altLang="zh-CN" dirty="0"/>
              <a:t>It is uncommon and not recommended to use the new operator to construct a String </a:t>
            </a:r>
            <a:r>
              <a:rPr lang="en-US" altLang="zh-CN" dirty="0" smtClean="0"/>
              <a:t>object</a:t>
            </a:r>
            <a:endParaRPr lang="zh-CN" altLang="en-US" dirty="0">
              <a:solidFill>
                <a:srgbClr val="00B0F0"/>
              </a:solidFill>
            </a:endParaRPr>
          </a:p>
          <a:p>
            <a:pPr lvl="1"/>
            <a:r>
              <a:rPr lang="en-US" altLang="zh-CN" dirty="0" smtClean="0"/>
              <a:t>Java </a:t>
            </a:r>
            <a:r>
              <a:rPr lang="en-US" altLang="zh-CN" dirty="0"/>
              <a:t>has provided a special mechanism for keeping the String literals - in a so-called </a:t>
            </a:r>
            <a:r>
              <a:rPr lang="en-US" altLang="zh-CN" dirty="0">
                <a:solidFill>
                  <a:srgbClr val="00B0F0"/>
                </a:solidFill>
              </a:rPr>
              <a:t>string common pool</a:t>
            </a:r>
            <a:r>
              <a:rPr lang="en-US" altLang="zh-CN" dirty="0"/>
              <a:t>. </a:t>
            </a:r>
            <a:endParaRPr lang="en-US" altLang="zh-CN" dirty="0" smtClean="0"/>
          </a:p>
          <a:p>
            <a:pPr lvl="1"/>
            <a:r>
              <a:rPr lang="en-US" altLang="zh-CN" dirty="0" smtClean="0"/>
              <a:t>If </a:t>
            </a:r>
            <a:r>
              <a:rPr lang="en-US" altLang="zh-CN" dirty="0"/>
              <a:t>two string literals have the same contents, they will share the same storage inside the common pool. This approach is adopted to conserve storage for frequently-used strings. </a:t>
            </a:r>
            <a:endParaRPr lang="en-US" altLang="zh-CN" dirty="0" smtClean="0"/>
          </a:p>
          <a:p>
            <a:pPr lvl="1"/>
            <a:r>
              <a:rPr lang="en-US" altLang="zh-CN" dirty="0" smtClean="0"/>
              <a:t>On </a:t>
            </a:r>
            <a:r>
              <a:rPr lang="en-US" altLang="zh-CN" dirty="0"/>
              <a:t>the other hand, String objects created via the new operator and constructor are kept in the </a:t>
            </a:r>
            <a:r>
              <a:rPr lang="en-US" altLang="zh-CN" dirty="0" smtClean="0">
                <a:solidFill>
                  <a:srgbClr val="00B0F0"/>
                </a:solidFill>
              </a:rPr>
              <a:t>heap</a:t>
            </a:r>
            <a:r>
              <a:rPr lang="en-US" altLang="zh-CN" dirty="0" smtClean="0"/>
              <a:t>. Which will </a:t>
            </a:r>
          </a:p>
        </p:txBody>
      </p:sp>
    </p:spTree>
    <p:extLst>
      <p:ext uri="{BB962C8B-B14F-4D97-AF65-F5344CB8AC3E}">
        <p14:creationId xmlns:p14="http://schemas.microsoft.com/office/powerpoint/2010/main" val="75487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Literal &amp; String object</a:t>
            </a:r>
            <a:endParaRPr lang="zh-CN" altLang="en-US" dirty="0"/>
          </a:p>
        </p:txBody>
      </p:sp>
      <p:sp>
        <p:nvSpPr>
          <p:cNvPr id="3" name="Content Placeholder 2"/>
          <p:cNvSpPr>
            <a:spLocks noGrp="1"/>
          </p:cNvSpPr>
          <p:nvPr>
            <p:ph idx="1"/>
          </p:nvPr>
        </p:nvSpPr>
        <p:spPr/>
        <p:txBody>
          <a:bodyPr/>
          <a:lstStyle/>
          <a:p>
            <a:pPr lvl="1"/>
            <a:r>
              <a:rPr lang="en-US" altLang="zh-CN" dirty="0"/>
              <a:t>String s1 = "Hello";           // String literal</a:t>
            </a:r>
          </a:p>
          <a:p>
            <a:pPr lvl="1"/>
            <a:r>
              <a:rPr lang="en-US" altLang="zh-CN" dirty="0"/>
              <a:t>String s2 = "Hello";          // String literal</a:t>
            </a:r>
          </a:p>
          <a:p>
            <a:pPr lvl="1"/>
            <a:r>
              <a:rPr lang="en-US" altLang="zh-CN" dirty="0"/>
              <a:t>String s3 = s1;                   // same reference</a:t>
            </a:r>
          </a:p>
          <a:p>
            <a:pPr lvl="1"/>
            <a:r>
              <a:rPr lang="en-US" altLang="zh-CN" dirty="0"/>
              <a:t>String s4 = new String("Hello");  // String object</a:t>
            </a:r>
          </a:p>
          <a:p>
            <a:pPr lvl="1"/>
            <a:r>
              <a:rPr lang="en-US" altLang="zh-CN" dirty="0"/>
              <a:t>String s5 = new String("</a:t>
            </a:r>
            <a:r>
              <a:rPr lang="en-US" altLang="zh-CN" dirty="0" smtClean="0"/>
              <a:t>Hello</a:t>
            </a:r>
            <a:r>
              <a:rPr lang="en-US" altLang="zh-CN" dirty="0"/>
              <a:t>");  // String object</a:t>
            </a:r>
            <a:endParaRPr lang="zh-CN" altLang="en-US" dirty="0"/>
          </a:p>
          <a:p>
            <a:pPr lvl="1"/>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787" y="4001294"/>
            <a:ext cx="6046426" cy="2709113"/>
          </a:xfrm>
          <a:prstGeom prst="rect">
            <a:avLst/>
          </a:prstGeom>
        </p:spPr>
      </p:pic>
    </p:spTree>
    <p:extLst>
      <p:ext uri="{BB962C8B-B14F-4D97-AF65-F5344CB8AC3E}">
        <p14:creationId xmlns:p14="http://schemas.microsoft.com/office/powerpoint/2010/main" val="123176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a:t>
            </a:r>
            <a:r>
              <a:rPr lang="en-US" altLang="zh-CN" dirty="0" smtClean="0"/>
              <a:t>comparison</a:t>
            </a:r>
            <a:endParaRPr lang="zh-CN" altLang="en-US" dirty="0"/>
          </a:p>
        </p:txBody>
      </p:sp>
      <p:sp>
        <p:nvSpPr>
          <p:cNvPr id="3" name="Content Placeholder 2"/>
          <p:cNvSpPr>
            <a:spLocks noGrp="1"/>
          </p:cNvSpPr>
          <p:nvPr>
            <p:ph idx="1"/>
          </p:nvPr>
        </p:nvSpPr>
        <p:spPr>
          <a:xfrm>
            <a:off x="628650" y="1825625"/>
            <a:ext cx="7886700" cy="4627426"/>
          </a:xfrm>
        </p:spPr>
        <p:txBody>
          <a:bodyPr>
            <a:normAutofit/>
          </a:bodyPr>
          <a:lstStyle/>
          <a:p>
            <a:r>
              <a:rPr lang="en-US" altLang="zh-CN" dirty="0"/>
              <a:t>To compare two strings, it may be tempting to use the == and != operators</a:t>
            </a:r>
            <a:r>
              <a:rPr lang="en-US" altLang="zh-CN" dirty="0" smtClean="0">
                <a:solidFill>
                  <a:srgbClr val="FF0000"/>
                </a:solidFill>
              </a:rPr>
              <a:t>.</a:t>
            </a:r>
            <a:r>
              <a:rPr lang="en-US" altLang="zh-CN" dirty="0"/>
              <a:t> </a:t>
            </a:r>
            <a:endParaRPr lang="en-US" altLang="zh-CN" dirty="0" smtClean="0"/>
          </a:p>
          <a:p>
            <a:endParaRPr lang="en-US" altLang="zh-CN" dirty="0"/>
          </a:p>
          <a:p>
            <a:endParaRPr lang="en-US" altLang="zh-CN" dirty="0" smtClean="0"/>
          </a:p>
          <a:p>
            <a:endParaRPr lang="en-US" altLang="zh-CN" dirty="0" smtClean="0"/>
          </a:p>
          <a:p>
            <a:r>
              <a:rPr lang="en-US" altLang="zh-CN" dirty="0" smtClean="0"/>
              <a:t>This </a:t>
            </a:r>
            <a:r>
              <a:rPr lang="en-US" altLang="zh-CN" dirty="0"/>
              <a:t>code compiles and </a:t>
            </a:r>
            <a:r>
              <a:rPr lang="en-US" altLang="zh-CN" dirty="0" smtClean="0"/>
              <a:t>runs, But</a:t>
            </a:r>
            <a:r>
              <a:rPr lang="en-US" altLang="zh-CN" dirty="0" smtClean="0">
                <a:solidFill>
                  <a:srgbClr val="FF0000"/>
                </a:solidFill>
              </a:rPr>
              <a:t> </a:t>
            </a:r>
            <a:r>
              <a:rPr lang="en-US" altLang="zh-CN" dirty="0">
                <a:solidFill>
                  <a:srgbClr val="FF0000"/>
                </a:solidFill>
              </a:rPr>
              <a:t>i</a:t>
            </a:r>
            <a:r>
              <a:rPr lang="en-US" altLang="zh-CN" dirty="0" smtClean="0">
                <a:solidFill>
                  <a:srgbClr val="FF0000"/>
                </a:solidFill>
              </a:rPr>
              <a:t>t is </a:t>
            </a:r>
            <a:r>
              <a:rPr lang="en-US" altLang="zh-CN" dirty="0">
                <a:solidFill>
                  <a:srgbClr val="FF0000"/>
                </a:solidFill>
              </a:rPr>
              <a:t>not </a:t>
            </a:r>
            <a:r>
              <a:rPr lang="en-US" altLang="zh-CN" dirty="0" smtClean="0">
                <a:solidFill>
                  <a:srgbClr val="FF0000"/>
                </a:solidFill>
              </a:rPr>
              <a:t>correct!</a:t>
            </a:r>
            <a:endParaRPr lang="en-US" altLang="zh-CN" dirty="0">
              <a:solidFill>
                <a:srgbClr val="FF0000"/>
              </a:solidFill>
            </a:endParaRPr>
          </a:p>
          <a:p>
            <a:r>
              <a:rPr lang="en-US" altLang="zh-CN" dirty="0"/>
              <a:t>The problem is that the == operator checks whether the two variables refer to the same </a:t>
            </a:r>
            <a:r>
              <a:rPr lang="en-US" altLang="zh-CN" dirty="0" smtClean="0"/>
              <a:t>object.</a:t>
            </a:r>
          </a:p>
          <a:p>
            <a:pPr lvl="1"/>
            <a:r>
              <a:rPr lang="en-US" altLang="zh-CN" dirty="0" smtClean="0"/>
              <a:t>The value of name1 and name2 are address of the objects in the main memory!</a:t>
            </a:r>
            <a:endParaRPr lang="zh-CN" altLang="en-US" dirty="0"/>
          </a:p>
        </p:txBody>
      </p:sp>
      <p:pic>
        <p:nvPicPr>
          <p:cNvPr id="4" name="Picture 3"/>
          <p:cNvPicPr>
            <a:picLocks noChangeAspect="1"/>
          </p:cNvPicPr>
          <p:nvPr/>
        </p:nvPicPr>
        <p:blipFill>
          <a:blip r:embed="rId2"/>
          <a:stretch>
            <a:fillRect/>
          </a:stretch>
        </p:blipFill>
        <p:spPr>
          <a:xfrm>
            <a:off x="1350194" y="2695261"/>
            <a:ext cx="6317233" cy="1458728"/>
          </a:xfrm>
          <a:prstGeom prst="rect">
            <a:avLst/>
          </a:prstGeom>
        </p:spPr>
      </p:pic>
    </p:spTree>
    <p:extLst>
      <p:ext uri="{BB962C8B-B14F-4D97-AF65-F5344CB8AC3E}">
        <p14:creationId xmlns:p14="http://schemas.microsoft.com/office/powerpoint/2010/main" val="320725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comparison</a:t>
            </a:r>
            <a:endParaRPr lang="zh-CN" altLang="en-US" dirty="0"/>
          </a:p>
        </p:txBody>
      </p:sp>
      <p:sp>
        <p:nvSpPr>
          <p:cNvPr id="3" name="Content Placeholder 2"/>
          <p:cNvSpPr>
            <a:spLocks noGrp="1"/>
          </p:cNvSpPr>
          <p:nvPr>
            <p:ph idx="1"/>
          </p:nvPr>
        </p:nvSpPr>
        <p:spPr/>
        <p:txBody>
          <a:bodyPr/>
          <a:lstStyle/>
          <a:p>
            <a:r>
              <a:rPr lang="en-US" altLang="zh-CN" dirty="0"/>
              <a:t>The right way to compare strings is with the </a:t>
            </a:r>
            <a:r>
              <a:rPr lang="en-US" altLang="zh-CN" dirty="0">
                <a:solidFill>
                  <a:srgbClr val="00B0F0"/>
                </a:solidFill>
              </a:rPr>
              <a:t>equals</a:t>
            </a:r>
            <a:r>
              <a:rPr lang="en-US" altLang="zh-CN" dirty="0"/>
              <a:t> method.</a:t>
            </a:r>
          </a:p>
          <a:p>
            <a:endParaRPr lang="zh-CN" altLang="en-US" dirty="0"/>
          </a:p>
        </p:txBody>
      </p:sp>
      <p:pic>
        <p:nvPicPr>
          <p:cNvPr id="4" name="Picture 3"/>
          <p:cNvPicPr>
            <a:picLocks noChangeAspect="1"/>
          </p:cNvPicPr>
          <p:nvPr/>
        </p:nvPicPr>
        <p:blipFill>
          <a:blip r:embed="rId2"/>
          <a:stretch>
            <a:fillRect/>
          </a:stretch>
        </p:blipFill>
        <p:spPr>
          <a:xfrm>
            <a:off x="881707" y="3025908"/>
            <a:ext cx="7857345" cy="1077903"/>
          </a:xfrm>
          <a:prstGeom prst="rect">
            <a:avLst/>
          </a:prstGeom>
        </p:spPr>
      </p:pic>
    </p:spTree>
    <p:extLst>
      <p:ext uri="{BB962C8B-B14F-4D97-AF65-F5344CB8AC3E}">
        <p14:creationId xmlns:p14="http://schemas.microsoft.com/office/powerpoint/2010/main" val="181714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altLang="zh-CN" dirty="0" smtClean="0"/>
              <a:t>package </a:t>
            </a:r>
            <a:r>
              <a:rPr lang="en-US" altLang="zh-CN" dirty="0" err="1" smtClean="0"/>
              <a:t>edu.hit.java.string</a:t>
            </a:r>
            <a:r>
              <a:rPr lang="en-US" altLang="zh-CN" dirty="0" smtClean="0"/>
              <a:t>;</a:t>
            </a:r>
          </a:p>
          <a:p>
            <a:pPr marL="0" indent="0">
              <a:buNone/>
            </a:pPr>
            <a:r>
              <a:rPr lang="en-US" altLang="zh-CN" dirty="0" smtClean="0"/>
              <a:t>public class </a:t>
            </a:r>
            <a:r>
              <a:rPr lang="en-US" altLang="zh-CN" dirty="0" err="1" smtClean="0"/>
              <a:t>StringTest</a:t>
            </a:r>
            <a:r>
              <a:rPr lang="en-US" altLang="zh-CN" dirty="0" smtClean="0"/>
              <a:t>(){</a:t>
            </a:r>
          </a:p>
          <a:p>
            <a:pPr marL="0" indent="0">
              <a:buNone/>
            </a:pPr>
            <a:r>
              <a:rPr lang="en-US" altLang="zh-CN" dirty="0" smtClean="0"/>
              <a:t>public static void main(String[] </a:t>
            </a:r>
            <a:r>
              <a:rPr lang="en-US" altLang="zh-CN" dirty="0" err="1" smtClean="0"/>
              <a:t>args</a:t>
            </a:r>
            <a:r>
              <a:rPr lang="en-US" altLang="zh-CN" dirty="0" smtClean="0"/>
              <a:t>){</a:t>
            </a:r>
          </a:p>
          <a:p>
            <a:pPr marL="0" indent="0">
              <a:buNone/>
            </a:pPr>
            <a:r>
              <a:rPr lang="en-US" altLang="zh-CN" dirty="0" smtClean="0"/>
              <a:t>    String str1=“Ada Lovelace”;</a:t>
            </a:r>
          </a:p>
          <a:p>
            <a:pPr marL="0" indent="0">
              <a:buNone/>
            </a:pPr>
            <a:r>
              <a:rPr lang="en-US" altLang="zh-CN" dirty="0" smtClean="0"/>
              <a:t>    String str2=“</a:t>
            </a:r>
            <a:r>
              <a:rPr lang="en-US" altLang="zh-CN" dirty="0"/>
              <a:t>Ada Lovelace”;</a:t>
            </a:r>
            <a:endParaRPr lang="zh-CN" altLang="en-US" dirty="0"/>
          </a:p>
          <a:p>
            <a:pPr marL="0" indent="0">
              <a:buNone/>
            </a:pPr>
            <a:r>
              <a:rPr lang="en-US" altLang="zh-CN" dirty="0" smtClean="0"/>
              <a:t>    String str3=new String(“Ada </a:t>
            </a:r>
            <a:r>
              <a:rPr lang="en-US" altLang="zh-CN" dirty="0"/>
              <a:t>Lovelace</a:t>
            </a:r>
            <a:r>
              <a:rPr lang="en-US" altLang="zh-CN" dirty="0" smtClean="0"/>
              <a:t>”);</a:t>
            </a:r>
          </a:p>
          <a:p>
            <a:pPr marL="0" indent="0">
              <a:buNone/>
            </a:pPr>
            <a:r>
              <a:rPr lang="en-US" altLang="zh-CN" dirty="0" smtClean="0"/>
              <a:t>    if(str1==sr2) </a:t>
            </a:r>
          </a:p>
          <a:p>
            <a:pPr marL="0" indent="0">
              <a:buNone/>
            </a:pPr>
            <a:r>
              <a:rPr lang="en-US" altLang="zh-CN" dirty="0"/>
              <a:t> </a:t>
            </a:r>
            <a:r>
              <a:rPr lang="en-US" altLang="zh-CN" dirty="0" smtClean="0"/>
              <a:t>       </a:t>
            </a:r>
            <a:r>
              <a:rPr lang="en-US" altLang="zh-CN" dirty="0" err="1" smtClean="0"/>
              <a:t>System.out.println</a:t>
            </a:r>
            <a:r>
              <a:rPr lang="en-US" altLang="zh-CN" dirty="0" smtClean="0"/>
              <a:t>(“sr1==str2”);</a:t>
            </a:r>
            <a:endParaRPr lang="zh-CN" altLang="en-US" dirty="0"/>
          </a:p>
          <a:p>
            <a:pPr marL="0" indent="0">
              <a:buNone/>
            </a:pPr>
            <a:r>
              <a:rPr lang="en-US" altLang="zh-CN" dirty="0" smtClean="0"/>
              <a:t>    if(str1.equals(str2)) </a:t>
            </a:r>
          </a:p>
          <a:p>
            <a:pPr marL="0" indent="0">
              <a:buNone/>
            </a:pPr>
            <a:r>
              <a:rPr lang="en-US" altLang="zh-CN" dirty="0"/>
              <a:t> </a:t>
            </a:r>
            <a:r>
              <a:rPr lang="en-US" altLang="zh-CN" dirty="0" smtClean="0"/>
              <a:t>       </a:t>
            </a:r>
            <a:r>
              <a:rPr lang="en-US" altLang="zh-CN" dirty="0" err="1" smtClean="0"/>
              <a:t>System.out.println</a:t>
            </a:r>
            <a:r>
              <a:rPr lang="en-US" altLang="zh-CN" dirty="0" smtClean="0"/>
              <a:t>(“str1.equals(str2</a:t>
            </a:r>
            <a:r>
              <a:rPr lang="en-US" altLang="zh-CN" dirty="0"/>
              <a:t>)</a:t>
            </a:r>
            <a:r>
              <a:rPr lang="en-US" altLang="zh-CN" dirty="0" smtClean="0"/>
              <a:t>”);</a:t>
            </a:r>
            <a:endParaRPr lang="zh-CN" altLang="en-US" dirty="0"/>
          </a:p>
          <a:p>
            <a:pPr marL="0" indent="0">
              <a:buNone/>
            </a:pPr>
            <a:r>
              <a:rPr lang="en-US" altLang="zh-CN" dirty="0" smtClean="0"/>
              <a:t>    if(str1.equals(str3)) </a:t>
            </a:r>
          </a:p>
          <a:p>
            <a:pPr marL="0" indent="0">
              <a:buNone/>
            </a:pPr>
            <a:r>
              <a:rPr lang="en-US" altLang="zh-CN" dirty="0"/>
              <a:t> </a:t>
            </a:r>
            <a:r>
              <a:rPr lang="en-US" altLang="zh-CN" dirty="0" smtClean="0"/>
              <a:t>      </a:t>
            </a:r>
            <a:r>
              <a:rPr lang="en-US" altLang="zh-CN" dirty="0" err="1" smtClean="0"/>
              <a:t>System.out.println</a:t>
            </a:r>
            <a:r>
              <a:rPr lang="en-US" altLang="zh-CN" dirty="0" smtClean="0"/>
              <a:t>(“str1.equals(str3)”);</a:t>
            </a:r>
            <a:endParaRPr lang="zh-CN" altLang="en-US" dirty="0"/>
          </a:p>
          <a:p>
            <a:pPr marL="0" indent="0">
              <a:buNone/>
            </a:pPr>
            <a:r>
              <a:rPr lang="en-US" altLang="zh-CN" dirty="0" smtClean="0"/>
              <a:t>}</a:t>
            </a:r>
          </a:p>
          <a:p>
            <a:pPr marL="0" indent="0">
              <a:buNone/>
            </a:pPr>
            <a:r>
              <a:rPr lang="en-US" altLang="zh-CN" dirty="0"/>
              <a:t>}</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8539" y="365126"/>
            <a:ext cx="2246811" cy="2246811"/>
          </a:xfrm>
          <a:prstGeom prst="rect">
            <a:avLst/>
          </a:prstGeom>
        </p:spPr>
      </p:pic>
    </p:spTree>
    <p:extLst>
      <p:ext uri="{BB962C8B-B14F-4D97-AF65-F5344CB8AC3E}">
        <p14:creationId xmlns:p14="http://schemas.microsoft.com/office/powerpoint/2010/main" val="134733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comparison</a:t>
            </a:r>
            <a:endParaRPr lang="zh-CN" altLang="en-US" dirty="0"/>
          </a:p>
        </p:txBody>
      </p:sp>
      <p:sp>
        <p:nvSpPr>
          <p:cNvPr id="3" name="Content Placeholder 2"/>
          <p:cNvSpPr>
            <a:spLocks noGrp="1"/>
          </p:cNvSpPr>
          <p:nvPr>
            <p:ph idx="1"/>
          </p:nvPr>
        </p:nvSpPr>
        <p:spPr/>
        <p:txBody>
          <a:bodyPr>
            <a:normAutofit/>
          </a:bodyPr>
          <a:lstStyle/>
          <a:p>
            <a:r>
              <a:rPr lang="en-US" altLang="zh-CN" dirty="0"/>
              <a:t>The </a:t>
            </a:r>
            <a:r>
              <a:rPr lang="en-US" altLang="zh-CN" dirty="0" err="1" smtClean="0">
                <a:solidFill>
                  <a:srgbClr val="00B0F0"/>
                </a:solidFill>
              </a:rPr>
              <a:t>compareTo</a:t>
            </a:r>
            <a:r>
              <a:rPr lang="en-US" altLang="zh-CN" dirty="0" smtClean="0">
                <a:solidFill>
                  <a:srgbClr val="00B0F0"/>
                </a:solidFill>
              </a:rPr>
              <a:t>() </a:t>
            </a:r>
            <a:r>
              <a:rPr lang="en-US" altLang="zh-CN" dirty="0"/>
              <a:t>method is used when we need to determine the order of Strings </a:t>
            </a:r>
            <a:r>
              <a:rPr lang="en-US" altLang="zh-CN" dirty="0" smtClean="0"/>
              <a:t>lexicographically.</a:t>
            </a:r>
          </a:p>
          <a:p>
            <a:endParaRPr lang="en-US" altLang="zh-CN" sz="2400" dirty="0"/>
          </a:p>
          <a:p>
            <a:pPr marL="342900" lvl="1" indent="0">
              <a:buNone/>
            </a:pPr>
            <a:r>
              <a:rPr lang="en-US" altLang="zh-CN" sz="2000" dirty="0" smtClean="0"/>
              <a:t>String </a:t>
            </a:r>
            <a:r>
              <a:rPr lang="en-US" altLang="zh-CN" sz="2000" dirty="0"/>
              <a:t>name1 = "Alan Turning";  </a:t>
            </a:r>
          </a:p>
          <a:p>
            <a:pPr marL="342900" lvl="1" indent="0">
              <a:buNone/>
            </a:pPr>
            <a:r>
              <a:rPr lang="en-US" altLang="zh-CN" sz="2000" dirty="0"/>
              <a:t>String </a:t>
            </a:r>
            <a:r>
              <a:rPr lang="en-US" altLang="zh-CN" sz="2000" dirty="0" smtClean="0"/>
              <a:t>name2 </a:t>
            </a:r>
            <a:r>
              <a:rPr lang="en-US" altLang="zh-CN" sz="2000" dirty="0"/>
              <a:t>= "Ada Lovelace";  </a:t>
            </a:r>
          </a:p>
          <a:p>
            <a:pPr marL="342900" lvl="1" indent="0">
              <a:buNone/>
            </a:pPr>
            <a:r>
              <a:rPr lang="en-US" altLang="zh-CN" sz="2000" dirty="0"/>
              <a:t>if (name1.compareTo(name2) == 0) {  </a:t>
            </a:r>
          </a:p>
          <a:p>
            <a:pPr marL="342900" lvl="1" indent="0">
              <a:buNone/>
            </a:pPr>
            <a:r>
              <a:rPr lang="en-US" altLang="zh-CN" sz="2000" dirty="0"/>
              <a:t>     </a:t>
            </a:r>
            <a:r>
              <a:rPr lang="en-US" altLang="zh-CN" sz="2000" dirty="0" err="1"/>
              <a:t>System.out.println</a:t>
            </a:r>
            <a:r>
              <a:rPr lang="en-US" altLang="zh-CN" sz="2000" dirty="0"/>
              <a:t>("The strings are equal.");  </a:t>
            </a:r>
          </a:p>
          <a:p>
            <a:pPr marL="342900" lvl="1" indent="0">
              <a:buNone/>
            </a:pPr>
            <a:r>
              <a:rPr lang="en-US" altLang="zh-CN" sz="2000" dirty="0"/>
              <a:t>}else if (name1.compareTo(name2) &lt; 0) {  </a:t>
            </a:r>
          </a:p>
          <a:p>
            <a:pPr marL="342900" lvl="1" indent="0">
              <a:buNone/>
            </a:pPr>
            <a:r>
              <a:rPr lang="en-US" altLang="zh-CN" sz="2000" dirty="0"/>
              <a:t>     </a:t>
            </a:r>
            <a:r>
              <a:rPr lang="en-US" altLang="zh-CN" sz="2000" dirty="0" err="1"/>
              <a:t>System.out.println</a:t>
            </a:r>
            <a:r>
              <a:rPr lang="en-US" altLang="zh-CN" sz="2000" dirty="0"/>
              <a:t>("name2 follows name1");  </a:t>
            </a:r>
          </a:p>
          <a:p>
            <a:pPr marL="342900" lvl="1" indent="0">
              <a:buNone/>
            </a:pPr>
            <a:r>
              <a:rPr lang="en-US" altLang="zh-CN" sz="2000" dirty="0"/>
              <a:t>} else {  </a:t>
            </a:r>
            <a:r>
              <a:rPr lang="en-US" altLang="zh-CN" sz="2000" dirty="0" smtClean="0">
                <a:solidFill>
                  <a:srgbClr val="00B050"/>
                </a:solidFill>
              </a:rPr>
              <a:t>//true</a:t>
            </a:r>
            <a:endParaRPr lang="en-US" altLang="zh-CN" sz="2000" dirty="0">
              <a:solidFill>
                <a:srgbClr val="00B050"/>
              </a:solidFill>
            </a:endParaRPr>
          </a:p>
          <a:p>
            <a:pPr marL="342900" lvl="1" indent="0">
              <a:buNone/>
            </a:pPr>
            <a:r>
              <a:rPr lang="en-US" altLang="zh-CN" sz="2000" dirty="0"/>
              <a:t>     </a:t>
            </a:r>
            <a:r>
              <a:rPr lang="en-US" altLang="zh-CN" sz="2000" dirty="0" err="1"/>
              <a:t>System.out.println</a:t>
            </a:r>
            <a:r>
              <a:rPr lang="en-US" altLang="zh-CN" sz="2000" dirty="0"/>
              <a:t>("name1 follows name2");  </a:t>
            </a:r>
          </a:p>
          <a:p>
            <a:pPr marL="342900" lvl="1" indent="0">
              <a:buNone/>
            </a:pPr>
            <a:r>
              <a:rPr lang="en-US" altLang="zh-CN" sz="2000" dirty="0"/>
              <a:t>} </a:t>
            </a:r>
            <a:endParaRPr lang="zh-CN" altLang="en-US" sz="2000" dirty="0"/>
          </a:p>
        </p:txBody>
      </p:sp>
    </p:spTree>
    <p:extLst>
      <p:ext uri="{BB962C8B-B14F-4D97-AF65-F5344CB8AC3E}">
        <p14:creationId xmlns:p14="http://schemas.microsoft.com/office/powerpoint/2010/main" val="405538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String are immutable</a:t>
            </a:r>
            <a:endParaRPr lang="zh-CN" altLang="en-US" dirty="0"/>
          </a:p>
        </p:txBody>
      </p:sp>
      <p:sp>
        <p:nvSpPr>
          <p:cNvPr id="3" name="Content Placeholder 2"/>
          <p:cNvSpPr>
            <a:spLocks noGrp="1"/>
          </p:cNvSpPr>
          <p:nvPr>
            <p:ph idx="1"/>
          </p:nvPr>
        </p:nvSpPr>
        <p:spPr/>
        <p:txBody>
          <a:bodyPr/>
          <a:lstStyle/>
          <a:p>
            <a:r>
              <a:rPr lang="en-US" altLang="zh-CN" dirty="0" smtClean="0"/>
              <a:t>String provides some methods, e.g. </a:t>
            </a:r>
            <a:r>
              <a:rPr lang="en-US" altLang="zh-CN" dirty="0" err="1" smtClean="0"/>
              <a:t>toUpperCase</a:t>
            </a:r>
            <a:r>
              <a:rPr lang="en-US" altLang="zh-CN" dirty="0" smtClean="0"/>
              <a:t>, </a:t>
            </a:r>
            <a:r>
              <a:rPr lang="en-US" altLang="zh-CN" dirty="0" err="1" smtClean="0"/>
              <a:t>toLowerCase</a:t>
            </a:r>
            <a:r>
              <a:rPr lang="en-US" altLang="zh-CN" dirty="0" smtClean="0"/>
              <a:t>, replace, substring, format, etc. </a:t>
            </a:r>
          </a:p>
          <a:p>
            <a:r>
              <a:rPr lang="en-US" altLang="zh-CN" dirty="0" smtClean="0"/>
              <a:t>But theses methods can not change the characters of the String, they just generate a </a:t>
            </a:r>
            <a:r>
              <a:rPr lang="en-US" altLang="zh-CN" dirty="0"/>
              <a:t>new string object as </a:t>
            </a:r>
            <a:r>
              <a:rPr lang="en-US" altLang="zh-CN" dirty="0" smtClean="0"/>
              <a:t>a return value.</a:t>
            </a:r>
          </a:p>
          <a:p>
            <a:r>
              <a:rPr lang="en-US" altLang="zh-CN" dirty="0" smtClean="0"/>
              <a:t>If you </a:t>
            </a:r>
            <a:r>
              <a:rPr lang="en-US" altLang="zh-CN" dirty="0"/>
              <a:t>don’t save the return value, </a:t>
            </a:r>
            <a:r>
              <a:rPr lang="en-US" altLang="zh-CN" dirty="0" smtClean="0"/>
              <a:t>invoking these methods has </a:t>
            </a:r>
            <a:r>
              <a:rPr lang="en-US" altLang="zh-CN" dirty="0"/>
              <a:t>no effect.</a:t>
            </a:r>
            <a:br>
              <a:rPr lang="en-US" altLang="zh-CN" dirty="0"/>
            </a:br>
            <a:r>
              <a:rPr lang="en-US" altLang="zh-CN" dirty="0"/>
              <a:t/>
            </a:r>
            <a:br>
              <a:rPr lang="en-US" altLang="zh-CN" dirty="0"/>
            </a:br>
            <a:r>
              <a:rPr lang="en-US" altLang="zh-CN" dirty="0" smtClean="0"/>
              <a:t> </a:t>
            </a:r>
            <a:endParaRPr lang="zh-CN" altLang="en-US" dirty="0"/>
          </a:p>
          <a:p>
            <a:endParaRPr lang="zh-CN" altLang="en-US" dirty="0"/>
          </a:p>
        </p:txBody>
      </p:sp>
    </p:spTree>
    <p:extLst>
      <p:ext uri="{BB962C8B-B14F-4D97-AF65-F5344CB8AC3E}">
        <p14:creationId xmlns:p14="http://schemas.microsoft.com/office/powerpoint/2010/main" val="390019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Uppercasing strings</a:t>
            </a:r>
            <a:endParaRPr lang="zh-CN" altLang="en-US" dirty="0"/>
          </a:p>
        </p:txBody>
      </p:sp>
      <p:sp>
        <p:nvSpPr>
          <p:cNvPr id="3" name="Content Placeholder 2"/>
          <p:cNvSpPr>
            <a:spLocks noGrp="1"/>
          </p:cNvSpPr>
          <p:nvPr>
            <p:ph idx="1"/>
          </p:nvPr>
        </p:nvSpPr>
        <p:spPr/>
        <p:txBody>
          <a:bodyPr/>
          <a:lstStyle/>
          <a:p>
            <a:pPr marL="0" indent="0">
              <a:buNone/>
            </a:pPr>
            <a:r>
              <a:rPr lang="en-US" altLang="zh-CN" dirty="0"/>
              <a:t>String name = "Alan Turing";</a:t>
            </a:r>
          </a:p>
          <a:p>
            <a:pPr marL="0" indent="0">
              <a:buNone/>
            </a:pPr>
            <a:r>
              <a:rPr lang="en-US" altLang="zh-CN" dirty="0" err="1" smtClean="0"/>
              <a:t>name.toUpperCase</a:t>
            </a:r>
            <a:r>
              <a:rPr lang="en-US" altLang="zh-CN" dirty="0" smtClean="0"/>
              <a:t>();</a:t>
            </a:r>
          </a:p>
          <a:p>
            <a:pPr marL="0" indent="0">
              <a:buNone/>
            </a:pPr>
            <a:r>
              <a:rPr lang="en-US" altLang="zh-CN" dirty="0" err="1" smtClean="0"/>
              <a:t>System.out.println</a:t>
            </a:r>
            <a:r>
              <a:rPr lang="en-US" altLang="zh-CN" dirty="0" smtClean="0"/>
              <a:t>(name);</a:t>
            </a:r>
            <a:endParaRPr lang="en-US" altLang="zh-CN" dirty="0"/>
          </a:p>
          <a:p>
            <a:pPr marL="0" indent="0">
              <a:buNone/>
            </a:pPr>
            <a:r>
              <a:rPr lang="en-US" altLang="zh-CN" dirty="0"/>
              <a:t>String </a:t>
            </a:r>
            <a:r>
              <a:rPr lang="en-US" altLang="zh-CN" dirty="0" smtClean="0"/>
              <a:t>text </a:t>
            </a:r>
            <a:r>
              <a:rPr lang="en-US" altLang="zh-CN" dirty="0"/>
              <a:t>= "Computer Science is fun!";</a:t>
            </a:r>
          </a:p>
          <a:p>
            <a:pPr marL="0" indent="0">
              <a:buNone/>
            </a:pPr>
            <a:r>
              <a:rPr lang="en-US" altLang="zh-CN" dirty="0" err="1" smtClean="0"/>
              <a:t>text.replace</a:t>
            </a:r>
            <a:r>
              <a:rPr lang="en-US" altLang="zh-CN" dirty="0"/>
              <a:t>("Computer Science", "CS</a:t>
            </a:r>
            <a:r>
              <a:rPr lang="en-US" altLang="zh-CN" dirty="0" smtClean="0"/>
              <a:t>");</a:t>
            </a:r>
          </a:p>
          <a:p>
            <a:pPr marL="0" indent="0">
              <a:buNone/>
            </a:pPr>
            <a:r>
              <a:rPr lang="en-US" altLang="zh-CN" dirty="0" err="1" smtClean="0"/>
              <a:t>System.out.println</a:t>
            </a:r>
            <a:r>
              <a:rPr lang="en-US" altLang="zh-CN" dirty="0" smtClean="0"/>
              <a:t>(text);</a:t>
            </a:r>
            <a:endParaRPr lang="en-US" altLang="zh-CN" dirty="0"/>
          </a:p>
        </p:txBody>
      </p:sp>
    </p:spTree>
    <p:extLst>
      <p:ext uri="{BB962C8B-B14F-4D97-AF65-F5344CB8AC3E}">
        <p14:creationId xmlns:p14="http://schemas.microsoft.com/office/powerpoint/2010/main" val="135002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Uppercasing strings</a:t>
            </a:r>
            <a:endParaRPr lang="zh-CN" altLang="en-US" dirty="0"/>
          </a:p>
        </p:txBody>
      </p:sp>
      <p:sp>
        <p:nvSpPr>
          <p:cNvPr id="3" name="Content Placeholder 2"/>
          <p:cNvSpPr>
            <a:spLocks noGrp="1"/>
          </p:cNvSpPr>
          <p:nvPr>
            <p:ph idx="1"/>
          </p:nvPr>
        </p:nvSpPr>
        <p:spPr/>
        <p:txBody>
          <a:bodyPr/>
          <a:lstStyle/>
          <a:p>
            <a:pPr marL="0" indent="0">
              <a:buNone/>
            </a:pPr>
            <a:r>
              <a:rPr lang="en-US" altLang="zh-CN" dirty="0"/>
              <a:t>String name = "Alan Turing";</a:t>
            </a:r>
          </a:p>
          <a:p>
            <a:pPr marL="0" indent="0">
              <a:buNone/>
            </a:pPr>
            <a:r>
              <a:rPr lang="en-US" altLang="zh-CN" dirty="0" smtClean="0">
                <a:solidFill>
                  <a:srgbClr val="00B0F0"/>
                </a:solidFill>
              </a:rPr>
              <a:t>name=</a:t>
            </a:r>
            <a:r>
              <a:rPr lang="en-US" altLang="zh-CN" dirty="0" err="1" smtClean="0">
                <a:solidFill>
                  <a:srgbClr val="00B0F0"/>
                </a:solidFill>
              </a:rPr>
              <a:t>name.toUpperCase</a:t>
            </a:r>
            <a:r>
              <a:rPr lang="en-US" altLang="zh-CN" dirty="0" smtClean="0">
                <a:solidFill>
                  <a:srgbClr val="00B0F0"/>
                </a:solidFill>
              </a:rPr>
              <a:t>();</a:t>
            </a:r>
          </a:p>
          <a:p>
            <a:pPr marL="0" indent="0">
              <a:buNone/>
            </a:pPr>
            <a:r>
              <a:rPr lang="en-US" altLang="zh-CN" dirty="0" err="1" smtClean="0"/>
              <a:t>System.out.println</a:t>
            </a:r>
            <a:r>
              <a:rPr lang="en-US" altLang="zh-CN" dirty="0" smtClean="0"/>
              <a:t>(name);</a:t>
            </a:r>
            <a:endParaRPr lang="en-US" altLang="zh-CN" dirty="0"/>
          </a:p>
          <a:p>
            <a:pPr marL="0" indent="0">
              <a:buNone/>
            </a:pPr>
            <a:r>
              <a:rPr lang="en-US" altLang="zh-CN" dirty="0"/>
              <a:t>String </a:t>
            </a:r>
            <a:r>
              <a:rPr lang="en-US" altLang="zh-CN" dirty="0" smtClean="0"/>
              <a:t>text </a:t>
            </a:r>
            <a:r>
              <a:rPr lang="en-US" altLang="zh-CN" dirty="0"/>
              <a:t>= "Computer Science is fun!";</a:t>
            </a:r>
          </a:p>
          <a:p>
            <a:pPr marL="0" indent="0">
              <a:buNone/>
            </a:pPr>
            <a:r>
              <a:rPr lang="en-US" altLang="zh-CN" dirty="0" smtClean="0">
                <a:solidFill>
                  <a:srgbClr val="00B0F0"/>
                </a:solidFill>
              </a:rPr>
              <a:t>text=</a:t>
            </a:r>
            <a:r>
              <a:rPr lang="en-US" altLang="zh-CN" dirty="0" err="1" smtClean="0">
                <a:solidFill>
                  <a:srgbClr val="00B0F0"/>
                </a:solidFill>
              </a:rPr>
              <a:t>text.replace</a:t>
            </a:r>
            <a:r>
              <a:rPr lang="en-US" altLang="zh-CN" dirty="0">
                <a:solidFill>
                  <a:srgbClr val="00B0F0"/>
                </a:solidFill>
              </a:rPr>
              <a:t>("Computer Science", "CS</a:t>
            </a:r>
            <a:r>
              <a:rPr lang="en-US" altLang="zh-CN" dirty="0" smtClean="0">
                <a:solidFill>
                  <a:srgbClr val="00B0F0"/>
                </a:solidFill>
              </a:rPr>
              <a:t>");</a:t>
            </a:r>
          </a:p>
          <a:p>
            <a:pPr marL="0" indent="0">
              <a:buNone/>
            </a:pPr>
            <a:r>
              <a:rPr lang="en-US" altLang="zh-CN" dirty="0" err="1" smtClean="0"/>
              <a:t>System.out.println</a:t>
            </a:r>
            <a:r>
              <a:rPr lang="en-US" altLang="zh-CN" dirty="0" smtClean="0"/>
              <a:t>(text);</a:t>
            </a:r>
            <a:endParaRPr lang="en-US" altLang="zh-CN" dirty="0"/>
          </a:p>
        </p:txBody>
      </p:sp>
    </p:spTree>
    <p:extLst>
      <p:ext uri="{BB962C8B-B14F-4D97-AF65-F5344CB8AC3E}">
        <p14:creationId xmlns:p14="http://schemas.microsoft.com/office/powerpoint/2010/main" val="161698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“Hello World!”</a:t>
            </a:r>
            <a:endParaRPr lang="zh-CN" altLang="en-US" dirty="0"/>
          </a:p>
        </p:txBody>
      </p:sp>
      <p:sp>
        <p:nvSpPr>
          <p:cNvPr id="3" name="Content Placeholder 2"/>
          <p:cNvSpPr>
            <a:spLocks noGrp="1"/>
          </p:cNvSpPr>
          <p:nvPr>
            <p:ph idx="1"/>
          </p:nvPr>
        </p:nvSpPr>
        <p:spPr/>
        <p:txBody>
          <a:bodyPr/>
          <a:lstStyle/>
          <a:p>
            <a:pPr marL="0" indent="0">
              <a:buNone/>
            </a:pPr>
            <a:r>
              <a:rPr lang="en-US" altLang="zh-CN" dirty="0" smtClean="0"/>
              <a:t>package </a:t>
            </a:r>
            <a:r>
              <a:rPr lang="en-US" altLang="zh-CN" b="0" dirty="0" err="1"/>
              <a:t>edu.hit.java.intro</a:t>
            </a:r>
            <a:r>
              <a:rPr lang="en-US" altLang="zh-CN" dirty="0"/>
              <a:t>;</a:t>
            </a:r>
          </a:p>
          <a:p>
            <a:pPr marL="0" indent="0">
              <a:buNone/>
            </a:pPr>
            <a:r>
              <a:rPr lang="en-US" altLang="zh-CN" dirty="0"/>
              <a:t>public class </a:t>
            </a:r>
            <a:r>
              <a:rPr lang="en-US" altLang="zh-CN" b="0" dirty="0"/>
              <a:t>Hello</a:t>
            </a:r>
            <a:r>
              <a:rPr lang="en-US" altLang="zh-CN" dirty="0"/>
              <a:t> {</a:t>
            </a:r>
            <a:br>
              <a:rPr lang="en-US" altLang="zh-CN" dirty="0"/>
            </a:br>
            <a:r>
              <a:rPr lang="en-US" altLang="zh-CN" dirty="0"/>
              <a:t>	public static void main(String[] </a:t>
            </a:r>
            <a:r>
              <a:rPr lang="en-US" altLang="zh-CN" b="0" dirty="0">
                <a:solidFill>
                  <a:srgbClr val="00B0F0"/>
                </a:solidFill>
              </a:rPr>
              <a:t>arguments</a:t>
            </a:r>
            <a:r>
              <a:rPr lang="en-US" altLang="zh-CN" dirty="0"/>
              <a:t>) {</a:t>
            </a:r>
            <a:br>
              <a:rPr lang="en-US" altLang="zh-CN" dirty="0"/>
            </a:br>
            <a:r>
              <a:rPr lang="en-US" altLang="zh-CN" dirty="0"/>
              <a:t>		</a:t>
            </a:r>
            <a:r>
              <a:rPr lang="en-US" altLang="zh-CN" dirty="0">
                <a:solidFill>
                  <a:srgbClr val="00B050"/>
                </a:solidFill>
              </a:rPr>
              <a:t>// Program execution begins here</a:t>
            </a:r>
            <a:br>
              <a:rPr lang="en-US" altLang="zh-CN" dirty="0">
                <a:solidFill>
                  <a:srgbClr val="00B050"/>
                </a:solidFill>
              </a:rPr>
            </a:br>
            <a:r>
              <a:rPr lang="en-US" altLang="zh-CN" dirty="0"/>
              <a:t>		</a:t>
            </a:r>
            <a:r>
              <a:rPr lang="en-US" altLang="zh-CN" b="0" dirty="0" err="1"/>
              <a:t>System.out.println</a:t>
            </a:r>
            <a:r>
              <a:rPr lang="en-US" altLang="zh-CN" b="0" dirty="0"/>
              <a:t>("</a:t>
            </a:r>
            <a:r>
              <a:rPr lang="en-US" altLang="zh-CN" b="0" dirty="0">
                <a:solidFill>
                  <a:srgbClr val="00B0F0"/>
                </a:solidFill>
              </a:rPr>
              <a:t>Hello world!</a:t>
            </a:r>
            <a:r>
              <a:rPr lang="en-US" altLang="zh-CN" b="0" dirty="0"/>
              <a:t>");</a:t>
            </a:r>
            <a:r>
              <a:rPr lang="en-US" altLang="zh-CN" dirty="0"/>
              <a:t/>
            </a:r>
            <a:br>
              <a:rPr lang="en-US" altLang="zh-CN" dirty="0"/>
            </a:br>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355772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Substrings</a:t>
            </a:r>
            <a:endParaRPr lang="zh-CN" altLang="en-US" dirty="0"/>
          </a:p>
        </p:txBody>
      </p:sp>
      <p:sp>
        <p:nvSpPr>
          <p:cNvPr id="3" name="Content Placeholder 2"/>
          <p:cNvSpPr>
            <a:spLocks noGrp="1"/>
          </p:cNvSpPr>
          <p:nvPr>
            <p:ph idx="1"/>
          </p:nvPr>
        </p:nvSpPr>
        <p:spPr/>
        <p:txBody>
          <a:bodyPr/>
          <a:lstStyle/>
          <a:p>
            <a:r>
              <a:rPr lang="en-US" altLang="zh-CN" dirty="0"/>
              <a:t>The substring method returns a new string that copies letters from an existing string, starting at the given index</a:t>
            </a:r>
            <a:r>
              <a:rPr lang="en-US" altLang="zh-CN" dirty="0" smtClean="0"/>
              <a:t>.</a:t>
            </a:r>
          </a:p>
          <a:p>
            <a:endParaRPr lang="en-US" altLang="zh-CN" dirty="0" smtClean="0"/>
          </a:p>
          <a:p>
            <a:pPr lvl="1"/>
            <a:r>
              <a:rPr lang="en-US" altLang="zh-CN" dirty="0" err="1"/>
              <a:t>fruit.substring</a:t>
            </a:r>
            <a:r>
              <a:rPr lang="en-US" altLang="zh-CN" dirty="0"/>
              <a:t>(0) returns "banana"</a:t>
            </a:r>
            <a:endParaRPr lang="en-US" altLang="zh-CN" dirty="0" smtClean="0"/>
          </a:p>
          <a:p>
            <a:pPr lvl="1"/>
            <a:r>
              <a:rPr lang="en-US" altLang="zh-CN" dirty="0" err="1" smtClean="0"/>
              <a:t>fruit.substring</a:t>
            </a:r>
            <a:r>
              <a:rPr lang="en-US" altLang="zh-CN" dirty="0" smtClean="0"/>
              <a:t>(2</a:t>
            </a:r>
            <a:r>
              <a:rPr lang="en-US" altLang="zh-CN" dirty="0"/>
              <a:t>) returns "nana"</a:t>
            </a:r>
            <a:endParaRPr lang="en-US" altLang="zh-CN" dirty="0" smtClean="0"/>
          </a:p>
          <a:p>
            <a:pPr lvl="1"/>
            <a:r>
              <a:rPr lang="en-US" altLang="zh-CN" dirty="0" err="1" smtClean="0"/>
              <a:t>fruit.substring</a:t>
            </a:r>
            <a:r>
              <a:rPr lang="en-US" altLang="zh-CN" dirty="0" smtClean="0"/>
              <a:t>(6</a:t>
            </a:r>
            <a:r>
              <a:rPr lang="en-US" altLang="zh-CN" dirty="0"/>
              <a:t>) returns ""</a:t>
            </a:r>
            <a:endParaRPr lang="en-US" altLang="zh-CN" dirty="0" smtClean="0"/>
          </a:p>
          <a:p>
            <a:pPr lvl="1"/>
            <a:r>
              <a:rPr lang="en-US" altLang="zh-CN" dirty="0" err="1"/>
              <a:t>fruit.substring</a:t>
            </a:r>
            <a:r>
              <a:rPr lang="en-US" altLang="zh-CN" dirty="0"/>
              <a:t>(0, 3) returns "ban"</a:t>
            </a:r>
            <a:endParaRPr lang="en-US" altLang="zh-CN" dirty="0" smtClean="0"/>
          </a:p>
          <a:p>
            <a:pPr lvl="1"/>
            <a:r>
              <a:rPr lang="en-US" altLang="zh-CN" dirty="0" err="1" smtClean="0"/>
              <a:t>fruit.substring</a:t>
            </a:r>
            <a:r>
              <a:rPr lang="en-US" altLang="zh-CN" dirty="0" smtClean="0"/>
              <a:t>(2, 5) returns </a:t>
            </a:r>
            <a:r>
              <a:rPr lang="en-US" altLang="zh-CN" dirty="0"/>
              <a:t>"nan"</a:t>
            </a:r>
            <a:endParaRPr lang="en-US" altLang="zh-CN" dirty="0" smtClean="0"/>
          </a:p>
          <a:p>
            <a:pPr lvl="1"/>
            <a:r>
              <a:rPr lang="en-US" altLang="zh-CN" dirty="0" err="1" smtClean="0"/>
              <a:t>fruit.substring</a:t>
            </a:r>
            <a:r>
              <a:rPr lang="en-US" altLang="zh-CN" dirty="0" smtClean="0"/>
              <a:t>(6</a:t>
            </a:r>
            <a:r>
              <a:rPr lang="en-US" altLang="zh-CN" dirty="0"/>
              <a:t>, 6) returns ""</a:t>
            </a:r>
          </a:p>
        </p:txBody>
      </p:sp>
    </p:spTree>
    <p:extLst>
      <p:ext uri="{BB962C8B-B14F-4D97-AF65-F5344CB8AC3E}">
        <p14:creationId xmlns:p14="http://schemas.microsoft.com/office/powerpoint/2010/main" val="2478261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a:t>
            </a:r>
            <a:r>
              <a:rPr lang="en-US" altLang="zh-CN" dirty="0" smtClean="0"/>
              <a:t>formatting</a:t>
            </a:r>
            <a:endParaRPr lang="zh-CN" altLang="en-US" dirty="0"/>
          </a:p>
        </p:txBody>
      </p:sp>
      <p:sp>
        <p:nvSpPr>
          <p:cNvPr id="3" name="Content Placeholder 2"/>
          <p:cNvSpPr>
            <a:spLocks noGrp="1"/>
          </p:cNvSpPr>
          <p:nvPr>
            <p:ph idx="1"/>
          </p:nvPr>
        </p:nvSpPr>
        <p:spPr/>
        <p:txBody>
          <a:bodyPr>
            <a:normAutofit/>
          </a:bodyPr>
          <a:lstStyle/>
          <a:p>
            <a:r>
              <a:rPr lang="en-US" altLang="zh-CN" dirty="0" err="1"/>
              <a:t>String.format</a:t>
            </a:r>
            <a:r>
              <a:rPr lang="en-US" altLang="zh-CN" dirty="0"/>
              <a:t> takes the same arguments as </a:t>
            </a:r>
            <a:r>
              <a:rPr lang="en-US" altLang="zh-CN" dirty="0" err="1" smtClean="0"/>
              <a:t>System.out.printf</a:t>
            </a:r>
            <a:r>
              <a:rPr lang="en-US" altLang="zh-CN" dirty="0" smtClean="0"/>
              <a:t>: </a:t>
            </a:r>
            <a:r>
              <a:rPr lang="en-US" altLang="zh-CN" dirty="0"/>
              <a:t>a format specifier followed by a sequence of values. </a:t>
            </a:r>
            <a:endParaRPr lang="en-US" altLang="zh-CN" dirty="0" smtClean="0"/>
          </a:p>
          <a:p>
            <a:r>
              <a:rPr lang="en-US" altLang="zh-CN" dirty="0"/>
              <a:t>The main difference is </a:t>
            </a:r>
            <a:r>
              <a:rPr lang="en-US" altLang="zh-CN" dirty="0" smtClean="0"/>
              <a:t>that </a:t>
            </a:r>
          </a:p>
          <a:p>
            <a:pPr lvl="1"/>
            <a:r>
              <a:rPr lang="en-US" altLang="zh-CN" dirty="0" err="1" smtClean="0"/>
              <a:t>System.out.printf</a:t>
            </a:r>
            <a:r>
              <a:rPr lang="en-US" altLang="zh-CN" dirty="0" smtClean="0"/>
              <a:t> </a:t>
            </a:r>
            <a:r>
              <a:rPr lang="en-US" altLang="zh-CN" dirty="0"/>
              <a:t>displays the result on the screen; </a:t>
            </a:r>
            <a:endParaRPr lang="en-US" altLang="zh-CN" dirty="0" smtClean="0"/>
          </a:p>
          <a:p>
            <a:pPr lvl="1"/>
            <a:r>
              <a:rPr lang="en-US" altLang="zh-CN" dirty="0" err="1" smtClean="0"/>
              <a:t>String.format</a:t>
            </a:r>
            <a:r>
              <a:rPr lang="en-US" altLang="zh-CN" dirty="0" smtClean="0"/>
              <a:t> creates a </a:t>
            </a:r>
            <a:r>
              <a:rPr lang="en-US" altLang="zh-CN" dirty="0"/>
              <a:t>new string, but does not display anything</a:t>
            </a:r>
            <a:r>
              <a:rPr lang="en-US" altLang="zh-CN" dirty="0" smtClean="0"/>
              <a:t>.</a:t>
            </a:r>
          </a:p>
          <a:p>
            <a:endParaRPr lang="en-US" altLang="zh-CN" dirty="0"/>
          </a:p>
          <a:p>
            <a:pPr marL="342900" lvl="1" indent="0">
              <a:buNone/>
            </a:pPr>
            <a:r>
              <a:rPr lang="en-US" altLang="zh-CN" dirty="0" smtClean="0"/>
              <a:t>String s= </a:t>
            </a:r>
            <a:r>
              <a:rPr lang="en-US" altLang="zh-CN" dirty="0" err="1" smtClean="0">
                <a:solidFill>
                  <a:srgbClr val="00B0F0"/>
                </a:solidFill>
              </a:rPr>
              <a:t>String.format</a:t>
            </a:r>
            <a:r>
              <a:rPr lang="en-US" altLang="zh-CN" dirty="0"/>
              <a:t>("%02d:%02d %s", </a:t>
            </a:r>
            <a:r>
              <a:rPr lang="en-US" altLang="zh-CN" dirty="0" smtClean="0"/>
              <a:t>9, 30, “AM”);</a:t>
            </a:r>
            <a:r>
              <a:rPr lang="en-US" altLang="zh-CN" dirty="0"/>
              <a:t/>
            </a:r>
            <a:br>
              <a:rPr lang="en-US" altLang="zh-CN" dirty="0"/>
            </a:br>
            <a:r>
              <a:rPr lang="en-US" altLang="zh-CN" dirty="0" smtClean="0">
                <a:solidFill>
                  <a:srgbClr val="00B050"/>
                </a:solidFill>
              </a:rPr>
              <a:t>//s = "09:30 AM"</a:t>
            </a:r>
            <a:endParaRPr lang="zh-CN" altLang="en-US" dirty="0">
              <a:solidFill>
                <a:srgbClr val="00B050"/>
              </a:solidFill>
            </a:endParaRPr>
          </a:p>
        </p:txBody>
      </p:sp>
      <p:sp>
        <p:nvSpPr>
          <p:cNvPr id="4" name="Rectangle 3"/>
          <p:cNvSpPr/>
          <p:nvPr/>
        </p:nvSpPr>
        <p:spPr>
          <a:xfrm>
            <a:off x="882559" y="5992297"/>
            <a:ext cx="7378881" cy="369332"/>
          </a:xfrm>
          <a:prstGeom prst="rect">
            <a:avLst/>
          </a:prstGeom>
        </p:spPr>
        <p:txBody>
          <a:bodyPr wrap="square">
            <a:spAutoFit/>
          </a:bodyPr>
          <a:lstStyle/>
          <a:p>
            <a:r>
              <a:rPr lang="zh-CN" altLang="en-US" b="1" dirty="0"/>
              <a:t>http://docs.oracle.com/javase/7/docs/api/java/util/Formatter.html#syntax</a:t>
            </a:r>
          </a:p>
        </p:txBody>
      </p:sp>
    </p:spTree>
    <p:extLst>
      <p:ext uri="{BB962C8B-B14F-4D97-AF65-F5344CB8AC3E}">
        <p14:creationId xmlns:p14="http://schemas.microsoft.com/office/powerpoint/2010/main" val="409339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More about String</a:t>
            </a:r>
            <a:endParaRPr lang="zh-CN" altLang="en-US" dirty="0"/>
          </a:p>
        </p:txBody>
      </p:sp>
      <p:sp>
        <p:nvSpPr>
          <p:cNvPr id="3" name="Content Placeholder 2"/>
          <p:cNvSpPr>
            <a:spLocks noGrp="1"/>
          </p:cNvSpPr>
          <p:nvPr>
            <p:ph idx="1"/>
          </p:nvPr>
        </p:nvSpPr>
        <p:spPr/>
        <p:txBody>
          <a:bodyPr/>
          <a:lstStyle/>
          <a:p>
            <a:r>
              <a:rPr lang="en-US" altLang="zh-CN" dirty="0"/>
              <a:t>String </a:t>
            </a:r>
            <a:r>
              <a:rPr lang="en-US" altLang="zh-CN" dirty="0" smtClean="0"/>
              <a:t>Concatenation</a:t>
            </a:r>
          </a:p>
          <a:p>
            <a:r>
              <a:rPr lang="en-US" altLang="zh-CN" dirty="0"/>
              <a:t>Converting primitive types to </a:t>
            </a:r>
            <a:r>
              <a:rPr lang="en-US" altLang="zh-CN" dirty="0" smtClean="0"/>
              <a:t>strings</a:t>
            </a:r>
          </a:p>
          <a:p>
            <a:r>
              <a:rPr lang="en-US" altLang="zh-CN" dirty="0"/>
              <a:t>Converting strings </a:t>
            </a:r>
            <a:r>
              <a:rPr lang="en-US" altLang="zh-CN" dirty="0" smtClean="0"/>
              <a:t>to </a:t>
            </a:r>
            <a:r>
              <a:rPr lang="en-US" altLang="zh-CN" dirty="0"/>
              <a:t>primitive </a:t>
            </a:r>
            <a:r>
              <a:rPr lang="en-US" altLang="zh-CN" dirty="0" smtClean="0"/>
              <a:t>types</a:t>
            </a:r>
          </a:p>
          <a:p>
            <a:r>
              <a:rPr lang="en-US" altLang="zh-CN" dirty="0" smtClean="0"/>
              <a:t>Splitting strings</a:t>
            </a:r>
          </a:p>
          <a:p>
            <a:r>
              <a:rPr lang="en-US" altLang="zh-CN" dirty="0"/>
              <a:t>Command-line arguments</a:t>
            </a:r>
            <a:endParaRPr lang="en-US" altLang="zh-CN" dirty="0" smtClean="0"/>
          </a:p>
          <a:p>
            <a:endParaRPr lang="zh-CN" altLang="en-US" dirty="0"/>
          </a:p>
        </p:txBody>
      </p:sp>
    </p:spTree>
    <p:extLst>
      <p:ext uri="{BB962C8B-B14F-4D97-AF65-F5344CB8AC3E}">
        <p14:creationId xmlns:p14="http://schemas.microsoft.com/office/powerpoint/2010/main" val="298719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String </a:t>
            </a:r>
            <a:r>
              <a:rPr lang="en-US" altLang="zh-CN" dirty="0" smtClean="0"/>
              <a:t>Concatenation</a:t>
            </a:r>
            <a:endParaRPr lang="zh-CN" altLang="en-US" dirty="0"/>
          </a:p>
        </p:txBody>
      </p:sp>
      <p:sp>
        <p:nvSpPr>
          <p:cNvPr id="3" name="Content Placeholder 2"/>
          <p:cNvSpPr>
            <a:spLocks noGrp="1"/>
          </p:cNvSpPr>
          <p:nvPr>
            <p:ph idx="1"/>
          </p:nvPr>
        </p:nvSpPr>
        <p:spPr/>
        <p:txBody>
          <a:bodyPr>
            <a:normAutofit/>
          </a:bodyPr>
          <a:lstStyle/>
          <a:p>
            <a:r>
              <a:rPr lang="en-US" altLang="zh-CN" dirty="0"/>
              <a:t>The '+' operator, which performs addition on primitives (such as </a:t>
            </a:r>
            <a:r>
              <a:rPr lang="en-US" altLang="zh-CN" dirty="0" err="1"/>
              <a:t>int</a:t>
            </a:r>
            <a:r>
              <a:rPr lang="en-US" altLang="zh-CN" dirty="0"/>
              <a:t> and </a:t>
            </a:r>
            <a:r>
              <a:rPr lang="en-US" altLang="zh-CN" dirty="0" smtClean="0"/>
              <a:t>float), </a:t>
            </a:r>
            <a:r>
              <a:rPr lang="en-US" altLang="zh-CN" dirty="0"/>
              <a:t>is </a:t>
            </a:r>
            <a:r>
              <a:rPr lang="en-US" altLang="zh-CN" dirty="0" smtClean="0"/>
              <a:t>also used to perform </a:t>
            </a:r>
            <a:r>
              <a:rPr lang="en-US" altLang="zh-CN" dirty="0"/>
              <a:t>concatenation for two String operands</a:t>
            </a:r>
            <a:r>
              <a:rPr lang="en-US" altLang="zh-CN" dirty="0" smtClean="0"/>
              <a:t>.</a:t>
            </a:r>
          </a:p>
          <a:p>
            <a:endParaRPr lang="en-US" altLang="zh-CN" dirty="0" smtClean="0"/>
          </a:p>
          <a:p>
            <a:pPr marL="342900" lvl="1" indent="0">
              <a:buNone/>
            </a:pPr>
            <a:r>
              <a:rPr lang="en-US" altLang="zh-CN" dirty="0" smtClean="0"/>
              <a:t>String name=“Trump”;</a:t>
            </a:r>
          </a:p>
          <a:p>
            <a:pPr marL="342900" lvl="1" indent="0">
              <a:buNone/>
            </a:pPr>
            <a:r>
              <a:rPr lang="en-US" altLang="zh-CN" dirty="0" smtClean="0"/>
              <a:t>float weight=85.0f, height=1.86f;</a:t>
            </a:r>
          </a:p>
          <a:p>
            <a:pPr marL="342900" lvl="1" indent="0">
              <a:buNone/>
            </a:pPr>
            <a:r>
              <a:rPr lang="en-US" altLang="zh-CN" dirty="0" smtClean="0"/>
              <a:t>String </a:t>
            </a:r>
            <a:r>
              <a:rPr lang="en-US" altLang="zh-CN" dirty="0"/>
              <a:t>text = "</a:t>
            </a:r>
            <a:r>
              <a:rPr lang="en-US" altLang="zh-CN" dirty="0" smtClean="0"/>
              <a:t>Student:";</a:t>
            </a:r>
            <a:endParaRPr lang="en-US" altLang="zh-CN" dirty="0"/>
          </a:p>
          <a:p>
            <a:pPr marL="342900" lvl="1" indent="0">
              <a:buNone/>
            </a:pPr>
            <a:r>
              <a:rPr lang="en-US" altLang="zh-CN" dirty="0" smtClean="0">
                <a:solidFill>
                  <a:srgbClr val="0070C0"/>
                </a:solidFill>
              </a:rPr>
              <a:t>text = text + </a:t>
            </a:r>
            <a:r>
              <a:rPr lang="en-US" altLang="zh-CN" dirty="0">
                <a:solidFill>
                  <a:srgbClr val="0070C0"/>
                </a:solidFill>
              </a:rPr>
              <a:t>name </a:t>
            </a:r>
            <a:r>
              <a:rPr lang="en-US" altLang="zh-CN" dirty="0" smtClean="0">
                <a:solidFill>
                  <a:srgbClr val="0070C0"/>
                </a:solidFill>
              </a:rPr>
              <a:t>+ “,” + </a:t>
            </a:r>
            <a:r>
              <a:rPr lang="en-US" altLang="zh-CN" dirty="0">
                <a:solidFill>
                  <a:srgbClr val="0070C0"/>
                </a:solidFill>
              </a:rPr>
              <a:t>weight + " </a:t>
            </a:r>
            <a:r>
              <a:rPr lang="en-US" altLang="zh-CN" dirty="0" smtClean="0">
                <a:solidFill>
                  <a:srgbClr val="0070C0"/>
                </a:solidFill>
              </a:rPr>
              <a:t>kg"; </a:t>
            </a:r>
            <a:endParaRPr lang="en-US" altLang="zh-CN" dirty="0">
              <a:solidFill>
                <a:srgbClr val="0070C0"/>
              </a:solidFill>
            </a:endParaRPr>
          </a:p>
          <a:p>
            <a:pPr marL="342900" lvl="1" indent="0">
              <a:buNone/>
            </a:pPr>
            <a:r>
              <a:rPr lang="en-US" altLang="zh-CN" dirty="0">
                <a:solidFill>
                  <a:srgbClr val="0070C0"/>
                </a:solidFill>
              </a:rPr>
              <a:t>text += </a:t>
            </a:r>
            <a:r>
              <a:rPr lang="en-US" altLang="zh-CN" dirty="0" smtClean="0">
                <a:solidFill>
                  <a:srgbClr val="0070C0"/>
                </a:solidFill>
              </a:rPr>
              <a:t>height </a:t>
            </a:r>
            <a:r>
              <a:rPr lang="en-US" altLang="zh-CN" dirty="0">
                <a:solidFill>
                  <a:srgbClr val="0070C0"/>
                </a:solidFill>
              </a:rPr>
              <a:t>+ </a:t>
            </a:r>
            <a:r>
              <a:rPr lang="en-US" altLang="zh-CN" dirty="0" smtClean="0">
                <a:solidFill>
                  <a:srgbClr val="0070C0"/>
                </a:solidFill>
              </a:rPr>
              <a:t>“m </a:t>
            </a:r>
            <a:r>
              <a:rPr lang="en-US" altLang="zh-CN" dirty="0">
                <a:solidFill>
                  <a:srgbClr val="0070C0"/>
                </a:solidFill>
              </a:rPr>
              <a:t>\n";</a:t>
            </a:r>
            <a:endParaRPr lang="zh-CN" altLang="en-US" dirty="0">
              <a:solidFill>
                <a:srgbClr val="0070C0"/>
              </a:solidFill>
            </a:endParaRPr>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3914591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Converting primitive types </a:t>
            </a:r>
            <a:r>
              <a:rPr lang="en-US" altLang="zh-CN" dirty="0"/>
              <a:t>to </a:t>
            </a:r>
            <a:r>
              <a:rPr lang="en-US" altLang="zh-CN" dirty="0" smtClean="0"/>
              <a:t>strings</a:t>
            </a:r>
            <a:endParaRPr lang="zh-CN" altLang="en-US" dirty="0"/>
          </a:p>
        </p:txBody>
      </p:sp>
      <p:sp>
        <p:nvSpPr>
          <p:cNvPr id="3" name="Content Placeholder 2"/>
          <p:cNvSpPr>
            <a:spLocks noGrp="1"/>
          </p:cNvSpPr>
          <p:nvPr>
            <p:ph idx="1"/>
          </p:nvPr>
        </p:nvSpPr>
        <p:spPr/>
        <p:txBody>
          <a:bodyPr/>
          <a:lstStyle/>
          <a:p>
            <a:r>
              <a:rPr lang="en-US" altLang="zh-CN" dirty="0" smtClean="0"/>
              <a:t>Implicit </a:t>
            </a:r>
            <a:r>
              <a:rPr lang="en-US" altLang="zh-CN" dirty="0"/>
              <a:t>conversion</a:t>
            </a:r>
          </a:p>
          <a:p>
            <a:pPr lvl="1"/>
            <a:r>
              <a:rPr lang="en-US" altLang="zh-CN" dirty="0" smtClean="0"/>
              <a:t>String nine = “”+9; </a:t>
            </a:r>
          </a:p>
          <a:p>
            <a:pPr lvl="1"/>
            <a:endParaRPr lang="en-US" altLang="zh-CN" dirty="0" smtClean="0"/>
          </a:p>
          <a:p>
            <a:r>
              <a:rPr lang="en-US" altLang="zh-CN" dirty="0" smtClean="0"/>
              <a:t>Explicit conversion</a:t>
            </a:r>
            <a:endParaRPr lang="en-US" altLang="zh-CN" dirty="0"/>
          </a:p>
          <a:p>
            <a:pPr lvl="1"/>
            <a:r>
              <a:rPr lang="en-US" altLang="zh-CN" dirty="0" smtClean="0"/>
              <a:t>String nine = </a:t>
            </a:r>
            <a:r>
              <a:rPr lang="en-US" altLang="zh-CN" dirty="0" err="1" smtClean="0"/>
              <a:t>String.valueOf</a:t>
            </a:r>
            <a:r>
              <a:rPr lang="en-US" altLang="zh-CN" dirty="0" smtClean="0"/>
              <a:t>(9); </a:t>
            </a:r>
            <a:endParaRPr lang="zh-CN" altLang="en-US" dirty="0"/>
          </a:p>
        </p:txBody>
      </p:sp>
    </p:spTree>
    <p:extLst>
      <p:ext uri="{BB962C8B-B14F-4D97-AF65-F5344CB8AC3E}">
        <p14:creationId xmlns:p14="http://schemas.microsoft.com/office/powerpoint/2010/main" val="301783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Converting </a:t>
            </a:r>
            <a:r>
              <a:rPr lang="en-US" altLang="zh-CN" dirty="0"/>
              <a:t>strings to primitive </a:t>
            </a:r>
            <a:r>
              <a:rPr lang="en-US" altLang="zh-CN" dirty="0" smtClean="0"/>
              <a:t>types</a:t>
            </a:r>
            <a:endParaRPr lang="zh-CN" altLang="en-US" dirty="0"/>
          </a:p>
        </p:txBody>
      </p:sp>
      <p:sp>
        <p:nvSpPr>
          <p:cNvPr id="3" name="Content Placeholder 2"/>
          <p:cNvSpPr>
            <a:spLocks noGrp="1"/>
          </p:cNvSpPr>
          <p:nvPr>
            <p:ph idx="1"/>
          </p:nvPr>
        </p:nvSpPr>
        <p:spPr/>
        <p:txBody>
          <a:bodyPr>
            <a:normAutofit/>
          </a:bodyPr>
          <a:lstStyle/>
          <a:p>
            <a:r>
              <a:rPr lang="en-US" altLang="zh-CN" dirty="0" smtClean="0"/>
              <a:t>For </a:t>
            </a:r>
            <a:r>
              <a:rPr lang="en-US" altLang="zh-CN" dirty="0"/>
              <a:t>each primitive type, there is a corresponding class in the Java library</a:t>
            </a:r>
            <a:r>
              <a:rPr lang="en-US" altLang="zh-CN" dirty="0" smtClean="0"/>
              <a:t>, called </a:t>
            </a:r>
            <a:r>
              <a:rPr lang="en-US" altLang="zh-CN" dirty="0"/>
              <a:t>a </a:t>
            </a:r>
            <a:r>
              <a:rPr lang="en-US" altLang="zh-CN" dirty="0">
                <a:solidFill>
                  <a:schemeClr val="accent5"/>
                </a:solidFill>
              </a:rPr>
              <a:t>wrapper class</a:t>
            </a:r>
            <a:r>
              <a:rPr lang="en-US" altLang="zh-CN" dirty="0" smtClean="0"/>
              <a:t>.</a:t>
            </a:r>
          </a:p>
          <a:p>
            <a:pPr lvl="1"/>
            <a:r>
              <a:rPr lang="en-US" altLang="zh-CN" dirty="0"/>
              <a:t>The wrapper class for char is called </a:t>
            </a:r>
            <a:r>
              <a:rPr lang="en-US" altLang="zh-CN" dirty="0">
                <a:solidFill>
                  <a:srgbClr val="00B0F0"/>
                </a:solidFill>
              </a:rPr>
              <a:t>Character</a:t>
            </a:r>
            <a:r>
              <a:rPr lang="en-US" altLang="zh-CN" dirty="0"/>
              <a:t>; for </a:t>
            </a:r>
            <a:r>
              <a:rPr lang="en-US" altLang="zh-CN" dirty="0" err="1"/>
              <a:t>int</a:t>
            </a:r>
            <a:r>
              <a:rPr lang="en-US" altLang="zh-CN" dirty="0"/>
              <a:t> it’s called </a:t>
            </a:r>
            <a:r>
              <a:rPr lang="en-US" altLang="zh-CN" dirty="0">
                <a:solidFill>
                  <a:srgbClr val="00B0F0"/>
                </a:solidFill>
              </a:rPr>
              <a:t>Integer</a:t>
            </a:r>
            <a:r>
              <a:rPr lang="en-US" altLang="zh-CN" dirty="0"/>
              <a:t>. Other wrapper classes include </a:t>
            </a:r>
            <a:r>
              <a:rPr lang="en-US" altLang="zh-CN" dirty="0">
                <a:solidFill>
                  <a:srgbClr val="00B0F0"/>
                </a:solidFill>
              </a:rPr>
              <a:t>Boolean</a:t>
            </a:r>
            <a:r>
              <a:rPr lang="en-US" altLang="zh-CN" dirty="0"/>
              <a:t>, </a:t>
            </a:r>
            <a:r>
              <a:rPr lang="en-US" altLang="zh-CN" dirty="0">
                <a:solidFill>
                  <a:srgbClr val="00B0F0"/>
                </a:solidFill>
              </a:rPr>
              <a:t>Long</a:t>
            </a:r>
            <a:r>
              <a:rPr lang="en-US" altLang="zh-CN" dirty="0"/>
              <a:t>, and </a:t>
            </a:r>
            <a:r>
              <a:rPr lang="en-US" altLang="zh-CN" dirty="0">
                <a:solidFill>
                  <a:srgbClr val="00B0F0"/>
                </a:solidFill>
              </a:rPr>
              <a:t>Double</a:t>
            </a:r>
            <a:r>
              <a:rPr lang="en-US" altLang="zh-CN" dirty="0" smtClean="0"/>
              <a:t>.</a:t>
            </a:r>
          </a:p>
          <a:p>
            <a:r>
              <a:rPr lang="en-US" altLang="zh-CN" dirty="0" smtClean="0"/>
              <a:t>Wrapper </a:t>
            </a:r>
            <a:r>
              <a:rPr lang="en-US" altLang="zh-CN" dirty="0"/>
              <a:t>classes provide methods for converting strings to other types. For example</a:t>
            </a:r>
          </a:p>
          <a:p>
            <a:pPr marL="342900" lvl="1" indent="0">
              <a:buNone/>
            </a:pPr>
            <a:r>
              <a:rPr lang="en-US" altLang="zh-CN" dirty="0"/>
              <a:t>String </a:t>
            </a:r>
            <a:r>
              <a:rPr lang="en-US" altLang="zh-CN" dirty="0" err="1"/>
              <a:t>mystr</a:t>
            </a:r>
            <a:r>
              <a:rPr lang="en-US" altLang="zh-CN" dirty="0"/>
              <a:t> = "12345";</a:t>
            </a:r>
            <a:br>
              <a:rPr lang="en-US" altLang="zh-CN" dirty="0"/>
            </a:br>
            <a:r>
              <a:rPr lang="en-US" altLang="zh-CN" dirty="0" err="1"/>
              <a:t>int</a:t>
            </a:r>
            <a:r>
              <a:rPr lang="en-US" altLang="zh-CN" dirty="0"/>
              <a:t> </a:t>
            </a:r>
            <a:r>
              <a:rPr lang="en-US" altLang="zh-CN" dirty="0" err="1"/>
              <a:t>num</a:t>
            </a:r>
            <a:r>
              <a:rPr lang="en-US" altLang="zh-CN" dirty="0"/>
              <a:t> = </a:t>
            </a:r>
            <a:r>
              <a:rPr lang="en-US" altLang="zh-CN" dirty="0" err="1"/>
              <a:t>Integer.</a:t>
            </a:r>
            <a:r>
              <a:rPr lang="en-US" altLang="zh-CN" dirty="0" err="1">
                <a:solidFill>
                  <a:srgbClr val="00B0F0"/>
                </a:solidFill>
              </a:rPr>
              <a:t>parseInt</a:t>
            </a:r>
            <a:r>
              <a:rPr lang="en-US" altLang="zh-CN" dirty="0"/>
              <a:t>(</a:t>
            </a:r>
            <a:r>
              <a:rPr lang="en-US" altLang="zh-CN" dirty="0" err="1"/>
              <a:t>str</a:t>
            </a:r>
            <a:r>
              <a:rPr lang="en-US" altLang="zh-CN" dirty="0"/>
              <a:t>);</a:t>
            </a:r>
          </a:p>
          <a:p>
            <a:pPr marL="342900" lvl="1" indent="0">
              <a:buNone/>
            </a:pPr>
            <a:r>
              <a:rPr lang="sv-SE" altLang="zh-CN" dirty="0"/>
              <a:t>String yourstr= Integer.</a:t>
            </a:r>
            <a:r>
              <a:rPr lang="sv-SE" altLang="zh-CN" dirty="0">
                <a:solidFill>
                  <a:srgbClr val="00B0F0"/>
                </a:solidFill>
              </a:rPr>
              <a:t>toString</a:t>
            </a:r>
            <a:r>
              <a:rPr lang="sv-SE" altLang="zh-CN" dirty="0"/>
              <a:t>(num</a:t>
            </a:r>
            <a:r>
              <a:rPr lang="sv-SE" altLang="zh-CN" dirty="0" smtClean="0"/>
              <a:t>);</a:t>
            </a:r>
            <a:endParaRPr lang="sv-SE" altLang="zh-CN" dirty="0"/>
          </a:p>
        </p:txBody>
      </p:sp>
    </p:spTree>
    <p:extLst>
      <p:ext uri="{BB962C8B-B14F-4D97-AF65-F5344CB8AC3E}">
        <p14:creationId xmlns:p14="http://schemas.microsoft.com/office/powerpoint/2010/main" val="3638269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Splitting strings</a:t>
            </a:r>
            <a:endParaRPr lang="zh-CN" altLang="en-US" dirty="0"/>
          </a:p>
        </p:txBody>
      </p:sp>
      <p:sp>
        <p:nvSpPr>
          <p:cNvPr id="3" name="Content Placeholder 2"/>
          <p:cNvSpPr>
            <a:spLocks noGrp="1"/>
          </p:cNvSpPr>
          <p:nvPr>
            <p:ph idx="1"/>
          </p:nvPr>
        </p:nvSpPr>
        <p:spPr/>
        <p:txBody>
          <a:bodyPr/>
          <a:lstStyle/>
          <a:p>
            <a:r>
              <a:rPr lang="en-US" altLang="zh-CN" dirty="0"/>
              <a:t>Very often, you need to break a line of texts into tokens delimited by white spaces</a:t>
            </a:r>
            <a:r>
              <a:rPr lang="en-US" altLang="zh-CN" dirty="0" smtClean="0"/>
              <a:t>. There are two ways:</a:t>
            </a:r>
          </a:p>
          <a:p>
            <a:pPr lvl="1"/>
            <a:r>
              <a:rPr lang="en-US" altLang="zh-CN" dirty="0" smtClean="0"/>
              <a:t>The method split()</a:t>
            </a:r>
          </a:p>
          <a:p>
            <a:pPr marL="685800" lvl="2" indent="0">
              <a:buNone/>
            </a:pPr>
            <a:r>
              <a:rPr lang="en-US" altLang="zh-CN" sz="1600" dirty="0" smtClean="0">
                <a:solidFill>
                  <a:srgbClr val="0070C0"/>
                </a:solidFill>
              </a:rPr>
              <a:t>String </a:t>
            </a:r>
            <a:r>
              <a:rPr lang="en-US" altLang="zh-CN" sz="1600" dirty="0">
                <a:solidFill>
                  <a:srgbClr val="0070C0"/>
                </a:solidFill>
              </a:rPr>
              <a:t>sentences="Monday Tuesday Wednesday Thursday Friday Saturday Sunday“</a:t>
            </a:r>
          </a:p>
          <a:p>
            <a:pPr marL="685800" lvl="2" indent="0">
              <a:buNone/>
            </a:pPr>
            <a:r>
              <a:rPr lang="en-US" altLang="zh-CN" sz="1600" dirty="0" smtClean="0">
                <a:solidFill>
                  <a:srgbClr val="0070C0"/>
                </a:solidFill>
              </a:rPr>
              <a:t>String</a:t>
            </a:r>
            <a:r>
              <a:rPr lang="en-US" altLang="zh-CN" sz="1600" dirty="0">
                <a:solidFill>
                  <a:srgbClr val="0070C0"/>
                </a:solidFill>
              </a:rPr>
              <a:t>[] tokens = </a:t>
            </a:r>
            <a:r>
              <a:rPr lang="en-US" altLang="zh-CN" sz="1600" dirty="0" err="1" smtClean="0">
                <a:solidFill>
                  <a:srgbClr val="0070C0"/>
                </a:solidFill>
              </a:rPr>
              <a:t>sentences.split</a:t>
            </a:r>
            <a:r>
              <a:rPr lang="en-US" altLang="zh-CN" sz="1600" dirty="0">
                <a:solidFill>
                  <a:srgbClr val="0070C0"/>
                </a:solidFill>
              </a:rPr>
              <a:t>("\\s");</a:t>
            </a:r>
          </a:p>
          <a:p>
            <a:pPr lvl="1"/>
            <a:endParaRPr lang="en-US" altLang="zh-CN" dirty="0" smtClean="0"/>
          </a:p>
          <a:p>
            <a:pPr lvl="1"/>
            <a:r>
              <a:rPr lang="en-US" altLang="zh-CN" dirty="0" smtClean="0"/>
              <a:t>The class </a:t>
            </a:r>
            <a:r>
              <a:rPr lang="en-US" altLang="zh-CN" dirty="0" err="1" smtClean="0"/>
              <a:t>java.util.StringTokenizer</a:t>
            </a:r>
            <a:endParaRPr lang="en-US" altLang="zh-CN" dirty="0" smtClean="0"/>
          </a:p>
          <a:p>
            <a:pPr marL="685800" lvl="2" indent="0">
              <a:buNone/>
            </a:pPr>
            <a:r>
              <a:rPr lang="en-US" altLang="zh-CN" sz="1600" dirty="0" err="1">
                <a:solidFill>
                  <a:srgbClr val="0070C0"/>
                </a:solidFill>
              </a:rPr>
              <a:t>StringTokenizer</a:t>
            </a:r>
            <a:r>
              <a:rPr lang="en-US" altLang="zh-CN" sz="1600" dirty="0">
                <a:solidFill>
                  <a:srgbClr val="0070C0"/>
                </a:solidFill>
              </a:rPr>
              <a:t> </a:t>
            </a:r>
            <a:r>
              <a:rPr lang="en-US" altLang="zh-CN" sz="1600" dirty="0" err="1">
                <a:solidFill>
                  <a:srgbClr val="0070C0"/>
                </a:solidFill>
              </a:rPr>
              <a:t>itr</a:t>
            </a:r>
            <a:r>
              <a:rPr lang="en-US" altLang="zh-CN" sz="1600" dirty="0">
                <a:solidFill>
                  <a:srgbClr val="0070C0"/>
                </a:solidFill>
              </a:rPr>
              <a:t> = new </a:t>
            </a:r>
            <a:r>
              <a:rPr lang="en-US" altLang="zh-CN" sz="1600" dirty="0" err="1" smtClean="0">
                <a:solidFill>
                  <a:srgbClr val="0070C0"/>
                </a:solidFill>
              </a:rPr>
              <a:t>StringTokenizer</a:t>
            </a:r>
            <a:r>
              <a:rPr lang="en-US" altLang="zh-CN" sz="1600" dirty="0" smtClean="0">
                <a:solidFill>
                  <a:srgbClr val="0070C0"/>
                </a:solidFill>
              </a:rPr>
              <a:t>(sentences</a:t>
            </a:r>
            <a:r>
              <a:rPr lang="en-US" altLang="zh-CN" sz="1600" dirty="0">
                <a:solidFill>
                  <a:srgbClr val="0070C0"/>
                </a:solidFill>
              </a:rPr>
              <a:t>);</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913369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Command-line </a:t>
            </a:r>
            <a:r>
              <a:rPr lang="en-US" altLang="zh-CN" dirty="0" smtClean="0"/>
              <a:t>arguments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Now that you know about arrays and strings, we can </a:t>
            </a:r>
            <a:r>
              <a:rPr lang="en-US" altLang="zh-CN" i="1" dirty="0"/>
              <a:t>finally </a:t>
            </a:r>
            <a:r>
              <a:rPr lang="en-US" altLang="zh-CN" dirty="0"/>
              <a:t>explain the </a:t>
            </a:r>
            <a:r>
              <a:rPr lang="en-US" altLang="zh-CN" dirty="0" err="1" smtClean="0"/>
              <a:t>args</a:t>
            </a:r>
            <a:r>
              <a:rPr lang="en-US" altLang="zh-CN" dirty="0" smtClean="0"/>
              <a:t> parameter </a:t>
            </a:r>
            <a:r>
              <a:rPr lang="en-US" altLang="zh-CN" dirty="0"/>
              <a:t>for main that we have been ignoring since </a:t>
            </a:r>
            <a:r>
              <a:rPr lang="en-US" altLang="zh-CN" dirty="0" smtClean="0"/>
              <a:t>lecture 1.</a:t>
            </a:r>
          </a:p>
          <a:p>
            <a:endParaRPr lang="en-US" altLang="zh-CN" dirty="0" smtClean="0"/>
          </a:p>
          <a:p>
            <a:pPr marL="342900" lvl="1" indent="0">
              <a:buNone/>
            </a:pPr>
            <a:r>
              <a:rPr lang="en-US" altLang="zh-CN" dirty="0"/>
              <a:t>package </a:t>
            </a:r>
            <a:r>
              <a:rPr lang="en-US" altLang="zh-CN" b="0" dirty="0" err="1"/>
              <a:t>edu.hit.java.intro</a:t>
            </a:r>
            <a:r>
              <a:rPr lang="en-US" altLang="zh-CN" dirty="0"/>
              <a:t>;</a:t>
            </a:r>
          </a:p>
          <a:p>
            <a:pPr marL="342900" lvl="1" indent="0">
              <a:buNone/>
            </a:pPr>
            <a:r>
              <a:rPr lang="en-US" altLang="zh-CN" dirty="0"/>
              <a:t>public class </a:t>
            </a:r>
            <a:r>
              <a:rPr lang="en-US" altLang="zh-CN" b="0" dirty="0"/>
              <a:t>Hello</a:t>
            </a:r>
            <a:r>
              <a:rPr lang="en-US" altLang="zh-CN" dirty="0"/>
              <a:t> {</a:t>
            </a:r>
            <a:br>
              <a:rPr lang="en-US" altLang="zh-CN" dirty="0"/>
            </a:br>
            <a:r>
              <a:rPr lang="en-US" altLang="zh-CN" dirty="0"/>
              <a:t>	public static void main</a:t>
            </a:r>
            <a:r>
              <a:rPr lang="en-US" altLang="zh-CN" dirty="0" smtClean="0"/>
              <a:t>( </a:t>
            </a:r>
            <a:r>
              <a:rPr lang="en-US" altLang="zh-CN" dirty="0" smtClean="0">
                <a:solidFill>
                  <a:srgbClr val="0070C0"/>
                </a:solidFill>
              </a:rPr>
              <a:t>String</a:t>
            </a:r>
            <a:r>
              <a:rPr lang="en-US" altLang="zh-CN" dirty="0">
                <a:solidFill>
                  <a:srgbClr val="0070C0"/>
                </a:solidFill>
              </a:rPr>
              <a:t>[] </a:t>
            </a:r>
            <a:r>
              <a:rPr lang="en-US" altLang="zh-CN" dirty="0" err="1">
                <a:solidFill>
                  <a:srgbClr val="0070C0"/>
                </a:solidFill>
              </a:rPr>
              <a:t>args</a:t>
            </a:r>
            <a:r>
              <a:rPr lang="en-US" altLang="zh-CN" dirty="0"/>
              <a:t>) {</a:t>
            </a:r>
            <a:br>
              <a:rPr lang="en-US" altLang="zh-CN" dirty="0"/>
            </a:br>
            <a:r>
              <a:rPr lang="en-US" altLang="zh-CN" dirty="0"/>
              <a:t>		</a:t>
            </a:r>
            <a:r>
              <a:rPr lang="en-US" altLang="zh-CN" dirty="0">
                <a:solidFill>
                  <a:srgbClr val="00B050"/>
                </a:solidFill>
              </a:rPr>
              <a:t>// Program execution begins </a:t>
            </a:r>
            <a:r>
              <a:rPr lang="en-US" altLang="zh-CN" dirty="0" smtClean="0">
                <a:solidFill>
                  <a:srgbClr val="00B050"/>
                </a:solidFill>
              </a:rPr>
              <a:t>here</a:t>
            </a:r>
            <a:r>
              <a:rPr lang="en-US" altLang="zh-CN" dirty="0"/>
              <a:t/>
            </a:r>
            <a:br>
              <a:rPr lang="en-US" altLang="zh-CN" dirty="0"/>
            </a:br>
            <a:r>
              <a:rPr lang="en-US" altLang="zh-CN" dirty="0"/>
              <a:t>		</a:t>
            </a:r>
            <a:r>
              <a:rPr lang="en-US" altLang="zh-CN" b="0" dirty="0" err="1"/>
              <a:t>System.out.println</a:t>
            </a:r>
            <a:r>
              <a:rPr lang="en-US" altLang="zh-CN" dirty="0">
                <a:solidFill>
                  <a:srgbClr val="0070C0"/>
                </a:solidFill>
              </a:rPr>
              <a:t>("</a:t>
            </a:r>
            <a:r>
              <a:rPr lang="en-US" altLang="zh-CN" dirty="0" smtClean="0">
                <a:solidFill>
                  <a:srgbClr val="0070C0"/>
                </a:solidFill>
              </a:rPr>
              <a:t>Hello “+</a:t>
            </a:r>
            <a:r>
              <a:rPr lang="en-US" altLang="zh-CN" dirty="0" err="1" smtClean="0">
                <a:solidFill>
                  <a:srgbClr val="0070C0"/>
                </a:solidFill>
              </a:rPr>
              <a:t>args</a:t>
            </a:r>
            <a:r>
              <a:rPr lang="en-US" altLang="zh-CN" dirty="0" smtClean="0">
                <a:solidFill>
                  <a:srgbClr val="0070C0"/>
                </a:solidFill>
              </a:rPr>
              <a:t>[0]);</a:t>
            </a:r>
            <a:r>
              <a:rPr lang="en-US" altLang="zh-CN" b="0" dirty="0"/>
              <a:t/>
            </a:r>
            <a:br>
              <a:rPr lang="en-US" altLang="zh-CN" b="0" dirty="0"/>
            </a:br>
            <a:r>
              <a:rPr lang="en-US" altLang="zh-CN" dirty="0"/>
              <a:t>	}</a:t>
            </a:r>
            <a:br>
              <a:rPr lang="en-US" altLang="zh-CN" dirty="0"/>
            </a:br>
            <a:r>
              <a:rPr lang="en-US" altLang="zh-CN" dirty="0" smtClean="0"/>
              <a:t>}</a:t>
            </a:r>
            <a:r>
              <a:rPr lang="en-US" altLang="zh-CN" dirty="0"/>
              <a:t/>
            </a:r>
            <a:br>
              <a:rPr lang="en-US" altLang="zh-CN" dirty="0"/>
            </a:br>
            <a:endParaRPr lang="zh-CN" altLang="en-US" dirty="0"/>
          </a:p>
        </p:txBody>
      </p:sp>
      <p:sp>
        <p:nvSpPr>
          <p:cNvPr id="5" name="Rectangle 4"/>
          <p:cNvSpPr/>
          <p:nvPr/>
        </p:nvSpPr>
        <p:spPr>
          <a:xfrm>
            <a:off x="2156503" y="5085444"/>
            <a:ext cx="2932855" cy="1569660"/>
          </a:xfrm>
          <a:prstGeom prst="rect">
            <a:avLst/>
          </a:prstGeom>
        </p:spPr>
        <p:txBody>
          <a:bodyPr wrap="square">
            <a:spAutoFit/>
          </a:bodyPr>
          <a:lstStyle/>
          <a:p>
            <a:r>
              <a:rPr lang="zh-CN" altLang="en-US" sz="2400" b="1" dirty="0" smtClean="0"/>
              <a:t>if you run it like this:</a:t>
            </a:r>
          </a:p>
          <a:p>
            <a:r>
              <a:rPr lang="zh-CN" altLang="en-US" sz="2400" b="1" dirty="0" smtClean="0">
                <a:solidFill>
                  <a:srgbClr val="00B0F0"/>
                </a:solidFill>
              </a:rPr>
              <a:t>java Hello Trump!</a:t>
            </a:r>
          </a:p>
          <a:p>
            <a:r>
              <a:rPr lang="zh-CN" altLang="en-US" sz="2400" b="1" dirty="0" smtClean="0"/>
              <a:t>The </a:t>
            </a:r>
            <a:r>
              <a:rPr lang="zh-CN" altLang="en-US" sz="2400" b="1" dirty="0"/>
              <a:t>output is:</a:t>
            </a:r>
          </a:p>
          <a:p>
            <a:r>
              <a:rPr lang="zh-CN" altLang="en-US" sz="2400" b="1" dirty="0">
                <a:solidFill>
                  <a:srgbClr val="00B0F0"/>
                </a:solidFill>
              </a:rPr>
              <a:t>Hello Trump!</a:t>
            </a:r>
          </a:p>
        </p:txBody>
      </p:sp>
      <p:sp>
        <p:nvSpPr>
          <p:cNvPr id="6" name="Rectangle 5"/>
          <p:cNvSpPr/>
          <p:nvPr/>
        </p:nvSpPr>
        <p:spPr>
          <a:xfrm>
            <a:off x="4989782" y="5085444"/>
            <a:ext cx="3525568" cy="1569660"/>
          </a:xfrm>
          <a:prstGeom prst="rect">
            <a:avLst/>
          </a:prstGeom>
        </p:spPr>
        <p:txBody>
          <a:bodyPr wrap="square">
            <a:spAutoFit/>
          </a:bodyPr>
          <a:lstStyle/>
          <a:p>
            <a:r>
              <a:rPr lang="zh-CN" altLang="en-US" sz="2400" b="1" dirty="0" smtClean="0"/>
              <a:t>if you run it like this:</a:t>
            </a:r>
          </a:p>
          <a:p>
            <a:r>
              <a:rPr lang="zh-CN" altLang="en-US" sz="2400" b="1" dirty="0" smtClean="0">
                <a:solidFill>
                  <a:srgbClr val="00B0F0"/>
                </a:solidFill>
              </a:rPr>
              <a:t>java Hello </a:t>
            </a:r>
            <a:r>
              <a:rPr lang="en-US" altLang="zh-CN" sz="2400" b="1" dirty="0">
                <a:solidFill>
                  <a:srgbClr val="00B0F0"/>
                </a:solidFill>
              </a:rPr>
              <a:t>Donald Trump</a:t>
            </a:r>
            <a:r>
              <a:rPr lang="zh-CN" altLang="en-US" sz="2400" b="1" dirty="0" smtClean="0">
                <a:solidFill>
                  <a:srgbClr val="00B0F0"/>
                </a:solidFill>
              </a:rPr>
              <a:t>!</a:t>
            </a:r>
          </a:p>
          <a:p>
            <a:r>
              <a:rPr lang="en-US" altLang="zh-CN" sz="2400" b="1" dirty="0" smtClean="0"/>
              <a:t>What is t</a:t>
            </a:r>
            <a:r>
              <a:rPr lang="zh-CN" altLang="en-US" sz="2400" b="1" dirty="0" smtClean="0"/>
              <a:t>he output</a:t>
            </a:r>
            <a:r>
              <a:rPr lang="en-US" altLang="zh-CN" sz="2400" b="1" dirty="0" smtClean="0"/>
              <a:t>?</a:t>
            </a:r>
          </a:p>
          <a:p>
            <a:endParaRPr lang="zh-CN" altLang="en-US" sz="2400" b="1" dirty="0"/>
          </a:p>
        </p:txBody>
      </p:sp>
    </p:spTree>
    <p:extLst>
      <p:ext uri="{BB962C8B-B14F-4D97-AF65-F5344CB8AC3E}">
        <p14:creationId xmlns:p14="http://schemas.microsoft.com/office/powerpoint/2010/main" val="188313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StringBuilder</a:t>
            </a:r>
            <a:r>
              <a:rPr lang="en-US" altLang="zh-CN" dirty="0"/>
              <a:t> </a:t>
            </a:r>
            <a:r>
              <a:rPr lang="en-US" altLang="zh-CN" dirty="0" smtClean="0"/>
              <a:t>&amp; </a:t>
            </a:r>
            <a:r>
              <a:rPr lang="en-US" altLang="zh-CN" dirty="0" err="1" smtClean="0"/>
              <a:t>StringBuffer</a:t>
            </a:r>
            <a:endParaRPr lang="zh-CN" altLang="en-US" dirty="0"/>
          </a:p>
        </p:txBody>
      </p:sp>
      <p:sp>
        <p:nvSpPr>
          <p:cNvPr id="3" name="Content Placeholder 2"/>
          <p:cNvSpPr>
            <a:spLocks noGrp="1"/>
          </p:cNvSpPr>
          <p:nvPr>
            <p:ph idx="1"/>
          </p:nvPr>
        </p:nvSpPr>
        <p:spPr/>
        <p:txBody>
          <a:bodyPr>
            <a:normAutofit/>
          </a:bodyPr>
          <a:lstStyle/>
          <a:p>
            <a:r>
              <a:rPr lang="en-US" altLang="zh-CN" dirty="0"/>
              <a:t>As explained earlier, Strings are immutable because String literals with same content share the same storage in the string common pool. </a:t>
            </a:r>
            <a:endParaRPr lang="en-US" altLang="zh-CN" dirty="0" smtClean="0"/>
          </a:p>
          <a:p>
            <a:r>
              <a:rPr lang="en-US" altLang="zh-CN" dirty="0"/>
              <a:t>JDK provides two classes to support mutable strings: </a:t>
            </a:r>
            <a:r>
              <a:rPr lang="en-US" altLang="zh-CN" dirty="0" err="1"/>
              <a:t>StringBuffer</a:t>
            </a:r>
            <a:r>
              <a:rPr lang="en-US" altLang="zh-CN" dirty="0"/>
              <a:t> and </a:t>
            </a:r>
            <a:r>
              <a:rPr lang="en-US" altLang="zh-CN" dirty="0" err="1"/>
              <a:t>StringBuilder</a:t>
            </a:r>
            <a:r>
              <a:rPr lang="en-US" altLang="zh-CN" dirty="0"/>
              <a:t> (in core package </a:t>
            </a:r>
            <a:r>
              <a:rPr lang="en-US" altLang="zh-CN" dirty="0" err="1" smtClean="0"/>
              <a:t>java.lang</a:t>
            </a:r>
            <a:r>
              <a:rPr lang="en-US" altLang="zh-CN" dirty="0" smtClean="0"/>
              <a:t>), which are stored in the heap and not shared.</a:t>
            </a:r>
          </a:p>
        </p:txBody>
      </p:sp>
    </p:spTree>
    <p:extLst>
      <p:ext uri="{BB962C8B-B14F-4D97-AF65-F5344CB8AC3E}">
        <p14:creationId xmlns:p14="http://schemas.microsoft.com/office/powerpoint/2010/main" val="888381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StringBuilder</a:t>
            </a:r>
            <a:r>
              <a:rPr lang="en-US" altLang="zh-CN" dirty="0" smtClean="0"/>
              <a:t> &amp; </a:t>
            </a:r>
            <a:r>
              <a:rPr lang="en-US" altLang="zh-CN" dirty="0" err="1" smtClean="0"/>
              <a:t>StringBuffer</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Methods </a:t>
            </a:r>
            <a:r>
              <a:rPr lang="en-US" altLang="zh-CN" dirty="0"/>
              <a:t>for building up the content</a:t>
            </a:r>
          </a:p>
          <a:p>
            <a:pPr lvl="1"/>
            <a:r>
              <a:rPr lang="en-US" altLang="zh-CN" dirty="0" err="1"/>
              <a:t>StringBuffer</a:t>
            </a:r>
            <a:r>
              <a:rPr lang="en-US" altLang="zh-CN" dirty="0"/>
              <a:t> append(</a:t>
            </a:r>
            <a:r>
              <a:rPr lang="en-US" altLang="zh-CN" dirty="0">
                <a:solidFill>
                  <a:srgbClr val="0070C0"/>
                </a:solidFill>
              </a:rPr>
              <a:t>type</a:t>
            </a:r>
            <a:r>
              <a:rPr lang="en-US" altLang="zh-CN" dirty="0"/>
              <a:t> </a:t>
            </a:r>
            <a:r>
              <a:rPr lang="en-US" altLang="zh-CN" dirty="0" err="1"/>
              <a:t>arg</a:t>
            </a:r>
            <a:r>
              <a:rPr lang="en-US" altLang="zh-CN" dirty="0"/>
              <a:t>) </a:t>
            </a:r>
            <a:endParaRPr lang="en-US" altLang="zh-CN" dirty="0" smtClean="0"/>
          </a:p>
          <a:p>
            <a:pPr lvl="1"/>
            <a:r>
              <a:rPr lang="en-US" altLang="zh-CN" dirty="0" err="1" smtClean="0"/>
              <a:t>StringBuffer</a:t>
            </a:r>
            <a:r>
              <a:rPr lang="en-US" altLang="zh-CN" dirty="0" smtClean="0"/>
              <a:t> </a:t>
            </a:r>
            <a:r>
              <a:rPr lang="en-US" altLang="zh-CN" dirty="0"/>
              <a:t>insert(</a:t>
            </a:r>
            <a:r>
              <a:rPr lang="en-US" altLang="zh-CN" dirty="0" err="1"/>
              <a:t>int</a:t>
            </a:r>
            <a:r>
              <a:rPr lang="en-US" altLang="zh-CN" dirty="0"/>
              <a:t> </a:t>
            </a:r>
            <a:r>
              <a:rPr lang="en-US" altLang="zh-CN" dirty="0" err="1" smtClean="0"/>
              <a:t>offset,</a:t>
            </a:r>
            <a:r>
              <a:rPr lang="en-US" altLang="zh-CN" dirty="0" err="1" smtClean="0">
                <a:solidFill>
                  <a:srgbClr val="0070C0"/>
                </a:solidFill>
              </a:rPr>
              <a:t>type</a:t>
            </a:r>
            <a:r>
              <a:rPr lang="en-US" altLang="zh-CN" dirty="0" smtClean="0"/>
              <a:t> </a:t>
            </a:r>
            <a:r>
              <a:rPr lang="en-US" altLang="zh-CN" dirty="0" err="1"/>
              <a:t>arg</a:t>
            </a:r>
            <a:r>
              <a:rPr lang="en-US" altLang="zh-CN" dirty="0" smtClean="0"/>
              <a:t>)</a:t>
            </a:r>
          </a:p>
          <a:p>
            <a:pPr lvl="1"/>
            <a:r>
              <a:rPr lang="en-US" altLang="zh-CN" dirty="0">
                <a:solidFill>
                  <a:srgbClr val="00B050"/>
                </a:solidFill>
              </a:rPr>
              <a:t>// type could be primitives, char[], String, </a:t>
            </a:r>
            <a:r>
              <a:rPr lang="en-US" altLang="zh-CN" dirty="0" err="1">
                <a:solidFill>
                  <a:srgbClr val="00B050"/>
                </a:solidFill>
              </a:rPr>
              <a:t>StringBuffer</a:t>
            </a:r>
            <a:r>
              <a:rPr lang="en-US" altLang="zh-CN" dirty="0">
                <a:solidFill>
                  <a:srgbClr val="00B050"/>
                </a:solidFill>
              </a:rPr>
              <a:t>, </a:t>
            </a:r>
            <a:r>
              <a:rPr lang="en-US" altLang="zh-CN" dirty="0" err="1" smtClean="0">
                <a:solidFill>
                  <a:srgbClr val="00B050"/>
                </a:solidFill>
              </a:rPr>
              <a:t>etc</a:t>
            </a:r>
            <a:endParaRPr lang="en-US" altLang="zh-CN" dirty="0"/>
          </a:p>
          <a:p>
            <a:endParaRPr lang="en-US" altLang="zh-CN" dirty="0"/>
          </a:p>
          <a:p>
            <a:r>
              <a:rPr lang="en-US" altLang="zh-CN" dirty="0" smtClean="0"/>
              <a:t>Methods </a:t>
            </a:r>
            <a:r>
              <a:rPr lang="en-US" altLang="zh-CN" dirty="0"/>
              <a:t>for manipulating the content</a:t>
            </a:r>
          </a:p>
          <a:p>
            <a:pPr lvl="1"/>
            <a:r>
              <a:rPr lang="en-US" altLang="zh-CN" dirty="0" err="1"/>
              <a:t>StringBuffer</a:t>
            </a:r>
            <a:r>
              <a:rPr lang="en-US" altLang="zh-CN" dirty="0"/>
              <a:t> delete(</a:t>
            </a:r>
            <a:r>
              <a:rPr lang="en-US" altLang="zh-CN" dirty="0" err="1"/>
              <a:t>int</a:t>
            </a:r>
            <a:r>
              <a:rPr lang="en-US" altLang="zh-CN" dirty="0"/>
              <a:t> start, </a:t>
            </a:r>
            <a:r>
              <a:rPr lang="en-US" altLang="zh-CN" dirty="0" err="1"/>
              <a:t>int</a:t>
            </a:r>
            <a:r>
              <a:rPr lang="en-US" altLang="zh-CN" dirty="0"/>
              <a:t> end)</a:t>
            </a:r>
          </a:p>
          <a:p>
            <a:pPr lvl="1"/>
            <a:r>
              <a:rPr lang="en-US" altLang="zh-CN" dirty="0" err="1"/>
              <a:t>StringBuffer</a:t>
            </a:r>
            <a:r>
              <a:rPr lang="en-US" altLang="zh-CN" dirty="0"/>
              <a:t> </a:t>
            </a:r>
            <a:r>
              <a:rPr lang="en-US" altLang="zh-CN" dirty="0" err="1"/>
              <a:t>deleteCharAt</a:t>
            </a:r>
            <a:r>
              <a:rPr lang="en-US" altLang="zh-CN" dirty="0"/>
              <a:t>(</a:t>
            </a:r>
            <a:r>
              <a:rPr lang="en-US" altLang="zh-CN" dirty="0" err="1"/>
              <a:t>int</a:t>
            </a:r>
            <a:r>
              <a:rPr lang="en-US" altLang="zh-CN" dirty="0"/>
              <a:t> index)</a:t>
            </a:r>
          </a:p>
          <a:p>
            <a:pPr lvl="1"/>
            <a:r>
              <a:rPr lang="en-US" altLang="zh-CN" dirty="0"/>
              <a:t>void </a:t>
            </a:r>
            <a:r>
              <a:rPr lang="en-US" altLang="zh-CN" dirty="0" err="1"/>
              <a:t>setLength</a:t>
            </a:r>
            <a:r>
              <a:rPr lang="en-US" altLang="zh-CN" dirty="0"/>
              <a:t>(</a:t>
            </a:r>
            <a:r>
              <a:rPr lang="en-US" altLang="zh-CN" dirty="0" err="1"/>
              <a:t>int</a:t>
            </a:r>
            <a:r>
              <a:rPr lang="en-US" altLang="zh-CN" dirty="0"/>
              <a:t> </a:t>
            </a:r>
            <a:r>
              <a:rPr lang="en-US" altLang="zh-CN" dirty="0" err="1"/>
              <a:t>newSize</a:t>
            </a:r>
            <a:r>
              <a:rPr lang="en-US" altLang="zh-CN" dirty="0"/>
              <a:t>)</a:t>
            </a:r>
          </a:p>
          <a:p>
            <a:pPr lvl="1"/>
            <a:r>
              <a:rPr lang="en-US" altLang="zh-CN" dirty="0"/>
              <a:t>void </a:t>
            </a:r>
            <a:r>
              <a:rPr lang="en-US" altLang="zh-CN" dirty="0" err="1"/>
              <a:t>setCharAt</a:t>
            </a:r>
            <a:r>
              <a:rPr lang="en-US" altLang="zh-CN" dirty="0"/>
              <a:t>(</a:t>
            </a:r>
            <a:r>
              <a:rPr lang="en-US" altLang="zh-CN" dirty="0" err="1"/>
              <a:t>int</a:t>
            </a:r>
            <a:r>
              <a:rPr lang="en-US" altLang="zh-CN" dirty="0"/>
              <a:t> index, char </a:t>
            </a:r>
            <a:r>
              <a:rPr lang="en-US" altLang="zh-CN" dirty="0" err="1"/>
              <a:t>newChar</a:t>
            </a:r>
            <a:r>
              <a:rPr lang="en-US" altLang="zh-CN" dirty="0"/>
              <a:t>)</a:t>
            </a:r>
          </a:p>
          <a:p>
            <a:pPr lvl="1"/>
            <a:r>
              <a:rPr lang="en-US" altLang="zh-CN" dirty="0" err="1"/>
              <a:t>StringBuffer</a:t>
            </a:r>
            <a:r>
              <a:rPr lang="en-US" altLang="zh-CN" dirty="0"/>
              <a:t> replace(</a:t>
            </a:r>
            <a:r>
              <a:rPr lang="en-US" altLang="zh-CN" dirty="0" err="1"/>
              <a:t>int</a:t>
            </a:r>
            <a:r>
              <a:rPr lang="en-US" altLang="zh-CN" dirty="0"/>
              <a:t> start, </a:t>
            </a:r>
            <a:r>
              <a:rPr lang="en-US" altLang="zh-CN" dirty="0" err="1"/>
              <a:t>int</a:t>
            </a:r>
            <a:r>
              <a:rPr lang="en-US" altLang="zh-CN" dirty="0"/>
              <a:t> end, String s)</a:t>
            </a:r>
          </a:p>
          <a:p>
            <a:pPr lvl="1"/>
            <a:r>
              <a:rPr lang="en-US" altLang="zh-CN" dirty="0" err="1"/>
              <a:t>StringBuffer</a:t>
            </a:r>
            <a:r>
              <a:rPr lang="en-US" altLang="zh-CN" dirty="0"/>
              <a:t> reverse()</a:t>
            </a:r>
            <a:endParaRPr lang="zh-CN" altLang="en-US" dirty="0"/>
          </a:p>
        </p:txBody>
      </p:sp>
    </p:spTree>
    <p:extLst>
      <p:ext uri="{BB962C8B-B14F-4D97-AF65-F5344CB8AC3E}">
        <p14:creationId xmlns:p14="http://schemas.microsoft.com/office/powerpoint/2010/main" val="613666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normAutofit/>
          </a:bodyPr>
          <a:lstStyle/>
          <a:p>
            <a:r>
              <a:rPr lang="en-US" altLang="zh-CN" dirty="0" smtClean="0"/>
              <a:t>What are Strings?</a:t>
            </a:r>
          </a:p>
          <a:p>
            <a:r>
              <a:rPr lang="en-US" altLang="zh-CN" dirty="0" smtClean="0"/>
              <a:t>Strings are immutable </a:t>
            </a:r>
            <a:endParaRPr lang="en-US" altLang="zh-CN" dirty="0"/>
          </a:p>
          <a:p>
            <a:r>
              <a:rPr lang="en-US" altLang="zh-CN" dirty="0" smtClean="0"/>
              <a:t>More about String</a:t>
            </a:r>
          </a:p>
          <a:p>
            <a:r>
              <a:rPr lang="en-US" altLang="zh-CN" dirty="0" err="1" smtClean="0"/>
              <a:t>StringBuffer</a:t>
            </a:r>
            <a:r>
              <a:rPr lang="en-US" altLang="zh-CN" dirty="0" smtClean="0"/>
              <a:t> &amp; </a:t>
            </a:r>
            <a:r>
              <a:rPr lang="en-US" altLang="zh-CN" dirty="0" err="1" smtClean="0"/>
              <a:t>StringBuilder</a:t>
            </a:r>
            <a:endParaRPr lang="en-US" altLang="zh-CN" dirty="0" smtClean="0"/>
          </a:p>
          <a:p>
            <a:r>
              <a:rPr lang="en-US" altLang="zh-CN" dirty="0" smtClean="0"/>
              <a:t>Examples</a:t>
            </a:r>
            <a:endParaRPr lang="zh-CN" altLang="en-US" dirty="0"/>
          </a:p>
        </p:txBody>
      </p:sp>
    </p:spTree>
    <p:extLst>
      <p:ext uri="{BB962C8B-B14F-4D97-AF65-F5344CB8AC3E}">
        <p14:creationId xmlns:p14="http://schemas.microsoft.com/office/powerpoint/2010/main" val="169328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StringBuilder</a:t>
            </a:r>
            <a:r>
              <a:rPr lang="en-US" altLang="zh-CN" dirty="0"/>
              <a:t> &amp; </a:t>
            </a:r>
            <a:r>
              <a:rPr lang="en-US" altLang="zh-CN" dirty="0" err="1"/>
              <a:t>StringBuffer</a:t>
            </a:r>
            <a:endParaRPr lang="zh-CN" altLang="en-US" dirty="0"/>
          </a:p>
        </p:txBody>
      </p:sp>
      <p:sp>
        <p:nvSpPr>
          <p:cNvPr id="3" name="Content Placeholder 2"/>
          <p:cNvSpPr>
            <a:spLocks noGrp="1"/>
          </p:cNvSpPr>
          <p:nvPr>
            <p:ph idx="1"/>
          </p:nvPr>
        </p:nvSpPr>
        <p:spPr/>
        <p:txBody>
          <a:bodyPr/>
          <a:lstStyle/>
          <a:p>
            <a:r>
              <a:rPr lang="en-US" altLang="zh-CN" dirty="0" err="1"/>
              <a:t>StringBuilder</a:t>
            </a:r>
            <a:r>
              <a:rPr lang="en-US" altLang="zh-CN" dirty="0"/>
              <a:t> class is the same as </a:t>
            </a:r>
            <a:r>
              <a:rPr lang="en-US" altLang="zh-CN" dirty="0" err="1"/>
              <a:t>StringBuffer</a:t>
            </a:r>
            <a:r>
              <a:rPr lang="en-US" altLang="zh-CN" dirty="0"/>
              <a:t> class, except that </a:t>
            </a:r>
            <a:r>
              <a:rPr lang="en-US" altLang="zh-CN" dirty="0" err="1"/>
              <a:t>StringBuilder</a:t>
            </a:r>
            <a:r>
              <a:rPr lang="en-US" altLang="zh-CN" dirty="0"/>
              <a:t> is not synchronized for </a:t>
            </a:r>
            <a:r>
              <a:rPr lang="en-US" altLang="zh-CN" dirty="0">
                <a:solidFill>
                  <a:srgbClr val="00B0F0"/>
                </a:solidFill>
              </a:rPr>
              <a:t>multi-thread</a:t>
            </a:r>
            <a:r>
              <a:rPr lang="en-US" altLang="zh-CN" dirty="0"/>
              <a:t> operations. </a:t>
            </a:r>
            <a:endParaRPr lang="en-US" altLang="zh-CN" dirty="0" smtClean="0"/>
          </a:p>
          <a:p>
            <a:r>
              <a:rPr lang="en-US" altLang="zh-CN" dirty="0" smtClean="0"/>
              <a:t>However</a:t>
            </a:r>
            <a:r>
              <a:rPr lang="en-US" altLang="zh-CN" dirty="0"/>
              <a:t>, for </a:t>
            </a:r>
            <a:r>
              <a:rPr lang="en-US" altLang="zh-CN" dirty="0">
                <a:solidFill>
                  <a:srgbClr val="00B0F0"/>
                </a:solidFill>
              </a:rPr>
              <a:t>single-thread</a:t>
            </a:r>
            <a:r>
              <a:rPr lang="en-US" altLang="zh-CN" dirty="0"/>
              <a:t> program, </a:t>
            </a:r>
            <a:r>
              <a:rPr lang="en-US" altLang="zh-CN" dirty="0" err="1"/>
              <a:t>StringBuilder</a:t>
            </a:r>
            <a:r>
              <a:rPr lang="en-US" altLang="zh-CN" dirty="0"/>
              <a:t>, without the synchronization overhead, is more efficient</a:t>
            </a:r>
            <a:r>
              <a:rPr lang="en-US" altLang="zh-CN" dirty="0" smtClean="0"/>
              <a:t>.</a:t>
            </a:r>
          </a:p>
          <a:p>
            <a:endParaRPr lang="zh-CN" altLang="en-US" dirty="0"/>
          </a:p>
          <a:p>
            <a:endParaRPr lang="zh-CN" altLang="en-US" dirty="0"/>
          </a:p>
        </p:txBody>
      </p:sp>
    </p:spTree>
    <p:extLst>
      <p:ext uri="{BB962C8B-B14F-4D97-AF65-F5344CB8AC3E}">
        <p14:creationId xmlns:p14="http://schemas.microsoft.com/office/powerpoint/2010/main" val="3577321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StringBuilder</a:t>
            </a:r>
            <a:r>
              <a:rPr lang="en-US" altLang="zh-CN" dirty="0"/>
              <a:t> &amp; </a:t>
            </a:r>
            <a:r>
              <a:rPr lang="en-US" altLang="zh-CN" dirty="0" err="1"/>
              <a:t>StringBuffer</a:t>
            </a:r>
            <a:endParaRPr lang="zh-CN" altLang="en-US" dirty="0"/>
          </a:p>
        </p:txBody>
      </p:sp>
      <p:sp>
        <p:nvSpPr>
          <p:cNvPr id="3" name="Content Placeholder 2"/>
          <p:cNvSpPr>
            <a:spLocks noGrp="1"/>
          </p:cNvSpPr>
          <p:nvPr>
            <p:ph idx="1"/>
          </p:nvPr>
        </p:nvSpPr>
        <p:spPr/>
        <p:txBody>
          <a:bodyPr>
            <a:normAutofit/>
          </a:bodyPr>
          <a:lstStyle/>
          <a:p>
            <a:r>
              <a:rPr lang="en-US" altLang="zh-CN" dirty="0"/>
              <a:t>Strings are more efficient if they are not modified (because they are shared in the string common pool). </a:t>
            </a:r>
            <a:endParaRPr lang="en-US" altLang="zh-CN" dirty="0" smtClean="0"/>
          </a:p>
          <a:p>
            <a:r>
              <a:rPr lang="en-US" altLang="zh-CN" dirty="0" smtClean="0"/>
              <a:t>However</a:t>
            </a:r>
            <a:r>
              <a:rPr lang="en-US" altLang="zh-CN" dirty="0"/>
              <a:t>, if you have to modify the content of a string frequently (such as a status message), you should use the </a:t>
            </a:r>
            <a:r>
              <a:rPr lang="en-US" altLang="zh-CN" dirty="0" err="1"/>
              <a:t>StringBuffer</a:t>
            </a:r>
            <a:r>
              <a:rPr lang="en-US" altLang="zh-CN" dirty="0"/>
              <a:t> class (or the </a:t>
            </a:r>
            <a:r>
              <a:rPr lang="en-US" altLang="zh-CN" dirty="0" err="1" smtClean="0"/>
              <a:t>StringBuilder</a:t>
            </a:r>
            <a:r>
              <a:rPr lang="en-US" altLang="zh-CN" dirty="0" smtClean="0"/>
              <a:t>) </a:t>
            </a:r>
            <a:r>
              <a:rPr lang="en-US" altLang="zh-CN" dirty="0"/>
              <a:t>instead</a:t>
            </a:r>
            <a:r>
              <a:rPr lang="en-US" altLang="zh-CN" dirty="0" smtClean="0"/>
              <a:t>.</a:t>
            </a:r>
          </a:p>
          <a:p>
            <a:endParaRPr lang="en-US" altLang="zh-CN" dirty="0" smtClean="0"/>
          </a:p>
          <a:p>
            <a:pPr marL="342900" lvl="1" indent="0">
              <a:buNone/>
            </a:pPr>
            <a:r>
              <a:rPr lang="en-US" altLang="zh-CN" sz="2000" dirty="0"/>
              <a:t>String </a:t>
            </a:r>
            <a:r>
              <a:rPr lang="en-US" altLang="zh-CN" sz="2000" dirty="0" err="1"/>
              <a:t>msg</a:t>
            </a:r>
            <a:r>
              <a:rPr lang="en-US" altLang="zh-CN" sz="2000" dirty="0"/>
              <a:t> = "a" + "b" + "c";</a:t>
            </a:r>
          </a:p>
          <a:p>
            <a:pPr marL="342900" lvl="1" indent="0">
              <a:buNone/>
            </a:pPr>
            <a:r>
              <a:rPr lang="en-US" altLang="zh-CN" sz="2000" dirty="0"/>
              <a:t>String </a:t>
            </a:r>
            <a:r>
              <a:rPr lang="en-US" altLang="zh-CN" sz="2000" dirty="0" err="1"/>
              <a:t>msg</a:t>
            </a:r>
            <a:r>
              <a:rPr lang="en-US" altLang="zh-CN" sz="2000" dirty="0"/>
              <a:t> = new </a:t>
            </a:r>
            <a:r>
              <a:rPr lang="en-US" altLang="zh-CN" sz="2000" dirty="0" err="1"/>
              <a:t>StringBuffer</a:t>
            </a:r>
            <a:r>
              <a:rPr lang="en-US" altLang="zh-CN" sz="2000" dirty="0"/>
              <a:t>().append("a").append("b").append("c").</a:t>
            </a:r>
            <a:r>
              <a:rPr lang="en-US" altLang="zh-CN" sz="2000" dirty="0" err="1"/>
              <a:t>toString</a:t>
            </a:r>
            <a:r>
              <a:rPr lang="en-US" altLang="zh-CN" sz="2000" dirty="0" smtClean="0"/>
              <a:t>();</a:t>
            </a:r>
          </a:p>
        </p:txBody>
      </p:sp>
    </p:spTree>
    <p:extLst>
      <p:ext uri="{BB962C8B-B14F-4D97-AF65-F5344CB8AC3E}">
        <p14:creationId xmlns:p14="http://schemas.microsoft.com/office/powerpoint/2010/main" val="3167182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1800" dirty="0">
                <a:solidFill>
                  <a:srgbClr val="00B050"/>
                </a:solidFill>
              </a:rPr>
              <a:t>// Reverse the words in a String </a:t>
            </a:r>
            <a:r>
              <a:rPr lang="en-US" altLang="zh-CN" sz="1800" dirty="0" smtClean="0">
                <a:solidFill>
                  <a:srgbClr val="00B050"/>
                </a:solidFill>
              </a:rPr>
              <a:t>using </a:t>
            </a:r>
            <a:r>
              <a:rPr lang="en-US" altLang="zh-CN" sz="1800" dirty="0">
                <a:solidFill>
                  <a:srgbClr val="00B050"/>
                </a:solidFill>
              </a:rPr>
              <a:t>the method </a:t>
            </a:r>
            <a:r>
              <a:rPr lang="en-US" altLang="zh-CN" sz="1800" dirty="0" smtClean="0">
                <a:solidFill>
                  <a:srgbClr val="00B050"/>
                </a:solidFill>
              </a:rPr>
              <a:t>split()</a:t>
            </a:r>
          </a:p>
          <a:p>
            <a:pPr marL="0" indent="0">
              <a:buNone/>
            </a:pPr>
            <a:r>
              <a:rPr lang="en-US" altLang="zh-CN" sz="1800" dirty="0" smtClean="0"/>
              <a:t>public </a:t>
            </a:r>
            <a:r>
              <a:rPr lang="en-US" altLang="zh-CN" sz="1800" dirty="0"/>
              <a:t>class </a:t>
            </a:r>
            <a:r>
              <a:rPr lang="en-US" altLang="zh-CN" sz="1800" dirty="0" err="1" smtClean="0"/>
              <a:t>ReverseWordsbySplit</a:t>
            </a:r>
            <a:r>
              <a:rPr lang="en-US" altLang="zh-CN" sz="1800" dirty="0" smtClean="0"/>
              <a:t>{</a:t>
            </a:r>
            <a:endParaRPr lang="en-US" altLang="zh-CN" sz="1800" dirty="0"/>
          </a:p>
          <a:p>
            <a:pPr marL="0" indent="0">
              <a:buNone/>
            </a:pPr>
            <a:r>
              <a:rPr lang="en-US" altLang="zh-CN" sz="1800" dirty="0"/>
              <a:t>   public static void main(String[] </a:t>
            </a:r>
            <a:r>
              <a:rPr lang="en-US" altLang="zh-CN" sz="1800" dirty="0" err="1"/>
              <a:t>args</a:t>
            </a:r>
            <a:r>
              <a:rPr lang="en-US" altLang="zh-CN" sz="1800" dirty="0"/>
              <a:t>) {</a:t>
            </a:r>
          </a:p>
          <a:p>
            <a:pPr marL="0" indent="0">
              <a:buNone/>
            </a:pPr>
            <a:r>
              <a:rPr lang="en-US" altLang="zh-CN" sz="1800" dirty="0"/>
              <a:t>      String </a:t>
            </a:r>
            <a:r>
              <a:rPr lang="en-US" altLang="zh-CN" sz="1800" dirty="0" err="1"/>
              <a:t>str</a:t>
            </a:r>
            <a:r>
              <a:rPr lang="en-US" altLang="zh-CN" sz="1800" dirty="0"/>
              <a:t> = "Monday Tuesday Wednesday Thursday Friday Saturday Sunday";</a:t>
            </a:r>
          </a:p>
          <a:p>
            <a:pPr marL="0" indent="0">
              <a:buNone/>
            </a:pPr>
            <a:r>
              <a:rPr lang="en-US" altLang="zh-CN" sz="1800" dirty="0" smtClean="0"/>
              <a:t>      String </a:t>
            </a:r>
            <a:r>
              <a:rPr lang="en-US" altLang="zh-CN" sz="1800" dirty="0" err="1"/>
              <a:t>strReverse</a:t>
            </a:r>
            <a:r>
              <a:rPr lang="en-US" altLang="zh-CN" sz="1800" dirty="0"/>
              <a:t>;</a:t>
            </a:r>
          </a:p>
          <a:p>
            <a:pPr marL="0" indent="0">
              <a:buNone/>
            </a:pPr>
            <a:r>
              <a:rPr lang="en-US" altLang="zh-CN" sz="1800" dirty="0"/>
              <a:t>      </a:t>
            </a:r>
            <a:r>
              <a:rPr lang="en-US" altLang="zh-CN" sz="1800" dirty="0" err="1"/>
              <a:t>StringBuilder</a:t>
            </a:r>
            <a:r>
              <a:rPr lang="en-US" altLang="zh-CN" sz="1800" dirty="0"/>
              <a:t> </a:t>
            </a:r>
            <a:r>
              <a:rPr lang="en-US" altLang="zh-CN" sz="1800" dirty="0" err="1"/>
              <a:t>sb</a:t>
            </a:r>
            <a:r>
              <a:rPr lang="en-US" altLang="zh-CN" sz="1800" dirty="0"/>
              <a:t> = new </a:t>
            </a:r>
            <a:r>
              <a:rPr lang="en-US" altLang="zh-CN" sz="1800" dirty="0" err="1"/>
              <a:t>StringBuilder</a:t>
            </a:r>
            <a:r>
              <a:rPr lang="en-US" altLang="zh-CN" sz="1800" dirty="0" smtClean="0"/>
              <a:t>();</a:t>
            </a:r>
          </a:p>
          <a:p>
            <a:pPr marL="0" indent="0">
              <a:buNone/>
            </a:pPr>
            <a:r>
              <a:rPr lang="en-US" altLang="zh-CN" sz="1800" dirty="0" smtClean="0">
                <a:solidFill>
                  <a:srgbClr val="0070C0"/>
                </a:solidFill>
              </a:rPr>
              <a:t>      String</a:t>
            </a:r>
            <a:r>
              <a:rPr lang="en-US" altLang="zh-CN" sz="1800" dirty="0">
                <a:solidFill>
                  <a:srgbClr val="0070C0"/>
                </a:solidFill>
              </a:rPr>
              <a:t>[] tokens = </a:t>
            </a:r>
            <a:r>
              <a:rPr lang="en-US" altLang="zh-CN" sz="1800" dirty="0" err="1">
                <a:solidFill>
                  <a:srgbClr val="0070C0"/>
                </a:solidFill>
              </a:rPr>
              <a:t>str.split</a:t>
            </a:r>
            <a:r>
              <a:rPr lang="en-US" altLang="zh-CN" sz="1800" dirty="0">
                <a:solidFill>
                  <a:srgbClr val="0070C0"/>
                </a:solidFill>
              </a:rPr>
              <a:t>("\\s");  </a:t>
            </a:r>
            <a:r>
              <a:rPr lang="en-US" altLang="zh-CN" sz="1800" dirty="0">
                <a:solidFill>
                  <a:srgbClr val="00B050"/>
                </a:solidFill>
              </a:rPr>
              <a:t>// white space '\s' as </a:t>
            </a:r>
            <a:r>
              <a:rPr lang="en-US" altLang="zh-CN" sz="1800" dirty="0" smtClean="0">
                <a:solidFill>
                  <a:srgbClr val="00B050"/>
                </a:solidFill>
              </a:rPr>
              <a:t>delimiter</a:t>
            </a:r>
          </a:p>
          <a:p>
            <a:pPr marL="0" indent="0">
              <a:buNone/>
            </a:pPr>
            <a:endParaRPr lang="en-US" altLang="zh-CN" sz="1800" dirty="0">
              <a:solidFill>
                <a:srgbClr val="00B050"/>
              </a:solidFill>
            </a:endParaRPr>
          </a:p>
          <a:p>
            <a:pPr marL="0" indent="0">
              <a:buNone/>
            </a:pPr>
            <a:r>
              <a:rPr lang="en-US" altLang="zh-CN" sz="1800" dirty="0" smtClean="0"/>
              <a:t>      </a:t>
            </a:r>
            <a:r>
              <a:rPr lang="en-US" altLang="zh-CN" sz="1800" dirty="0" smtClean="0">
                <a:solidFill>
                  <a:srgbClr val="0070C0"/>
                </a:solidFill>
              </a:rPr>
              <a:t>for </a:t>
            </a:r>
            <a:r>
              <a:rPr lang="en-US" altLang="zh-CN" sz="1800" dirty="0">
                <a:solidFill>
                  <a:srgbClr val="0070C0"/>
                </a:solidFill>
              </a:rPr>
              <a:t>(</a:t>
            </a:r>
            <a:r>
              <a:rPr lang="en-US" altLang="zh-CN" sz="1800" dirty="0" err="1">
                <a:solidFill>
                  <a:srgbClr val="0070C0"/>
                </a:solidFill>
              </a:rPr>
              <a:t>int</a:t>
            </a:r>
            <a:r>
              <a:rPr lang="en-US" altLang="zh-CN" sz="1800" dirty="0">
                <a:solidFill>
                  <a:srgbClr val="0070C0"/>
                </a:solidFill>
              </a:rPr>
              <a:t> </a:t>
            </a:r>
            <a:r>
              <a:rPr lang="en-US" altLang="zh-CN" sz="1800" dirty="0" err="1">
                <a:solidFill>
                  <a:srgbClr val="0070C0"/>
                </a:solidFill>
              </a:rPr>
              <a:t>i</a:t>
            </a:r>
            <a:r>
              <a:rPr lang="en-US" altLang="zh-CN" sz="1800" dirty="0">
                <a:solidFill>
                  <a:srgbClr val="0070C0"/>
                </a:solidFill>
              </a:rPr>
              <a:t> = 0; </a:t>
            </a:r>
            <a:r>
              <a:rPr lang="en-US" altLang="zh-CN" sz="1800" dirty="0" err="1">
                <a:solidFill>
                  <a:srgbClr val="0070C0"/>
                </a:solidFill>
              </a:rPr>
              <a:t>i</a:t>
            </a:r>
            <a:r>
              <a:rPr lang="en-US" altLang="zh-CN" sz="1800" dirty="0">
                <a:solidFill>
                  <a:srgbClr val="0070C0"/>
                </a:solidFill>
              </a:rPr>
              <a:t> &lt; </a:t>
            </a:r>
            <a:r>
              <a:rPr lang="en-US" altLang="zh-CN" sz="1800" dirty="0" err="1">
                <a:solidFill>
                  <a:srgbClr val="0070C0"/>
                </a:solidFill>
              </a:rPr>
              <a:t>tokens.length</a:t>
            </a:r>
            <a:r>
              <a:rPr lang="en-US" altLang="zh-CN" sz="1800" dirty="0">
                <a:solidFill>
                  <a:srgbClr val="0070C0"/>
                </a:solidFill>
              </a:rPr>
              <a:t>; ++</a:t>
            </a:r>
            <a:r>
              <a:rPr lang="en-US" altLang="zh-CN" sz="1800" dirty="0" err="1">
                <a:solidFill>
                  <a:srgbClr val="0070C0"/>
                </a:solidFill>
              </a:rPr>
              <a:t>i</a:t>
            </a:r>
            <a:r>
              <a:rPr lang="en-US" altLang="zh-CN" sz="1800" dirty="0">
                <a:solidFill>
                  <a:srgbClr val="0070C0"/>
                </a:solidFill>
              </a:rPr>
              <a:t>) {</a:t>
            </a:r>
          </a:p>
          <a:p>
            <a:pPr marL="0" indent="0">
              <a:buNone/>
            </a:pPr>
            <a:r>
              <a:rPr lang="en-US" altLang="zh-CN" sz="1800" dirty="0">
                <a:solidFill>
                  <a:srgbClr val="0070C0"/>
                </a:solidFill>
              </a:rPr>
              <a:t>         </a:t>
            </a:r>
            <a:r>
              <a:rPr lang="en-US" altLang="zh-CN" sz="1800" dirty="0" err="1">
                <a:solidFill>
                  <a:srgbClr val="0070C0"/>
                </a:solidFill>
              </a:rPr>
              <a:t>sb.insert</a:t>
            </a:r>
            <a:r>
              <a:rPr lang="en-US" altLang="zh-CN" sz="1800" dirty="0">
                <a:solidFill>
                  <a:srgbClr val="0070C0"/>
                </a:solidFill>
              </a:rPr>
              <a:t>(0, tokens[</a:t>
            </a:r>
            <a:r>
              <a:rPr lang="en-US" altLang="zh-CN" sz="1800" dirty="0" err="1">
                <a:solidFill>
                  <a:srgbClr val="0070C0"/>
                </a:solidFill>
              </a:rPr>
              <a:t>i</a:t>
            </a:r>
            <a:r>
              <a:rPr lang="en-US" altLang="zh-CN" sz="1800" dirty="0">
                <a:solidFill>
                  <a:srgbClr val="0070C0"/>
                </a:solidFill>
              </a:rPr>
              <a:t>]);</a:t>
            </a:r>
          </a:p>
          <a:p>
            <a:pPr marL="0" indent="0">
              <a:buNone/>
            </a:pPr>
            <a:r>
              <a:rPr lang="en-US" altLang="zh-CN" sz="1800" dirty="0">
                <a:solidFill>
                  <a:srgbClr val="0070C0"/>
                </a:solidFill>
              </a:rPr>
              <a:t>         if (</a:t>
            </a:r>
            <a:r>
              <a:rPr lang="en-US" altLang="zh-CN" sz="1800" dirty="0" err="1">
                <a:solidFill>
                  <a:srgbClr val="0070C0"/>
                </a:solidFill>
              </a:rPr>
              <a:t>i</a:t>
            </a:r>
            <a:r>
              <a:rPr lang="en-US" altLang="zh-CN" sz="1800" dirty="0">
                <a:solidFill>
                  <a:srgbClr val="0070C0"/>
                </a:solidFill>
              </a:rPr>
              <a:t> &lt; </a:t>
            </a:r>
            <a:r>
              <a:rPr lang="en-US" altLang="zh-CN" sz="1800" dirty="0" err="1">
                <a:solidFill>
                  <a:srgbClr val="0070C0"/>
                </a:solidFill>
              </a:rPr>
              <a:t>tokens.length</a:t>
            </a:r>
            <a:r>
              <a:rPr lang="en-US" altLang="zh-CN" sz="1800" dirty="0">
                <a:solidFill>
                  <a:srgbClr val="0070C0"/>
                </a:solidFill>
              </a:rPr>
              <a:t> - 1) {</a:t>
            </a:r>
          </a:p>
          <a:p>
            <a:pPr marL="0" indent="0">
              <a:buNone/>
            </a:pPr>
            <a:r>
              <a:rPr lang="en-US" altLang="zh-CN" sz="1800" dirty="0">
                <a:solidFill>
                  <a:srgbClr val="0070C0"/>
                </a:solidFill>
              </a:rPr>
              <a:t>            </a:t>
            </a:r>
            <a:r>
              <a:rPr lang="en-US" altLang="zh-CN" sz="1800" dirty="0" err="1">
                <a:solidFill>
                  <a:srgbClr val="0070C0"/>
                </a:solidFill>
              </a:rPr>
              <a:t>sb.insert</a:t>
            </a:r>
            <a:r>
              <a:rPr lang="en-US" altLang="zh-CN" sz="1800" dirty="0">
                <a:solidFill>
                  <a:srgbClr val="0070C0"/>
                </a:solidFill>
              </a:rPr>
              <a:t>(0, " ");</a:t>
            </a:r>
          </a:p>
          <a:p>
            <a:pPr marL="0" indent="0">
              <a:buNone/>
            </a:pPr>
            <a:r>
              <a:rPr lang="en-US" altLang="zh-CN" sz="1800" dirty="0">
                <a:solidFill>
                  <a:srgbClr val="0070C0"/>
                </a:solidFill>
              </a:rPr>
              <a:t>         }</a:t>
            </a:r>
          </a:p>
          <a:p>
            <a:pPr marL="0" indent="0">
              <a:buNone/>
            </a:pPr>
            <a:r>
              <a:rPr lang="en-US" altLang="zh-CN" sz="1800" dirty="0">
                <a:solidFill>
                  <a:srgbClr val="0070C0"/>
                </a:solidFill>
              </a:rPr>
              <a:t>      }</a:t>
            </a:r>
          </a:p>
          <a:p>
            <a:pPr marL="0" indent="0">
              <a:buNone/>
            </a:pPr>
            <a:r>
              <a:rPr lang="en-US" altLang="zh-CN" sz="1800" dirty="0" smtClean="0"/>
              <a:t>      </a:t>
            </a:r>
            <a:r>
              <a:rPr lang="en-US" altLang="zh-CN" sz="1800" dirty="0" err="1" smtClean="0"/>
              <a:t>strReverse</a:t>
            </a:r>
            <a:r>
              <a:rPr lang="en-US" altLang="zh-CN" sz="1800" dirty="0" smtClean="0"/>
              <a:t> </a:t>
            </a:r>
            <a:r>
              <a:rPr lang="en-US" altLang="zh-CN" sz="1800" dirty="0"/>
              <a:t>= </a:t>
            </a:r>
            <a:r>
              <a:rPr lang="en-US" altLang="zh-CN" sz="1800" dirty="0" err="1"/>
              <a:t>sb.toString</a:t>
            </a:r>
            <a:r>
              <a:rPr lang="en-US" altLang="zh-CN" sz="1800" dirty="0"/>
              <a:t>();</a:t>
            </a:r>
          </a:p>
          <a:p>
            <a:pPr marL="0" indent="0">
              <a:buNone/>
            </a:pPr>
            <a:r>
              <a:rPr lang="en-US" altLang="zh-CN" sz="1800" dirty="0"/>
              <a:t>      </a:t>
            </a:r>
            <a:r>
              <a:rPr lang="en-US" altLang="zh-CN" sz="1800" dirty="0" err="1"/>
              <a:t>System.out.println</a:t>
            </a:r>
            <a:r>
              <a:rPr lang="en-US" altLang="zh-CN" sz="1800" dirty="0"/>
              <a:t>(</a:t>
            </a:r>
            <a:r>
              <a:rPr lang="en-US" altLang="zh-CN" sz="1800" dirty="0" err="1"/>
              <a:t>strReverse</a:t>
            </a:r>
            <a:r>
              <a:rPr lang="en-US" altLang="zh-CN" sz="1800" dirty="0"/>
              <a:t>);</a:t>
            </a:r>
          </a:p>
          <a:p>
            <a:pPr marL="0" indent="0">
              <a:buNone/>
            </a:pPr>
            <a:r>
              <a:rPr lang="en-US" altLang="zh-CN" sz="1800" dirty="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223933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083800"/>
          </a:xfrm>
        </p:spPr>
        <p:txBody>
          <a:bodyPr>
            <a:noAutofit/>
          </a:bodyPr>
          <a:lstStyle/>
          <a:p>
            <a:pPr marL="0" indent="0">
              <a:buNone/>
            </a:pPr>
            <a:r>
              <a:rPr lang="en-US" altLang="zh-CN" sz="1800" dirty="0">
                <a:solidFill>
                  <a:srgbClr val="00B050"/>
                </a:solidFill>
              </a:rPr>
              <a:t>// Reverse the words in a String using </a:t>
            </a:r>
            <a:r>
              <a:rPr lang="en-US" altLang="zh-CN" sz="1800" dirty="0" smtClean="0">
                <a:solidFill>
                  <a:srgbClr val="00B050"/>
                </a:solidFill>
              </a:rPr>
              <a:t>the class </a:t>
            </a:r>
            <a:r>
              <a:rPr lang="en-US" altLang="zh-CN" sz="1800" dirty="0" err="1" smtClean="0">
                <a:solidFill>
                  <a:srgbClr val="00B050"/>
                </a:solidFill>
              </a:rPr>
              <a:t>StringTokenizer</a:t>
            </a:r>
            <a:endParaRPr lang="en-US" altLang="zh-CN" sz="1800" dirty="0">
              <a:solidFill>
                <a:srgbClr val="00B050"/>
              </a:solidFill>
            </a:endParaRPr>
          </a:p>
          <a:p>
            <a:pPr marL="0" indent="0">
              <a:buNone/>
            </a:pPr>
            <a:r>
              <a:rPr lang="en-US" altLang="zh-CN" sz="1800" dirty="0">
                <a:solidFill>
                  <a:schemeClr val="accent1"/>
                </a:solidFill>
              </a:rPr>
              <a:t>import </a:t>
            </a:r>
            <a:r>
              <a:rPr lang="en-US" altLang="zh-CN" sz="1800" dirty="0" err="1">
                <a:solidFill>
                  <a:schemeClr val="accent1"/>
                </a:solidFill>
              </a:rPr>
              <a:t>java.util.StringTokenizer</a:t>
            </a:r>
            <a:r>
              <a:rPr lang="en-US" altLang="zh-CN" sz="1800" dirty="0">
                <a:solidFill>
                  <a:schemeClr val="accent1"/>
                </a:solidFill>
              </a:rPr>
              <a:t>;</a:t>
            </a:r>
          </a:p>
          <a:p>
            <a:pPr marL="0" indent="0">
              <a:buNone/>
            </a:pPr>
            <a:r>
              <a:rPr lang="en-US" altLang="zh-CN" sz="1800" dirty="0"/>
              <a:t>public class </a:t>
            </a:r>
            <a:r>
              <a:rPr lang="en-US" altLang="zh-CN" sz="1800" dirty="0" err="1" smtClean="0"/>
              <a:t>ReverseWordsbyStringTokenizer</a:t>
            </a:r>
            <a:r>
              <a:rPr lang="en-US" altLang="zh-CN" sz="1800" dirty="0" smtClean="0"/>
              <a:t> </a:t>
            </a:r>
            <a:r>
              <a:rPr lang="en-US" altLang="zh-CN" sz="1800" dirty="0"/>
              <a:t>{</a:t>
            </a:r>
          </a:p>
          <a:p>
            <a:pPr marL="0" indent="0">
              <a:buNone/>
            </a:pPr>
            <a:r>
              <a:rPr lang="en-US" altLang="zh-CN" sz="1800" dirty="0"/>
              <a:t>   public static void main(String[] </a:t>
            </a:r>
            <a:r>
              <a:rPr lang="en-US" altLang="zh-CN" sz="1800" dirty="0" err="1"/>
              <a:t>args</a:t>
            </a:r>
            <a:r>
              <a:rPr lang="en-US" altLang="zh-CN" sz="1800" dirty="0"/>
              <a:t>) </a:t>
            </a:r>
            <a:r>
              <a:rPr lang="en-US" altLang="zh-CN" sz="1800" dirty="0" smtClean="0"/>
              <a:t>{</a:t>
            </a:r>
          </a:p>
          <a:p>
            <a:pPr marL="0" indent="0">
              <a:buNone/>
            </a:pPr>
            <a:r>
              <a:rPr lang="en-US" altLang="zh-CN" sz="1800" dirty="0" smtClean="0"/>
              <a:t>      </a:t>
            </a:r>
            <a:r>
              <a:rPr lang="en-US" altLang="zh-CN" sz="1800" dirty="0"/>
              <a:t>String </a:t>
            </a:r>
            <a:r>
              <a:rPr lang="en-US" altLang="zh-CN" sz="1800" dirty="0" err="1"/>
              <a:t>str</a:t>
            </a:r>
            <a:r>
              <a:rPr lang="en-US" altLang="zh-CN" sz="1800" dirty="0"/>
              <a:t> = "Monday Tuesday Wednesday Thursday Friday Saturday Sunday";</a:t>
            </a:r>
          </a:p>
          <a:p>
            <a:pPr marL="0" indent="0">
              <a:buNone/>
            </a:pPr>
            <a:r>
              <a:rPr lang="en-US" altLang="zh-CN" sz="1800" dirty="0"/>
              <a:t>      String </a:t>
            </a:r>
            <a:r>
              <a:rPr lang="en-US" altLang="zh-CN" sz="1800" dirty="0" err="1"/>
              <a:t>strReverse</a:t>
            </a:r>
            <a:r>
              <a:rPr lang="en-US" altLang="zh-CN" sz="1800" dirty="0"/>
              <a:t>;</a:t>
            </a:r>
          </a:p>
          <a:p>
            <a:pPr marL="0" indent="0">
              <a:buNone/>
            </a:pPr>
            <a:r>
              <a:rPr lang="en-US" altLang="zh-CN" sz="1800" dirty="0"/>
              <a:t>      </a:t>
            </a:r>
            <a:r>
              <a:rPr lang="en-US" altLang="zh-CN" sz="1800" dirty="0" err="1"/>
              <a:t>StringBuilder</a:t>
            </a:r>
            <a:r>
              <a:rPr lang="en-US" altLang="zh-CN" sz="1800" dirty="0"/>
              <a:t> </a:t>
            </a:r>
            <a:r>
              <a:rPr lang="en-US" altLang="zh-CN" sz="1800" dirty="0" err="1"/>
              <a:t>sb</a:t>
            </a:r>
            <a:r>
              <a:rPr lang="en-US" altLang="zh-CN" sz="1800" dirty="0"/>
              <a:t> = new </a:t>
            </a:r>
            <a:r>
              <a:rPr lang="en-US" altLang="zh-CN" sz="1800" dirty="0" err="1"/>
              <a:t>StringBuilder</a:t>
            </a:r>
            <a:r>
              <a:rPr lang="en-US" altLang="zh-CN" sz="1800" dirty="0"/>
              <a:t>();</a:t>
            </a:r>
          </a:p>
          <a:p>
            <a:pPr marL="0" indent="0">
              <a:buNone/>
            </a:pPr>
            <a:r>
              <a:rPr lang="en-US" altLang="zh-CN" sz="1800" dirty="0"/>
              <a:t>      </a:t>
            </a:r>
            <a:r>
              <a:rPr lang="en-US" altLang="zh-CN" sz="1800" dirty="0" err="1">
                <a:solidFill>
                  <a:srgbClr val="0070C0"/>
                </a:solidFill>
              </a:rPr>
              <a:t>StringTokenizer</a:t>
            </a:r>
            <a:r>
              <a:rPr lang="en-US" altLang="zh-CN" sz="1800" dirty="0">
                <a:solidFill>
                  <a:srgbClr val="0070C0"/>
                </a:solidFill>
              </a:rPr>
              <a:t> </a:t>
            </a:r>
            <a:r>
              <a:rPr lang="en-US" altLang="zh-CN" sz="1800" dirty="0" err="1">
                <a:solidFill>
                  <a:srgbClr val="0070C0"/>
                </a:solidFill>
              </a:rPr>
              <a:t>st</a:t>
            </a:r>
            <a:r>
              <a:rPr lang="en-US" altLang="zh-CN" sz="1800" dirty="0">
                <a:solidFill>
                  <a:srgbClr val="0070C0"/>
                </a:solidFill>
              </a:rPr>
              <a:t> = new </a:t>
            </a:r>
            <a:r>
              <a:rPr lang="en-US" altLang="zh-CN" sz="1800" dirty="0" err="1">
                <a:solidFill>
                  <a:srgbClr val="0070C0"/>
                </a:solidFill>
              </a:rPr>
              <a:t>StringTokenizer</a:t>
            </a:r>
            <a:r>
              <a:rPr lang="en-US" altLang="zh-CN" sz="1800" dirty="0">
                <a:solidFill>
                  <a:srgbClr val="0070C0"/>
                </a:solidFill>
              </a:rPr>
              <a:t>(</a:t>
            </a:r>
            <a:r>
              <a:rPr lang="en-US" altLang="zh-CN" sz="1800" dirty="0" err="1">
                <a:solidFill>
                  <a:srgbClr val="0070C0"/>
                </a:solidFill>
              </a:rPr>
              <a:t>str</a:t>
            </a:r>
            <a:r>
              <a:rPr lang="en-US" altLang="zh-CN" sz="1800" dirty="0" smtClean="0">
                <a:solidFill>
                  <a:srgbClr val="0070C0"/>
                </a:solidFill>
              </a:rPr>
              <a:t>);</a:t>
            </a:r>
          </a:p>
          <a:p>
            <a:pPr marL="0" indent="0">
              <a:buNone/>
            </a:pPr>
            <a:r>
              <a:rPr lang="en-US" altLang="zh-CN" sz="1800" dirty="0" smtClean="0"/>
              <a:t>   </a:t>
            </a:r>
            <a:endParaRPr lang="en-US" altLang="zh-CN" sz="1800" dirty="0"/>
          </a:p>
          <a:p>
            <a:pPr marL="0" indent="0">
              <a:buNone/>
            </a:pPr>
            <a:r>
              <a:rPr lang="en-US" altLang="zh-CN" sz="1800" dirty="0"/>
              <a:t>      </a:t>
            </a:r>
            <a:r>
              <a:rPr lang="en-US" altLang="zh-CN" sz="1800" dirty="0">
                <a:solidFill>
                  <a:srgbClr val="0070C0"/>
                </a:solidFill>
              </a:rPr>
              <a:t>while (</a:t>
            </a:r>
            <a:r>
              <a:rPr lang="en-US" altLang="zh-CN" sz="1800" dirty="0" err="1">
                <a:solidFill>
                  <a:srgbClr val="0070C0"/>
                </a:solidFill>
              </a:rPr>
              <a:t>st.hasMoreTokens</a:t>
            </a:r>
            <a:r>
              <a:rPr lang="en-US" altLang="zh-CN" sz="1800" dirty="0">
                <a:solidFill>
                  <a:srgbClr val="0070C0"/>
                </a:solidFill>
              </a:rPr>
              <a:t>()) {</a:t>
            </a:r>
          </a:p>
          <a:p>
            <a:pPr marL="0" indent="0">
              <a:buNone/>
            </a:pPr>
            <a:r>
              <a:rPr lang="en-US" altLang="zh-CN" sz="1800" dirty="0">
                <a:solidFill>
                  <a:srgbClr val="0070C0"/>
                </a:solidFill>
              </a:rPr>
              <a:t>         </a:t>
            </a:r>
            <a:r>
              <a:rPr lang="en-US" altLang="zh-CN" sz="1800" dirty="0" err="1">
                <a:solidFill>
                  <a:srgbClr val="0070C0"/>
                </a:solidFill>
              </a:rPr>
              <a:t>sb.insert</a:t>
            </a:r>
            <a:r>
              <a:rPr lang="en-US" altLang="zh-CN" sz="1800" dirty="0">
                <a:solidFill>
                  <a:srgbClr val="0070C0"/>
                </a:solidFill>
              </a:rPr>
              <a:t>(0, </a:t>
            </a:r>
            <a:r>
              <a:rPr lang="en-US" altLang="zh-CN" sz="1800" dirty="0" err="1">
                <a:solidFill>
                  <a:srgbClr val="0070C0"/>
                </a:solidFill>
              </a:rPr>
              <a:t>st.nextToken</a:t>
            </a:r>
            <a:r>
              <a:rPr lang="en-US" altLang="zh-CN" sz="1800" dirty="0">
                <a:solidFill>
                  <a:srgbClr val="0070C0"/>
                </a:solidFill>
              </a:rPr>
              <a:t>());</a:t>
            </a:r>
          </a:p>
          <a:p>
            <a:pPr marL="0" indent="0">
              <a:buNone/>
            </a:pPr>
            <a:r>
              <a:rPr lang="en-US" altLang="zh-CN" sz="1800" dirty="0">
                <a:solidFill>
                  <a:srgbClr val="0070C0"/>
                </a:solidFill>
              </a:rPr>
              <a:t>         if (</a:t>
            </a:r>
            <a:r>
              <a:rPr lang="en-US" altLang="zh-CN" sz="1800" dirty="0" err="1">
                <a:solidFill>
                  <a:srgbClr val="0070C0"/>
                </a:solidFill>
              </a:rPr>
              <a:t>st.hasMoreTokens</a:t>
            </a:r>
            <a:r>
              <a:rPr lang="en-US" altLang="zh-CN" sz="1800" dirty="0">
                <a:solidFill>
                  <a:srgbClr val="0070C0"/>
                </a:solidFill>
              </a:rPr>
              <a:t>()) {</a:t>
            </a:r>
          </a:p>
          <a:p>
            <a:pPr marL="0" indent="0">
              <a:buNone/>
            </a:pPr>
            <a:r>
              <a:rPr lang="en-US" altLang="zh-CN" sz="1800" dirty="0">
                <a:solidFill>
                  <a:srgbClr val="0070C0"/>
                </a:solidFill>
              </a:rPr>
              <a:t>            </a:t>
            </a:r>
            <a:r>
              <a:rPr lang="en-US" altLang="zh-CN" sz="1800" dirty="0" err="1">
                <a:solidFill>
                  <a:srgbClr val="0070C0"/>
                </a:solidFill>
              </a:rPr>
              <a:t>sb.insert</a:t>
            </a:r>
            <a:r>
              <a:rPr lang="en-US" altLang="zh-CN" sz="1800" dirty="0">
                <a:solidFill>
                  <a:srgbClr val="0070C0"/>
                </a:solidFill>
              </a:rPr>
              <a:t>(0, " ");</a:t>
            </a:r>
          </a:p>
          <a:p>
            <a:pPr marL="0" indent="0">
              <a:buNone/>
            </a:pPr>
            <a:r>
              <a:rPr lang="en-US" altLang="zh-CN" sz="1800" dirty="0">
                <a:solidFill>
                  <a:srgbClr val="0070C0"/>
                </a:solidFill>
              </a:rPr>
              <a:t>         }</a:t>
            </a:r>
          </a:p>
          <a:p>
            <a:pPr marL="0" indent="0">
              <a:buNone/>
            </a:pPr>
            <a:r>
              <a:rPr lang="en-US" altLang="zh-CN" sz="1800" dirty="0">
                <a:solidFill>
                  <a:srgbClr val="0070C0"/>
                </a:solidFill>
              </a:rPr>
              <a:t>      }</a:t>
            </a:r>
          </a:p>
          <a:p>
            <a:pPr marL="0" indent="0">
              <a:buNone/>
            </a:pPr>
            <a:r>
              <a:rPr lang="en-US" altLang="zh-CN" sz="1800" dirty="0"/>
              <a:t>      </a:t>
            </a:r>
            <a:r>
              <a:rPr lang="en-US" altLang="zh-CN" sz="1800" dirty="0" err="1"/>
              <a:t>strReverse</a:t>
            </a:r>
            <a:r>
              <a:rPr lang="en-US" altLang="zh-CN" sz="1800" dirty="0"/>
              <a:t> = </a:t>
            </a:r>
            <a:r>
              <a:rPr lang="en-US" altLang="zh-CN" sz="1800" dirty="0" err="1"/>
              <a:t>sb.toString</a:t>
            </a:r>
            <a:r>
              <a:rPr lang="en-US" altLang="zh-CN" sz="1800" dirty="0"/>
              <a:t>();</a:t>
            </a:r>
          </a:p>
          <a:p>
            <a:pPr marL="0" indent="0">
              <a:buNone/>
            </a:pPr>
            <a:r>
              <a:rPr lang="en-US" altLang="zh-CN" sz="1800" dirty="0"/>
              <a:t>      </a:t>
            </a:r>
            <a:r>
              <a:rPr lang="en-US" altLang="zh-CN" sz="1800" dirty="0" err="1"/>
              <a:t>System.out.println</a:t>
            </a:r>
            <a:r>
              <a:rPr lang="en-US" altLang="zh-CN" sz="1800" dirty="0"/>
              <a:t>(</a:t>
            </a:r>
            <a:r>
              <a:rPr lang="en-US" altLang="zh-CN" sz="1800" dirty="0" err="1"/>
              <a:t>strReverse</a:t>
            </a:r>
            <a:r>
              <a:rPr lang="en-US" altLang="zh-CN" sz="1800" dirty="0"/>
              <a:t>);</a:t>
            </a:r>
          </a:p>
          <a:p>
            <a:pPr marL="0" indent="0">
              <a:buNone/>
            </a:pPr>
            <a:r>
              <a:rPr lang="en-US" altLang="zh-CN" sz="1800" dirty="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1461617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Generating random string</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2400" dirty="0"/>
              <a:t>public </a:t>
            </a:r>
            <a:r>
              <a:rPr lang="en-US" altLang="zh-CN" sz="2400" dirty="0" smtClean="0"/>
              <a:t>static String </a:t>
            </a:r>
            <a:r>
              <a:rPr lang="en-US" altLang="zh-CN" sz="2400" dirty="0" err="1" smtClean="0"/>
              <a:t>genRandomString</a:t>
            </a:r>
            <a:r>
              <a:rPr lang="en-US" altLang="zh-CN" sz="2400" dirty="0" smtClean="0"/>
              <a:t>(</a:t>
            </a:r>
            <a:r>
              <a:rPr lang="en-US" altLang="zh-CN" sz="2400" dirty="0" err="1" smtClean="0"/>
              <a:t>int</a:t>
            </a:r>
            <a:r>
              <a:rPr lang="en-US" altLang="zh-CN" sz="2400" dirty="0" smtClean="0"/>
              <a:t> </a:t>
            </a:r>
            <a:r>
              <a:rPr lang="en-US" altLang="zh-CN" sz="2400" dirty="0"/>
              <a:t>length){</a:t>
            </a:r>
          </a:p>
          <a:p>
            <a:pPr marL="0" indent="0">
              <a:buNone/>
            </a:pPr>
            <a:r>
              <a:rPr lang="en-US" altLang="zh-CN" sz="2400" dirty="0"/>
              <a:t>     String </a:t>
            </a:r>
            <a:r>
              <a:rPr lang="en-US" altLang="zh-CN" sz="2400" dirty="0" err="1"/>
              <a:t>str</a:t>
            </a:r>
            <a:r>
              <a:rPr lang="en-US" altLang="zh-CN" sz="2400" dirty="0" smtClean="0"/>
              <a:t>= </a:t>
            </a:r>
            <a:r>
              <a:rPr lang="en-US" altLang="zh-CN" sz="2400" dirty="0" smtClean="0"/>
              <a:t>"ABCDEFGHIJKLMNOPQRSTUVWXYZ";</a:t>
            </a:r>
            <a:endParaRPr lang="en-US" altLang="zh-CN" sz="2400" dirty="0"/>
          </a:p>
          <a:p>
            <a:pPr marL="0" indent="0">
              <a:buNone/>
            </a:pPr>
            <a:r>
              <a:rPr lang="en-US" altLang="zh-CN" sz="2400" dirty="0"/>
              <a:t>     Random random=new Random();</a:t>
            </a:r>
          </a:p>
          <a:p>
            <a:pPr marL="0" indent="0">
              <a:buNone/>
            </a:pPr>
            <a:r>
              <a:rPr lang="en-US" altLang="zh-CN" sz="2400" dirty="0"/>
              <a:t>     </a:t>
            </a:r>
            <a:r>
              <a:rPr lang="en-US" altLang="zh-CN" sz="2400" dirty="0" err="1"/>
              <a:t>StringBuffer</a:t>
            </a:r>
            <a:r>
              <a:rPr lang="en-US" altLang="zh-CN" sz="2400" dirty="0"/>
              <a:t> </a:t>
            </a:r>
            <a:r>
              <a:rPr lang="en-US" altLang="zh-CN" sz="2400" dirty="0" err="1"/>
              <a:t>sb</a:t>
            </a:r>
            <a:r>
              <a:rPr lang="en-US" altLang="zh-CN" sz="2400" dirty="0"/>
              <a:t>=new </a:t>
            </a:r>
            <a:r>
              <a:rPr lang="en-US" altLang="zh-CN" sz="2400" dirty="0" err="1"/>
              <a:t>StringBuffer</a:t>
            </a:r>
            <a:r>
              <a:rPr lang="en-US" altLang="zh-CN" sz="2400" dirty="0"/>
              <a:t>();</a:t>
            </a:r>
          </a:p>
          <a:p>
            <a:pPr marL="0" indent="0">
              <a:buNone/>
            </a:pPr>
            <a:r>
              <a:rPr lang="en-US" altLang="zh-CN" sz="2400" dirty="0"/>
              <a:t>     for(</a:t>
            </a:r>
            <a:r>
              <a:rPr lang="en-US" altLang="zh-CN" sz="2400" dirty="0" err="1"/>
              <a:t>int</a:t>
            </a:r>
            <a:r>
              <a:rPr lang="en-US" altLang="zh-CN" sz="2400" dirty="0"/>
              <a:t> </a:t>
            </a:r>
            <a:r>
              <a:rPr lang="en-US" altLang="zh-CN" sz="2400" dirty="0" err="1"/>
              <a:t>i</a:t>
            </a:r>
            <a:r>
              <a:rPr lang="en-US" altLang="zh-CN" sz="2400" dirty="0"/>
              <a:t>=0;i&lt;</a:t>
            </a:r>
            <a:r>
              <a:rPr lang="en-US" altLang="zh-CN" sz="2400" dirty="0" err="1"/>
              <a:t>length;i</a:t>
            </a:r>
            <a:r>
              <a:rPr lang="en-US" altLang="zh-CN" sz="2400" dirty="0"/>
              <a:t>++){</a:t>
            </a:r>
          </a:p>
          <a:p>
            <a:pPr marL="0" indent="0">
              <a:buNone/>
            </a:pPr>
            <a:r>
              <a:rPr lang="en-US" altLang="zh-CN" sz="2400" dirty="0"/>
              <a:t>       </a:t>
            </a:r>
            <a:r>
              <a:rPr lang="en-US" altLang="zh-CN" sz="2400" dirty="0" smtClean="0"/>
              <a:t>    </a:t>
            </a:r>
            <a:r>
              <a:rPr lang="en-US" altLang="zh-CN" sz="2400" dirty="0" err="1" smtClean="0"/>
              <a:t>int</a:t>
            </a:r>
            <a:r>
              <a:rPr lang="en-US" altLang="zh-CN" sz="2400" dirty="0" smtClean="0"/>
              <a:t> number=</a:t>
            </a:r>
            <a:r>
              <a:rPr lang="en-US" altLang="zh-CN" sz="2400" dirty="0" err="1" smtClean="0"/>
              <a:t>random.nextInt</a:t>
            </a:r>
            <a:r>
              <a:rPr lang="en-US" altLang="zh-CN" sz="2400" dirty="0" smtClean="0"/>
              <a:t>(26);</a:t>
            </a:r>
            <a:endParaRPr lang="en-US" altLang="zh-CN" sz="2400" dirty="0"/>
          </a:p>
          <a:p>
            <a:pPr marL="0" indent="0">
              <a:buNone/>
            </a:pPr>
            <a:r>
              <a:rPr lang="en-US" altLang="zh-CN" sz="2400" dirty="0"/>
              <a:t>       </a:t>
            </a:r>
            <a:r>
              <a:rPr lang="en-US" altLang="zh-CN" sz="2400" dirty="0" smtClean="0"/>
              <a:t>    </a:t>
            </a:r>
            <a:r>
              <a:rPr lang="en-US" altLang="zh-CN" sz="2400" dirty="0" err="1" smtClean="0"/>
              <a:t>sb.append</a:t>
            </a:r>
            <a:r>
              <a:rPr lang="en-US" altLang="zh-CN" sz="2400" dirty="0" smtClean="0"/>
              <a:t>(</a:t>
            </a:r>
            <a:r>
              <a:rPr lang="en-US" altLang="zh-CN" sz="2400" dirty="0" err="1" smtClean="0"/>
              <a:t>str.charAt</a:t>
            </a:r>
            <a:r>
              <a:rPr lang="en-US" altLang="zh-CN" sz="2400" dirty="0" smtClean="0"/>
              <a:t>(number</a:t>
            </a:r>
            <a:r>
              <a:rPr lang="en-US" altLang="zh-CN" sz="2400" dirty="0"/>
              <a:t>));</a:t>
            </a:r>
          </a:p>
          <a:p>
            <a:pPr marL="0" indent="0">
              <a:buNone/>
            </a:pPr>
            <a:r>
              <a:rPr lang="en-US" altLang="zh-CN" sz="2400" dirty="0"/>
              <a:t>     }</a:t>
            </a:r>
          </a:p>
          <a:p>
            <a:pPr marL="0" indent="0">
              <a:buNone/>
            </a:pPr>
            <a:r>
              <a:rPr lang="en-US" altLang="zh-CN" sz="2400" dirty="0"/>
              <a:t>     return </a:t>
            </a:r>
            <a:r>
              <a:rPr lang="en-US" altLang="zh-CN" sz="2400" dirty="0" err="1"/>
              <a:t>sb.toString</a:t>
            </a:r>
            <a:r>
              <a:rPr lang="en-US" altLang="zh-CN" sz="2400" dirty="0"/>
              <a:t>();</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520814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 APA </a:t>
            </a:r>
            <a:r>
              <a:rPr lang="en-US" altLang="zh-CN" dirty="0"/>
              <a:t>author name conversion </a:t>
            </a:r>
            <a:endParaRPr lang="zh-CN" altLang="en-US" dirty="0"/>
          </a:p>
        </p:txBody>
      </p:sp>
      <p:sp>
        <p:nvSpPr>
          <p:cNvPr id="3" name="Content Placeholder 2"/>
          <p:cNvSpPr>
            <a:spLocks noGrp="1"/>
          </p:cNvSpPr>
          <p:nvPr>
            <p:ph idx="1"/>
          </p:nvPr>
        </p:nvSpPr>
        <p:spPr/>
        <p:txBody>
          <a:bodyPr/>
          <a:lstStyle/>
          <a:p>
            <a:r>
              <a:rPr lang="en-US" altLang="zh-CN" dirty="0"/>
              <a:t>APA </a:t>
            </a:r>
            <a:r>
              <a:rPr lang="en-US" altLang="zh-CN" dirty="0" smtClean="0"/>
              <a:t>citation</a:t>
            </a:r>
            <a:r>
              <a:rPr lang="en-US" altLang="zh-CN" dirty="0"/>
              <a:t> format</a:t>
            </a:r>
            <a:endParaRPr lang="en-US" altLang="zh-CN" b="0" dirty="0" smtClean="0"/>
          </a:p>
          <a:p>
            <a:pPr lvl="1"/>
            <a:r>
              <a:rPr lang="en-US" altLang="zh-CN" dirty="0" smtClean="0">
                <a:solidFill>
                  <a:srgbClr val="0070C0"/>
                </a:solidFill>
              </a:rPr>
              <a:t>Gupta</a:t>
            </a:r>
            <a:r>
              <a:rPr lang="en-US" altLang="zh-CN" dirty="0">
                <a:solidFill>
                  <a:srgbClr val="0070C0"/>
                </a:solidFill>
              </a:rPr>
              <a:t>, M.</a:t>
            </a:r>
            <a:r>
              <a:rPr lang="en-US" altLang="zh-CN" dirty="0"/>
              <a:t>,</a:t>
            </a:r>
            <a:r>
              <a:rPr lang="en-US" altLang="zh-CN" dirty="0">
                <a:solidFill>
                  <a:srgbClr val="0070C0"/>
                </a:solidFill>
              </a:rPr>
              <a:t> Gao, J., Aggarwal, C. C.</a:t>
            </a:r>
            <a:r>
              <a:rPr lang="en-US" altLang="zh-CN" dirty="0"/>
              <a:t>,</a:t>
            </a:r>
            <a:r>
              <a:rPr lang="en-US" altLang="zh-CN" dirty="0">
                <a:solidFill>
                  <a:srgbClr val="0070C0"/>
                </a:solidFill>
              </a:rPr>
              <a:t> &amp; Han, J. </a:t>
            </a:r>
            <a:r>
              <a:rPr lang="en-US" altLang="zh-CN" b="0" dirty="0"/>
              <a:t>(2014). Outlier detection for temporal data: a survey. </a:t>
            </a:r>
            <a:r>
              <a:rPr lang="en-US" altLang="zh-CN" b="0" i="1" dirty="0"/>
              <a:t>IEEE Transactions on Knowledge &amp; Data Engineering,</a:t>
            </a:r>
            <a:r>
              <a:rPr lang="en-US" altLang="zh-CN" b="0" dirty="0"/>
              <a:t> </a:t>
            </a:r>
            <a:r>
              <a:rPr lang="en-US" altLang="zh-CN" b="0" i="1" dirty="0"/>
              <a:t>26</a:t>
            </a:r>
            <a:r>
              <a:rPr lang="en-US" altLang="zh-CN" b="0" dirty="0"/>
              <a:t>(9), 2250-2267</a:t>
            </a:r>
            <a:r>
              <a:rPr lang="en-US" altLang="zh-CN" b="0" dirty="0" smtClean="0"/>
              <a:t>.</a:t>
            </a:r>
          </a:p>
          <a:p>
            <a:r>
              <a:rPr lang="en-US" altLang="zh-CN" dirty="0"/>
              <a:t>APA Author’s </a:t>
            </a:r>
            <a:r>
              <a:rPr lang="en-US" altLang="zh-CN" dirty="0" smtClean="0"/>
              <a:t>name</a:t>
            </a:r>
          </a:p>
          <a:p>
            <a:pPr lvl="1"/>
            <a:r>
              <a:rPr lang="en-US" altLang="zh-CN" b="0" dirty="0"/>
              <a:t>Author’s Last name, First Initial</a:t>
            </a:r>
            <a:r>
              <a:rPr lang="en-US" altLang="zh-CN" b="0" dirty="0" smtClean="0"/>
              <a:t>.</a:t>
            </a:r>
          </a:p>
          <a:p>
            <a:endParaRPr lang="zh-CN" altLang="en-US" dirty="0"/>
          </a:p>
        </p:txBody>
      </p:sp>
      <p:pic>
        <p:nvPicPr>
          <p:cNvPr id="4" name="Picture 3"/>
          <p:cNvPicPr>
            <a:picLocks noChangeAspect="1"/>
          </p:cNvPicPr>
          <p:nvPr/>
        </p:nvPicPr>
        <p:blipFill>
          <a:blip r:embed="rId3"/>
          <a:stretch>
            <a:fillRect/>
          </a:stretch>
        </p:blipFill>
        <p:spPr>
          <a:xfrm>
            <a:off x="64571" y="4667499"/>
            <a:ext cx="9014858" cy="1681049"/>
          </a:xfrm>
          <a:prstGeom prst="rect">
            <a:avLst/>
          </a:prstGeom>
        </p:spPr>
      </p:pic>
    </p:spTree>
    <p:extLst>
      <p:ext uri="{BB962C8B-B14F-4D97-AF65-F5344CB8AC3E}">
        <p14:creationId xmlns:p14="http://schemas.microsoft.com/office/powerpoint/2010/main" val="707850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Quiz: APA </a:t>
            </a:r>
            <a:r>
              <a:rPr lang="en-US" altLang="zh-CN" dirty="0" smtClean="0"/>
              <a:t>author name conversion </a:t>
            </a:r>
            <a:endParaRPr lang="zh-CN" altLang="en-US" dirty="0"/>
          </a:p>
        </p:txBody>
      </p:sp>
      <p:sp>
        <p:nvSpPr>
          <p:cNvPr id="3" name="Content Placeholder 2"/>
          <p:cNvSpPr>
            <a:spLocks noGrp="1"/>
          </p:cNvSpPr>
          <p:nvPr>
            <p:ph idx="1"/>
          </p:nvPr>
        </p:nvSpPr>
        <p:spPr/>
        <p:txBody>
          <a:bodyPr/>
          <a:lstStyle/>
          <a:p>
            <a:r>
              <a:rPr lang="en-US" altLang="zh-CN" dirty="0" smtClean="0"/>
              <a:t>Conversion cases </a:t>
            </a:r>
          </a:p>
          <a:p>
            <a:pPr lvl="1"/>
            <a:r>
              <a:rPr lang="en-US" altLang="zh-CN" dirty="0" smtClean="0"/>
              <a:t>Case 1:</a:t>
            </a:r>
          </a:p>
          <a:p>
            <a:pPr lvl="2"/>
            <a:r>
              <a:rPr lang="en-US" altLang="zh-CN" dirty="0" smtClean="0"/>
              <a:t>Manish Gupta</a:t>
            </a:r>
            <a:r>
              <a:rPr lang="en-US" altLang="zh-CN" dirty="0"/>
              <a:t> </a:t>
            </a:r>
            <a:r>
              <a:rPr lang="en-US" altLang="zh-CN" dirty="0" smtClean="0">
                <a:sym typeface="Wingdings" panose="05000000000000000000" pitchFamily="2" charset="2"/>
              </a:rPr>
              <a:t> </a:t>
            </a:r>
            <a:r>
              <a:rPr lang="en-US" altLang="zh-CN" dirty="0" smtClean="0"/>
              <a:t>Gupta, </a:t>
            </a:r>
            <a:r>
              <a:rPr lang="en-US" altLang="zh-CN" dirty="0"/>
              <a:t>M</a:t>
            </a:r>
            <a:r>
              <a:rPr lang="en-US" altLang="zh-CN" dirty="0" smtClean="0"/>
              <a:t>.</a:t>
            </a:r>
          </a:p>
          <a:p>
            <a:pPr lvl="2"/>
            <a:r>
              <a:rPr lang="en-US" altLang="zh-CN" dirty="0" smtClean="0"/>
              <a:t>Jing Gao </a:t>
            </a:r>
            <a:r>
              <a:rPr lang="en-US" altLang="zh-CN" dirty="0" smtClean="0">
                <a:sym typeface="Wingdings" panose="05000000000000000000" pitchFamily="2" charset="2"/>
              </a:rPr>
              <a:t> Gao, J.</a:t>
            </a:r>
          </a:p>
          <a:p>
            <a:pPr lvl="1"/>
            <a:r>
              <a:rPr lang="en-US" altLang="zh-CN" dirty="0" smtClean="0">
                <a:sym typeface="Wingdings" panose="05000000000000000000" pitchFamily="2" charset="2"/>
              </a:rPr>
              <a:t>Case 2:</a:t>
            </a:r>
          </a:p>
          <a:p>
            <a:pPr lvl="2"/>
            <a:r>
              <a:rPr lang="en-US" altLang="zh-CN" dirty="0" smtClean="0"/>
              <a:t>George Walker Bush </a:t>
            </a:r>
            <a:r>
              <a:rPr lang="en-US" altLang="zh-CN" dirty="0" smtClean="0">
                <a:sym typeface="Wingdings" panose="05000000000000000000" pitchFamily="2" charset="2"/>
              </a:rPr>
              <a:t> Bush, G. W. </a:t>
            </a:r>
          </a:p>
          <a:p>
            <a:pPr lvl="2"/>
            <a:r>
              <a:rPr lang="en-US" altLang="zh-CN" dirty="0" smtClean="0"/>
              <a:t>Donald </a:t>
            </a:r>
            <a:r>
              <a:rPr lang="en-US" altLang="zh-CN" dirty="0"/>
              <a:t>John </a:t>
            </a:r>
            <a:r>
              <a:rPr lang="en-US" altLang="zh-CN" dirty="0" smtClean="0"/>
              <a:t>Trump </a:t>
            </a:r>
            <a:r>
              <a:rPr lang="en-US" altLang="zh-CN" dirty="0" smtClean="0">
                <a:sym typeface="Wingdings" panose="05000000000000000000" pitchFamily="2" charset="2"/>
              </a:rPr>
              <a:t> Trump, D. </a:t>
            </a:r>
            <a:r>
              <a:rPr lang="en-US" altLang="zh-CN" dirty="0">
                <a:sym typeface="Wingdings" panose="05000000000000000000" pitchFamily="2" charset="2"/>
              </a:rPr>
              <a:t>J. </a:t>
            </a:r>
            <a:endParaRPr lang="en-US" altLang="zh-CN" dirty="0" smtClean="0">
              <a:sym typeface="Wingdings" panose="05000000000000000000" pitchFamily="2" charset="2"/>
            </a:endParaRPr>
          </a:p>
          <a:p>
            <a:pPr lvl="2"/>
            <a:r>
              <a:rPr lang="en-US" altLang="zh-CN" dirty="0"/>
              <a:t>Dewayne E. </a:t>
            </a:r>
            <a:r>
              <a:rPr lang="en-US" altLang="zh-CN" dirty="0" smtClean="0"/>
              <a:t>Perry </a:t>
            </a:r>
            <a:r>
              <a:rPr lang="en-US" altLang="zh-CN" dirty="0" smtClean="0">
                <a:sym typeface="Wingdings" panose="05000000000000000000" pitchFamily="2" charset="2"/>
              </a:rPr>
              <a:t> Perry</a:t>
            </a:r>
            <a:r>
              <a:rPr lang="en-US" altLang="zh-CN" dirty="0">
                <a:sym typeface="Wingdings" panose="05000000000000000000" pitchFamily="2" charset="2"/>
              </a:rPr>
              <a:t>, D. E.</a:t>
            </a:r>
            <a:endParaRPr lang="en-US" altLang="zh-CN" dirty="0" smtClean="0">
              <a:sym typeface="Wingdings" panose="05000000000000000000" pitchFamily="2" charset="2"/>
            </a:endParaRPr>
          </a:p>
          <a:p>
            <a:pPr lvl="1"/>
            <a:endParaRPr lang="en-US" altLang="zh-CN" dirty="0">
              <a:sym typeface="Wingdings" panose="05000000000000000000" pitchFamily="2" charset="2"/>
            </a:endParaRPr>
          </a:p>
          <a:p>
            <a:endParaRPr lang="en-US" altLang="zh-CN" dirty="0" smtClean="0">
              <a:sym typeface="Wingdings" panose="05000000000000000000" pitchFamily="2" charset="2"/>
            </a:endParaRPr>
          </a:p>
          <a:p>
            <a:endParaRPr lang="zh-CN" altLang="en-US" dirty="0"/>
          </a:p>
        </p:txBody>
      </p:sp>
    </p:spTree>
    <p:extLst>
      <p:ext uri="{BB962C8B-B14F-4D97-AF65-F5344CB8AC3E}">
        <p14:creationId xmlns:p14="http://schemas.microsoft.com/office/powerpoint/2010/main" val="3567368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BMI application</a:t>
            </a:r>
            <a:endParaRPr lang="zh-CN" altLang="en-US" dirty="0"/>
          </a:p>
        </p:txBody>
      </p:sp>
      <p:sp>
        <p:nvSpPr>
          <p:cNvPr id="4" name="Text Placeholder 3"/>
          <p:cNvSpPr>
            <a:spLocks noGrp="1"/>
          </p:cNvSpPr>
          <p:nvPr>
            <p:ph type="body" idx="1"/>
          </p:nvPr>
        </p:nvSpPr>
        <p:spPr/>
        <p:txBody>
          <a:bodyPr/>
          <a:lstStyle/>
          <a:p>
            <a:r>
              <a:rPr lang="en-US" altLang="zh-CN" dirty="0" smtClean="0"/>
              <a:t>How to avoid </a:t>
            </a:r>
            <a:r>
              <a:rPr lang="en-US" altLang="zh-CN" dirty="0"/>
              <a:t>inputting duplicate data?</a:t>
            </a:r>
            <a:endParaRPr lang="zh-CN" altLang="en-US" dirty="0"/>
          </a:p>
        </p:txBody>
      </p:sp>
    </p:spTree>
    <p:extLst>
      <p:ext uri="{BB962C8B-B14F-4D97-AF65-F5344CB8AC3E}">
        <p14:creationId xmlns:p14="http://schemas.microsoft.com/office/powerpoint/2010/main" val="1891759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Avoid inputting duplicate data?</a:t>
            </a:r>
            <a:endParaRPr lang="zh-CN" altLang="en-US" dirty="0"/>
          </a:p>
        </p:txBody>
      </p:sp>
      <p:sp>
        <p:nvSpPr>
          <p:cNvPr id="3" name="Content Placeholder 2"/>
          <p:cNvSpPr>
            <a:spLocks noGrp="1"/>
          </p:cNvSpPr>
          <p:nvPr>
            <p:ph idx="1"/>
          </p:nvPr>
        </p:nvSpPr>
        <p:spPr/>
        <p:txBody>
          <a:bodyPr/>
          <a:lstStyle/>
          <a:p>
            <a:r>
              <a:rPr lang="en-US" altLang="zh-CN" dirty="0" smtClean="0"/>
              <a:t>In BMI application, how to void inputting duplicate data?</a:t>
            </a:r>
          </a:p>
          <a:p>
            <a:pPr lvl="1"/>
            <a:r>
              <a:rPr lang="en-US" altLang="zh-CN" dirty="0" smtClean="0"/>
              <a:t>Use String array to </a:t>
            </a:r>
            <a:r>
              <a:rPr lang="en-US" altLang="zh-CN" dirty="0"/>
              <a:t>s</a:t>
            </a:r>
            <a:r>
              <a:rPr lang="en-US" altLang="zh-CN" dirty="0" smtClean="0"/>
              <a:t>tore the student IDs </a:t>
            </a:r>
          </a:p>
          <a:p>
            <a:pPr lvl="1"/>
            <a:r>
              <a:rPr lang="en-US" altLang="zh-CN" dirty="0" smtClean="0"/>
              <a:t>Input a student ID</a:t>
            </a:r>
          </a:p>
          <a:p>
            <a:pPr lvl="1"/>
            <a:r>
              <a:rPr lang="en-US" altLang="zh-CN" dirty="0" smtClean="0"/>
              <a:t>check whether the student ID is already in the array</a:t>
            </a:r>
          </a:p>
          <a:p>
            <a:pPr lvl="2"/>
            <a:r>
              <a:rPr lang="en-US" altLang="zh-CN" dirty="0" smtClean="0"/>
              <a:t>If true, prompt user that the information of the student has been stored in the system</a:t>
            </a:r>
          </a:p>
          <a:p>
            <a:pPr lvl="2"/>
            <a:r>
              <a:rPr lang="en-US" altLang="zh-CN" dirty="0" smtClean="0"/>
              <a:t>Else, store the student ID in the array and </a:t>
            </a:r>
            <a:r>
              <a:rPr lang="en-US" altLang="zh-CN" dirty="0"/>
              <a:t>prompt user </a:t>
            </a:r>
            <a:r>
              <a:rPr lang="en-US" altLang="zh-CN" dirty="0" smtClean="0"/>
              <a:t>to input name, weight and height of the student</a:t>
            </a:r>
            <a:endParaRPr lang="zh-CN" altLang="en-US" dirty="0"/>
          </a:p>
        </p:txBody>
      </p:sp>
    </p:spTree>
    <p:extLst>
      <p:ext uri="{BB962C8B-B14F-4D97-AF65-F5344CB8AC3E}">
        <p14:creationId xmlns:p14="http://schemas.microsoft.com/office/powerpoint/2010/main" val="2382652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are Strings?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String </a:t>
            </a:r>
            <a:r>
              <a:rPr lang="en-US" altLang="zh-CN" dirty="0" smtClean="0"/>
              <a:t>is not a primitive type.</a:t>
            </a:r>
            <a:r>
              <a:rPr lang="en-US" altLang="zh-CN" dirty="0"/>
              <a:t> </a:t>
            </a:r>
            <a:endParaRPr lang="en-US" altLang="zh-CN" dirty="0" smtClean="0"/>
          </a:p>
          <a:p>
            <a:r>
              <a:rPr lang="en-US" altLang="zh-CN" dirty="0" smtClean="0"/>
              <a:t>Strings </a:t>
            </a:r>
            <a:r>
              <a:rPr lang="en-US" altLang="zh-CN" dirty="0"/>
              <a:t>are </a:t>
            </a:r>
            <a:r>
              <a:rPr lang="en-US" altLang="zh-CN" dirty="0" smtClean="0"/>
              <a:t>objects. </a:t>
            </a:r>
          </a:p>
          <a:p>
            <a:pPr lvl="1"/>
            <a:r>
              <a:rPr lang="en-US" altLang="zh-CN" dirty="0" smtClean="0"/>
              <a:t>Specifically </a:t>
            </a:r>
            <a:r>
              <a:rPr lang="en-US" altLang="zh-CN" dirty="0"/>
              <a:t>they're </a:t>
            </a:r>
            <a:r>
              <a:rPr lang="en-US" altLang="zh-CN" dirty="0">
                <a:solidFill>
                  <a:srgbClr val="00B0F0"/>
                </a:solidFill>
              </a:rPr>
              <a:t>instances of the class</a:t>
            </a:r>
            <a:r>
              <a:rPr lang="en-US" altLang="zh-CN" dirty="0"/>
              <a:t> </a:t>
            </a:r>
            <a:r>
              <a:rPr lang="en-US" altLang="zh-CN" dirty="0" err="1">
                <a:solidFill>
                  <a:srgbClr val="00B0F0"/>
                </a:solidFill>
              </a:rPr>
              <a:t>java.lang.String</a:t>
            </a:r>
            <a:endParaRPr lang="en-US" altLang="zh-CN" dirty="0" smtClean="0">
              <a:solidFill>
                <a:srgbClr val="00B0F0"/>
              </a:solidFill>
            </a:endParaRPr>
          </a:p>
          <a:p>
            <a:r>
              <a:rPr lang="en-US" altLang="zh-CN" dirty="0" smtClean="0"/>
              <a:t>A String object contains </a:t>
            </a:r>
            <a:r>
              <a:rPr lang="en-US" altLang="zh-CN" dirty="0"/>
              <a:t>an </a:t>
            </a:r>
            <a:r>
              <a:rPr lang="en-US" altLang="zh-CN" dirty="0">
                <a:solidFill>
                  <a:srgbClr val="00B0F0"/>
                </a:solidFill>
              </a:rPr>
              <a:t>array of Unicode </a:t>
            </a:r>
            <a:r>
              <a:rPr lang="en-US" altLang="zh-CN" dirty="0" smtClean="0">
                <a:solidFill>
                  <a:srgbClr val="00B0F0"/>
                </a:solidFill>
              </a:rPr>
              <a:t>characters </a:t>
            </a:r>
            <a:r>
              <a:rPr lang="en-US" altLang="zh-CN" dirty="0" smtClean="0"/>
              <a:t>and provide methods for manipulating character data. </a:t>
            </a:r>
          </a:p>
          <a:p>
            <a:pPr lvl="1"/>
            <a:r>
              <a:rPr lang="en-US" altLang="zh-CN" dirty="0" smtClean="0"/>
              <a:t>You </a:t>
            </a:r>
            <a:r>
              <a:rPr lang="en-US" altLang="zh-CN" dirty="0"/>
              <a:t>can invoke length() method to get the length of the array, </a:t>
            </a:r>
          </a:p>
          <a:p>
            <a:pPr lvl="1"/>
            <a:r>
              <a:rPr lang="en-US" altLang="zh-CN" dirty="0"/>
              <a:t>and invoke </a:t>
            </a:r>
            <a:r>
              <a:rPr lang="en-US" altLang="zh-CN" dirty="0" err="1"/>
              <a:t>charAt</a:t>
            </a:r>
            <a:r>
              <a:rPr lang="en-US" altLang="zh-CN" dirty="0"/>
              <a:t>() method to get a character from the </a:t>
            </a:r>
            <a:r>
              <a:rPr lang="en-US" altLang="zh-CN" dirty="0" smtClean="0"/>
              <a:t>array,</a:t>
            </a:r>
          </a:p>
          <a:p>
            <a:pPr lvl="1"/>
            <a:r>
              <a:rPr lang="en-US" altLang="zh-CN" dirty="0" smtClean="0"/>
              <a:t>and invoke </a:t>
            </a:r>
            <a:r>
              <a:rPr lang="en-US" altLang="zh-CN" dirty="0" err="1" smtClean="0"/>
              <a:t>indexOf</a:t>
            </a:r>
            <a:r>
              <a:rPr lang="en-US" altLang="zh-CN" dirty="0" smtClean="0"/>
              <a:t> </a:t>
            </a:r>
            <a:r>
              <a:rPr lang="en-US" altLang="zh-CN" dirty="0"/>
              <a:t>method </a:t>
            </a:r>
            <a:r>
              <a:rPr lang="en-US" altLang="zh-CN" dirty="0" smtClean="0"/>
              <a:t>to search </a:t>
            </a:r>
            <a:r>
              <a:rPr lang="en-US" altLang="zh-CN" dirty="0"/>
              <a:t>for a character in a string</a:t>
            </a:r>
            <a:endParaRPr lang="en-US" altLang="zh-CN" dirty="0" smtClean="0"/>
          </a:p>
          <a:p>
            <a:pPr lvl="1"/>
            <a:endParaRPr lang="en-US" altLang="zh-CN" dirty="0" smtClean="0"/>
          </a:p>
          <a:p>
            <a:pPr lvl="1"/>
            <a:endParaRPr lang="en-US" altLang="zh-CN" dirty="0" smtClean="0"/>
          </a:p>
          <a:p>
            <a:endParaRPr lang="en-US" altLang="zh-CN" dirty="0" smtClean="0"/>
          </a:p>
        </p:txBody>
      </p:sp>
    </p:spTree>
    <p:extLst>
      <p:ext uri="{BB962C8B-B14F-4D97-AF65-F5344CB8AC3E}">
        <p14:creationId xmlns:p14="http://schemas.microsoft.com/office/powerpoint/2010/main" val="187894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Reverse a String</a:t>
            </a:r>
            <a:endParaRPr lang="zh-CN" alt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zh-CN" dirty="0"/>
              <a:t>public static String reverse(String s) {</a:t>
            </a:r>
          </a:p>
          <a:p>
            <a:pPr marL="0" indent="0">
              <a:buNone/>
            </a:pPr>
            <a:r>
              <a:rPr lang="en-US" altLang="zh-CN" dirty="0"/>
              <a:t>    String r = "";</a:t>
            </a:r>
          </a:p>
          <a:p>
            <a:pPr marL="0" indent="0">
              <a:buNone/>
            </a:pPr>
            <a:r>
              <a:rPr lang="en-US" altLang="zh-CN" dirty="0"/>
              <a:t>    for (</a:t>
            </a:r>
            <a:r>
              <a:rPr lang="en-US" altLang="zh-CN" dirty="0" err="1"/>
              <a:t>int</a:t>
            </a:r>
            <a:r>
              <a:rPr lang="en-US" altLang="zh-CN" dirty="0"/>
              <a:t> </a:t>
            </a:r>
            <a:r>
              <a:rPr lang="en-US" altLang="zh-CN" dirty="0" err="1"/>
              <a:t>i</a:t>
            </a:r>
            <a:r>
              <a:rPr lang="en-US" altLang="zh-CN" dirty="0"/>
              <a:t> = </a:t>
            </a:r>
            <a:r>
              <a:rPr lang="en-US" altLang="zh-CN" dirty="0" err="1">
                <a:solidFill>
                  <a:srgbClr val="00B0F0"/>
                </a:solidFill>
              </a:rPr>
              <a:t>s.length</a:t>
            </a:r>
            <a:r>
              <a:rPr lang="en-US" altLang="zh-CN" dirty="0">
                <a:solidFill>
                  <a:srgbClr val="00B0F0"/>
                </a:solidFill>
              </a:rPr>
              <a:t>() </a:t>
            </a:r>
            <a:r>
              <a:rPr lang="en-US" altLang="zh-CN" dirty="0"/>
              <a:t>- 1; </a:t>
            </a:r>
            <a:r>
              <a:rPr lang="en-US" altLang="zh-CN" dirty="0" err="1"/>
              <a:t>i</a:t>
            </a:r>
            <a:r>
              <a:rPr lang="en-US" altLang="zh-CN" dirty="0"/>
              <a:t> &gt;= 0; </a:t>
            </a:r>
            <a:r>
              <a:rPr lang="en-US" altLang="zh-CN" dirty="0" err="1"/>
              <a:t>i</a:t>
            </a:r>
            <a:r>
              <a:rPr lang="en-US" altLang="zh-CN" dirty="0"/>
              <a:t>--) {</a:t>
            </a:r>
          </a:p>
          <a:p>
            <a:pPr marL="0" indent="0">
              <a:buNone/>
            </a:pPr>
            <a:r>
              <a:rPr lang="en-US" altLang="zh-CN" dirty="0"/>
              <a:t>         r = r + </a:t>
            </a:r>
            <a:r>
              <a:rPr lang="en-US" altLang="zh-CN" dirty="0" err="1">
                <a:solidFill>
                  <a:srgbClr val="00B0F0"/>
                </a:solidFill>
              </a:rPr>
              <a:t>s.charAt</a:t>
            </a:r>
            <a:r>
              <a:rPr lang="en-US" altLang="zh-CN" dirty="0">
                <a:solidFill>
                  <a:srgbClr val="00B0F0"/>
                </a:solidFill>
              </a:rPr>
              <a:t>(</a:t>
            </a:r>
            <a:r>
              <a:rPr lang="en-US" altLang="zh-CN" dirty="0" err="1">
                <a:solidFill>
                  <a:srgbClr val="00B0F0"/>
                </a:solidFill>
              </a:rPr>
              <a:t>i</a:t>
            </a:r>
            <a:r>
              <a:rPr lang="en-US" altLang="zh-CN" dirty="0">
                <a:solidFill>
                  <a:srgbClr val="00B0F0"/>
                </a:solidFill>
              </a:rPr>
              <a:t>);</a:t>
            </a:r>
          </a:p>
          <a:p>
            <a:pPr marL="0" indent="0">
              <a:buNone/>
            </a:pPr>
            <a:r>
              <a:rPr lang="en-US" altLang="zh-CN" dirty="0"/>
              <a:t>    }</a:t>
            </a:r>
          </a:p>
          <a:p>
            <a:pPr marL="0" indent="0">
              <a:buNone/>
            </a:pPr>
            <a:r>
              <a:rPr lang="en-US" altLang="zh-CN" dirty="0"/>
              <a:t>    return r;</a:t>
            </a:r>
          </a:p>
          <a:p>
            <a:pPr marL="0" indent="0">
              <a:buNone/>
            </a:pPr>
            <a:r>
              <a:rPr lang="en-US" altLang="zh-CN" dirty="0"/>
              <a:t>}</a:t>
            </a:r>
            <a:br>
              <a:rPr lang="en-US" altLang="zh-CN" dirty="0"/>
            </a:br>
            <a:endParaRPr lang="en-US" altLang="zh-CN" dirty="0" smtClean="0"/>
          </a:p>
          <a:p>
            <a:pPr marL="0" indent="0">
              <a:buNone/>
            </a:pPr>
            <a:r>
              <a:rPr lang="en-US" altLang="zh-CN" dirty="0" smtClean="0">
                <a:solidFill>
                  <a:srgbClr val="FF0000"/>
                </a:solidFill>
              </a:rPr>
              <a:t>Note: </a:t>
            </a:r>
            <a:r>
              <a:rPr lang="en-US" altLang="zh-CN" dirty="0" smtClean="0"/>
              <a:t>the parameter of </a:t>
            </a:r>
            <a:r>
              <a:rPr lang="en-US" altLang="zh-CN" dirty="0" err="1" smtClean="0"/>
              <a:t>charAt</a:t>
            </a:r>
            <a:r>
              <a:rPr lang="en-US" altLang="zh-CN" dirty="0" smtClean="0"/>
              <a:t>() must be lower than the </a:t>
            </a:r>
            <a:r>
              <a:rPr lang="en-US" altLang="zh-CN" dirty="0"/>
              <a:t>length of the </a:t>
            </a:r>
            <a:r>
              <a:rPr lang="en-US" altLang="zh-CN" dirty="0" smtClean="0"/>
              <a:t>String, otherwise there will be an runtime error!</a:t>
            </a:r>
            <a:endParaRPr lang="zh-CN" altLang="en-US" dirty="0"/>
          </a:p>
        </p:txBody>
      </p:sp>
    </p:spTree>
    <p:extLst>
      <p:ext uri="{BB962C8B-B14F-4D97-AF65-F5344CB8AC3E}">
        <p14:creationId xmlns:p14="http://schemas.microsoft.com/office/powerpoint/2010/main" val="150844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err="1"/>
              <a:t>indexOf</a:t>
            </a:r>
            <a:r>
              <a:rPr lang="en-US" altLang="zh-CN" dirty="0"/>
              <a:t> method</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a:t>
            </a:r>
            <a:r>
              <a:rPr lang="en-US" altLang="zh-CN" dirty="0" err="1"/>
              <a:t>indexOf</a:t>
            </a:r>
            <a:r>
              <a:rPr lang="en-US" altLang="zh-CN" dirty="0"/>
              <a:t> method searches for a character in a string, it returns the index of the first appearance. </a:t>
            </a:r>
            <a:endParaRPr lang="en-US" altLang="zh-CN" dirty="0" smtClean="0"/>
          </a:p>
          <a:p>
            <a:r>
              <a:rPr lang="en-US" altLang="zh-CN" dirty="0" smtClean="0"/>
              <a:t>If </a:t>
            </a:r>
            <a:r>
              <a:rPr lang="en-US" altLang="zh-CN" dirty="0"/>
              <a:t>the character does not appear in the string, </a:t>
            </a:r>
            <a:r>
              <a:rPr lang="en-US" altLang="zh-CN" dirty="0" err="1"/>
              <a:t>indexOf</a:t>
            </a:r>
            <a:r>
              <a:rPr lang="en-US" altLang="zh-CN" dirty="0"/>
              <a:t> returns -1.</a:t>
            </a:r>
            <a:endParaRPr lang="en-US" altLang="zh-CN" dirty="0" smtClean="0"/>
          </a:p>
          <a:p>
            <a:endParaRPr lang="en-US" altLang="zh-CN" dirty="0"/>
          </a:p>
          <a:p>
            <a:pPr marL="342900" lvl="1" indent="0">
              <a:buNone/>
            </a:pPr>
            <a:r>
              <a:rPr lang="en-US" altLang="zh-CN" dirty="0"/>
              <a:t>String fruit = "banana";</a:t>
            </a:r>
          </a:p>
          <a:p>
            <a:pPr marL="342900" lvl="1" indent="0">
              <a:buNone/>
            </a:pPr>
            <a:r>
              <a:rPr lang="en-US" altLang="zh-CN" dirty="0" err="1"/>
              <a:t>int</a:t>
            </a:r>
            <a:r>
              <a:rPr lang="en-US" altLang="zh-CN" dirty="0"/>
              <a:t> </a:t>
            </a:r>
            <a:r>
              <a:rPr lang="en-US" altLang="zh-CN" dirty="0" smtClean="0"/>
              <a:t>index=0;</a:t>
            </a:r>
          </a:p>
          <a:p>
            <a:pPr marL="342900" lvl="1" indent="0">
              <a:buNone/>
            </a:pPr>
            <a:r>
              <a:rPr lang="en-US" altLang="zh-CN" dirty="0" smtClean="0"/>
              <a:t>index </a:t>
            </a:r>
            <a:r>
              <a:rPr lang="en-US" altLang="zh-CN" dirty="0"/>
              <a:t>= </a:t>
            </a:r>
            <a:r>
              <a:rPr lang="en-US" altLang="zh-CN" dirty="0" err="1"/>
              <a:t>fruit.indexOf</a:t>
            </a:r>
            <a:r>
              <a:rPr lang="en-US" altLang="zh-CN" dirty="0"/>
              <a:t>('a</a:t>
            </a:r>
            <a:r>
              <a:rPr lang="en-US" altLang="zh-CN" dirty="0" smtClean="0"/>
              <a:t>');</a:t>
            </a:r>
          </a:p>
          <a:p>
            <a:pPr marL="342900" lvl="1" indent="0">
              <a:buNone/>
            </a:pPr>
            <a:r>
              <a:rPr lang="en-US" altLang="zh-CN" dirty="0" err="1" smtClean="0"/>
              <a:t>System.out.println</a:t>
            </a:r>
            <a:r>
              <a:rPr lang="en-US" altLang="zh-CN" dirty="0" smtClean="0"/>
              <a:t>(index);</a:t>
            </a:r>
          </a:p>
          <a:p>
            <a:pPr marL="342900" lvl="1" indent="0">
              <a:buNone/>
            </a:pPr>
            <a:r>
              <a:rPr lang="en-US" altLang="zh-CN" dirty="0" smtClean="0"/>
              <a:t>index </a:t>
            </a:r>
            <a:r>
              <a:rPr lang="en-US" altLang="zh-CN" dirty="0"/>
              <a:t>= </a:t>
            </a:r>
            <a:r>
              <a:rPr lang="en-US" altLang="zh-CN" dirty="0" err="1"/>
              <a:t>fruit.indexOf</a:t>
            </a:r>
            <a:r>
              <a:rPr lang="en-US" altLang="zh-CN" dirty="0"/>
              <a:t>('a', 2</a:t>
            </a:r>
            <a:r>
              <a:rPr lang="en-US" altLang="zh-CN" dirty="0" smtClean="0"/>
              <a:t>);</a:t>
            </a:r>
          </a:p>
          <a:p>
            <a:pPr marL="342900" lvl="1" indent="0">
              <a:buNone/>
            </a:pPr>
            <a:r>
              <a:rPr lang="en-US" altLang="zh-CN" dirty="0" err="1"/>
              <a:t>System.out.println</a:t>
            </a:r>
            <a:r>
              <a:rPr lang="en-US" altLang="zh-CN" dirty="0"/>
              <a:t>(index</a:t>
            </a:r>
            <a:r>
              <a:rPr lang="en-US" altLang="zh-CN" dirty="0" smtClean="0"/>
              <a:t>);</a:t>
            </a:r>
            <a:r>
              <a:rPr lang="en-US" altLang="zh-CN" dirty="0"/>
              <a:t/>
            </a:r>
            <a:br>
              <a:rPr lang="en-US" altLang="zh-CN" dirty="0"/>
            </a:br>
            <a:endParaRPr lang="en-US" altLang="zh-CN" dirty="0"/>
          </a:p>
          <a:p>
            <a:pPr marL="342900" lvl="1" indent="0">
              <a:buNone/>
            </a:pPr>
            <a:endParaRPr lang="en-US" altLang="zh-CN" dirty="0"/>
          </a:p>
          <a:p>
            <a:endParaRPr lang="zh-CN" altLang="en-US" dirty="0"/>
          </a:p>
        </p:txBody>
      </p:sp>
    </p:spTree>
    <p:extLst>
      <p:ext uri="{BB962C8B-B14F-4D97-AF65-F5344CB8AC3E}">
        <p14:creationId xmlns:p14="http://schemas.microsoft.com/office/powerpoint/2010/main" val="341383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Characters &amp; Unicode</a:t>
            </a:r>
            <a:endParaRPr lang="zh-CN" altLang="en-US" dirty="0"/>
          </a:p>
        </p:txBody>
      </p:sp>
      <p:sp>
        <p:nvSpPr>
          <p:cNvPr id="3" name="Content Placeholder 2"/>
          <p:cNvSpPr>
            <a:spLocks noGrp="1"/>
          </p:cNvSpPr>
          <p:nvPr>
            <p:ph idx="1"/>
          </p:nvPr>
        </p:nvSpPr>
        <p:spPr/>
        <p:txBody>
          <a:bodyPr/>
          <a:lstStyle/>
          <a:p>
            <a:r>
              <a:rPr lang="en-US" altLang="zh-CN" dirty="0"/>
              <a:t>Characters belong to the </a:t>
            </a:r>
            <a:r>
              <a:rPr lang="en-US" altLang="zh-CN" dirty="0">
                <a:solidFill>
                  <a:schemeClr val="accent5"/>
                </a:solidFill>
              </a:rPr>
              <a:t>char </a:t>
            </a:r>
            <a:r>
              <a:rPr lang="en-US" altLang="zh-CN" dirty="0"/>
              <a:t>type, which is a primitive type.</a:t>
            </a:r>
          </a:p>
          <a:p>
            <a:pPr lvl="1"/>
            <a:r>
              <a:rPr lang="en-US" altLang="zh-CN" dirty="0"/>
              <a:t>A char is a single character, that is a letter, a digit, a punctuation mark, a tab, a space or something similar.</a:t>
            </a:r>
          </a:p>
          <a:p>
            <a:pPr lvl="1"/>
            <a:r>
              <a:rPr lang="en-US" altLang="zh-CN" dirty="0"/>
              <a:t>A char literal is a single one character enclosed in single quote marks, e.g. 'g' </a:t>
            </a:r>
            <a:r>
              <a:rPr lang="en-US" altLang="zh-CN" dirty="0" smtClean="0"/>
              <a:t>.</a:t>
            </a:r>
          </a:p>
          <a:p>
            <a:r>
              <a:rPr lang="en-US" altLang="zh-CN" dirty="0"/>
              <a:t>Java uses </a:t>
            </a:r>
            <a:r>
              <a:rPr lang="en-US" altLang="zh-CN" dirty="0">
                <a:solidFill>
                  <a:schemeClr val="accent5"/>
                </a:solidFill>
              </a:rPr>
              <a:t>Unicode </a:t>
            </a:r>
            <a:r>
              <a:rPr lang="en-US" altLang="zh-CN" dirty="0"/>
              <a:t>to represent characters.</a:t>
            </a:r>
          </a:p>
          <a:p>
            <a:endParaRPr lang="en-US" altLang="zh-CN" dirty="0"/>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411" y="4704165"/>
            <a:ext cx="2773178" cy="2153835"/>
          </a:xfrm>
          <a:prstGeom prst="rect">
            <a:avLst/>
          </a:prstGeom>
        </p:spPr>
      </p:pic>
    </p:spTree>
    <p:extLst>
      <p:ext uri="{BB962C8B-B14F-4D97-AF65-F5344CB8AC3E}">
        <p14:creationId xmlns:p14="http://schemas.microsoft.com/office/powerpoint/2010/main" val="342601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Characters &amp; Unicode</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solidFill>
                  <a:schemeClr val="accent5"/>
                </a:solidFill>
              </a:rPr>
              <a:t>Unicode</a:t>
            </a:r>
            <a:r>
              <a:rPr lang="en-US" altLang="zh-CN" dirty="0" smtClean="0"/>
              <a:t> is </a:t>
            </a:r>
            <a:r>
              <a:rPr lang="en-US" altLang="zh-CN" dirty="0"/>
              <a:t>a two-byte character code </a:t>
            </a:r>
            <a:r>
              <a:rPr lang="en-US" altLang="zh-CN" dirty="0" smtClean="0"/>
              <a:t>set.</a:t>
            </a:r>
            <a:endParaRPr lang="en-US" altLang="zh-CN" dirty="0"/>
          </a:p>
          <a:p>
            <a:pPr lvl="1"/>
            <a:r>
              <a:rPr lang="en-US" altLang="zh-CN" dirty="0"/>
              <a:t>is a computing industry standard.</a:t>
            </a:r>
          </a:p>
          <a:p>
            <a:pPr lvl="1"/>
            <a:r>
              <a:rPr lang="en-US" altLang="zh-CN" dirty="0"/>
              <a:t>is maintained by the Unicode Consortium.</a:t>
            </a:r>
          </a:p>
          <a:p>
            <a:pPr lvl="1"/>
            <a:r>
              <a:rPr lang="en-US" altLang="zh-CN" dirty="0"/>
              <a:t>contains a repertoire of more than 128,000 characters covering 135 modern and historic scripts, as well as multiple symbol sets (almost all characters in almost all human alphabets and writing systems around the world </a:t>
            </a:r>
            <a:r>
              <a:rPr lang="en-US" altLang="zh-CN" dirty="0" smtClean="0"/>
              <a:t>).</a:t>
            </a:r>
          </a:p>
          <a:p>
            <a:r>
              <a:rPr lang="en-US" altLang="zh-CN" dirty="0" smtClean="0"/>
              <a:t>Using Unicode (escape sequence </a:t>
            </a:r>
            <a:r>
              <a:rPr lang="en-US" altLang="zh-CN" dirty="0" smtClean="0">
                <a:solidFill>
                  <a:schemeClr val="accent5"/>
                </a:solidFill>
              </a:rPr>
              <a:t>\u </a:t>
            </a:r>
            <a:r>
              <a:rPr lang="en-US" altLang="zh-CN" dirty="0" smtClean="0"/>
              <a:t>followed by a four digit hexadecimal number). For example</a:t>
            </a:r>
          </a:p>
          <a:p>
            <a:pPr marL="342900" lvl="1" indent="0">
              <a:buNone/>
            </a:pPr>
            <a:r>
              <a:rPr lang="en-US" altLang="zh-CN" dirty="0" smtClean="0"/>
              <a:t>\u0022	"	The double quote</a:t>
            </a:r>
          </a:p>
          <a:p>
            <a:pPr marL="342900" lvl="1" indent="0">
              <a:buNone/>
            </a:pPr>
            <a:r>
              <a:rPr lang="en-US" altLang="zh-CN" dirty="0" smtClean="0"/>
              <a:t>\u0394</a:t>
            </a:r>
            <a:r>
              <a:rPr lang="en-US" altLang="zh-CN" dirty="0"/>
              <a:t>	Δ	</a:t>
            </a:r>
            <a:r>
              <a:rPr lang="en-US" altLang="zh-CN" dirty="0" smtClean="0"/>
              <a:t>The </a:t>
            </a:r>
            <a:r>
              <a:rPr lang="en-US" altLang="zh-CN" dirty="0"/>
              <a:t>capital Greek letter delta</a:t>
            </a:r>
          </a:p>
          <a:p>
            <a:pPr lvl="1"/>
            <a:endParaRPr lang="en-US" altLang="zh-CN" dirty="0"/>
          </a:p>
          <a:p>
            <a:endParaRPr lang="zh-CN" altLang="en-US" dirty="0"/>
          </a:p>
        </p:txBody>
      </p:sp>
    </p:spTree>
    <p:extLst>
      <p:ext uri="{BB962C8B-B14F-4D97-AF65-F5344CB8AC3E}">
        <p14:creationId xmlns:p14="http://schemas.microsoft.com/office/powerpoint/2010/main" val="28480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Constructing String objects</a:t>
            </a:r>
            <a:endParaRPr lang="zh-CN" altLang="en-US" dirty="0"/>
          </a:p>
        </p:txBody>
      </p:sp>
      <p:sp>
        <p:nvSpPr>
          <p:cNvPr id="3" name="Content Placeholder 2"/>
          <p:cNvSpPr>
            <a:spLocks noGrp="1"/>
          </p:cNvSpPr>
          <p:nvPr>
            <p:ph idx="1"/>
          </p:nvPr>
        </p:nvSpPr>
        <p:spPr/>
        <p:txBody>
          <a:bodyPr/>
          <a:lstStyle/>
          <a:p>
            <a:r>
              <a:rPr lang="en-US" altLang="zh-CN" dirty="0" smtClean="0"/>
              <a:t>There are two </a:t>
            </a:r>
            <a:r>
              <a:rPr lang="en-US" altLang="zh-CN" dirty="0"/>
              <a:t>ways to </a:t>
            </a:r>
            <a:r>
              <a:rPr lang="en-US" altLang="zh-CN" dirty="0" smtClean="0"/>
              <a:t>construct </a:t>
            </a:r>
            <a:r>
              <a:rPr lang="en-US" altLang="zh-CN" dirty="0"/>
              <a:t>a </a:t>
            </a:r>
            <a:r>
              <a:rPr lang="en-US" altLang="zh-CN" dirty="0" smtClean="0"/>
              <a:t>string.</a:t>
            </a:r>
          </a:p>
          <a:p>
            <a:pPr lvl="1"/>
            <a:r>
              <a:rPr lang="en-US" altLang="zh-CN" dirty="0"/>
              <a:t>directly assigning a string literal to a String reference - just like a primitive, or</a:t>
            </a:r>
          </a:p>
          <a:p>
            <a:pPr lvl="1"/>
            <a:r>
              <a:rPr lang="en-US" altLang="zh-CN" dirty="0"/>
              <a:t>via the "new" operator and constructor, similar to any other classes. However, this is not commonly-used and is not recommended</a:t>
            </a:r>
            <a:r>
              <a:rPr lang="en-US" altLang="zh-CN" dirty="0" smtClean="0"/>
              <a:t>.</a:t>
            </a:r>
          </a:p>
          <a:p>
            <a:pPr lvl="1"/>
            <a:endParaRPr lang="en-US" altLang="zh-CN" dirty="0"/>
          </a:p>
          <a:p>
            <a:pPr marL="342900" lvl="1" indent="0">
              <a:buNone/>
            </a:pPr>
            <a:r>
              <a:rPr lang="en-US" altLang="zh-CN" dirty="0" smtClean="0">
                <a:solidFill>
                  <a:srgbClr val="00B050"/>
                </a:solidFill>
              </a:rPr>
              <a:t>// </a:t>
            </a:r>
            <a:r>
              <a:rPr lang="en-US" altLang="zh-CN" dirty="0">
                <a:solidFill>
                  <a:srgbClr val="00B050"/>
                </a:solidFill>
              </a:rPr>
              <a:t>Implicit construction via string literal</a:t>
            </a:r>
          </a:p>
          <a:p>
            <a:pPr marL="342900" lvl="1" indent="0">
              <a:buNone/>
            </a:pPr>
            <a:r>
              <a:rPr lang="en-US" altLang="zh-CN" dirty="0" smtClean="0"/>
              <a:t>String str1 = “</a:t>
            </a:r>
            <a:r>
              <a:rPr lang="en-US" altLang="zh-CN" dirty="0"/>
              <a:t>Hello World</a:t>
            </a:r>
            <a:r>
              <a:rPr lang="en-US" altLang="zh-CN" dirty="0" smtClean="0"/>
              <a:t>!";</a:t>
            </a:r>
          </a:p>
          <a:p>
            <a:pPr marL="342900" lvl="1" indent="0">
              <a:buNone/>
            </a:pPr>
            <a:r>
              <a:rPr lang="en-US" altLang="zh-CN" dirty="0">
                <a:solidFill>
                  <a:srgbClr val="00B050"/>
                </a:solidFill>
              </a:rPr>
              <a:t>// Explicit construction via new</a:t>
            </a:r>
          </a:p>
          <a:p>
            <a:pPr marL="342900" lvl="1" indent="0">
              <a:buNone/>
            </a:pPr>
            <a:r>
              <a:rPr lang="en-US" altLang="zh-CN" dirty="0" smtClean="0"/>
              <a:t>String str2 = new String(“Hello World!");  </a:t>
            </a:r>
            <a:endParaRPr lang="en-US" altLang="zh-CN" dirty="0"/>
          </a:p>
        </p:txBody>
      </p:sp>
    </p:spTree>
    <p:extLst>
      <p:ext uri="{BB962C8B-B14F-4D97-AF65-F5344CB8AC3E}">
        <p14:creationId xmlns:p14="http://schemas.microsoft.com/office/powerpoint/2010/main" val="39253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3022</TotalTime>
  <Words>2106</Words>
  <Application>Microsoft Office PowerPoint</Application>
  <PresentationFormat>On-screen Show (4:3)</PresentationFormat>
  <Paragraphs>298</Paragraphs>
  <Slides>39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宋体</vt:lpstr>
      <vt:lpstr>Arial</vt:lpstr>
      <vt:lpstr>Calibri</vt:lpstr>
      <vt:lpstr>Wingdings</vt:lpstr>
      <vt:lpstr>Office Theme</vt:lpstr>
      <vt:lpstr>Java Programming</vt:lpstr>
      <vt:lpstr>“Hello World!”</vt:lpstr>
      <vt:lpstr>Outline </vt:lpstr>
      <vt:lpstr>What are Strings?</vt:lpstr>
      <vt:lpstr>Reverse a String</vt:lpstr>
      <vt:lpstr>The indexOf method</vt:lpstr>
      <vt:lpstr>Characters &amp; Unicode</vt:lpstr>
      <vt:lpstr>Characters &amp; Unicode</vt:lpstr>
      <vt:lpstr>Constructing String objects</vt:lpstr>
      <vt:lpstr>String Literal</vt:lpstr>
      <vt:lpstr>String Literal &amp; String object</vt:lpstr>
      <vt:lpstr>String Literal &amp; String object</vt:lpstr>
      <vt:lpstr>String comparison</vt:lpstr>
      <vt:lpstr>String comparison</vt:lpstr>
      <vt:lpstr>What is the output?</vt:lpstr>
      <vt:lpstr>String comparison</vt:lpstr>
      <vt:lpstr>String are immutable</vt:lpstr>
      <vt:lpstr>Uppercasing strings</vt:lpstr>
      <vt:lpstr>Uppercasing strings</vt:lpstr>
      <vt:lpstr>Substrings</vt:lpstr>
      <vt:lpstr>String formatting</vt:lpstr>
      <vt:lpstr>More about String</vt:lpstr>
      <vt:lpstr>String Concatenation</vt:lpstr>
      <vt:lpstr>Converting primitive types to strings</vt:lpstr>
      <vt:lpstr>Converting strings to primitive types</vt:lpstr>
      <vt:lpstr>Splitting strings</vt:lpstr>
      <vt:lpstr>Command-line arguments</vt:lpstr>
      <vt:lpstr>StringBuilder &amp; StringBuffer</vt:lpstr>
      <vt:lpstr>StringBuilder &amp; StringBuffer</vt:lpstr>
      <vt:lpstr>StringBuilder &amp; StringBuffer</vt:lpstr>
      <vt:lpstr>StringBuilder &amp; StringBuffer</vt:lpstr>
      <vt:lpstr>PowerPoint Presentation</vt:lpstr>
      <vt:lpstr>PowerPoint Presentation</vt:lpstr>
      <vt:lpstr>Generating random string</vt:lpstr>
      <vt:lpstr>Quiz: APA author name conversion </vt:lpstr>
      <vt:lpstr>Quiz: APA author name conversion </vt:lpstr>
      <vt:lpstr>The BMI application</vt:lpstr>
      <vt:lpstr>Avoid inputting duplicate data?</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刘旭东</cp:lastModifiedBy>
  <cp:revision>636</cp:revision>
  <dcterms:created xsi:type="dcterms:W3CDTF">2016-09-13T14:28:44Z</dcterms:created>
  <dcterms:modified xsi:type="dcterms:W3CDTF">2017-05-21T11:35:04Z</dcterms:modified>
</cp:coreProperties>
</file>