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7" r:id="rId2"/>
  </p:sldIdLst>
  <p:sldSz cx="30267275" cy="42794238"/>
  <p:notesSz cx="6858000" cy="9144000"/>
  <p:defaultTextStyle>
    <a:defPPr>
      <a:defRPr lang="vi-VN"/>
    </a:defPPr>
    <a:lvl1pPr marL="0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1pPr>
    <a:lvl2pPr marL="1753453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2pPr>
    <a:lvl3pPr marL="3506907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3pPr>
    <a:lvl4pPr marL="5260360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4pPr>
    <a:lvl5pPr marL="7013814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5pPr>
    <a:lvl6pPr marL="8767267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6pPr>
    <a:lvl7pPr marL="10520721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7pPr>
    <a:lvl8pPr marL="12274174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8pPr>
    <a:lvl9pPr marL="14027628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A8BB"/>
    <a:srgbClr val="163552"/>
    <a:srgbClr val="266196"/>
    <a:srgbClr val="3F89CD"/>
    <a:srgbClr val="71A7D9"/>
    <a:srgbClr val="0F2539"/>
    <a:srgbClr val="215483"/>
    <a:srgbClr val="6DA6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9" d="100"/>
          <a:sy n="19" d="100"/>
        </p:scale>
        <p:origin x="5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D48F-EE1D-4BC0-9CC7-9B3B8E956823}" type="datetimeFigureOut">
              <a:rPr lang="vi-VN" smtClean="0"/>
              <a:t>19/12/2016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77E2-0B0B-48F9-936D-C24F41EEAF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640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D48F-EE1D-4BC0-9CC7-9B3B8E956823}" type="datetimeFigureOut">
              <a:rPr lang="vi-VN" smtClean="0"/>
              <a:t>19/12/2016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77E2-0B0B-48F9-936D-C24F41EEAF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9530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D48F-EE1D-4BC0-9CC7-9B3B8E956823}" type="datetimeFigureOut">
              <a:rPr lang="vi-VN" smtClean="0"/>
              <a:t>19/12/2016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77E2-0B0B-48F9-936D-C24F41EEAF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412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18149" y="742955"/>
            <a:ext cx="22093241" cy="3714781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5055"/>
            </a:lvl1pPr>
          </a:lstStyle>
          <a:p>
            <a:pPr algn="ctr"/>
            <a:r>
              <a:rPr lang="en-US" sz="2547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This is a Scientific Poster Template created by Graphicsland &amp; MakeSigns.com </a:t>
            </a:r>
            <a:br>
              <a:rPr lang="en-US" sz="2547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</a:br>
            <a:r>
              <a:rPr lang="en-US" sz="2547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Your poster title would go on these lines</a:t>
            </a:r>
            <a:endParaRPr lang="en-US" sz="2547" b="1" i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8149" y="5052097"/>
            <a:ext cx="22093241" cy="2377458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5055"/>
            </a:lvl1pPr>
          </a:lstStyle>
          <a:p>
            <a:pPr algn="ctr"/>
            <a:r>
              <a:rPr lang="en-US" sz="1711" smtClean="0">
                <a:solidFill>
                  <a:schemeClr val="bg1"/>
                </a:solidFill>
                <a:cs typeface="Arial" pitchFamily="34" charset="0"/>
              </a:rPr>
              <a:t>Author Name, RN</a:t>
            </a:r>
            <a:r>
              <a:rPr lang="en-US" sz="1711" baseline="30000" smtClean="0">
                <a:solidFill>
                  <a:schemeClr val="bg1"/>
                </a:solidFill>
                <a:cs typeface="Arial" pitchFamily="34" charset="0"/>
              </a:rPr>
              <a:t>1</a:t>
            </a:r>
            <a:r>
              <a:rPr lang="en-US" sz="1711" smtClean="0">
                <a:solidFill>
                  <a:schemeClr val="bg1"/>
                </a:solidFill>
                <a:cs typeface="Arial" pitchFamily="34" charset="0"/>
              </a:rPr>
              <a:t>; Author Name, Ph.D</a:t>
            </a:r>
            <a:r>
              <a:rPr lang="en-US" sz="1711" baseline="30000" smtClean="0">
                <a:solidFill>
                  <a:schemeClr val="bg1"/>
                </a:solidFill>
                <a:cs typeface="Arial" pitchFamily="34" charset="0"/>
              </a:rPr>
              <a:t>2</a:t>
            </a:r>
            <a:r>
              <a:rPr lang="en-US" sz="1711" smtClean="0">
                <a:solidFill>
                  <a:schemeClr val="bg1"/>
                </a:solidFill>
                <a:cs typeface="Arial" pitchFamily="34" charset="0"/>
              </a:rPr>
              <a:t>, Author Name, RN</a:t>
            </a:r>
            <a:r>
              <a:rPr lang="en-US" sz="1711" baseline="30000" smtClean="0">
                <a:solidFill>
                  <a:schemeClr val="bg1"/>
                </a:solidFill>
                <a:cs typeface="Arial" pitchFamily="34" charset="0"/>
              </a:rPr>
              <a:t>2,3</a:t>
            </a:r>
            <a:r>
              <a:rPr lang="en-US" sz="1711" smtClean="0">
                <a:solidFill>
                  <a:schemeClr val="bg1"/>
                </a:solidFill>
                <a:cs typeface="Arial" pitchFamily="34" charset="0"/>
              </a:rPr>
              <a:t>; Author Name, Ph.D</a:t>
            </a:r>
            <a:r>
              <a:rPr lang="en-US" sz="1711" baseline="30000" smtClean="0">
                <a:solidFill>
                  <a:schemeClr val="bg1"/>
                </a:solidFill>
                <a:cs typeface="Arial" pitchFamily="34" charset="0"/>
              </a:rPr>
              <a:t>1,4</a:t>
            </a:r>
            <a:r>
              <a:rPr lang="en-US" sz="1711" smtClean="0">
                <a:solidFill>
                  <a:schemeClr val="bg1"/>
                </a:solidFill>
                <a:cs typeface="Arial" pitchFamily="34" charset="0"/>
              </a:rPr>
              <a:t> </a:t>
            </a:r>
            <a:br>
              <a:rPr lang="en-US" sz="1711" smtClean="0">
                <a:solidFill>
                  <a:schemeClr val="bg1"/>
                </a:solidFill>
                <a:cs typeface="Arial" pitchFamily="34" charset="0"/>
              </a:rPr>
            </a:br>
            <a:r>
              <a:rPr lang="en-US" sz="1711" baseline="30000" smtClean="0">
                <a:solidFill>
                  <a:schemeClr val="bg1"/>
                </a:solidFill>
                <a:cs typeface="Arial" pitchFamily="34" charset="0"/>
              </a:rPr>
              <a:t>1</a:t>
            </a:r>
            <a:r>
              <a:rPr lang="en-US" sz="1711" smtClean="0">
                <a:solidFill>
                  <a:schemeClr val="bg1"/>
                </a:solidFill>
                <a:cs typeface="Arial" pitchFamily="34" charset="0"/>
              </a:rPr>
              <a:t>Name of University, City, State; </a:t>
            </a:r>
            <a:r>
              <a:rPr lang="en-US" sz="1711" baseline="30000" smtClean="0">
                <a:solidFill>
                  <a:schemeClr val="bg1"/>
                </a:solidFill>
                <a:cs typeface="Arial" pitchFamily="34" charset="0"/>
              </a:rPr>
              <a:t>2</a:t>
            </a:r>
            <a:r>
              <a:rPr lang="en-US" sz="1711" smtClean="0">
                <a:solidFill>
                  <a:schemeClr val="bg1"/>
                </a:solidFill>
                <a:cs typeface="Arial" pitchFamily="34" charset="0"/>
              </a:rPr>
              <a:t>Name of University, City, State; </a:t>
            </a:r>
            <a:r>
              <a:rPr lang="en-US" sz="1711" baseline="30000" smtClean="0">
                <a:solidFill>
                  <a:schemeClr val="bg1"/>
                </a:solidFill>
                <a:cs typeface="Arial" pitchFamily="34" charset="0"/>
              </a:rPr>
              <a:t>3</a:t>
            </a:r>
            <a:r>
              <a:rPr lang="en-US" sz="1711" smtClean="0">
                <a:solidFill>
                  <a:schemeClr val="bg1"/>
                </a:solidFill>
                <a:cs typeface="Arial" pitchFamily="34" charset="0"/>
              </a:rPr>
              <a:t>Name of University, City, State; </a:t>
            </a:r>
            <a:r>
              <a:rPr lang="en-US" sz="1711" baseline="30000" smtClean="0">
                <a:solidFill>
                  <a:schemeClr val="bg1"/>
                </a:solidFill>
                <a:cs typeface="Arial" pitchFamily="34" charset="0"/>
              </a:rPr>
              <a:t>4</a:t>
            </a:r>
            <a:r>
              <a:rPr lang="en-US" sz="1711" smtClean="0">
                <a:solidFill>
                  <a:schemeClr val="bg1"/>
                </a:solidFill>
                <a:cs typeface="Arial" pitchFamily="34" charset="0"/>
              </a:rPr>
              <a:t>Name of University, City, State; </a:t>
            </a:r>
            <a:endParaRPr lang="en-US" sz="1711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0039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D48F-EE1D-4BC0-9CC7-9B3B8E956823}" type="datetimeFigureOut">
              <a:rPr lang="vi-VN" smtClean="0"/>
              <a:t>19/12/2016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77E2-0B0B-48F9-936D-C24F41EEAF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546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D48F-EE1D-4BC0-9CC7-9B3B8E956823}" type="datetimeFigureOut">
              <a:rPr lang="vi-VN" smtClean="0"/>
              <a:t>19/12/2016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77E2-0B0B-48F9-936D-C24F41EEAF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345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D48F-EE1D-4BC0-9CC7-9B3B8E956823}" type="datetimeFigureOut">
              <a:rPr lang="vi-VN" smtClean="0"/>
              <a:t>19/12/2016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77E2-0B0B-48F9-936D-C24F41EEAF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2149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D48F-EE1D-4BC0-9CC7-9B3B8E956823}" type="datetimeFigureOut">
              <a:rPr lang="vi-VN" smtClean="0"/>
              <a:t>19/12/2016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77E2-0B0B-48F9-936D-C24F41EEAF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19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D48F-EE1D-4BC0-9CC7-9B3B8E956823}" type="datetimeFigureOut">
              <a:rPr lang="vi-VN" smtClean="0"/>
              <a:t>19/12/2016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77E2-0B0B-48F9-936D-C24F41EEAF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197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D48F-EE1D-4BC0-9CC7-9B3B8E956823}" type="datetimeFigureOut">
              <a:rPr lang="vi-VN" smtClean="0"/>
              <a:t>19/12/2016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77E2-0B0B-48F9-936D-C24F41EEAF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547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D48F-EE1D-4BC0-9CC7-9B3B8E956823}" type="datetimeFigureOut">
              <a:rPr lang="vi-VN" smtClean="0"/>
              <a:t>19/12/2016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77E2-0B0B-48F9-936D-C24F41EEAF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1983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D48F-EE1D-4BC0-9CC7-9B3B8E956823}" type="datetimeFigureOut">
              <a:rPr lang="vi-VN" smtClean="0"/>
              <a:t>19/12/2016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C77E2-0B0B-48F9-936D-C24F41EEAF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6143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8D48F-EE1D-4BC0-9CC7-9B3B8E956823}" type="datetimeFigureOut">
              <a:rPr lang="vi-VN" smtClean="0"/>
              <a:t>19/12/2016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C77E2-0B0B-48F9-936D-C24F41EEAF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420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rgbClr val="71A7D9"/>
            </a:gs>
            <a:gs pos="0">
              <a:schemeClr val="accent1">
                <a:lumMod val="5000"/>
                <a:lumOff val="95000"/>
              </a:schemeClr>
            </a:gs>
            <a:gs pos="48000">
              <a:srgbClr val="3F89CD"/>
            </a:gs>
            <a:gs pos="75000">
              <a:srgbClr val="215483"/>
            </a:gs>
            <a:gs pos="100000">
              <a:srgbClr val="16355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14742871" y="11150011"/>
            <a:ext cx="15240027" cy="20244390"/>
          </a:xfrm>
          <a:prstGeom prst="roundRect">
            <a:avLst>
              <a:gd name="adj" fmla="val 4189"/>
            </a:avLst>
          </a:prstGeom>
          <a:solidFill>
            <a:srgbClr val="1E1C11">
              <a:alpha val="50196"/>
            </a:srgb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11500"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78418" y="387413"/>
            <a:ext cx="29591530" cy="10479717"/>
          </a:xfrm>
          <a:prstGeom prst="roundRect">
            <a:avLst/>
          </a:prstGeom>
          <a:solidFill>
            <a:srgbClr val="4F6228">
              <a:alpha val="50196"/>
            </a:srgb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319911" y="11318894"/>
            <a:ext cx="851707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150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Nội</a:t>
            </a:r>
            <a:r>
              <a:rPr lang="en-US" sz="15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dung</a:t>
            </a:r>
            <a:endParaRPr lang="en-US" sz="15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83726" y="11252793"/>
            <a:ext cx="14246146" cy="20141608"/>
          </a:xfrm>
          <a:prstGeom prst="roundRect">
            <a:avLst>
              <a:gd name="adj" fmla="val 11729"/>
            </a:avLst>
          </a:prstGeom>
          <a:solidFill>
            <a:schemeClr val="accent2">
              <a:lumMod val="75000"/>
              <a:alpha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11500"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52460" y="11385804"/>
            <a:ext cx="542167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kern="1200" smtId="4294967295"/>
            </a:defPPr>
          </a:lstStyle>
          <a:p>
            <a:pPr algn="ctr"/>
            <a:r>
              <a:rPr lang="en-US" sz="150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Đề</a:t>
            </a:r>
            <a:r>
              <a:rPr lang="en-US" sz="15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150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tài</a:t>
            </a:r>
            <a:endParaRPr lang="en-US" sz="15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3725" y="14040638"/>
            <a:ext cx="14246147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indent="400050" algn="ctr"/>
            <a:r>
              <a:rPr lang="vi-VN" sz="9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Kết hợp giải thuật lan truyền ngược và mô phỏng luyện kim để huấn luyện mạng</a:t>
            </a:r>
            <a:r>
              <a:rPr lang="en-US" sz="9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neuron </a:t>
            </a:r>
            <a:r>
              <a:rPr lang="vi-VN" sz="9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cho công tác dự báo dòng chảy trên sông</a:t>
            </a:r>
            <a:endParaRPr lang="en-US" sz="9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74637" y="31780063"/>
            <a:ext cx="29708261" cy="10724455"/>
          </a:xfrm>
          <a:prstGeom prst="roundRect">
            <a:avLst>
              <a:gd name="adj" fmla="val 8712"/>
            </a:avLst>
          </a:prstGeom>
          <a:solidFill>
            <a:schemeClr val="tx2">
              <a:lumMod val="50000"/>
              <a:alpha val="50196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11500" dirty="0"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70595" y="31999066"/>
            <a:ext cx="1823188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150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Mục</a:t>
            </a:r>
            <a:r>
              <a:rPr lang="en-US" sz="150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150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tiêu</a:t>
            </a:r>
            <a:endParaRPr lang="en-US" sz="15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70595" y="34244207"/>
            <a:ext cx="28599353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457200" indent="-457200">
              <a:buFontTx/>
              <a:buChar char="-"/>
            </a:pPr>
            <a:r>
              <a:rPr lang="en-US" sz="6600" dirty="0" err="1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Nắm</a:t>
            </a:r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bắt</a:t>
            </a:r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những</a:t>
            </a:r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cơ</a:t>
            </a:r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sở</a:t>
            </a:r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lý</a:t>
            </a:r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thuyết</a:t>
            </a:r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nền</a:t>
            </a:r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tảng</a:t>
            </a:r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về</a:t>
            </a:r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mạng</a:t>
            </a:r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nơ-ron</a:t>
            </a:r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nhân</a:t>
            </a:r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tạo</a:t>
            </a:r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sz="6600" dirty="0" err="1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Tìm</a:t>
            </a:r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hiểu</a:t>
            </a:r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và</a:t>
            </a:r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hiện</a:t>
            </a:r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thực</a:t>
            </a:r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các</a:t>
            </a:r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giải</a:t>
            </a:r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thuật</a:t>
            </a:r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huấn</a:t>
            </a:r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luyện</a:t>
            </a:r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mạng</a:t>
            </a:r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nơ-ron</a:t>
            </a:r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:</a:t>
            </a:r>
          </a:p>
          <a:p>
            <a:pPr marL="2667854" lvl="2" indent="-457200">
              <a:buFont typeface="Wingdings" panose="05000000000000000000" pitchFamily="2" charset="2"/>
              <a:buChar char="§"/>
            </a:pPr>
            <a:r>
              <a:rPr lang="en-US" sz="6600" dirty="0" err="1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Giải</a:t>
            </a:r>
            <a:r>
              <a:rPr lang="en-US" sz="6600" dirty="0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thuật</a:t>
            </a:r>
            <a:r>
              <a:rPr lang="en-US" sz="6600" dirty="0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lan</a:t>
            </a:r>
            <a:r>
              <a:rPr lang="en-US" sz="6600" dirty="0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truyền</a:t>
            </a:r>
            <a:r>
              <a:rPr lang="en-US" sz="6600" dirty="0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ngược</a:t>
            </a:r>
            <a:endParaRPr lang="en-US" sz="6600" dirty="0" smtClean="0">
              <a:solidFill>
                <a:schemeClr val="bg1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2667854" lvl="2" indent="-457200">
              <a:buFont typeface="Wingdings" panose="05000000000000000000" pitchFamily="2" charset="2"/>
              <a:buChar char="§"/>
            </a:pPr>
            <a:r>
              <a:rPr lang="en-US" sz="6600" dirty="0" err="1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Giải</a:t>
            </a:r>
            <a:r>
              <a:rPr lang="en-US" sz="6600" dirty="0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thuật</a:t>
            </a:r>
            <a:r>
              <a:rPr lang="en-US" sz="6600" dirty="0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tìm</a:t>
            </a:r>
            <a:r>
              <a:rPr lang="en-US" sz="6600" dirty="0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kiếm</a:t>
            </a:r>
            <a:r>
              <a:rPr lang="en-US" sz="6600" dirty="0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cục</a:t>
            </a:r>
            <a:r>
              <a:rPr lang="en-US" sz="6600" dirty="0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bộ</a:t>
            </a:r>
            <a:r>
              <a:rPr lang="en-US" sz="6600" dirty="0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ngẫu</a:t>
            </a:r>
            <a:r>
              <a:rPr lang="en-US" sz="6600" dirty="0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nhiên</a:t>
            </a:r>
            <a:r>
              <a:rPr lang="en-US" sz="6600" dirty="0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hóa</a:t>
            </a:r>
            <a:endParaRPr lang="en-US" sz="6600" dirty="0" smtClean="0">
              <a:solidFill>
                <a:schemeClr val="bg1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pPr marL="2667854" lvl="2" indent="-457200">
              <a:buFont typeface="Wingdings" panose="05000000000000000000" pitchFamily="2" charset="2"/>
              <a:buChar char="§"/>
            </a:pPr>
            <a:r>
              <a:rPr lang="en-US" sz="6600" dirty="0" err="1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Giải</a:t>
            </a:r>
            <a:r>
              <a:rPr lang="en-US" sz="6600" dirty="0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thuật</a:t>
            </a:r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mô</a:t>
            </a:r>
            <a:r>
              <a:rPr lang="en-US" sz="6600" dirty="0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phỏng</a:t>
            </a:r>
            <a:r>
              <a:rPr lang="en-US" sz="6600" dirty="0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luyện</a:t>
            </a:r>
            <a:r>
              <a:rPr lang="en-US" sz="6600" dirty="0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kim</a:t>
            </a:r>
            <a:endParaRPr lang="en-US" sz="6600" dirty="0">
              <a:solidFill>
                <a:schemeClr val="bg1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r>
              <a:rPr lang="en-US" sz="6600" dirty="0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</a:t>
            </a:r>
            <a:r>
              <a:rPr lang="en-US" sz="6600" dirty="0" err="1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Áp</a:t>
            </a:r>
            <a:r>
              <a:rPr lang="en-US" sz="6600" dirty="0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dụng</a:t>
            </a:r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các</a:t>
            </a:r>
            <a:r>
              <a:rPr lang="en-US" sz="6600" dirty="0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mô</a:t>
            </a:r>
            <a:r>
              <a:rPr lang="en-US" sz="6600" dirty="0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hình</a:t>
            </a:r>
            <a:r>
              <a:rPr lang="en-US" sz="6600" dirty="0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huấn</a:t>
            </a:r>
            <a:r>
              <a:rPr lang="en-US" sz="6600" dirty="0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luyện</a:t>
            </a:r>
            <a:r>
              <a:rPr lang="en-US" sz="6600" dirty="0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kết</a:t>
            </a:r>
            <a:r>
              <a:rPr lang="en-US" sz="6600" dirty="0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hợp</a:t>
            </a:r>
            <a:r>
              <a:rPr lang="en-US" sz="6600" dirty="0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các</a:t>
            </a:r>
            <a:r>
              <a:rPr lang="en-US" sz="6600" dirty="0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giải</a:t>
            </a:r>
            <a:r>
              <a:rPr lang="en-US" sz="6600" dirty="0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thuật</a:t>
            </a:r>
            <a:r>
              <a:rPr lang="en-US" sz="6600" dirty="0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trên</a:t>
            </a:r>
            <a:r>
              <a:rPr lang="en-US" sz="6600" dirty="0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vào</a:t>
            </a:r>
            <a:r>
              <a:rPr lang="en-US" sz="6600" dirty="0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      </a:t>
            </a:r>
            <a:r>
              <a:rPr lang="en-US" sz="6600" dirty="0" err="1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công</a:t>
            </a:r>
            <a:r>
              <a:rPr lang="en-US" sz="6600" dirty="0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tác</a:t>
            </a:r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dự</a:t>
            </a:r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báo</a:t>
            </a:r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dòng</a:t>
            </a:r>
            <a:r>
              <a:rPr lang="en-US" sz="6600" dirty="0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chảy</a:t>
            </a:r>
            <a:r>
              <a:rPr lang="en-US" sz="6600" dirty="0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trên</a:t>
            </a:r>
            <a:r>
              <a:rPr lang="en-US" sz="6600" dirty="0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sông</a:t>
            </a:r>
            <a:endParaRPr lang="en-US" sz="6600" dirty="0">
              <a:solidFill>
                <a:schemeClr val="bg1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59386" y="4385619"/>
            <a:ext cx="29123512" cy="2997934"/>
          </a:xfrm>
        </p:spPr>
        <p:txBody>
          <a:bodyPr>
            <a:noAutofit/>
          </a:bodyPr>
          <a:lstStyle>
            <a:defPPr>
              <a:defRPr kern="1200" smtId="4294967295"/>
            </a:defPPr>
          </a:lstStyle>
          <a:p>
            <a:pPr algn="ctr"/>
            <a:r>
              <a:rPr lang="en-US" sz="15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 VĂN TỐT NGHIỆP</a:t>
            </a:r>
            <a:endParaRPr lang="en-US" sz="15600" dirty="0">
              <a:solidFill>
                <a:schemeClr val="bg1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93149" y="6379624"/>
            <a:ext cx="274250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 err="1" smtClean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Ngành</a:t>
            </a:r>
            <a:r>
              <a:rPr lang="en-US" sz="12000" dirty="0" smtClean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12000" dirty="0" err="1" smtClean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Khoa</a:t>
            </a:r>
            <a:r>
              <a:rPr lang="en-US" sz="12000" dirty="0" smtClean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12000" dirty="0" err="1" smtClean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học</a:t>
            </a:r>
            <a:r>
              <a:rPr lang="en-US" sz="12000" dirty="0" smtClean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12000" dirty="0" err="1" smtClean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Máy</a:t>
            </a:r>
            <a:r>
              <a:rPr lang="en-US" sz="12000" dirty="0" smtClean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12000" dirty="0" err="1" smtClean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tính</a:t>
            </a:r>
            <a:endParaRPr lang="vi-VN" sz="12000" dirty="0"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18" y="3925250"/>
            <a:ext cx="4982507" cy="498250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292" y="3991619"/>
            <a:ext cx="4727656" cy="4541527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5862484" y="8246254"/>
            <a:ext cx="19659600" cy="226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GVHD: </a:t>
            </a:r>
            <a:r>
              <a:rPr lang="en-U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PGS.TS </a:t>
            </a:r>
            <a:r>
              <a:rPr lang="en-US" sz="7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Dương</a:t>
            </a:r>
            <a:r>
              <a:rPr lang="en-U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Tuấn</a:t>
            </a:r>
            <a:r>
              <a:rPr lang="en-U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 </a:t>
            </a:r>
            <a:r>
              <a:rPr lang="en-US" sz="7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Anh</a:t>
            </a:r>
            <a:endParaRPr lang="en-US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  <a:p>
            <a:pPr algn="ctr"/>
            <a:endParaRPr lang="vi-VN" dirty="0">
              <a:solidFill>
                <a:schemeClr val="bg1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93149" y="1240456"/>
            <a:ext cx="2759827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TP. HỒ CHÍ MINH</a:t>
            </a:r>
            <a:br>
              <a:rPr lang="en-US" sz="8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</a:t>
            </a:r>
            <a:r>
              <a:rPr lang="en-US" sz="8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</a:t>
            </a:r>
            <a:r>
              <a:rPr lang="en-US" sz="8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HỌC VÀ KỸ THUẬT MÁY TÍNH</a:t>
            </a:r>
            <a:endParaRPr lang="vi-VN" sz="8800" b="1" dirty="0">
              <a:solidFill>
                <a:schemeClr val="bg1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26475" y="9562388"/>
            <a:ext cx="1965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SVTH: </a:t>
            </a:r>
            <a:r>
              <a:rPr lang="en-US" sz="6000" dirty="0" err="1" smtClean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Nguyễn</a:t>
            </a:r>
            <a:r>
              <a:rPr lang="en-US" sz="6000" dirty="0" smtClean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Huy</a:t>
            </a:r>
            <a:r>
              <a:rPr lang="en-US" sz="6000" dirty="0" smtClean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 smtClean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Khánh</a:t>
            </a:r>
            <a:r>
              <a:rPr lang="en-US" sz="6000" dirty="0" smtClean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51201637</a:t>
            </a:r>
            <a:endParaRPr lang="vi-VN" sz="6000" dirty="0">
              <a:solidFill>
                <a:schemeClr val="bg1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3" r="6928"/>
          <a:stretch/>
        </p:blipFill>
        <p:spPr>
          <a:xfrm>
            <a:off x="2145855" y="23382598"/>
            <a:ext cx="11097750" cy="6980706"/>
          </a:xfrm>
          <a:prstGeom prst="rect">
            <a:avLst/>
          </a:prstGeom>
        </p:spPr>
      </p:pic>
      <p:pic>
        <p:nvPicPr>
          <p:cNvPr id="29" name="Picture 3" descr="sasas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" b="21008"/>
          <a:stretch>
            <a:fillRect/>
          </a:stretch>
        </p:blipFill>
        <p:spPr bwMode="auto">
          <a:xfrm>
            <a:off x="15340217" y="17065713"/>
            <a:ext cx="13978002" cy="7193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61492"/>
              </p:ext>
            </p:extLst>
          </p:nvPr>
        </p:nvGraphicFramePr>
        <p:xfrm>
          <a:off x="15480659" y="24953144"/>
          <a:ext cx="13897076" cy="59946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8798"/>
                <a:gridCol w="3090319"/>
                <a:gridCol w="2898866"/>
                <a:gridCol w="3358774"/>
                <a:gridCol w="3090319"/>
              </a:tblGrid>
              <a:tr h="8563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</a:rPr>
                        <a:t>N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</a:rPr>
                        <a:t>MAE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</a:rPr>
                        <a:t>MAPE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</a:rPr>
                        <a:t>SSE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</a:rPr>
                        <a:t>MSE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8563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</a:rPr>
                        <a:t>1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</a:rPr>
                        <a:t>31.725253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</a:rPr>
                        <a:t>3.02%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</a:rPr>
                        <a:t>2589317.173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</a:rPr>
                        <a:t>2589.31717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8563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</a:rPr>
                        <a:t>2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</a:rPr>
                        <a:t>32.3948708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</a:rPr>
                        <a:t>3.04%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</a:rPr>
                        <a:t>2431597.684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</a:rPr>
                        <a:t>2431.59768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8563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</a:rPr>
                        <a:t>3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</a:rPr>
                        <a:t>32.2126384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</a:rPr>
                        <a:t>3.01%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</a:rPr>
                        <a:t>2725449.192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</a:rPr>
                        <a:t>2725.44919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8563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</a:rPr>
                        <a:t>4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</a:rPr>
                        <a:t>30.8143836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</a:rPr>
                        <a:t>3.01%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</a:rPr>
                        <a:t>2413180.626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</a:rPr>
                        <a:t>2413.18063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8563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</a:rPr>
                        <a:t>5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</a:rPr>
                        <a:t>30.5861712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</a:rPr>
                        <a:t>2.91%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</a:rPr>
                        <a:t>2443858.14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</a:rPr>
                        <a:t>2443.85814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8563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</a:rPr>
                        <a:t>AVR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</a:rPr>
                        <a:t>31.5466634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</a:rPr>
                        <a:t>2.9975%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4400">
                          <a:effectLst/>
                        </a:rPr>
                        <a:t>2520680.563</a:t>
                      </a:r>
                      <a:endParaRPr lang="en-US" sz="4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</a:rPr>
                        <a:t>2520.68056</a:t>
                      </a:r>
                      <a:endParaRPr lang="en-US" sz="4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4180367" y="13782101"/>
            <a:ext cx="1580253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indent="400050" algn="ctr"/>
            <a:r>
              <a:rPr lang="en-US" sz="8800" b="1" dirty="0" err="1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Kết</a:t>
            </a:r>
            <a:r>
              <a:rPr lang="en-US" sz="8800" b="1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8800" b="1" dirty="0" err="1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quả</a:t>
            </a:r>
            <a:r>
              <a:rPr lang="en-US" sz="8800" b="1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8800" b="1" dirty="0" err="1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huấn</a:t>
            </a:r>
            <a:r>
              <a:rPr lang="en-US" sz="8800" b="1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8800" b="1" dirty="0" err="1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luyện</a:t>
            </a:r>
            <a:r>
              <a:rPr lang="en-US" sz="8800" b="1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8800" b="1" dirty="0" err="1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trên</a:t>
            </a:r>
            <a:r>
              <a:rPr lang="en-US" sz="8800" b="1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8800" b="1" dirty="0" err="1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b</a:t>
            </a:r>
            <a:r>
              <a:rPr lang="en-US" sz="8800" b="1" dirty="0" err="1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ộ</a:t>
            </a:r>
            <a:r>
              <a:rPr lang="en-US" sz="8800" b="1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8800" b="1" dirty="0" err="1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dữ</a:t>
            </a:r>
            <a:r>
              <a:rPr lang="en-US" sz="8800" b="1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8800" b="1" dirty="0" err="1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liệu</a:t>
            </a:r>
            <a:r>
              <a:rPr lang="en-US" sz="8800" b="1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8800" b="1" dirty="0" err="1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dòng</a:t>
            </a:r>
            <a:r>
              <a:rPr lang="en-US" sz="8800" b="1" dirty="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en-US" sz="8800" b="1" dirty="0" err="1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chảy</a:t>
            </a:r>
            <a:endParaRPr lang="en-US" sz="8800" b="1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20065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</TotalTime>
  <Words>185</Words>
  <Application>Microsoft Office PowerPoint</Application>
  <PresentationFormat>Custom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Segoe UI Black</vt:lpstr>
      <vt:lpstr>Tahoma</vt:lpstr>
      <vt:lpstr>Times New Roman</vt:lpstr>
      <vt:lpstr>Verdana</vt:lpstr>
      <vt:lpstr>Wingdings</vt:lpstr>
      <vt:lpstr>Office Theme</vt:lpstr>
      <vt:lpstr>PowerPoint Presentation</vt:lpstr>
    </vt:vector>
  </TitlesOfParts>
  <Company>00000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MAYTINH</dc:creator>
  <cp:lastModifiedBy>Le Tien Duat</cp:lastModifiedBy>
  <cp:revision>10</cp:revision>
  <dcterms:created xsi:type="dcterms:W3CDTF">2016-11-02T08:54:35Z</dcterms:created>
  <dcterms:modified xsi:type="dcterms:W3CDTF">2016-12-19T16:52:29Z</dcterms:modified>
</cp:coreProperties>
</file>